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60" r:id="rId1"/>
    <p:sldMasterId id="2147483673" r:id="rId2"/>
    <p:sldMasterId id="2147483690" r:id="rId3"/>
  </p:sldMasterIdLst>
  <p:notesMasterIdLst>
    <p:notesMasterId r:id="rId12"/>
  </p:notesMasterIdLst>
  <p:sldIdLst>
    <p:sldId id="1083" r:id="rId4"/>
    <p:sldId id="1084" r:id="rId5"/>
    <p:sldId id="1085" r:id="rId6"/>
    <p:sldId id="1086" r:id="rId7"/>
    <p:sldId id="1087" r:id="rId8"/>
    <p:sldId id="1088" r:id="rId9"/>
    <p:sldId id="1089" r:id="rId10"/>
    <p:sldId id="1090" r:id="rId1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176C"/>
    <a:srgbClr val="461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Açık Stil 1 - Vurgu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64" autoAdjust="0"/>
    <p:restoredTop sz="91471" autoAdjust="0"/>
  </p:normalViewPr>
  <p:slideViewPr>
    <p:cSldViewPr snapToGrid="0">
      <p:cViewPr varScale="1">
        <p:scale>
          <a:sx n="81" d="100"/>
          <a:sy n="81" d="100"/>
        </p:scale>
        <p:origin x="1068" y="78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1" d="100"/>
          <a:sy n="61" d="100"/>
        </p:scale>
        <p:origin x="33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88CA5-4B52-431F-9D0B-7834703D4155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5FB67-13BD-4A07-A42B-F2DDB568A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2E16-D5DA-4D9C-92CB-3D0DDCA7AE5C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7140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1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2512-3B4A-4C0D-950D-6FFEACF07EB0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0110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078-E88E-432E-B463-E382E09B18DC}" type="datetime1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64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8A8-F742-4F69-A35B-1B28FBF07202}" type="datetime1">
              <a:rPr lang="en-US" smtClean="0"/>
              <a:t>2/26/2020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7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540-C812-4A10-A4A2-8F2918206376}" type="datetime1">
              <a:rPr lang="en-US" smtClean="0"/>
              <a:t>2/26/2020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2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0DDDF-7A43-4041-A150-A5265DD17B5B}" type="datetime1">
              <a:rPr lang="en-US" smtClean="0"/>
              <a:t>2/26/2020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8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B923B-C384-40AA-8590-01472514B94D}" type="datetime1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32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10B27-1C63-4458-A0DE-D05A3D5ED342}" type="datetime1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20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21E8-F963-4E7B-98CE-B76E5E287BD9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8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1BD1-7858-4A7D-AB54-A4451F562A85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87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DB031-92E8-45A5-8D15-81850C813C05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07171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93B4-1CC8-466C-AC69-8C4EAAC07B96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32480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254B-BB82-4C80-A262-98BD5C0B4A90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7571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5901-25EF-4B6B-8217-40AE73B567A5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19868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C9F5-99EE-46C1-925D-08171F3997F5}" type="datetime1">
              <a:rPr lang="en-US" smtClean="0"/>
              <a:t>2/26/2020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3480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B38C-929A-4885-8B3A-FB2E643FA28D}" type="datetime1">
              <a:rPr lang="en-US" smtClean="0"/>
              <a:t>2/26/2020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929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DAA0-B6AA-4ACD-9FB1-17185E43A90D}" type="datetime1">
              <a:rPr lang="en-US" smtClean="0"/>
              <a:t>2/26/2020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4690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7F1EA-F52B-42F5-8478-0AF9BFD7E958}" type="datetime1">
              <a:rPr lang="en-US" smtClean="0"/>
              <a:t>2/26/2020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4755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4876-F515-4632-ACBF-711C6699D7F1}" type="datetime1">
              <a:rPr lang="en-US" smtClean="0"/>
              <a:t>2/26/2020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445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930EE-5137-4864-99E0-78D0AA38347E}" type="datetime1">
              <a:rPr lang="en-US" smtClean="0"/>
              <a:t>2/26/2020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5479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37A8-D33E-4B0E-8235-475DB97D5147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6437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96E1F-70EC-4C9F-84B9-309ABB33F145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97439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F65B9-AF3F-4168-8F3A-EA905B549768}" type="datetime1">
              <a:rPr lang="en-US" smtClean="0"/>
              <a:t>2/26/2020</a:t>
            </a:fld>
            <a:endParaRPr lang="tr-TR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C9CEF-1B2B-47A9-B112-A53E035B6F7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2069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7AFE2-252A-473E-B74B-445E14A41A1C}" type="datetime1">
              <a:rPr lang="en-US" smtClean="0"/>
              <a:t>2/26/2020</a:t>
            </a:fld>
            <a:endParaRPr lang="tr-T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C2CDE-511F-4CCA-A6CE-70569E99ECA7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3890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30725"/>
          </a:xfrm>
        </p:spPr>
        <p:txBody>
          <a:bodyPr/>
          <a:lstStyle/>
          <a:p>
            <a:pPr lvl="0"/>
            <a:r>
              <a:rPr lang="tr-TR" noProof="0"/>
              <a:t>Tablo eklemek için simgeyi tıklatın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4C5B5-B0BC-4A99-9668-7AA50979CB18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4B09-DDCA-463B-A0FD-22507150290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4524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4A527-8F12-4586-8896-F9A7002F02D4}" type="datetime1">
              <a:rPr lang="en-US" smtClean="0"/>
              <a:t>2/26/2020</a:t>
            </a:fld>
            <a:endParaRPr lang="tr-TR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E3CA1-1F67-46BC-B6F2-EBF60CBDD86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56343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11"/>
          <p:cNvSpPr>
            <a:spLocks noGrp="1"/>
          </p:cNvSpPr>
          <p:nvPr>
            <p:ph idx="1"/>
          </p:nvPr>
        </p:nvSpPr>
        <p:spPr>
          <a:xfrm>
            <a:off x="410935" y="1299507"/>
            <a:ext cx="7886700" cy="1179054"/>
          </a:xfrm>
          <a:prstGeom prst="rect">
            <a:avLst/>
          </a:prstGeom>
        </p:spPr>
        <p:txBody>
          <a:bodyPr rIns="0" anchor="b" anchorCtr="0">
            <a:noAutofit/>
          </a:bodyPr>
          <a:lstStyle>
            <a:lvl1pPr marL="0" indent="0" algn="l">
              <a:buNone/>
              <a:defRPr sz="20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tr-TR" noProof="0" smtClean="0"/>
              <a:t>Asıl metin stillerini düzenle</a:t>
            </a:r>
          </a:p>
        </p:txBody>
      </p:sp>
      <p:sp>
        <p:nvSpPr>
          <p:cNvPr id="9" name="Başlık Yer Tutucusu 10"/>
          <p:cNvSpPr>
            <a:spLocks noGrp="1"/>
          </p:cNvSpPr>
          <p:nvPr>
            <p:ph type="title"/>
          </p:nvPr>
        </p:nvSpPr>
        <p:spPr>
          <a:xfrm>
            <a:off x="410935" y="370117"/>
            <a:ext cx="7886700" cy="673965"/>
          </a:xfrm>
          <a:prstGeom prst="rect">
            <a:avLst/>
          </a:prstGeom>
        </p:spPr>
        <p:txBody>
          <a:bodyPr rIns="0" anchor="b" anchorCtr="0">
            <a:normAutofit/>
          </a:bodyPr>
          <a:lstStyle>
            <a:lvl1pPr>
              <a:defRPr sz="2400"/>
            </a:lvl1pPr>
          </a:lstStyle>
          <a:p>
            <a:pPr lvl="0"/>
            <a:r>
              <a:rPr lang="tr-TR" smtClean="0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6273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4219885"/>
      </p:ext>
    </p:extLst>
  </p:cSld>
  <p:clrMapOvr>
    <a:masterClrMapping/>
  </p:clrMapOvr>
  <p:hf sldNum="0"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13B4-353A-43F0-919E-C9E766A5124A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Harun TANRIVERMİŞ, Yrd. Doç. Dr. Yeşim ALİEFENDİOĞLU Ekonomi I 2016-2017 Güz Dönemi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708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78968" y="51739"/>
            <a:ext cx="6786062" cy="513080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9320" y="1357782"/>
            <a:ext cx="4191000" cy="36830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47855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1025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5BA3AE7-9ECF-44E5-AA35-A658ADA8F751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3282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9" r:id="rId12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39369955-C8A4-4023-9F6B-3A82C0FA9480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4172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Resim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02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6" r:id="rId3"/>
    <p:sldLayoutId id="2147483697" r:id="rId4"/>
    <p:sldLayoutId id="2147483698" r:id="rId5"/>
  </p:sldLayoutIdLst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tr-TR" sz="2000" b="1" kern="1200" dirty="0">
          <a:solidFill>
            <a:srgbClr val="160093"/>
          </a:solidFill>
          <a:latin typeface="Arial"/>
          <a:ea typeface="ＭＳ Ｐゴシック" charset="0"/>
          <a:cs typeface="Arial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kdörtgen 13"/>
          <p:cNvSpPr/>
          <p:nvPr/>
        </p:nvSpPr>
        <p:spPr>
          <a:xfrm>
            <a:off x="503198" y="1533155"/>
            <a:ext cx="8137603" cy="1766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GGY 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tr-T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Proje ve Yapım Yönetimi</a:t>
            </a:r>
            <a:endParaRPr lang="tr-TR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endParaRPr lang="tr-TR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440762" y="4393802"/>
            <a:ext cx="84797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tr-TR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</a:t>
            </a:r>
            <a:r>
              <a:rPr lang="tr-TR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tr-TR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Mustafa YILMAZ</a:t>
            </a:r>
            <a:endParaRPr lang="tr-TR" sz="1600" b="1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67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8374" y="1121420"/>
            <a:ext cx="5314315" cy="4691028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43204" indent="-231140">
              <a:lnSpc>
                <a:spcPct val="100000"/>
              </a:lnSpc>
              <a:spcBef>
                <a:spcPts val="7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195" dirty="0">
                <a:latin typeface="Arial"/>
                <a:cs typeface="Arial"/>
              </a:rPr>
              <a:t>GİRİŞ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235" dirty="0">
                <a:latin typeface="Arial"/>
                <a:cs typeface="Arial"/>
              </a:rPr>
              <a:t>TÜRK </a:t>
            </a:r>
            <a:r>
              <a:rPr sz="1400" b="1" spc="-215" dirty="0">
                <a:latin typeface="Arial"/>
                <a:cs typeface="Arial"/>
              </a:rPr>
              <a:t>İNŞAAT</a:t>
            </a:r>
            <a:r>
              <a:rPr sz="1400" b="1" spc="-245" dirty="0">
                <a:latin typeface="Arial"/>
                <a:cs typeface="Arial"/>
              </a:rPr>
              <a:t> </a:t>
            </a:r>
            <a:r>
              <a:rPr sz="1400" b="1" spc="-265" dirty="0">
                <a:latin typeface="Arial"/>
                <a:cs typeface="Arial"/>
              </a:rPr>
              <a:t>SEKTÖRÜ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225" dirty="0">
                <a:latin typeface="Arial"/>
                <a:cs typeface="Arial"/>
              </a:rPr>
              <a:t>SÜRDÜRÜLEBİLİRLİK</a:t>
            </a:r>
            <a:endParaRPr sz="1400" dirty="0">
              <a:latin typeface="Arial"/>
              <a:cs typeface="Arial"/>
            </a:endParaRPr>
          </a:p>
          <a:p>
            <a:pPr marL="626745" lvl="1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400" spc="-125" dirty="0">
                <a:latin typeface="Arial"/>
                <a:cs typeface="Arial"/>
              </a:rPr>
              <a:t>Çevresel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Sürdürülebilirlik</a:t>
            </a:r>
            <a:endParaRPr sz="1400" dirty="0">
              <a:latin typeface="Arial"/>
              <a:cs typeface="Arial"/>
            </a:endParaRPr>
          </a:p>
          <a:p>
            <a:pPr marL="626745" lvl="1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400" spc="-100" dirty="0">
                <a:latin typeface="Arial"/>
                <a:cs typeface="Arial"/>
              </a:rPr>
              <a:t>Ekonomik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Sürdürülebilirlik</a:t>
            </a:r>
            <a:endParaRPr sz="1400" dirty="0">
              <a:latin typeface="Arial"/>
              <a:cs typeface="Arial"/>
            </a:endParaRPr>
          </a:p>
          <a:p>
            <a:pPr marL="626745" lvl="1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400" spc="-155" dirty="0">
                <a:latin typeface="Arial"/>
                <a:cs typeface="Arial"/>
              </a:rPr>
              <a:t>Sosyal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Sürdürülebilirlik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225" dirty="0">
                <a:latin typeface="Arial"/>
                <a:cs typeface="Arial"/>
              </a:rPr>
              <a:t>SÜRDÜRÜLEBİLİRLİK</a:t>
            </a:r>
            <a:r>
              <a:rPr sz="1400" b="1" spc="-110" dirty="0">
                <a:latin typeface="Arial"/>
                <a:cs typeface="Arial"/>
              </a:rPr>
              <a:t> </a:t>
            </a:r>
            <a:r>
              <a:rPr sz="1400" b="1" spc="-280" dirty="0">
                <a:latin typeface="Arial"/>
                <a:cs typeface="Arial"/>
              </a:rPr>
              <a:t>ÖLÇEKLERİ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225" dirty="0">
                <a:latin typeface="Arial"/>
                <a:cs typeface="Arial"/>
              </a:rPr>
              <a:t>SÜRDÜRÜLEBİLİR  </a:t>
            </a:r>
            <a:r>
              <a:rPr sz="1400" b="1" spc="-185" dirty="0">
                <a:latin typeface="Arial"/>
                <a:cs typeface="Arial"/>
              </a:rPr>
              <a:t>KALKINMA</a:t>
            </a:r>
            <a:r>
              <a:rPr sz="1400" b="1" spc="-235" dirty="0">
                <a:latin typeface="Arial"/>
                <a:cs typeface="Arial"/>
              </a:rPr>
              <a:t> </a:t>
            </a:r>
            <a:r>
              <a:rPr sz="1400" b="1" spc="-265" dirty="0">
                <a:latin typeface="Arial"/>
                <a:cs typeface="Arial"/>
              </a:rPr>
              <a:t>STRATEJİLERİ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215" dirty="0">
                <a:latin typeface="Arial"/>
                <a:cs typeface="Arial"/>
              </a:rPr>
              <a:t>İNŞAAT </a:t>
            </a:r>
            <a:r>
              <a:rPr sz="1400" b="1" spc="-245" dirty="0">
                <a:latin typeface="Arial"/>
                <a:cs typeface="Arial"/>
              </a:rPr>
              <a:t>SEKTÖRÜNDE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225" dirty="0">
                <a:latin typeface="Arial"/>
                <a:cs typeface="Arial"/>
              </a:rPr>
              <a:t>SÜRDÜRÜLEBİLİRLİK</a:t>
            </a:r>
            <a:endParaRPr sz="1400" dirty="0">
              <a:latin typeface="Arial"/>
              <a:cs typeface="Arial"/>
            </a:endParaRPr>
          </a:p>
          <a:p>
            <a:pPr marL="626745" lvl="1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400" spc="-45" dirty="0">
                <a:latin typeface="Arial"/>
                <a:cs typeface="Arial"/>
              </a:rPr>
              <a:t>Sürdürülebilirlik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Mimarlık</a:t>
            </a:r>
            <a:endParaRPr sz="1400" dirty="0">
              <a:latin typeface="Arial"/>
              <a:cs typeface="Arial"/>
            </a:endParaRPr>
          </a:p>
          <a:p>
            <a:pPr marL="626745" lvl="1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400" spc="-50" dirty="0">
                <a:latin typeface="Arial"/>
                <a:cs typeface="Arial"/>
              </a:rPr>
              <a:t>Sürdürülebilirlik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60" dirty="0">
                <a:latin typeface="Arial"/>
                <a:cs typeface="Arial"/>
              </a:rPr>
              <a:t>Yapım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305" dirty="0">
                <a:latin typeface="Arial"/>
                <a:cs typeface="Arial"/>
              </a:rPr>
              <a:t>KÜRESEL  </a:t>
            </a:r>
            <a:r>
              <a:rPr sz="1400" b="1" spc="-300" dirty="0">
                <a:latin typeface="Arial"/>
                <a:cs typeface="Arial"/>
              </a:rPr>
              <a:t>ÖLÇEKTE  </a:t>
            </a:r>
            <a:r>
              <a:rPr sz="1400" b="1" spc="-225" dirty="0">
                <a:latin typeface="Arial"/>
                <a:cs typeface="Arial"/>
              </a:rPr>
              <a:t>SÜRDÜRÜLEBİLİR  YAPI</a:t>
            </a:r>
            <a:r>
              <a:rPr sz="1400" b="1" spc="-215" dirty="0">
                <a:latin typeface="Arial"/>
                <a:cs typeface="Arial"/>
              </a:rPr>
              <a:t> </a:t>
            </a:r>
            <a:r>
              <a:rPr sz="1400" b="1" spc="-200" dirty="0">
                <a:latin typeface="Arial"/>
                <a:cs typeface="Arial"/>
              </a:rPr>
              <a:t>ENDÜSTRİSİ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260" dirty="0">
                <a:latin typeface="Arial"/>
                <a:cs typeface="Arial"/>
              </a:rPr>
              <a:t>ULUSAL  </a:t>
            </a:r>
            <a:r>
              <a:rPr sz="1400" b="1" spc="-300" dirty="0">
                <a:latin typeface="Arial"/>
                <a:cs typeface="Arial"/>
              </a:rPr>
              <a:t>ÖLÇEKTE  </a:t>
            </a:r>
            <a:r>
              <a:rPr sz="1400" b="1" spc="-225" dirty="0">
                <a:latin typeface="Arial"/>
                <a:cs typeface="Arial"/>
              </a:rPr>
              <a:t>SÜRDÜRÜLEBİLİR  YAPI</a:t>
            </a:r>
            <a:r>
              <a:rPr sz="1400" b="1" spc="-330" dirty="0">
                <a:latin typeface="Arial"/>
                <a:cs typeface="Arial"/>
              </a:rPr>
              <a:t> </a:t>
            </a:r>
            <a:r>
              <a:rPr sz="1400" b="1" spc="-200" dirty="0">
                <a:latin typeface="Arial"/>
                <a:cs typeface="Arial"/>
              </a:rPr>
              <a:t>ENDÜSTRİSİ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235" dirty="0">
                <a:latin typeface="Arial"/>
                <a:cs typeface="Arial"/>
              </a:rPr>
              <a:t>TÜRK </a:t>
            </a:r>
            <a:r>
              <a:rPr sz="1400" b="1" spc="-215" dirty="0">
                <a:latin typeface="Arial"/>
                <a:cs typeface="Arial"/>
              </a:rPr>
              <a:t>İNŞAAT </a:t>
            </a:r>
            <a:r>
              <a:rPr sz="1400" b="1" spc="-245" dirty="0">
                <a:latin typeface="Arial"/>
                <a:cs typeface="Arial"/>
              </a:rPr>
              <a:t>SEKTÖRÜNDE</a:t>
            </a:r>
            <a:r>
              <a:rPr sz="1400" b="1" spc="-135" dirty="0">
                <a:latin typeface="Arial"/>
                <a:cs typeface="Arial"/>
              </a:rPr>
              <a:t> </a:t>
            </a:r>
            <a:r>
              <a:rPr sz="1400" b="1" spc="-225" dirty="0">
                <a:latin typeface="Arial"/>
                <a:cs typeface="Arial"/>
              </a:rPr>
              <a:t>SÜRDÜRÜLEBİLİRLİK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225" dirty="0">
                <a:latin typeface="Arial"/>
                <a:cs typeface="Arial"/>
              </a:rPr>
              <a:t>SÜRDÜRÜLEBİLİR YAPI</a:t>
            </a:r>
            <a:r>
              <a:rPr sz="1400" b="1" spc="-250" dirty="0">
                <a:latin typeface="Arial"/>
                <a:cs typeface="Arial"/>
              </a:rPr>
              <a:t> </a:t>
            </a:r>
            <a:r>
              <a:rPr sz="1400" b="1" spc="-245" dirty="0">
                <a:latin typeface="Arial"/>
                <a:cs typeface="Arial"/>
              </a:rPr>
              <a:t>ÖRNEKLERİ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225" dirty="0">
                <a:latin typeface="Arial"/>
                <a:cs typeface="Arial"/>
              </a:rPr>
              <a:t>SONUÇ </a:t>
            </a:r>
            <a:r>
              <a:rPr sz="1400" b="1" spc="-135" dirty="0">
                <a:latin typeface="Arial"/>
                <a:cs typeface="Arial"/>
              </a:rPr>
              <a:t>ve</a:t>
            </a:r>
            <a:r>
              <a:rPr sz="1400" b="1" spc="-254" dirty="0">
                <a:latin typeface="Arial"/>
                <a:cs typeface="Arial"/>
              </a:rPr>
              <a:t> </a:t>
            </a:r>
            <a:r>
              <a:rPr sz="1400" b="1" spc="-240" dirty="0">
                <a:latin typeface="Arial"/>
                <a:cs typeface="Arial"/>
              </a:rPr>
              <a:t>ÖNERİLER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0" dirty="0"/>
              <a:t>TAKDİM</a:t>
            </a:r>
            <a:r>
              <a:rPr spc="-220" dirty="0"/>
              <a:t> </a:t>
            </a:r>
            <a:r>
              <a:rPr spc="-335" dirty="0"/>
              <a:t>PLANI</a:t>
            </a:r>
          </a:p>
        </p:txBody>
      </p:sp>
    </p:spTree>
    <p:extLst>
      <p:ext uri="{BB962C8B-B14F-4D97-AF65-F5344CB8AC3E}">
        <p14:creationId xmlns:p14="http://schemas.microsoft.com/office/powerpoint/2010/main" val="4121513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5087" y="1310524"/>
            <a:ext cx="8843010" cy="3328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6525" algn="ctr">
              <a:lnSpc>
                <a:spcPct val="100000"/>
              </a:lnSpc>
              <a:spcBef>
                <a:spcPts val="95"/>
              </a:spcBef>
            </a:pPr>
            <a:r>
              <a:rPr sz="3200" b="1" spc="-285" dirty="0">
                <a:latin typeface="Arial"/>
                <a:cs typeface="Arial"/>
              </a:rPr>
              <a:t>Türk </a:t>
            </a:r>
            <a:r>
              <a:rPr sz="3200" b="1" spc="-200" dirty="0">
                <a:latin typeface="Arial"/>
                <a:cs typeface="Arial"/>
              </a:rPr>
              <a:t>İnşaat </a:t>
            </a:r>
            <a:r>
              <a:rPr sz="3200" b="1" spc="-229" dirty="0">
                <a:latin typeface="Arial"/>
                <a:cs typeface="Arial"/>
              </a:rPr>
              <a:t>Sektöründe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195" dirty="0">
                <a:latin typeface="Arial"/>
                <a:cs typeface="Arial"/>
              </a:rPr>
              <a:t>Sürdürülebilirlik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5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3200" spc="-175" dirty="0">
                <a:latin typeface="Arial"/>
                <a:cs typeface="Arial"/>
              </a:rPr>
              <a:t>Aslında </a:t>
            </a:r>
            <a:r>
              <a:rPr sz="3200" spc="-160" dirty="0">
                <a:latin typeface="Arial"/>
                <a:cs typeface="Arial"/>
              </a:rPr>
              <a:t>Türkiye’de, </a:t>
            </a:r>
            <a:r>
              <a:rPr sz="3200" spc="-170" dirty="0">
                <a:solidFill>
                  <a:srgbClr val="C00000"/>
                </a:solidFill>
                <a:latin typeface="Arial"/>
                <a:cs typeface="Arial"/>
              </a:rPr>
              <a:t>geleneksel </a:t>
            </a:r>
            <a:r>
              <a:rPr sz="3200" spc="-125" dirty="0">
                <a:solidFill>
                  <a:srgbClr val="C00000"/>
                </a:solidFill>
                <a:latin typeface="Arial"/>
                <a:cs typeface="Arial"/>
              </a:rPr>
              <a:t>yapıların </a:t>
            </a:r>
            <a:r>
              <a:rPr sz="3200" spc="-120" dirty="0">
                <a:solidFill>
                  <a:srgbClr val="C00000"/>
                </a:solidFill>
                <a:latin typeface="Arial"/>
                <a:cs typeface="Arial"/>
              </a:rPr>
              <a:t>birçoğu  </a:t>
            </a:r>
            <a:r>
              <a:rPr sz="3200" spc="-210" dirty="0">
                <a:solidFill>
                  <a:srgbClr val="C00000"/>
                </a:solidFill>
                <a:latin typeface="Arial"/>
                <a:cs typeface="Arial"/>
              </a:rPr>
              <a:t>doğaya </a:t>
            </a:r>
            <a:r>
              <a:rPr sz="3200" spc="-190" dirty="0">
                <a:solidFill>
                  <a:srgbClr val="C00000"/>
                </a:solidFill>
                <a:latin typeface="Arial"/>
                <a:cs typeface="Arial"/>
              </a:rPr>
              <a:t>ve </a:t>
            </a:r>
            <a:r>
              <a:rPr sz="3200" spc="-180" dirty="0">
                <a:solidFill>
                  <a:srgbClr val="C00000"/>
                </a:solidFill>
                <a:latin typeface="Arial"/>
                <a:cs typeface="Arial"/>
              </a:rPr>
              <a:t>çevreye </a:t>
            </a:r>
            <a:r>
              <a:rPr sz="3200" spc="-100" dirty="0">
                <a:solidFill>
                  <a:srgbClr val="C00000"/>
                </a:solidFill>
                <a:latin typeface="Arial"/>
                <a:cs typeface="Arial"/>
              </a:rPr>
              <a:t>duyarlılık</a:t>
            </a:r>
            <a:r>
              <a:rPr sz="3200" spc="-100" dirty="0">
                <a:latin typeface="Arial"/>
                <a:cs typeface="Arial"/>
              </a:rPr>
              <a:t>, </a:t>
            </a:r>
            <a:r>
              <a:rPr sz="3200" spc="-100" dirty="0">
                <a:solidFill>
                  <a:srgbClr val="C00000"/>
                </a:solidFill>
                <a:latin typeface="Arial"/>
                <a:cs typeface="Arial"/>
              </a:rPr>
              <a:t>iklimsel </a:t>
            </a:r>
            <a:r>
              <a:rPr sz="3200" spc="-85" dirty="0">
                <a:solidFill>
                  <a:srgbClr val="C00000"/>
                </a:solidFill>
                <a:latin typeface="Arial"/>
                <a:cs typeface="Arial"/>
              </a:rPr>
              <a:t>verilere </a:t>
            </a:r>
            <a:r>
              <a:rPr sz="3200" spc="-110" dirty="0">
                <a:solidFill>
                  <a:srgbClr val="C00000"/>
                </a:solidFill>
                <a:latin typeface="Arial"/>
                <a:cs typeface="Arial"/>
              </a:rPr>
              <a:t>uyum</a:t>
            </a:r>
            <a:r>
              <a:rPr sz="3200" spc="-110" dirty="0">
                <a:latin typeface="Arial"/>
                <a:cs typeface="Arial"/>
              </a:rPr>
              <a:t>,  </a:t>
            </a:r>
            <a:r>
              <a:rPr sz="3200" spc="-150" dirty="0">
                <a:solidFill>
                  <a:srgbClr val="C00000"/>
                </a:solidFill>
                <a:latin typeface="Arial"/>
                <a:cs typeface="Arial"/>
              </a:rPr>
              <a:t>doğal </a:t>
            </a:r>
            <a:r>
              <a:rPr sz="3200" spc="-185" dirty="0">
                <a:latin typeface="Arial"/>
                <a:cs typeface="Arial"/>
              </a:rPr>
              <a:t>ve </a:t>
            </a:r>
            <a:r>
              <a:rPr sz="3200" spc="-160" dirty="0">
                <a:latin typeface="Arial"/>
                <a:cs typeface="Arial"/>
              </a:rPr>
              <a:t>düşük </a:t>
            </a:r>
            <a:r>
              <a:rPr sz="3200" spc="-55" dirty="0">
                <a:latin typeface="Arial"/>
                <a:cs typeface="Arial"/>
              </a:rPr>
              <a:t>enerjili </a:t>
            </a:r>
            <a:r>
              <a:rPr sz="3200" spc="-175" dirty="0">
                <a:latin typeface="Arial"/>
                <a:cs typeface="Arial"/>
              </a:rPr>
              <a:t>malzeme </a:t>
            </a:r>
            <a:r>
              <a:rPr sz="3200" spc="-110" dirty="0">
                <a:latin typeface="Arial"/>
                <a:cs typeface="Arial"/>
              </a:rPr>
              <a:t>kullanımı, </a:t>
            </a:r>
            <a:r>
              <a:rPr sz="3200" spc="-165" dirty="0">
                <a:solidFill>
                  <a:srgbClr val="C00000"/>
                </a:solidFill>
                <a:latin typeface="Arial"/>
                <a:cs typeface="Arial"/>
              </a:rPr>
              <a:t>sağlıklı </a:t>
            </a:r>
            <a:r>
              <a:rPr sz="3200" spc="-204" dirty="0">
                <a:latin typeface="Arial"/>
                <a:cs typeface="Arial"/>
              </a:rPr>
              <a:t>ve  </a:t>
            </a:r>
            <a:r>
              <a:rPr sz="3200" spc="-90" dirty="0">
                <a:solidFill>
                  <a:srgbClr val="C00000"/>
                </a:solidFill>
                <a:latin typeface="Arial"/>
                <a:cs typeface="Arial"/>
              </a:rPr>
              <a:t>konforlu </a:t>
            </a:r>
            <a:r>
              <a:rPr sz="3200" spc="-235" dirty="0">
                <a:solidFill>
                  <a:srgbClr val="C00000"/>
                </a:solidFill>
                <a:latin typeface="Arial"/>
                <a:cs typeface="Arial"/>
              </a:rPr>
              <a:t>yaşam </a:t>
            </a:r>
            <a:r>
              <a:rPr sz="3200" spc="-114" dirty="0">
                <a:solidFill>
                  <a:srgbClr val="C00000"/>
                </a:solidFill>
                <a:latin typeface="Arial"/>
                <a:cs typeface="Arial"/>
              </a:rPr>
              <a:t>çevreleri </a:t>
            </a:r>
            <a:r>
              <a:rPr sz="3200" spc="-90" dirty="0">
                <a:latin typeface="Arial"/>
                <a:cs typeface="Arial"/>
              </a:rPr>
              <a:t>oluşturma gibi </a:t>
            </a:r>
            <a:r>
              <a:rPr sz="3200" spc="-105" dirty="0">
                <a:latin typeface="Arial"/>
                <a:cs typeface="Arial"/>
              </a:rPr>
              <a:t>özelliklerle  </a:t>
            </a:r>
            <a:r>
              <a:rPr sz="3200" spc="-80" dirty="0">
                <a:latin typeface="Arial"/>
                <a:cs typeface="Arial"/>
              </a:rPr>
              <a:t>sürdürülebilir </a:t>
            </a:r>
            <a:r>
              <a:rPr sz="3200" spc="-100" dirty="0">
                <a:latin typeface="Arial"/>
                <a:cs typeface="Arial"/>
              </a:rPr>
              <a:t>binalar </a:t>
            </a:r>
            <a:r>
              <a:rPr sz="3200" spc="-145" dirty="0">
                <a:latin typeface="Arial"/>
                <a:cs typeface="Arial"/>
              </a:rPr>
              <a:t>sınıflandırmasına</a:t>
            </a:r>
            <a:r>
              <a:rPr sz="3200" spc="85" dirty="0">
                <a:latin typeface="Arial"/>
                <a:cs typeface="Arial"/>
              </a:rPr>
              <a:t> </a:t>
            </a:r>
            <a:r>
              <a:rPr sz="3200" spc="-100" dirty="0">
                <a:latin typeface="Arial"/>
                <a:cs typeface="Arial"/>
              </a:rPr>
              <a:t>girmektedir.</a:t>
            </a:r>
            <a:endParaRPr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1779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835" y="516571"/>
            <a:ext cx="8843010" cy="28409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7160" algn="ctr">
              <a:lnSpc>
                <a:spcPct val="100000"/>
              </a:lnSpc>
              <a:spcBef>
                <a:spcPts val="95"/>
              </a:spcBef>
            </a:pPr>
            <a:r>
              <a:rPr sz="3200" b="1" spc="-285" dirty="0">
                <a:latin typeface="Arial"/>
                <a:cs typeface="Arial"/>
              </a:rPr>
              <a:t>Türk </a:t>
            </a:r>
            <a:r>
              <a:rPr sz="3200" b="1" spc="-200" dirty="0">
                <a:latin typeface="Arial"/>
                <a:cs typeface="Arial"/>
              </a:rPr>
              <a:t>İnşaat </a:t>
            </a:r>
            <a:r>
              <a:rPr sz="3200" b="1" spc="-229" dirty="0">
                <a:latin typeface="Arial"/>
                <a:cs typeface="Arial"/>
              </a:rPr>
              <a:t>Sektöründe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195" dirty="0">
                <a:latin typeface="Arial"/>
                <a:cs typeface="Arial"/>
              </a:rPr>
              <a:t>Sürdürülebilirlik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5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3200" spc="-125" dirty="0">
                <a:latin typeface="Arial"/>
                <a:cs typeface="Arial"/>
              </a:rPr>
              <a:t>Örneğin; </a:t>
            </a:r>
            <a:r>
              <a:rPr sz="3200" spc="-135" dirty="0">
                <a:latin typeface="Arial"/>
                <a:cs typeface="Arial"/>
              </a:rPr>
              <a:t>Anadolu’daki </a:t>
            </a:r>
            <a:r>
              <a:rPr sz="3200" spc="-175" dirty="0">
                <a:latin typeface="Arial"/>
                <a:cs typeface="Arial"/>
              </a:rPr>
              <a:t>eski </a:t>
            </a:r>
            <a:r>
              <a:rPr sz="3200" spc="-170" dirty="0">
                <a:latin typeface="Arial"/>
                <a:cs typeface="Arial"/>
              </a:rPr>
              <a:t>geleneksel </a:t>
            </a:r>
            <a:r>
              <a:rPr sz="3200" spc="-204" dirty="0">
                <a:latin typeface="Arial"/>
                <a:cs typeface="Arial"/>
              </a:rPr>
              <a:t>Türk  </a:t>
            </a:r>
            <a:r>
              <a:rPr sz="3200" spc="-110" dirty="0">
                <a:latin typeface="Arial"/>
                <a:cs typeface="Arial"/>
              </a:rPr>
              <a:t>konutunda, odaların </a:t>
            </a:r>
            <a:r>
              <a:rPr sz="3200" spc="-165" dirty="0">
                <a:latin typeface="Arial"/>
                <a:cs typeface="Arial"/>
              </a:rPr>
              <a:t>açıldığı</a:t>
            </a:r>
            <a:r>
              <a:rPr sz="3200" spc="555" dirty="0">
                <a:latin typeface="Arial"/>
                <a:cs typeface="Arial"/>
              </a:rPr>
              <a:t> </a:t>
            </a:r>
            <a:r>
              <a:rPr sz="3200" spc="-175" dirty="0">
                <a:latin typeface="Arial"/>
                <a:cs typeface="Arial"/>
              </a:rPr>
              <a:t>mekân </a:t>
            </a:r>
            <a:r>
              <a:rPr sz="3200" spc="-110" dirty="0">
                <a:latin typeface="Arial"/>
                <a:cs typeface="Arial"/>
              </a:rPr>
              <a:t>olan ‘</a:t>
            </a:r>
            <a:r>
              <a:rPr sz="3200" spc="-110" dirty="0">
                <a:solidFill>
                  <a:srgbClr val="C00000"/>
                </a:solidFill>
                <a:latin typeface="Arial"/>
                <a:cs typeface="Arial"/>
              </a:rPr>
              <a:t>Hayat</a:t>
            </a:r>
            <a:r>
              <a:rPr sz="3200" spc="-110" dirty="0">
                <a:latin typeface="Arial"/>
                <a:cs typeface="Arial"/>
              </a:rPr>
              <a:t>’ın  </a:t>
            </a:r>
            <a:r>
              <a:rPr sz="3200" spc="-120" dirty="0">
                <a:latin typeface="Arial"/>
                <a:cs typeface="Arial"/>
              </a:rPr>
              <a:t>konumu, </a:t>
            </a:r>
            <a:r>
              <a:rPr sz="3200" spc="-50" dirty="0">
                <a:latin typeface="Arial"/>
                <a:cs typeface="Arial"/>
              </a:rPr>
              <a:t>iklim </a:t>
            </a:r>
            <a:r>
              <a:rPr sz="3200" spc="-105" dirty="0">
                <a:latin typeface="Arial"/>
                <a:cs typeface="Arial"/>
              </a:rPr>
              <a:t>şartlarına </a:t>
            </a:r>
            <a:r>
              <a:rPr sz="3200" spc="-150" dirty="0">
                <a:latin typeface="Arial"/>
                <a:cs typeface="Arial"/>
              </a:rPr>
              <a:t>bağlı </a:t>
            </a:r>
            <a:r>
              <a:rPr sz="3200" spc="-135" dirty="0">
                <a:latin typeface="Arial"/>
                <a:cs typeface="Arial"/>
              </a:rPr>
              <a:t>olarak </a:t>
            </a:r>
            <a:r>
              <a:rPr sz="3200" spc="-95" dirty="0">
                <a:latin typeface="Arial"/>
                <a:cs typeface="Arial"/>
              </a:rPr>
              <a:t>konutun  </a:t>
            </a:r>
            <a:r>
              <a:rPr sz="3200" spc="-105" dirty="0">
                <a:latin typeface="Arial"/>
                <a:cs typeface="Arial"/>
              </a:rPr>
              <a:t>bulunduğu </a:t>
            </a:r>
            <a:r>
              <a:rPr sz="3200" spc="-155" dirty="0">
                <a:latin typeface="Arial"/>
                <a:cs typeface="Arial"/>
              </a:rPr>
              <a:t>yöreye göre</a:t>
            </a:r>
            <a:r>
              <a:rPr sz="3200" spc="-160" dirty="0">
                <a:latin typeface="Arial"/>
                <a:cs typeface="Arial"/>
              </a:rPr>
              <a:t> </a:t>
            </a:r>
            <a:r>
              <a:rPr sz="3200" spc="-135" dirty="0">
                <a:latin typeface="Arial"/>
                <a:cs typeface="Arial"/>
              </a:rPr>
              <a:t>değişmektedir.</a:t>
            </a:r>
            <a:endParaRPr sz="3200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14287" y="3500440"/>
            <a:ext cx="5677535" cy="3195320"/>
            <a:chOff x="214287" y="3500440"/>
            <a:chExt cx="5677535" cy="3195320"/>
          </a:xfrm>
        </p:grpSpPr>
        <p:sp>
          <p:nvSpPr>
            <p:cNvPr id="4" name="object 4"/>
            <p:cNvSpPr/>
            <p:nvPr/>
          </p:nvSpPr>
          <p:spPr>
            <a:xfrm>
              <a:off x="214287" y="3500440"/>
              <a:ext cx="3339294" cy="221457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28987" y="3571876"/>
              <a:ext cx="2462212" cy="283984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00037" y="5857891"/>
              <a:ext cx="2471734" cy="83730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6059500" y="3429005"/>
            <a:ext cx="3084487" cy="25717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7547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480207"/>
            <a:ext cx="8843645" cy="28409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5255" algn="ctr">
              <a:lnSpc>
                <a:spcPct val="100000"/>
              </a:lnSpc>
              <a:spcBef>
                <a:spcPts val="95"/>
              </a:spcBef>
            </a:pPr>
            <a:r>
              <a:rPr sz="3200" b="1" spc="-285" dirty="0">
                <a:latin typeface="Arial"/>
                <a:cs typeface="Arial"/>
              </a:rPr>
              <a:t>Türk </a:t>
            </a:r>
            <a:r>
              <a:rPr sz="3200" b="1" spc="-200" dirty="0">
                <a:latin typeface="Arial"/>
                <a:cs typeface="Arial"/>
              </a:rPr>
              <a:t>İnşaat </a:t>
            </a:r>
            <a:r>
              <a:rPr sz="3200" b="1" spc="-229" dirty="0">
                <a:latin typeface="Arial"/>
                <a:cs typeface="Arial"/>
              </a:rPr>
              <a:t>Sektöründe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195" dirty="0">
                <a:latin typeface="Arial"/>
                <a:cs typeface="Arial"/>
              </a:rPr>
              <a:t>Sürdürülebilirlik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50" dirty="0">
              <a:latin typeface="Arial"/>
              <a:cs typeface="Arial"/>
            </a:endParaRPr>
          </a:p>
          <a:p>
            <a:pPr marL="12700" marR="5080" indent="-635" algn="just">
              <a:lnSpc>
                <a:spcPct val="100000"/>
              </a:lnSpc>
            </a:pPr>
            <a:r>
              <a:rPr sz="3200" spc="-170" dirty="0">
                <a:solidFill>
                  <a:srgbClr val="C00000"/>
                </a:solidFill>
                <a:latin typeface="Arial"/>
                <a:cs typeface="Arial"/>
              </a:rPr>
              <a:t>Hayat</a:t>
            </a:r>
            <a:r>
              <a:rPr sz="3200" spc="-170" dirty="0">
                <a:latin typeface="Arial"/>
                <a:cs typeface="Arial"/>
              </a:rPr>
              <a:t>, </a:t>
            </a:r>
            <a:r>
              <a:rPr sz="3200" spc="-125" dirty="0">
                <a:latin typeface="Arial"/>
                <a:cs typeface="Arial"/>
              </a:rPr>
              <a:t>ılıman </a:t>
            </a:r>
            <a:r>
              <a:rPr sz="3200" spc="-190" dirty="0">
                <a:latin typeface="Arial"/>
                <a:cs typeface="Arial"/>
              </a:rPr>
              <a:t>ve </a:t>
            </a:r>
            <a:r>
              <a:rPr sz="3200" spc="-240" dirty="0">
                <a:latin typeface="Arial"/>
                <a:cs typeface="Arial"/>
              </a:rPr>
              <a:t>sıcak </a:t>
            </a:r>
            <a:r>
              <a:rPr sz="3200" spc="-114" dirty="0">
                <a:latin typeface="Arial"/>
                <a:cs typeface="Arial"/>
              </a:rPr>
              <a:t>bölgelerde </a:t>
            </a:r>
            <a:r>
              <a:rPr sz="3200" spc="-160" dirty="0">
                <a:latin typeface="Arial"/>
                <a:cs typeface="Arial"/>
              </a:rPr>
              <a:t>dışarı </a:t>
            </a:r>
            <a:r>
              <a:rPr sz="3200" spc="-110" dirty="0">
                <a:latin typeface="Arial"/>
                <a:cs typeface="Arial"/>
              </a:rPr>
              <a:t>dönük olarak;  </a:t>
            </a:r>
            <a:r>
              <a:rPr sz="3200" spc="-195" dirty="0">
                <a:latin typeface="Arial"/>
                <a:cs typeface="Arial"/>
              </a:rPr>
              <a:t>soğuk </a:t>
            </a:r>
            <a:r>
              <a:rPr sz="3200" spc="-150" dirty="0">
                <a:latin typeface="Arial"/>
                <a:cs typeface="Arial"/>
              </a:rPr>
              <a:t>bölgelerdeyse </a:t>
            </a:r>
            <a:r>
              <a:rPr sz="3200" spc="-114" dirty="0">
                <a:latin typeface="Arial"/>
                <a:cs typeface="Arial"/>
              </a:rPr>
              <a:t>evin </a:t>
            </a:r>
            <a:r>
              <a:rPr sz="3200" spc="-105" dirty="0">
                <a:latin typeface="Arial"/>
                <a:cs typeface="Arial"/>
              </a:rPr>
              <a:t>tam </a:t>
            </a:r>
            <a:r>
              <a:rPr sz="3200" spc="-125" dirty="0">
                <a:latin typeface="Arial"/>
                <a:cs typeface="Arial"/>
              </a:rPr>
              <a:t>ortasında </a:t>
            </a:r>
            <a:r>
              <a:rPr sz="3200" spc="-160" dirty="0">
                <a:latin typeface="Arial"/>
                <a:cs typeface="Arial"/>
              </a:rPr>
              <a:t>dışarı </a:t>
            </a:r>
            <a:r>
              <a:rPr sz="3200" spc="-155" dirty="0">
                <a:latin typeface="Arial"/>
                <a:cs typeface="Arial"/>
              </a:rPr>
              <a:t>kapalı  </a:t>
            </a:r>
            <a:r>
              <a:rPr sz="3200" spc="-135" dirty="0">
                <a:latin typeface="Arial"/>
                <a:cs typeface="Arial"/>
              </a:rPr>
              <a:t>olarak </a:t>
            </a:r>
            <a:r>
              <a:rPr sz="3200" spc="-160" dirty="0">
                <a:latin typeface="Arial"/>
                <a:cs typeface="Arial"/>
              </a:rPr>
              <a:t>tasarlanarak </a:t>
            </a:r>
            <a:r>
              <a:rPr sz="3200" spc="-95" dirty="0">
                <a:latin typeface="Arial"/>
                <a:cs typeface="Arial"/>
              </a:rPr>
              <a:t>konutun </a:t>
            </a:r>
            <a:r>
              <a:rPr sz="3200" spc="-204" dirty="0">
                <a:latin typeface="Arial"/>
                <a:cs typeface="Arial"/>
              </a:rPr>
              <a:t>dış </a:t>
            </a:r>
            <a:r>
              <a:rPr sz="3200" spc="-120" dirty="0">
                <a:latin typeface="Arial"/>
                <a:cs typeface="Arial"/>
              </a:rPr>
              <a:t>etkenlere </a:t>
            </a:r>
            <a:r>
              <a:rPr sz="3200" spc="-114" dirty="0">
                <a:latin typeface="Arial"/>
                <a:cs typeface="Arial"/>
              </a:rPr>
              <a:t>iyice  </a:t>
            </a:r>
            <a:r>
              <a:rPr sz="3200" spc="-170" dirty="0">
                <a:latin typeface="Arial"/>
                <a:cs typeface="Arial"/>
              </a:rPr>
              <a:t>kapanıp </a:t>
            </a:r>
            <a:r>
              <a:rPr sz="3200" spc="-240" dirty="0">
                <a:latin typeface="Arial"/>
                <a:cs typeface="Arial"/>
              </a:rPr>
              <a:t>sıcak </a:t>
            </a:r>
            <a:r>
              <a:rPr sz="3200" spc="-95" dirty="0">
                <a:latin typeface="Arial"/>
                <a:cs typeface="Arial"/>
              </a:rPr>
              <a:t>tutulmasına </a:t>
            </a:r>
            <a:r>
              <a:rPr sz="3200" spc="-215" dirty="0">
                <a:latin typeface="Arial"/>
                <a:cs typeface="Arial"/>
              </a:rPr>
              <a:t>özen</a:t>
            </a:r>
            <a:r>
              <a:rPr sz="3200" spc="-95" dirty="0">
                <a:latin typeface="Arial"/>
                <a:cs typeface="Arial"/>
              </a:rPr>
              <a:t> gösterilmiştir.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16478" y="3321197"/>
            <a:ext cx="5946224" cy="25689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1484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684" y="609879"/>
            <a:ext cx="8841105" cy="20050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7795" algn="ctr">
              <a:lnSpc>
                <a:spcPct val="100000"/>
              </a:lnSpc>
              <a:spcBef>
                <a:spcPts val="95"/>
              </a:spcBef>
            </a:pPr>
            <a:r>
              <a:rPr sz="3200" b="1" spc="-285" dirty="0">
                <a:latin typeface="Arial"/>
                <a:cs typeface="Arial"/>
              </a:rPr>
              <a:t>Türk </a:t>
            </a:r>
            <a:r>
              <a:rPr sz="3200" b="1" spc="-200" dirty="0">
                <a:latin typeface="Arial"/>
                <a:cs typeface="Arial"/>
              </a:rPr>
              <a:t>İnşaat </a:t>
            </a:r>
            <a:r>
              <a:rPr sz="3200" b="1" spc="-229" dirty="0">
                <a:latin typeface="Arial"/>
                <a:cs typeface="Arial"/>
              </a:rPr>
              <a:t>Sektöründe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195" dirty="0">
                <a:latin typeface="Arial"/>
                <a:cs typeface="Arial"/>
              </a:rPr>
              <a:t>Sürdürülebilirlik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50" dirty="0">
              <a:latin typeface="Arial"/>
              <a:cs typeface="Arial"/>
            </a:endParaRPr>
          </a:p>
          <a:p>
            <a:pPr marL="247650" indent="-235585">
              <a:lnSpc>
                <a:spcPct val="100000"/>
              </a:lnSpc>
              <a:spcBef>
                <a:spcPts val="5"/>
              </a:spcBef>
              <a:buChar char="•"/>
              <a:tabLst>
                <a:tab pos="248285" algn="l"/>
                <a:tab pos="1449070" algn="l"/>
                <a:tab pos="2738120" algn="l"/>
                <a:tab pos="3931920" algn="l"/>
                <a:tab pos="5813425" algn="l"/>
                <a:tab pos="6535420" algn="l"/>
                <a:tab pos="8447405" algn="l"/>
              </a:tabLst>
            </a:pPr>
            <a:r>
              <a:rPr sz="2400" spc="-215" dirty="0">
                <a:latin typeface="Arial"/>
                <a:cs typeface="Arial"/>
              </a:rPr>
              <a:t>A</a:t>
            </a:r>
            <a:r>
              <a:rPr sz="2400" spc="-175" dirty="0">
                <a:latin typeface="Arial"/>
                <a:cs typeface="Arial"/>
              </a:rPr>
              <a:t>n</a:t>
            </a:r>
            <a:r>
              <a:rPr sz="2400" spc="-275" dirty="0">
                <a:latin typeface="Arial"/>
                <a:cs typeface="Arial"/>
              </a:rPr>
              <a:t>c</a:t>
            </a:r>
            <a:r>
              <a:rPr sz="2400" spc="-215" dirty="0">
                <a:latin typeface="Arial"/>
                <a:cs typeface="Arial"/>
              </a:rPr>
              <a:t>a</a:t>
            </a:r>
            <a:r>
              <a:rPr sz="2400" spc="-190" dirty="0">
                <a:latin typeface="Arial"/>
                <a:cs typeface="Arial"/>
              </a:rPr>
              <a:t>k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335" dirty="0">
                <a:latin typeface="Arial"/>
                <a:cs typeface="Arial"/>
              </a:rPr>
              <a:t>z</a:t>
            </a:r>
            <a:r>
              <a:rPr sz="2400" spc="-310" dirty="0">
                <a:latin typeface="Arial"/>
                <a:cs typeface="Arial"/>
              </a:rPr>
              <a:t>a</a:t>
            </a:r>
            <a:r>
              <a:rPr sz="2400" spc="-110" dirty="0">
                <a:latin typeface="Arial"/>
                <a:cs typeface="Arial"/>
              </a:rPr>
              <a:t>m</a:t>
            </a:r>
            <a:r>
              <a:rPr sz="2400" spc="-240" dirty="0">
                <a:latin typeface="Arial"/>
                <a:cs typeface="Arial"/>
              </a:rPr>
              <a:t>a</a:t>
            </a:r>
            <a:r>
              <a:rPr sz="2400" spc="-105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5" dirty="0">
                <a:latin typeface="Arial"/>
                <a:cs typeface="Arial"/>
              </a:rPr>
              <a:t>i</a:t>
            </a:r>
            <a:r>
              <a:rPr sz="2400" spc="-175" dirty="0">
                <a:latin typeface="Arial"/>
                <a:cs typeface="Arial"/>
              </a:rPr>
              <a:t>ç</a:t>
            </a:r>
            <a:r>
              <a:rPr sz="2400" spc="-75" dirty="0">
                <a:latin typeface="Arial"/>
                <a:cs typeface="Arial"/>
              </a:rPr>
              <a:t>i</a:t>
            </a:r>
            <a:r>
              <a:rPr sz="2400" spc="-100" dirty="0">
                <a:latin typeface="Arial"/>
                <a:cs typeface="Arial"/>
              </a:rPr>
              <a:t>n</a:t>
            </a:r>
            <a:r>
              <a:rPr sz="2400" spc="-105" dirty="0">
                <a:latin typeface="Arial"/>
                <a:cs typeface="Arial"/>
              </a:rPr>
              <a:t>d</a:t>
            </a:r>
            <a:r>
              <a:rPr sz="2400" spc="-190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600" dirty="0">
                <a:latin typeface="Arial"/>
                <a:cs typeface="Arial"/>
              </a:rPr>
              <a:t>T</a:t>
            </a:r>
            <a:r>
              <a:rPr sz="2400" spc="-65" dirty="0">
                <a:latin typeface="Arial"/>
                <a:cs typeface="Arial"/>
              </a:rPr>
              <a:t>ü</a:t>
            </a:r>
            <a:r>
              <a:rPr sz="2400" spc="-35" dirty="0">
                <a:latin typeface="Arial"/>
                <a:cs typeface="Arial"/>
              </a:rPr>
              <a:t>r</a:t>
            </a:r>
            <a:r>
              <a:rPr sz="2400" spc="-150" dirty="0">
                <a:latin typeface="Arial"/>
                <a:cs typeface="Arial"/>
              </a:rPr>
              <a:t>k</a:t>
            </a:r>
            <a:r>
              <a:rPr sz="2400" spc="10" dirty="0">
                <a:latin typeface="Arial"/>
                <a:cs typeface="Arial"/>
              </a:rPr>
              <a:t>i</a:t>
            </a:r>
            <a:r>
              <a:rPr sz="2400" spc="-200" dirty="0">
                <a:latin typeface="Arial"/>
                <a:cs typeface="Arial"/>
              </a:rPr>
              <a:t>y</a:t>
            </a:r>
            <a:r>
              <a:rPr sz="2400" spc="-150" dirty="0">
                <a:latin typeface="Arial"/>
                <a:cs typeface="Arial"/>
              </a:rPr>
              <a:t>e</a:t>
            </a:r>
            <a:r>
              <a:rPr sz="2400" spc="-229" dirty="0">
                <a:latin typeface="Arial"/>
                <a:cs typeface="Arial"/>
              </a:rPr>
              <a:t>’</a:t>
            </a:r>
            <a:r>
              <a:rPr sz="2400" spc="-145" dirty="0">
                <a:latin typeface="Arial"/>
                <a:cs typeface="Arial"/>
              </a:rPr>
              <a:t>de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145" dirty="0">
                <a:latin typeface="Arial"/>
                <a:cs typeface="Arial"/>
              </a:rPr>
              <a:t>d</a:t>
            </a:r>
            <a:r>
              <a:rPr sz="2400" spc="-150" dirty="0">
                <a:latin typeface="Arial"/>
                <a:cs typeface="Arial"/>
              </a:rPr>
              <a:t>e</a:t>
            </a:r>
            <a:r>
              <a:rPr sz="2400" spc="-90" dirty="0">
                <a:latin typeface="Arial"/>
                <a:cs typeface="Arial"/>
              </a:rPr>
              <a:t>,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260" dirty="0">
                <a:solidFill>
                  <a:srgbClr val="C00000"/>
                </a:solidFill>
                <a:latin typeface="Arial"/>
                <a:cs typeface="Arial"/>
              </a:rPr>
              <a:t>k</a:t>
            </a:r>
            <a:r>
              <a:rPr sz="2400" spc="-100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2400" spc="-40" dirty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2400" spc="-35" dirty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sz="2400" spc="-150" dirty="0">
                <a:solidFill>
                  <a:srgbClr val="C00000"/>
                </a:solidFill>
                <a:latin typeface="Arial"/>
                <a:cs typeface="Arial"/>
              </a:rPr>
              <a:t>ols</a:t>
            </a:r>
            <a:r>
              <a:rPr sz="2400" spc="-220" dirty="0">
                <a:solidFill>
                  <a:srgbClr val="C00000"/>
                </a:solidFill>
                <a:latin typeface="Arial"/>
                <a:cs typeface="Arial"/>
              </a:rPr>
              <a:t>üz</a:t>
            </a:r>
            <a:r>
              <a:rPr sz="24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2400" spc="-200" dirty="0" err="1" smtClean="0">
                <a:solidFill>
                  <a:srgbClr val="C00000"/>
                </a:solidFill>
                <a:latin typeface="Arial"/>
                <a:cs typeface="Arial"/>
              </a:rPr>
              <a:t>ve</a:t>
            </a:r>
            <a:r>
              <a:rPr lang="tr-TR" sz="2400" spc="-200" dirty="0" smtClean="0">
                <a:solidFill>
                  <a:srgbClr val="C00000"/>
                </a:solidFill>
                <a:latin typeface="Arial"/>
                <a:cs typeface="Arial"/>
              </a:rPr>
              <a:t> hızlı bir gelişmeye paralel </a:t>
            </a:r>
            <a:r>
              <a:rPr lang="tr-TR" sz="2400" spc="-200" dirty="0" smtClean="0">
                <a:latin typeface="Arial"/>
                <a:cs typeface="Arial"/>
              </a:rPr>
              <a:t>sürdürülebilir ihtiyaçları karşılayamayan, </a:t>
            </a:r>
            <a:r>
              <a:rPr lang="tr-TR" sz="2400" spc="-200" dirty="0" smtClean="0">
                <a:solidFill>
                  <a:srgbClr val="C00000"/>
                </a:solidFill>
                <a:latin typeface="Arial"/>
                <a:cs typeface="Arial"/>
              </a:rPr>
              <a:t>sağlıksız kentsel yığılmalar </a:t>
            </a:r>
            <a:r>
              <a:rPr lang="tr-TR" sz="2400" spc="-200" dirty="0" smtClean="0">
                <a:latin typeface="Arial"/>
                <a:cs typeface="Arial"/>
              </a:rPr>
              <a:t>oluşmuştur.</a:t>
            </a:r>
            <a:r>
              <a:rPr lang="tr-TR" sz="2400" spc="-20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144" y="2614915"/>
            <a:ext cx="8843645" cy="230511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" indent="-635" algn="just">
              <a:lnSpc>
                <a:spcPct val="100000"/>
              </a:lnSpc>
              <a:spcBef>
                <a:spcPts val="95"/>
              </a:spcBef>
              <a:buChar char="•"/>
              <a:tabLst>
                <a:tab pos="248285" algn="l"/>
              </a:tabLst>
            </a:pPr>
            <a:r>
              <a:rPr sz="2400" spc="-85" dirty="0">
                <a:latin typeface="Arial"/>
                <a:cs typeface="Arial"/>
              </a:rPr>
              <a:t>Sürdürülebilirlik </a:t>
            </a:r>
            <a:r>
              <a:rPr sz="2400" spc="-130" dirty="0">
                <a:latin typeface="Arial"/>
                <a:cs typeface="Arial"/>
              </a:rPr>
              <a:t>uygulamaları </a:t>
            </a:r>
            <a:r>
              <a:rPr sz="2400" spc="-185" dirty="0">
                <a:latin typeface="Arial"/>
                <a:cs typeface="Arial"/>
              </a:rPr>
              <a:t>ve </a:t>
            </a:r>
            <a:r>
              <a:rPr sz="2400" spc="-100" dirty="0">
                <a:latin typeface="Arial"/>
                <a:cs typeface="Arial"/>
              </a:rPr>
              <a:t>ekolojik </a:t>
            </a:r>
            <a:r>
              <a:rPr sz="2400" spc="-105" dirty="0">
                <a:latin typeface="Arial"/>
                <a:cs typeface="Arial"/>
              </a:rPr>
              <a:t>duyarlılık  </a:t>
            </a:r>
            <a:r>
              <a:rPr sz="2400" spc="-150" dirty="0">
                <a:latin typeface="Arial"/>
                <a:cs typeface="Arial"/>
              </a:rPr>
              <a:t>anlayışları </a:t>
            </a:r>
            <a:r>
              <a:rPr sz="2400" spc="-130" dirty="0">
                <a:solidFill>
                  <a:srgbClr val="C00000"/>
                </a:solidFill>
                <a:latin typeface="Arial"/>
                <a:cs typeface="Arial"/>
              </a:rPr>
              <a:t>toplumuzda </a:t>
            </a:r>
            <a:r>
              <a:rPr sz="2400" spc="-175" dirty="0">
                <a:solidFill>
                  <a:srgbClr val="C00000"/>
                </a:solidFill>
                <a:latin typeface="Arial"/>
                <a:cs typeface="Arial"/>
              </a:rPr>
              <a:t>daha </a:t>
            </a:r>
            <a:r>
              <a:rPr sz="2400" spc="-125" dirty="0">
                <a:solidFill>
                  <a:srgbClr val="C00000"/>
                </a:solidFill>
                <a:latin typeface="Arial"/>
                <a:cs typeface="Arial"/>
              </a:rPr>
              <a:t>yeni yeni</a:t>
            </a:r>
            <a:r>
              <a:rPr sz="2400" spc="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spc="-135" dirty="0">
                <a:solidFill>
                  <a:srgbClr val="C00000"/>
                </a:solidFill>
                <a:latin typeface="Arial"/>
                <a:cs typeface="Arial"/>
              </a:rPr>
              <a:t>yeşermekte</a:t>
            </a:r>
            <a:r>
              <a:rPr sz="2400" spc="-135" dirty="0">
                <a:latin typeface="Arial"/>
                <a:cs typeface="Arial"/>
              </a:rPr>
              <a:t>dir.</a:t>
            </a:r>
            <a:endParaRPr sz="24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600"/>
              </a:spcBef>
              <a:buChar char="•"/>
              <a:tabLst>
                <a:tab pos="248285" algn="l"/>
              </a:tabLst>
            </a:pPr>
            <a:r>
              <a:rPr sz="2400" spc="-95" dirty="0">
                <a:solidFill>
                  <a:srgbClr val="C00000"/>
                </a:solidFill>
                <a:latin typeface="Arial"/>
                <a:cs typeface="Arial"/>
              </a:rPr>
              <a:t>Sürdürülebilir </a:t>
            </a:r>
            <a:r>
              <a:rPr sz="2400" spc="-175" dirty="0">
                <a:solidFill>
                  <a:srgbClr val="C00000"/>
                </a:solidFill>
                <a:latin typeface="Arial"/>
                <a:cs typeface="Arial"/>
              </a:rPr>
              <a:t>yapılaşma</a:t>
            </a:r>
            <a:r>
              <a:rPr sz="2400" spc="-175" dirty="0">
                <a:latin typeface="Arial"/>
                <a:cs typeface="Arial"/>
              </a:rPr>
              <a:t>, </a:t>
            </a:r>
            <a:r>
              <a:rPr sz="2400" spc="-120" dirty="0">
                <a:solidFill>
                  <a:srgbClr val="C00000"/>
                </a:solidFill>
                <a:latin typeface="Arial"/>
                <a:cs typeface="Arial"/>
              </a:rPr>
              <a:t>yatırımcı</a:t>
            </a:r>
            <a:r>
              <a:rPr sz="2400" spc="-120" dirty="0">
                <a:latin typeface="Arial"/>
                <a:cs typeface="Arial"/>
              </a:rPr>
              <a:t>nın </a:t>
            </a:r>
            <a:r>
              <a:rPr sz="2400" spc="-95" dirty="0">
                <a:latin typeface="Arial"/>
                <a:cs typeface="Arial"/>
              </a:rPr>
              <a:t>zihniyetinden, </a:t>
            </a:r>
            <a:r>
              <a:rPr sz="2400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spc="-100" dirty="0">
                <a:solidFill>
                  <a:srgbClr val="C00000"/>
                </a:solidFill>
                <a:latin typeface="Arial"/>
                <a:cs typeface="Arial"/>
              </a:rPr>
              <a:t>mimar</a:t>
            </a:r>
            <a:r>
              <a:rPr sz="2400" spc="-100" dirty="0">
                <a:latin typeface="Arial"/>
                <a:cs typeface="Arial"/>
              </a:rPr>
              <a:t>ın </a:t>
            </a:r>
            <a:r>
              <a:rPr sz="2400" spc="-105" dirty="0">
                <a:latin typeface="Arial"/>
                <a:cs typeface="Arial"/>
              </a:rPr>
              <a:t>bilgisine, </a:t>
            </a:r>
            <a:r>
              <a:rPr sz="2400" spc="-135" dirty="0">
                <a:solidFill>
                  <a:srgbClr val="C00000"/>
                </a:solidFill>
                <a:latin typeface="Arial"/>
                <a:cs typeface="Arial"/>
              </a:rPr>
              <a:t>kamu</a:t>
            </a:r>
            <a:r>
              <a:rPr sz="2400" spc="-135" dirty="0">
                <a:latin typeface="Arial"/>
                <a:cs typeface="Arial"/>
              </a:rPr>
              <a:t>nun </a:t>
            </a:r>
            <a:r>
              <a:rPr sz="2400" spc="-120" dirty="0">
                <a:latin typeface="Arial"/>
                <a:cs typeface="Arial"/>
              </a:rPr>
              <a:t>duyarlılığından, </a:t>
            </a:r>
            <a:r>
              <a:rPr sz="2400" spc="-180" dirty="0">
                <a:solidFill>
                  <a:srgbClr val="C00000"/>
                </a:solidFill>
                <a:latin typeface="Arial"/>
                <a:cs typeface="Arial"/>
              </a:rPr>
              <a:t>malzeme  </a:t>
            </a:r>
            <a:r>
              <a:rPr sz="2400" spc="-70" dirty="0">
                <a:solidFill>
                  <a:srgbClr val="C00000"/>
                </a:solidFill>
                <a:latin typeface="Arial"/>
                <a:cs typeface="Arial"/>
              </a:rPr>
              <a:t>üreticisi</a:t>
            </a:r>
            <a:r>
              <a:rPr sz="2400" spc="-70" dirty="0">
                <a:latin typeface="Arial"/>
                <a:cs typeface="Arial"/>
              </a:rPr>
              <a:t>nin </a:t>
            </a:r>
            <a:r>
              <a:rPr sz="2400" spc="-60" dirty="0">
                <a:latin typeface="Arial"/>
                <a:cs typeface="Arial"/>
              </a:rPr>
              <a:t>fiyatları </a:t>
            </a:r>
            <a:r>
              <a:rPr sz="2400" spc="-160" dirty="0">
                <a:latin typeface="Arial"/>
                <a:cs typeface="Arial"/>
              </a:rPr>
              <a:t>düşük </a:t>
            </a:r>
            <a:r>
              <a:rPr sz="2400" spc="-105" dirty="0">
                <a:latin typeface="Arial"/>
                <a:cs typeface="Arial"/>
              </a:rPr>
              <a:t>tutmasına </a:t>
            </a:r>
            <a:r>
              <a:rPr sz="2400" spc="-160" dirty="0">
                <a:latin typeface="Arial"/>
                <a:cs typeface="Arial"/>
              </a:rPr>
              <a:t>kadar </a:t>
            </a:r>
            <a:r>
              <a:rPr sz="2400" spc="-160" dirty="0">
                <a:solidFill>
                  <a:srgbClr val="C00000"/>
                </a:solidFill>
                <a:latin typeface="Arial"/>
                <a:cs typeface="Arial"/>
              </a:rPr>
              <a:t>yüzlerce  </a:t>
            </a:r>
            <a:r>
              <a:rPr sz="2400" spc="-135" dirty="0">
                <a:solidFill>
                  <a:srgbClr val="C00000"/>
                </a:solidFill>
                <a:latin typeface="Arial"/>
                <a:cs typeface="Arial"/>
              </a:rPr>
              <a:t>parametresi </a:t>
            </a:r>
            <a:r>
              <a:rPr sz="2400" spc="-110" dirty="0">
                <a:solidFill>
                  <a:srgbClr val="C00000"/>
                </a:solidFill>
                <a:latin typeface="Arial"/>
                <a:cs typeface="Arial"/>
              </a:rPr>
              <a:t>olan </a:t>
            </a:r>
            <a:r>
              <a:rPr sz="2400" spc="-190" dirty="0">
                <a:latin typeface="Arial"/>
                <a:cs typeface="Arial"/>
              </a:rPr>
              <a:t>ve </a:t>
            </a:r>
            <a:r>
              <a:rPr sz="2400" spc="-195" dirty="0">
                <a:latin typeface="Arial"/>
                <a:cs typeface="Arial"/>
              </a:rPr>
              <a:t>başarısı </a:t>
            </a:r>
            <a:r>
              <a:rPr sz="2400" spc="-100" dirty="0">
                <a:latin typeface="Arial"/>
                <a:cs typeface="Arial"/>
              </a:rPr>
              <a:t>bu </a:t>
            </a:r>
            <a:r>
              <a:rPr sz="2400" spc="-110" dirty="0">
                <a:latin typeface="Arial"/>
                <a:cs typeface="Arial"/>
              </a:rPr>
              <a:t>altyapı </a:t>
            </a:r>
            <a:r>
              <a:rPr sz="2400" spc="-100" dirty="0">
                <a:latin typeface="Arial"/>
                <a:cs typeface="Arial"/>
              </a:rPr>
              <a:t>bileşenlerine  </a:t>
            </a:r>
            <a:r>
              <a:rPr sz="2400" spc="-155" dirty="0">
                <a:latin typeface="Arial"/>
                <a:cs typeface="Arial"/>
              </a:rPr>
              <a:t>bağlı </a:t>
            </a:r>
            <a:r>
              <a:rPr sz="2400" spc="-35" dirty="0">
                <a:latin typeface="Arial"/>
                <a:cs typeface="Arial"/>
              </a:rPr>
              <a:t>bir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konudur.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1190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241" y="585835"/>
            <a:ext cx="8843645" cy="26205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5255" algn="ctr">
              <a:lnSpc>
                <a:spcPct val="100000"/>
              </a:lnSpc>
              <a:spcBef>
                <a:spcPts val="95"/>
              </a:spcBef>
            </a:pPr>
            <a:r>
              <a:rPr sz="3200" b="1" spc="-285" dirty="0">
                <a:latin typeface="Arial"/>
                <a:cs typeface="Arial"/>
              </a:rPr>
              <a:t>Türk </a:t>
            </a:r>
            <a:r>
              <a:rPr sz="3200" b="1" spc="-200" dirty="0">
                <a:latin typeface="Arial"/>
                <a:cs typeface="Arial"/>
              </a:rPr>
              <a:t>İnşaat </a:t>
            </a:r>
            <a:r>
              <a:rPr sz="3200" b="1" spc="-229" dirty="0">
                <a:latin typeface="Arial"/>
                <a:cs typeface="Arial"/>
              </a:rPr>
              <a:t>Sektöründe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195" dirty="0">
                <a:latin typeface="Arial"/>
                <a:cs typeface="Arial"/>
              </a:rPr>
              <a:t>Sürdürülebilirlik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5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tabLst>
                <a:tab pos="1306830" algn="l"/>
                <a:tab pos="1619250" algn="l"/>
                <a:tab pos="3093085" algn="l"/>
                <a:tab pos="3771900" algn="l"/>
                <a:tab pos="5279390" algn="l"/>
                <a:tab pos="5981065" algn="l"/>
                <a:tab pos="6870700" algn="l"/>
                <a:tab pos="7245350" algn="l"/>
              </a:tabLst>
            </a:pPr>
            <a:r>
              <a:rPr sz="2800" spc="-355" dirty="0">
                <a:latin typeface="Arial"/>
                <a:cs typeface="Arial"/>
              </a:rPr>
              <a:t>A</a:t>
            </a:r>
            <a:r>
              <a:rPr sz="2800" spc="-160" dirty="0">
                <a:latin typeface="Arial"/>
                <a:cs typeface="Arial"/>
              </a:rPr>
              <a:t>y</a:t>
            </a:r>
            <a:r>
              <a:rPr sz="2800" spc="50" dirty="0">
                <a:latin typeface="Arial"/>
                <a:cs typeface="Arial"/>
              </a:rPr>
              <a:t>r</a:t>
            </a:r>
            <a:r>
              <a:rPr sz="2800" spc="-160" dirty="0">
                <a:latin typeface="Arial"/>
                <a:cs typeface="Arial"/>
              </a:rPr>
              <a:t>ı</a:t>
            </a:r>
            <a:r>
              <a:rPr sz="2800" spc="-280" dirty="0">
                <a:latin typeface="Arial"/>
                <a:cs typeface="Arial"/>
              </a:rPr>
              <a:t>c</a:t>
            </a:r>
            <a:r>
              <a:rPr sz="2800" spc="-254" dirty="0">
                <a:latin typeface="Arial"/>
                <a:cs typeface="Arial"/>
              </a:rPr>
              <a:t>a</a:t>
            </a:r>
            <a:r>
              <a:rPr sz="2800" spc="-95" dirty="0">
                <a:latin typeface="Arial"/>
                <a:cs typeface="Arial"/>
              </a:rPr>
              <a:t>,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3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2800" spc="-95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2800" spc="-100" dirty="0">
                <a:solidFill>
                  <a:srgbClr val="C00000"/>
                </a:solidFill>
                <a:latin typeface="Arial"/>
                <a:cs typeface="Arial"/>
              </a:rPr>
              <a:t>p</a:t>
            </a:r>
            <a:r>
              <a:rPr sz="2800" spc="-15" dirty="0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sz="2800" spc="-55" dirty="0">
                <a:solidFill>
                  <a:srgbClr val="C00000"/>
                </a:solidFill>
                <a:latin typeface="Arial"/>
                <a:cs typeface="Arial"/>
              </a:rPr>
              <a:t>u</a:t>
            </a:r>
            <a:r>
              <a:rPr sz="2800" spc="-110" dirty="0">
                <a:solidFill>
                  <a:srgbClr val="C00000"/>
                </a:solidFill>
                <a:latin typeface="Arial"/>
                <a:cs typeface="Arial"/>
              </a:rPr>
              <a:t>mu</a:t>
            </a:r>
            <a:r>
              <a:rPr sz="2800" spc="-90" dirty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2800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2800" spc="-65" dirty="0">
                <a:solidFill>
                  <a:srgbClr val="C00000"/>
                </a:solidFill>
                <a:latin typeface="Arial"/>
                <a:cs typeface="Arial"/>
              </a:rPr>
              <a:t>bilgi</a:t>
            </a:r>
            <a:r>
              <a:rPr sz="2800" spc="-50" dirty="0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sz="2800" spc="-190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2800" spc="-80" dirty="0">
                <a:solidFill>
                  <a:srgbClr val="C00000"/>
                </a:solidFill>
                <a:latin typeface="Arial"/>
                <a:cs typeface="Arial"/>
              </a:rPr>
              <a:t>nd</a:t>
            </a:r>
            <a:r>
              <a:rPr sz="2800" spc="-40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2800" spc="25" dirty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sz="2800" spc="20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2800" spc="-10" dirty="0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sz="2800" spc="-80" dirty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2800" spc="-19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2800" spc="-350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2800" spc="10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2800" spc="-90" dirty="0">
                <a:latin typeface="Arial"/>
                <a:cs typeface="Arial"/>
              </a:rPr>
              <a:t>,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105" dirty="0">
                <a:latin typeface="Arial"/>
                <a:cs typeface="Arial"/>
              </a:rPr>
              <a:t>bin</a:t>
            </a:r>
            <a:r>
              <a:rPr sz="2800" spc="-135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145" dirty="0">
                <a:latin typeface="Arial"/>
                <a:cs typeface="Arial"/>
              </a:rPr>
              <a:t>t</a:t>
            </a:r>
            <a:r>
              <a:rPr sz="2800" spc="-280" dirty="0">
                <a:latin typeface="Arial"/>
                <a:cs typeface="Arial"/>
              </a:rPr>
              <a:t>as</a:t>
            </a:r>
            <a:r>
              <a:rPr sz="2800" spc="-300" dirty="0">
                <a:latin typeface="Arial"/>
                <a:cs typeface="Arial"/>
              </a:rPr>
              <a:t>a</a:t>
            </a:r>
            <a:r>
              <a:rPr sz="2800" spc="45" dirty="0">
                <a:latin typeface="Arial"/>
                <a:cs typeface="Arial"/>
              </a:rPr>
              <a:t>r</a:t>
            </a:r>
            <a:r>
              <a:rPr sz="2800" spc="-160" dirty="0">
                <a:latin typeface="Arial"/>
                <a:cs typeface="Arial"/>
              </a:rPr>
              <a:t>ı</a:t>
            </a:r>
            <a:r>
              <a:rPr sz="2800" spc="-110" dirty="0">
                <a:latin typeface="Arial"/>
                <a:cs typeface="Arial"/>
              </a:rPr>
              <a:t>m</a:t>
            </a:r>
            <a:r>
              <a:rPr sz="2800" spc="-160" dirty="0">
                <a:latin typeface="Arial"/>
                <a:cs typeface="Arial"/>
              </a:rPr>
              <a:t>ı</a:t>
            </a:r>
            <a:r>
              <a:rPr sz="2800" spc="-95" dirty="0">
                <a:latin typeface="Arial"/>
                <a:cs typeface="Arial"/>
              </a:rPr>
              <a:t>nd</a:t>
            </a:r>
            <a:r>
              <a:rPr sz="2800" spc="-170" dirty="0">
                <a:latin typeface="Arial"/>
                <a:cs typeface="Arial"/>
              </a:rPr>
              <a:t>a  </a:t>
            </a:r>
            <a:r>
              <a:rPr sz="2800" spc="-100" dirty="0">
                <a:solidFill>
                  <a:srgbClr val="C00000"/>
                </a:solidFill>
                <a:latin typeface="Arial"/>
                <a:cs typeface="Arial"/>
              </a:rPr>
              <a:t>b</a:t>
            </a:r>
            <a:r>
              <a:rPr sz="2800" spc="10" dirty="0">
                <a:solidFill>
                  <a:srgbClr val="C00000"/>
                </a:solidFill>
                <a:latin typeface="Arial"/>
                <a:cs typeface="Arial"/>
              </a:rPr>
              <a:t>il</a:t>
            </a:r>
            <a:r>
              <a:rPr sz="2800" spc="-270" dirty="0">
                <a:solidFill>
                  <a:srgbClr val="C00000"/>
                </a:solidFill>
                <a:latin typeface="Arial"/>
                <a:cs typeface="Arial"/>
              </a:rPr>
              <a:t>g</a:t>
            </a:r>
            <a:r>
              <a:rPr sz="2800" spc="10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2800" spc="-100" dirty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2800" spc="10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2800" spc="-105" dirty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2800" dirty="0">
                <a:solidFill>
                  <a:srgbClr val="C00000"/>
                </a:solidFill>
                <a:latin typeface="Arial"/>
                <a:cs typeface="Arial"/>
              </a:rPr>
              <a:t>		</a:t>
            </a:r>
            <a:r>
              <a:rPr sz="2800" spc="-105" dirty="0">
                <a:solidFill>
                  <a:srgbClr val="C00000"/>
                </a:solidFill>
                <a:latin typeface="Arial"/>
                <a:cs typeface="Arial"/>
              </a:rPr>
              <a:t>ü</a:t>
            </a:r>
            <a:r>
              <a:rPr sz="2800" spc="-20" dirty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sz="2800" spc="-120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2800" spc="85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2800" spc="10" dirty="0">
                <a:solidFill>
                  <a:srgbClr val="C00000"/>
                </a:solidFill>
                <a:latin typeface="Arial"/>
                <a:cs typeface="Arial"/>
              </a:rPr>
              <a:t>il</a:t>
            </a:r>
            <a:r>
              <a:rPr sz="2800" spc="-114" dirty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2800" spc="-19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2800" spc="-245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2800" spc="-40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2800" spc="-90" dirty="0">
                <a:latin typeface="Arial"/>
                <a:cs typeface="Arial"/>
              </a:rPr>
              <a:t>,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100" dirty="0">
                <a:latin typeface="Arial"/>
                <a:cs typeface="Arial"/>
              </a:rPr>
              <a:t>d</a:t>
            </a:r>
            <a:r>
              <a:rPr sz="2800" spc="-105" dirty="0">
                <a:latin typeface="Arial"/>
                <a:cs typeface="Arial"/>
              </a:rPr>
              <a:t>u</a:t>
            </a:r>
            <a:r>
              <a:rPr sz="2800" spc="-25" dirty="0">
                <a:latin typeface="Arial"/>
                <a:cs typeface="Arial"/>
              </a:rPr>
              <a:t>ru</a:t>
            </a:r>
            <a:r>
              <a:rPr sz="2800" spc="-105" dirty="0">
                <a:latin typeface="Arial"/>
                <a:cs typeface="Arial"/>
              </a:rPr>
              <a:t>m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175" dirty="0">
                <a:latin typeface="Arial"/>
                <a:cs typeface="Arial"/>
              </a:rPr>
              <a:t>a</a:t>
            </a:r>
            <a:r>
              <a:rPr sz="2800" spc="-170" dirty="0">
                <a:latin typeface="Arial"/>
                <a:cs typeface="Arial"/>
              </a:rPr>
              <a:t>n</a:t>
            </a:r>
            <a:r>
              <a:rPr sz="2800" spc="-180" dirty="0">
                <a:latin typeface="Arial"/>
                <a:cs typeface="Arial"/>
              </a:rPr>
              <a:t>a</a:t>
            </a:r>
            <a:r>
              <a:rPr sz="2800" spc="-65" dirty="0">
                <a:latin typeface="Arial"/>
                <a:cs typeface="Arial"/>
              </a:rPr>
              <a:t>l</a:t>
            </a:r>
            <a:r>
              <a:rPr sz="2800" spc="5" dirty="0">
                <a:latin typeface="Arial"/>
                <a:cs typeface="Arial"/>
              </a:rPr>
              <a:t>i</a:t>
            </a:r>
            <a:r>
              <a:rPr sz="2800" spc="-235" dirty="0">
                <a:latin typeface="Arial"/>
                <a:cs typeface="Arial"/>
              </a:rPr>
              <a:t>z</a:t>
            </a:r>
            <a:r>
              <a:rPr sz="2800" spc="-100" dirty="0">
                <a:latin typeface="Arial"/>
                <a:cs typeface="Arial"/>
              </a:rPr>
              <a:t>in</a:t>
            </a:r>
            <a:r>
              <a:rPr sz="2800" spc="10" dirty="0">
                <a:latin typeface="Arial"/>
                <a:cs typeface="Arial"/>
              </a:rPr>
              <a:t>i</a:t>
            </a:r>
            <a:r>
              <a:rPr sz="2800" spc="-105" dirty="0">
                <a:latin typeface="Arial"/>
                <a:cs typeface="Arial"/>
              </a:rPr>
              <a:t>n</a:t>
            </a:r>
            <a:r>
              <a:rPr sz="2800" dirty="0">
                <a:latin typeface="Arial"/>
                <a:cs typeface="Arial"/>
              </a:rPr>
              <a:t>		</a:t>
            </a:r>
            <a:r>
              <a:rPr sz="2800" spc="-200" dirty="0" err="1">
                <a:latin typeface="Arial"/>
                <a:cs typeface="Arial"/>
              </a:rPr>
              <a:t>y</a:t>
            </a:r>
            <a:r>
              <a:rPr sz="2800" spc="-175" dirty="0" err="1">
                <a:latin typeface="Arial"/>
                <a:cs typeface="Arial"/>
              </a:rPr>
              <a:t>a</a:t>
            </a:r>
            <a:r>
              <a:rPr sz="2800" spc="-170" dirty="0" err="1">
                <a:latin typeface="Arial"/>
                <a:cs typeface="Arial"/>
              </a:rPr>
              <a:t>p</a:t>
            </a:r>
            <a:r>
              <a:rPr sz="2800" spc="-160" dirty="0" err="1">
                <a:latin typeface="Arial"/>
                <a:cs typeface="Arial"/>
              </a:rPr>
              <a:t>ı</a:t>
            </a:r>
            <a:r>
              <a:rPr sz="2800" spc="20" dirty="0" err="1">
                <a:latin typeface="Arial"/>
                <a:cs typeface="Arial"/>
              </a:rPr>
              <a:t>l</a:t>
            </a:r>
            <a:r>
              <a:rPr sz="2800" spc="-254" dirty="0" err="1">
                <a:latin typeface="Arial"/>
                <a:cs typeface="Arial"/>
              </a:rPr>
              <a:t>a</a:t>
            </a:r>
            <a:r>
              <a:rPr sz="2800" spc="-15" dirty="0" err="1">
                <a:latin typeface="Arial"/>
                <a:cs typeface="Arial"/>
              </a:rPr>
              <a:t>r</a:t>
            </a:r>
            <a:r>
              <a:rPr sz="2800" spc="-254" dirty="0" err="1">
                <a:latin typeface="Arial"/>
                <a:cs typeface="Arial"/>
              </a:rPr>
              <a:t>a</a:t>
            </a:r>
            <a:r>
              <a:rPr sz="2800" spc="-120" dirty="0" err="1">
                <a:latin typeface="Arial"/>
                <a:cs typeface="Arial"/>
              </a:rPr>
              <a:t>k</a:t>
            </a:r>
            <a:r>
              <a:rPr sz="2800" spc="-120" dirty="0" smtClean="0">
                <a:latin typeface="Arial"/>
                <a:cs typeface="Arial"/>
              </a:rPr>
              <a:t>,</a:t>
            </a:r>
            <a:r>
              <a:rPr lang="tr-TR" sz="2800" spc="-120" dirty="0" smtClean="0">
                <a:latin typeface="Arial"/>
                <a:cs typeface="Arial"/>
              </a:rPr>
              <a:t> sorunların çözülmesinde </a:t>
            </a:r>
            <a:r>
              <a:rPr lang="tr-TR" sz="2800" spc="-120" dirty="0" smtClean="0">
                <a:solidFill>
                  <a:srgbClr val="FF0000"/>
                </a:solidFill>
                <a:latin typeface="Arial"/>
                <a:cs typeface="Arial"/>
              </a:rPr>
              <a:t>sürdürülebilirlik ilkeleri, kamunun öncülüğünde</a:t>
            </a:r>
            <a:r>
              <a:rPr lang="tr-TR" sz="2800" spc="-120" dirty="0" smtClean="0">
                <a:latin typeface="Arial"/>
                <a:cs typeface="Arial"/>
              </a:rPr>
              <a:t> bir bütün olarak ele alınamamaktadır.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241" y="3206424"/>
            <a:ext cx="8842375" cy="1813317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595"/>
              </a:spcBef>
            </a:pPr>
            <a:r>
              <a:rPr sz="2800" spc="-90" dirty="0" err="1" smtClean="0">
                <a:latin typeface="Arial"/>
                <a:cs typeface="Arial"/>
              </a:rPr>
              <a:t>Sürdürülebilir</a:t>
            </a:r>
            <a:r>
              <a:rPr sz="2800" spc="-90" dirty="0" smtClean="0">
                <a:latin typeface="Arial"/>
                <a:cs typeface="Arial"/>
              </a:rPr>
              <a:t> </a:t>
            </a:r>
            <a:r>
              <a:rPr sz="2800" spc="-185" dirty="0">
                <a:latin typeface="Arial"/>
                <a:cs typeface="Arial"/>
              </a:rPr>
              <a:t>yapılaşma </a:t>
            </a:r>
            <a:r>
              <a:rPr sz="2800" spc="-85" dirty="0">
                <a:latin typeface="Arial"/>
                <a:cs typeface="Arial"/>
              </a:rPr>
              <a:t>için </a:t>
            </a:r>
            <a:r>
              <a:rPr sz="2800" spc="-210" dirty="0">
                <a:solidFill>
                  <a:srgbClr val="C00000"/>
                </a:solidFill>
                <a:latin typeface="Arial"/>
                <a:cs typeface="Arial"/>
              </a:rPr>
              <a:t>yasal </a:t>
            </a:r>
            <a:r>
              <a:rPr sz="2800" spc="-145" dirty="0">
                <a:solidFill>
                  <a:srgbClr val="C00000"/>
                </a:solidFill>
                <a:latin typeface="Arial"/>
                <a:cs typeface="Arial"/>
              </a:rPr>
              <a:t>mevzuatın  </a:t>
            </a:r>
            <a:r>
              <a:rPr sz="2800" spc="-135" dirty="0">
                <a:solidFill>
                  <a:srgbClr val="C00000"/>
                </a:solidFill>
                <a:latin typeface="Arial"/>
                <a:cs typeface="Arial"/>
              </a:rPr>
              <a:t>uygunluğu </a:t>
            </a:r>
            <a:r>
              <a:rPr sz="2800" spc="-190" dirty="0">
                <a:solidFill>
                  <a:srgbClr val="C00000"/>
                </a:solidFill>
                <a:latin typeface="Arial"/>
                <a:cs typeface="Arial"/>
              </a:rPr>
              <a:t>ve</a:t>
            </a:r>
            <a:r>
              <a:rPr sz="2800" spc="5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spc="-95" dirty="0">
                <a:solidFill>
                  <a:srgbClr val="C00000"/>
                </a:solidFill>
                <a:latin typeface="Arial"/>
                <a:cs typeface="Arial"/>
              </a:rPr>
              <a:t>teşvikler </a:t>
            </a:r>
            <a:r>
              <a:rPr sz="2800" spc="-145" dirty="0">
                <a:solidFill>
                  <a:srgbClr val="C00000"/>
                </a:solidFill>
                <a:latin typeface="Arial"/>
                <a:cs typeface="Arial"/>
              </a:rPr>
              <a:t>de </a:t>
            </a:r>
            <a:r>
              <a:rPr sz="2800" spc="-175" dirty="0">
                <a:solidFill>
                  <a:srgbClr val="C00000"/>
                </a:solidFill>
                <a:latin typeface="Arial"/>
                <a:cs typeface="Arial"/>
              </a:rPr>
              <a:t>çok </a:t>
            </a:r>
            <a:r>
              <a:rPr sz="2800" spc="-90" dirty="0">
                <a:solidFill>
                  <a:srgbClr val="C00000"/>
                </a:solidFill>
                <a:latin typeface="Arial"/>
                <a:cs typeface="Arial"/>
              </a:rPr>
              <a:t>önemlidir</a:t>
            </a:r>
            <a:r>
              <a:rPr sz="2800" spc="-90" dirty="0">
                <a:latin typeface="Arial"/>
                <a:cs typeface="Arial"/>
              </a:rPr>
              <a:t>. </a:t>
            </a:r>
            <a:r>
              <a:rPr sz="2800" spc="-190" dirty="0">
                <a:latin typeface="Arial"/>
                <a:cs typeface="Arial"/>
              </a:rPr>
              <a:t>Sonuçta,  </a:t>
            </a:r>
            <a:r>
              <a:rPr sz="2800" spc="-65" dirty="0">
                <a:latin typeface="Arial"/>
                <a:cs typeface="Arial"/>
              </a:rPr>
              <a:t>sürdürülebilirlik </a:t>
            </a:r>
            <a:r>
              <a:rPr sz="2800" spc="-235" dirty="0">
                <a:latin typeface="Arial"/>
                <a:cs typeface="Arial"/>
              </a:rPr>
              <a:t>kaygısı </a:t>
            </a:r>
            <a:r>
              <a:rPr sz="2800" spc="-95" dirty="0">
                <a:latin typeface="Arial"/>
                <a:cs typeface="Arial"/>
              </a:rPr>
              <a:t>toplumda </a:t>
            </a:r>
            <a:r>
              <a:rPr sz="2800" spc="-190" dirty="0">
                <a:latin typeface="Arial"/>
                <a:cs typeface="Arial"/>
              </a:rPr>
              <a:t>ve </a:t>
            </a:r>
            <a:r>
              <a:rPr sz="2800" spc="-175" dirty="0">
                <a:latin typeface="Arial"/>
                <a:cs typeface="Arial"/>
              </a:rPr>
              <a:t>yapı </a:t>
            </a:r>
            <a:r>
              <a:rPr sz="2800" spc="-125" dirty="0">
                <a:latin typeface="Arial"/>
                <a:cs typeface="Arial"/>
              </a:rPr>
              <a:t>sektöründe  </a:t>
            </a:r>
            <a:r>
              <a:rPr sz="2800" spc="-110" dirty="0">
                <a:latin typeface="Arial"/>
                <a:cs typeface="Arial"/>
              </a:rPr>
              <a:t>yeterince </a:t>
            </a:r>
            <a:r>
              <a:rPr sz="2800" spc="-85" dirty="0">
                <a:latin typeface="Arial"/>
                <a:cs typeface="Arial"/>
              </a:rPr>
              <a:t>önemli </a:t>
            </a:r>
            <a:r>
              <a:rPr sz="2800" spc="-35" dirty="0">
                <a:latin typeface="Arial"/>
                <a:cs typeface="Arial"/>
              </a:rPr>
              <a:t>bir </a:t>
            </a:r>
            <a:r>
              <a:rPr sz="2800" spc="-155" dirty="0">
                <a:latin typeface="Arial"/>
                <a:cs typeface="Arial"/>
              </a:rPr>
              <a:t>konuma</a:t>
            </a:r>
            <a:r>
              <a:rPr sz="2800" spc="-210" dirty="0">
                <a:latin typeface="Arial"/>
                <a:cs typeface="Arial"/>
              </a:rPr>
              <a:t> </a:t>
            </a:r>
            <a:r>
              <a:rPr sz="2800" spc="-165" dirty="0">
                <a:latin typeface="Arial"/>
                <a:cs typeface="Arial"/>
              </a:rPr>
              <a:t>ulaşamamıştır.</a:t>
            </a:r>
            <a:endParaRPr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378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8967" y="467376"/>
            <a:ext cx="6786062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95"/>
              </a:spcBef>
            </a:pPr>
            <a:r>
              <a:rPr spc="-285" dirty="0"/>
              <a:t>Türk </a:t>
            </a:r>
            <a:r>
              <a:rPr spc="-200" dirty="0"/>
              <a:t>İnşaat </a:t>
            </a:r>
            <a:r>
              <a:rPr spc="-229" dirty="0"/>
              <a:t>Sektöründe</a:t>
            </a:r>
            <a:r>
              <a:rPr spc="-25" dirty="0"/>
              <a:t> </a:t>
            </a:r>
            <a:r>
              <a:rPr spc="-195" dirty="0"/>
              <a:t>Sürdürülebilirlik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5581" y="1274579"/>
            <a:ext cx="8712835" cy="4508500"/>
          </a:xfrm>
          <a:prstGeom prst="rect">
            <a:avLst/>
          </a:prstGeom>
        </p:spPr>
        <p:txBody>
          <a:bodyPr vert="horz" wrap="square" lIns="0" tIns="144145" rIns="0" bIns="0" rtlCol="0">
            <a:spAutoFit/>
          </a:bodyPr>
          <a:lstStyle/>
          <a:p>
            <a:pPr marL="331470">
              <a:lnSpc>
                <a:spcPct val="100000"/>
              </a:lnSpc>
              <a:spcBef>
                <a:spcPts val="1135"/>
              </a:spcBef>
            </a:pPr>
            <a:r>
              <a:rPr sz="2800" b="1" spc="-204" dirty="0">
                <a:solidFill>
                  <a:srgbClr val="002060"/>
                </a:solidFill>
                <a:latin typeface="Arial"/>
                <a:cs typeface="Arial"/>
              </a:rPr>
              <a:t>Türkiye’deki </a:t>
            </a:r>
            <a:r>
              <a:rPr sz="2800" b="1" spc="-175" dirty="0">
                <a:solidFill>
                  <a:srgbClr val="002060"/>
                </a:solidFill>
                <a:latin typeface="Arial"/>
                <a:cs typeface="Arial"/>
              </a:rPr>
              <a:t>Sürdürülebilir </a:t>
            </a:r>
            <a:r>
              <a:rPr sz="2800" b="1" spc="-260" dirty="0">
                <a:solidFill>
                  <a:srgbClr val="002060"/>
                </a:solidFill>
                <a:latin typeface="Arial"/>
                <a:cs typeface="Arial"/>
              </a:rPr>
              <a:t>Yapım </a:t>
            </a:r>
            <a:r>
              <a:rPr sz="2800" b="1" spc="-110" dirty="0">
                <a:solidFill>
                  <a:srgbClr val="002060"/>
                </a:solidFill>
                <a:latin typeface="Arial"/>
                <a:cs typeface="Arial"/>
              </a:rPr>
              <a:t>ile </a:t>
            </a:r>
            <a:r>
              <a:rPr sz="2800" b="1" spc="-130" dirty="0">
                <a:solidFill>
                  <a:srgbClr val="002060"/>
                </a:solidFill>
                <a:latin typeface="Arial"/>
                <a:cs typeface="Arial"/>
              </a:rPr>
              <a:t>İlgili </a:t>
            </a:r>
            <a:r>
              <a:rPr sz="2800" b="1" spc="-300" dirty="0">
                <a:solidFill>
                  <a:srgbClr val="002060"/>
                </a:solidFill>
                <a:latin typeface="Arial"/>
                <a:cs typeface="Arial"/>
              </a:rPr>
              <a:t>Yasal</a:t>
            </a:r>
            <a:r>
              <a:rPr sz="2800" b="1" spc="-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800" b="1" spc="-140" dirty="0">
                <a:solidFill>
                  <a:srgbClr val="002060"/>
                </a:solidFill>
                <a:latin typeface="Arial"/>
                <a:cs typeface="Arial"/>
              </a:rPr>
              <a:t>Mevzuat</a:t>
            </a:r>
            <a:endParaRPr sz="2800" dirty="0">
              <a:latin typeface="Arial"/>
              <a:cs typeface="Arial"/>
            </a:endParaRPr>
          </a:p>
          <a:p>
            <a:pPr marL="194310" indent="-182245">
              <a:lnSpc>
                <a:spcPct val="100000"/>
              </a:lnSpc>
              <a:spcBef>
                <a:spcPts val="665"/>
              </a:spcBef>
              <a:buSzPct val="94444"/>
              <a:buFont typeface="Wingdings"/>
              <a:buChar char=""/>
              <a:tabLst>
                <a:tab pos="194945" algn="l"/>
              </a:tabLst>
            </a:pPr>
            <a:r>
              <a:rPr sz="1800" spc="-70" dirty="0">
                <a:latin typeface="Arial"/>
                <a:cs typeface="Arial"/>
              </a:rPr>
              <a:t>Yenilenebilir </a:t>
            </a:r>
            <a:r>
              <a:rPr sz="1800" spc="-75" dirty="0">
                <a:latin typeface="Arial"/>
                <a:cs typeface="Arial"/>
              </a:rPr>
              <a:t>Enerji </a:t>
            </a:r>
            <a:r>
              <a:rPr sz="1800" spc="-105" dirty="0">
                <a:latin typeface="Arial"/>
                <a:cs typeface="Arial"/>
              </a:rPr>
              <a:t>Kaynakları</a:t>
            </a:r>
            <a:r>
              <a:rPr sz="1800" spc="-130" dirty="0">
                <a:latin typeface="Arial"/>
                <a:cs typeface="Arial"/>
              </a:rPr>
              <a:t> </a:t>
            </a:r>
            <a:r>
              <a:rPr sz="1800" spc="-110" dirty="0">
                <a:latin typeface="Arial"/>
                <a:cs typeface="Arial"/>
              </a:rPr>
              <a:t>Kanunu</a:t>
            </a:r>
            <a:endParaRPr sz="18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buSzPct val="94444"/>
              <a:buFont typeface="Wingdings"/>
              <a:buChar char=""/>
              <a:tabLst>
                <a:tab pos="246379" algn="l"/>
              </a:tabLst>
            </a:pPr>
            <a:r>
              <a:rPr sz="1800" spc="-75" dirty="0">
                <a:latin typeface="Arial"/>
                <a:cs typeface="Arial"/>
              </a:rPr>
              <a:t>Enerji </a:t>
            </a:r>
            <a:r>
              <a:rPr sz="1800" spc="-95" dirty="0">
                <a:latin typeface="Arial"/>
                <a:cs typeface="Arial"/>
              </a:rPr>
              <a:t>Kaynaklarının </a:t>
            </a:r>
            <a:r>
              <a:rPr sz="1800" spc="-105" dirty="0">
                <a:latin typeface="Arial"/>
                <a:cs typeface="Arial"/>
              </a:rPr>
              <a:t>ve </a:t>
            </a:r>
            <a:r>
              <a:rPr sz="1800" spc="-60" dirty="0">
                <a:latin typeface="Arial"/>
                <a:cs typeface="Arial"/>
              </a:rPr>
              <a:t>Enerjinin </a:t>
            </a:r>
            <a:r>
              <a:rPr sz="1800" spc="-85" dirty="0">
                <a:latin typeface="Arial"/>
                <a:cs typeface="Arial"/>
              </a:rPr>
              <a:t>Kullanımında </a:t>
            </a:r>
            <a:r>
              <a:rPr sz="1800" spc="-45" dirty="0">
                <a:latin typeface="Arial"/>
                <a:cs typeface="Arial"/>
              </a:rPr>
              <a:t>Verimliliğinin </a:t>
            </a:r>
            <a:r>
              <a:rPr sz="1800" spc="-70" dirty="0">
                <a:latin typeface="Arial"/>
                <a:cs typeface="Arial"/>
              </a:rPr>
              <a:t>Artırılmasına </a:t>
            </a:r>
            <a:r>
              <a:rPr sz="1800" spc="-50" dirty="0">
                <a:latin typeface="Arial"/>
                <a:cs typeface="Arial"/>
              </a:rPr>
              <a:t>İlişkin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Yönetmelik</a:t>
            </a:r>
            <a:endParaRPr sz="18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buSzPct val="94444"/>
              <a:buFont typeface="Wingdings"/>
              <a:buChar char=""/>
              <a:tabLst>
                <a:tab pos="246379" algn="l"/>
              </a:tabLst>
            </a:pPr>
            <a:r>
              <a:rPr sz="1800" spc="-75" dirty="0">
                <a:latin typeface="Arial"/>
                <a:cs typeface="Arial"/>
              </a:rPr>
              <a:t>Enerji </a:t>
            </a:r>
            <a:r>
              <a:rPr sz="1800" spc="-50" dirty="0">
                <a:latin typeface="Arial"/>
                <a:cs typeface="Arial"/>
              </a:rPr>
              <a:t>Verimliliği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110" dirty="0">
                <a:latin typeface="Arial"/>
                <a:cs typeface="Arial"/>
              </a:rPr>
              <a:t>Kanunu</a:t>
            </a:r>
            <a:endParaRPr sz="18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buSzPct val="94444"/>
              <a:buFont typeface="Wingdings"/>
              <a:buChar char=""/>
              <a:tabLst>
                <a:tab pos="246379" algn="l"/>
              </a:tabLst>
            </a:pPr>
            <a:r>
              <a:rPr sz="1800" spc="-85" dirty="0">
                <a:latin typeface="Arial"/>
                <a:cs typeface="Arial"/>
              </a:rPr>
              <a:t>Binalarda </a:t>
            </a:r>
            <a:r>
              <a:rPr sz="1800" spc="-75" dirty="0">
                <a:latin typeface="Arial"/>
                <a:cs typeface="Arial"/>
              </a:rPr>
              <a:t>Enerji </a:t>
            </a:r>
            <a:r>
              <a:rPr sz="1800" spc="-90" dirty="0">
                <a:latin typeface="Arial"/>
                <a:cs typeface="Arial"/>
              </a:rPr>
              <a:t>Performans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Yönetmeliği</a:t>
            </a:r>
            <a:endParaRPr sz="18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buSzPct val="94444"/>
              <a:buFont typeface="Wingdings"/>
              <a:buChar char=""/>
              <a:tabLst>
                <a:tab pos="246379" algn="l"/>
              </a:tabLst>
            </a:pPr>
            <a:r>
              <a:rPr sz="1800" spc="-75" dirty="0">
                <a:latin typeface="Arial"/>
                <a:cs typeface="Arial"/>
              </a:rPr>
              <a:t>Enerji </a:t>
            </a:r>
            <a:r>
              <a:rPr sz="1800" spc="-95" dirty="0">
                <a:latin typeface="Arial"/>
                <a:cs typeface="Arial"/>
              </a:rPr>
              <a:t>Kaynaklarının </a:t>
            </a:r>
            <a:r>
              <a:rPr sz="1800" spc="-105" dirty="0">
                <a:latin typeface="Arial"/>
                <a:cs typeface="Arial"/>
              </a:rPr>
              <a:t>ve </a:t>
            </a:r>
            <a:r>
              <a:rPr sz="1800" spc="-75" dirty="0">
                <a:latin typeface="Arial"/>
                <a:cs typeface="Arial"/>
              </a:rPr>
              <a:t>Enerji </a:t>
            </a:r>
            <a:r>
              <a:rPr sz="1800" spc="-85" dirty="0">
                <a:latin typeface="Arial"/>
                <a:cs typeface="Arial"/>
              </a:rPr>
              <a:t>Kullanımında </a:t>
            </a:r>
            <a:r>
              <a:rPr sz="1800" spc="-50" dirty="0">
                <a:latin typeface="Arial"/>
                <a:cs typeface="Arial"/>
              </a:rPr>
              <a:t>Verimliliğin </a:t>
            </a:r>
            <a:r>
              <a:rPr sz="1800" spc="-60" dirty="0">
                <a:latin typeface="Arial"/>
                <a:cs typeface="Arial"/>
              </a:rPr>
              <a:t>Arttırılmasına </a:t>
            </a:r>
            <a:r>
              <a:rPr sz="1800" spc="-75" dirty="0">
                <a:latin typeface="Arial"/>
                <a:cs typeface="Arial"/>
              </a:rPr>
              <a:t>Dair</a:t>
            </a:r>
            <a:r>
              <a:rPr sz="1800" spc="26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Yönetmelik</a:t>
            </a:r>
            <a:endParaRPr sz="18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buSzPct val="94444"/>
              <a:buFont typeface="Wingdings"/>
              <a:buChar char=""/>
              <a:tabLst>
                <a:tab pos="246379" algn="l"/>
              </a:tabLst>
            </a:pPr>
            <a:r>
              <a:rPr sz="1800" spc="-70" dirty="0">
                <a:latin typeface="Arial"/>
                <a:cs typeface="Arial"/>
              </a:rPr>
              <a:t>Yenilenebilir </a:t>
            </a:r>
            <a:r>
              <a:rPr sz="1800" spc="-75" dirty="0">
                <a:latin typeface="Arial"/>
                <a:cs typeface="Arial"/>
              </a:rPr>
              <a:t>Enerji </a:t>
            </a:r>
            <a:r>
              <a:rPr sz="1800" spc="-105" dirty="0">
                <a:latin typeface="Arial"/>
                <a:cs typeface="Arial"/>
              </a:rPr>
              <a:t>Kaynakları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110" dirty="0">
                <a:latin typeface="Arial"/>
                <a:cs typeface="Arial"/>
              </a:rPr>
              <a:t>Kanunu</a:t>
            </a:r>
            <a:endParaRPr sz="18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buSzPct val="94444"/>
              <a:buFont typeface="Wingdings"/>
              <a:buChar char=""/>
              <a:tabLst>
                <a:tab pos="246379" algn="l"/>
              </a:tabLst>
            </a:pPr>
            <a:r>
              <a:rPr sz="1800" spc="-75" dirty="0">
                <a:latin typeface="Arial"/>
                <a:cs typeface="Arial"/>
              </a:rPr>
              <a:t>Enerji </a:t>
            </a:r>
            <a:r>
              <a:rPr sz="1800" spc="-95" dirty="0">
                <a:latin typeface="Arial"/>
                <a:cs typeface="Arial"/>
              </a:rPr>
              <a:t>Kaynaklarının </a:t>
            </a:r>
            <a:r>
              <a:rPr sz="1800" spc="-105" dirty="0">
                <a:latin typeface="Arial"/>
                <a:cs typeface="Arial"/>
              </a:rPr>
              <a:t>ve </a:t>
            </a:r>
            <a:r>
              <a:rPr sz="1800" spc="-60" dirty="0">
                <a:latin typeface="Arial"/>
                <a:cs typeface="Arial"/>
              </a:rPr>
              <a:t>Enerjinin </a:t>
            </a:r>
            <a:r>
              <a:rPr sz="1800" spc="-85" dirty="0">
                <a:latin typeface="Arial"/>
                <a:cs typeface="Arial"/>
              </a:rPr>
              <a:t>Kullanımında </a:t>
            </a:r>
            <a:r>
              <a:rPr sz="1800" spc="-45" dirty="0">
                <a:latin typeface="Arial"/>
                <a:cs typeface="Arial"/>
              </a:rPr>
              <a:t>Verimliliğinin </a:t>
            </a:r>
            <a:r>
              <a:rPr sz="1800" spc="-70" dirty="0">
                <a:latin typeface="Arial"/>
                <a:cs typeface="Arial"/>
              </a:rPr>
              <a:t>Artırılmasına </a:t>
            </a:r>
            <a:r>
              <a:rPr sz="1800" spc="-50" dirty="0">
                <a:latin typeface="Arial"/>
                <a:cs typeface="Arial"/>
              </a:rPr>
              <a:t>İlişkin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Yönetmelik</a:t>
            </a:r>
            <a:endParaRPr sz="18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buSzPct val="94444"/>
              <a:buFont typeface="Wingdings"/>
              <a:buChar char=""/>
              <a:tabLst>
                <a:tab pos="246379" algn="l"/>
              </a:tabLst>
            </a:pPr>
            <a:r>
              <a:rPr sz="1800" spc="-75" dirty="0">
                <a:latin typeface="Arial"/>
                <a:cs typeface="Arial"/>
              </a:rPr>
              <a:t>Enerji </a:t>
            </a:r>
            <a:r>
              <a:rPr sz="1800" spc="-50" dirty="0">
                <a:latin typeface="Arial"/>
                <a:cs typeface="Arial"/>
              </a:rPr>
              <a:t>Verimliliği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110" dirty="0">
                <a:latin typeface="Arial"/>
                <a:cs typeface="Arial"/>
              </a:rPr>
              <a:t>Kanunu</a:t>
            </a:r>
            <a:endParaRPr sz="18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buSzPct val="94444"/>
              <a:buFont typeface="Wingdings"/>
              <a:buChar char=""/>
              <a:tabLst>
                <a:tab pos="246379" algn="l"/>
              </a:tabLst>
            </a:pPr>
            <a:r>
              <a:rPr sz="1800" spc="-85" dirty="0">
                <a:latin typeface="Arial"/>
                <a:cs typeface="Arial"/>
              </a:rPr>
              <a:t>Birleşmiş </a:t>
            </a:r>
            <a:r>
              <a:rPr sz="1800" spc="-5" dirty="0">
                <a:latin typeface="Arial"/>
                <a:cs typeface="Arial"/>
              </a:rPr>
              <a:t>Milletler </a:t>
            </a:r>
            <a:r>
              <a:rPr sz="1800" spc="-35" dirty="0">
                <a:latin typeface="Arial"/>
                <a:cs typeface="Arial"/>
              </a:rPr>
              <a:t>İklim </a:t>
            </a:r>
            <a:r>
              <a:rPr sz="1800" spc="-80" dirty="0">
                <a:latin typeface="Arial"/>
                <a:cs typeface="Arial"/>
              </a:rPr>
              <a:t>Değişikliği </a:t>
            </a:r>
            <a:r>
              <a:rPr sz="1800" spc="-135" dirty="0">
                <a:latin typeface="Arial"/>
                <a:cs typeface="Arial"/>
              </a:rPr>
              <a:t>Çerçeve </a:t>
            </a:r>
            <a:r>
              <a:rPr sz="1800" spc="-125" dirty="0">
                <a:latin typeface="Arial"/>
                <a:cs typeface="Arial"/>
              </a:rPr>
              <a:t>Sözleşmesine </a:t>
            </a:r>
            <a:r>
              <a:rPr sz="1800" spc="-110" dirty="0">
                <a:latin typeface="Arial"/>
                <a:cs typeface="Arial"/>
              </a:rPr>
              <a:t>Yönelik </a:t>
            </a:r>
            <a:r>
              <a:rPr sz="1800" spc="-100" dirty="0">
                <a:latin typeface="Arial"/>
                <a:cs typeface="Arial"/>
              </a:rPr>
              <a:t>Kyoto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Protokolü</a:t>
            </a:r>
            <a:endParaRPr sz="18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buSzPct val="94444"/>
              <a:buFont typeface="Wingdings"/>
              <a:buChar char=""/>
              <a:tabLst>
                <a:tab pos="246379" algn="l"/>
              </a:tabLst>
            </a:pPr>
            <a:r>
              <a:rPr sz="1800" spc="-195" dirty="0">
                <a:latin typeface="Arial"/>
                <a:cs typeface="Arial"/>
              </a:rPr>
              <a:t>AB </a:t>
            </a:r>
            <a:r>
              <a:rPr sz="1800" spc="-70" dirty="0">
                <a:latin typeface="Arial"/>
                <a:cs typeface="Arial"/>
              </a:rPr>
              <a:t>Yenilenebilir </a:t>
            </a:r>
            <a:r>
              <a:rPr sz="1800" spc="-75" dirty="0">
                <a:latin typeface="Arial"/>
                <a:cs typeface="Arial"/>
              </a:rPr>
              <a:t>Enerji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Politikası</a:t>
            </a:r>
            <a:endParaRPr sz="18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buSzPct val="94444"/>
              <a:buFont typeface="Wingdings"/>
              <a:buChar char=""/>
              <a:tabLst>
                <a:tab pos="246379" algn="l"/>
              </a:tabLst>
            </a:pPr>
            <a:r>
              <a:rPr sz="1800" spc="-45" dirty="0">
                <a:latin typeface="Arial"/>
                <a:cs typeface="Arial"/>
              </a:rPr>
              <a:t>Afet </a:t>
            </a:r>
            <a:r>
              <a:rPr sz="1800" spc="-70" dirty="0">
                <a:latin typeface="Arial"/>
                <a:cs typeface="Arial"/>
              </a:rPr>
              <a:t>Bölgelerinde </a:t>
            </a:r>
            <a:r>
              <a:rPr sz="1800" spc="-140" dirty="0">
                <a:latin typeface="Arial"/>
                <a:cs typeface="Arial"/>
              </a:rPr>
              <a:t>Yapılacak </a:t>
            </a:r>
            <a:r>
              <a:rPr sz="1800" spc="-120" dirty="0">
                <a:latin typeface="Arial"/>
                <a:cs typeface="Arial"/>
              </a:rPr>
              <a:t>Yapılar </a:t>
            </a:r>
            <a:r>
              <a:rPr sz="1800" spc="-105" dirty="0">
                <a:latin typeface="Arial"/>
                <a:cs typeface="Arial"/>
              </a:rPr>
              <a:t>Hakkında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Yönetmelik</a:t>
            </a:r>
            <a:endParaRPr sz="18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buSzPct val="94444"/>
              <a:buFont typeface="Wingdings"/>
              <a:buChar char=""/>
              <a:tabLst>
                <a:tab pos="246379" algn="l"/>
              </a:tabLst>
            </a:pPr>
            <a:r>
              <a:rPr sz="1800" spc="-85" dirty="0">
                <a:latin typeface="Arial"/>
                <a:cs typeface="Arial"/>
              </a:rPr>
              <a:t>Binalarda </a:t>
            </a:r>
            <a:r>
              <a:rPr sz="1800" spc="-114" dirty="0">
                <a:latin typeface="Arial"/>
                <a:cs typeface="Arial"/>
              </a:rPr>
              <a:t>Isı </a:t>
            </a:r>
            <a:r>
              <a:rPr sz="1800" spc="-105" dirty="0">
                <a:latin typeface="Arial"/>
                <a:cs typeface="Arial"/>
              </a:rPr>
              <a:t>Yalıtım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Yönetmeliği</a:t>
            </a:r>
            <a:endParaRPr sz="18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buSzPct val="94444"/>
              <a:buFont typeface="Wingdings"/>
              <a:buChar char=""/>
              <a:tabLst>
                <a:tab pos="246379" algn="l"/>
              </a:tabLst>
            </a:pPr>
            <a:r>
              <a:rPr sz="1800" spc="-120" dirty="0">
                <a:latin typeface="Arial"/>
                <a:cs typeface="Arial"/>
              </a:rPr>
              <a:t>Çevresel </a:t>
            </a:r>
            <a:r>
              <a:rPr sz="1800" spc="-85" dirty="0">
                <a:latin typeface="Arial"/>
                <a:cs typeface="Arial"/>
              </a:rPr>
              <a:t>Etki </a:t>
            </a:r>
            <a:r>
              <a:rPr sz="1800" spc="-75" dirty="0">
                <a:latin typeface="Arial"/>
                <a:cs typeface="Arial"/>
              </a:rPr>
              <a:t>Değerlendirmesi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Yönetmeliği</a:t>
            </a:r>
            <a:endParaRPr sz="18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buSzPct val="94444"/>
              <a:buFont typeface="Wingdings"/>
              <a:buChar char=""/>
              <a:tabLst>
                <a:tab pos="246379" algn="l"/>
              </a:tabLst>
            </a:pPr>
            <a:r>
              <a:rPr sz="1800" spc="-560" dirty="0">
                <a:latin typeface="Arial"/>
                <a:cs typeface="Arial"/>
              </a:rPr>
              <a:t>…………</a:t>
            </a:r>
            <a:endParaRPr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28008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konomi">
  <a:themeElements>
    <a:clrScheme name="Gazete kağıdı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zete kağıdı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onomi" id="{14396F44-94C0-4BF2-8333-266569A57D02}" vid="{03703BF9-DFA0-42C9-89F9-C03DE1C4A071}"/>
    </a:ext>
  </a:extLst>
</a:theme>
</file>

<file path=ppt/theme/theme2.xml><?xml version="1.0" encoding="utf-8"?>
<a:theme xmlns:a="http://schemas.openxmlformats.org/drawingml/2006/main" name="1_Rics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.t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.t." id="{413A7544-DC64-4FD9-B67F-E82A6B382656}" vid="{2993C0EF-C761-423D-BA24-A50FC7959470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ekonomi</Template>
  <TotalTime>12444</TotalTime>
  <Words>320</Words>
  <Application>Microsoft Office PowerPoint</Application>
  <PresentationFormat>Ekran Gösterisi (4:3)</PresentationFormat>
  <Paragraphs>54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8</vt:i4>
      </vt:variant>
    </vt:vector>
  </HeadingPairs>
  <TitlesOfParts>
    <vt:vector size="16" baseType="lpstr">
      <vt:lpstr>ＭＳ Ｐゴシック</vt:lpstr>
      <vt:lpstr>Arial</vt:lpstr>
      <vt:lpstr>Calibri</vt:lpstr>
      <vt:lpstr>Times New Roman</vt:lpstr>
      <vt:lpstr>Wingdings</vt:lpstr>
      <vt:lpstr>ekonomi</vt:lpstr>
      <vt:lpstr>1_Rics</vt:lpstr>
      <vt:lpstr>h.t.</vt:lpstr>
      <vt:lpstr>PowerPoint Sunusu</vt:lpstr>
      <vt:lpstr>TAKDİM PLANI</vt:lpstr>
      <vt:lpstr>PowerPoint Sunusu</vt:lpstr>
      <vt:lpstr>PowerPoint Sunusu</vt:lpstr>
      <vt:lpstr>PowerPoint Sunusu</vt:lpstr>
      <vt:lpstr>PowerPoint Sunusu</vt:lpstr>
      <vt:lpstr>PowerPoint Sunusu</vt:lpstr>
      <vt:lpstr>Türk İnşaat Sektöründe Sürdürülebilirlik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ANKARA ÜNİVERSİTESİ UYGULAMALI BİLİMLER FAKÜLTESİ GAYRİMENKUL GELİŞTİRME VE YÖNETİMİ BÖLÜMÜ</dc:title>
  <dc:creator>sibel</dc:creator>
  <cp:lastModifiedBy>sinan güneş</cp:lastModifiedBy>
  <cp:revision>809</cp:revision>
  <cp:lastPrinted>2016-10-24T07:53:35Z</cp:lastPrinted>
  <dcterms:created xsi:type="dcterms:W3CDTF">2016-09-18T09:35:24Z</dcterms:created>
  <dcterms:modified xsi:type="dcterms:W3CDTF">2020-02-26T12:08:22Z</dcterms:modified>
</cp:coreProperties>
</file>