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35" r:id="rId1"/>
  </p:sldMasterIdLst>
  <p:sldIdLst>
    <p:sldId id="256" r:id="rId2"/>
    <p:sldId id="257" r:id="rId3"/>
    <p:sldId id="260" r:id="rId4"/>
    <p:sldId id="262" r:id="rId5"/>
    <p:sldId id="258" r:id="rId6"/>
    <p:sldId id="263" r:id="rId7"/>
    <p:sldId id="259" r:id="rId8"/>
    <p:sldId id="264" r:id="rId9"/>
    <p:sldId id="261"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5" autoAdjust="0"/>
    <p:restoredTop sz="94660"/>
  </p:normalViewPr>
  <p:slideViewPr>
    <p:cSldViewPr snapToGrid="0">
      <p:cViewPr varScale="1">
        <p:scale>
          <a:sx n="65" d="100"/>
          <a:sy n="65" d="100"/>
        </p:scale>
        <p:origin x="53" y="451"/>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tr-TR"/>
              <a:t>Asıl başlık stilini düzenlemek için tıklayın</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48A87A34-81AB-432B-8DAE-1953F412C126}" type="datetimeFigureOut">
              <a:rPr lang="en-US" smtClean="0"/>
              <a:pPr/>
              <a:t>6/12/2018</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D22F896-40B5-4ADD-8801-0D06FADFA095}" type="slidenum">
              <a:rPr lang="en-US" smtClean="0"/>
              <a:pPr/>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170040213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idx="1"/>
          </p:nvPr>
        </p:nvSpPr>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6/12/2018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33950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 Bilgisi">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tr-TR"/>
              <a:t>Asıl başlık stilini düzenlemek için tıklayın</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48A87A34-81AB-432B-8DAE-1953F412C126}" type="datetimeFigureOut">
              <a:rPr lang="en-US" smtClean="0"/>
              <a:pPr/>
              <a:t>6/12/2018</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D22F896-40B5-4ADD-8801-0D06FADFA095}" type="slidenum">
              <a:rPr lang="en-US" smtClean="0"/>
              <a:pPr/>
              <a:t>‹#›</a:t>
            </a:fld>
            <a:endParaRPr lang="en-US" dirty="0"/>
          </a:p>
        </p:txBody>
      </p:sp>
      <p:sp>
        <p:nvSpPr>
          <p:cNvPr id="7" name="Freeform 6"/>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86964637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tr-TR"/>
              <a:t>Asıl başlık stilini düzenlemek için tıklayın</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pPr/>
              <a:t>6/12/2018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544126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tr-TR"/>
              <a:t>Asıl başlık stilini düzenlemek için tıklayın</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6/12/2018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099488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pPr/>
              <a:t>6/12/2018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7598417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pPr/>
              <a:t>6/12/2018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6362205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8" name="Rectangle 7"/>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tr-TR"/>
              <a:t>Asıl başlık stilini düzenlemek için tıklayın</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48A87A34-81AB-432B-8DAE-1953F412C126}" type="datetimeFigureOut">
              <a:rPr lang="en-US" smtClean="0"/>
              <a:pPr/>
              <a:t>6/12/2018</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D22F896-40B5-4ADD-8801-0D06FADFA095}" type="slidenum">
              <a:rPr lang="en-US" smtClean="0"/>
              <a:pPr/>
              <a:t>‹#›</a:t>
            </a:fld>
            <a:endParaRPr lang="en-US" dirty="0"/>
          </a:p>
        </p:txBody>
      </p:sp>
      <p:sp>
        <p:nvSpPr>
          <p:cNvPr id="9" name="Rectangle 8"/>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75197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8" name="Rectangle 7"/>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tr-TR"/>
              <a:t>Asıl başlık stilini düzenlemek için tıklayın</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a:t>Resim eklemek için simgeye tıklayın</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48A87A34-81AB-432B-8DAE-1953F412C126}" type="datetimeFigureOut">
              <a:rPr lang="en-US" smtClean="0"/>
              <a:pPr/>
              <a:t>6/12/2018</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D22F896-40B5-4ADD-8801-0D06FADFA095}" type="slidenum">
              <a:rPr lang="en-US" smtClean="0"/>
              <a:pPr/>
              <a:t>‹#›</a:t>
            </a:fld>
            <a:endParaRPr lang="en-US" dirty="0"/>
          </a:p>
        </p:txBody>
      </p:sp>
      <p:sp>
        <p:nvSpPr>
          <p:cNvPr id="9" name="Rectangle 8"/>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7188284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6/12/2018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35867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6/12/2018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560011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48A87A34-81AB-432B-8DAE-1953F412C126}" type="datetimeFigureOut">
              <a:rPr lang="en-US" smtClean="0"/>
              <a:pPr/>
              <a:t>6/12/2018</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D22F896-40B5-4ADD-8801-0D06FADFA095}" type="slidenum">
              <a:rPr lang="en-US" smtClean="0"/>
              <a:pPr/>
              <a:t>‹#›</a:t>
            </a:fld>
            <a:endParaRPr lang="en-US" dirty="0"/>
          </a:p>
        </p:txBody>
      </p:sp>
      <p:sp>
        <p:nvSpPr>
          <p:cNvPr id="9" name="Rectangle 8"/>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43667955"/>
      </p:ext>
    </p:extLst>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onedio.com/etiket/ask/57b45c66e169000d313db501" TargetMode="External"/><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hyperlink" Target="https://onedio.com/etiket/ask/5040ed6662704586c6cbd5e6"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 xmlns:a16="http://schemas.microsoft.com/office/drawing/2014/main" id="{B2319856-EF03-4EB9-9EB9-39C18BB563D5}"/>
              </a:ext>
            </a:extLst>
          </p:cNvPr>
          <p:cNvSpPr>
            <a:spLocks noGrp="1"/>
          </p:cNvSpPr>
          <p:nvPr>
            <p:ph type="ctrTitle"/>
          </p:nvPr>
        </p:nvSpPr>
        <p:spPr/>
        <p:txBody>
          <a:bodyPr>
            <a:normAutofit/>
          </a:bodyPr>
          <a:lstStyle/>
          <a:p>
            <a:pPr algn="l">
              <a:tabLst>
                <a:tab pos="3411538" algn="l"/>
              </a:tabLst>
            </a:pPr>
            <a:r>
              <a:rPr lang="tr-TR" dirty="0"/>
              <a:t>       </a:t>
            </a:r>
            <a:r>
              <a:rPr lang="tr-TR" sz="9600" dirty="0">
                <a:solidFill>
                  <a:schemeClr val="tx1">
                    <a:lumMod val="95000"/>
                    <a:lumOff val="5000"/>
                  </a:schemeClr>
                </a:solidFill>
                <a:latin typeface="Monotype Corsiva" panose="03010101010201010101" pitchFamily="66" charset="0"/>
              </a:rPr>
              <a:t>DADAİZİM</a:t>
            </a:r>
          </a:p>
        </p:txBody>
      </p:sp>
      <p:sp>
        <p:nvSpPr>
          <p:cNvPr id="3" name="Alt Başlık 2">
            <a:extLst>
              <a:ext uri="{FF2B5EF4-FFF2-40B4-BE49-F238E27FC236}">
                <a16:creationId xmlns="" xmlns:a16="http://schemas.microsoft.com/office/drawing/2014/main" id="{123A227E-79FD-4644-9E97-AA67F7085B24}"/>
              </a:ext>
            </a:extLst>
          </p:cNvPr>
          <p:cNvSpPr>
            <a:spLocks noGrp="1"/>
          </p:cNvSpPr>
          <p:nvPr>
            <p:ph type="subTitle" idx="1"/>
          </p:nvPr>
        </p:nvSpPr>
        <p:spPr>
          <a:xfrm>
            <a:off x="701477" y="5253064"/>
            <a:ext cx="6831673" cy="1086237"/>
          </a:xfrm>
        </p:spPr>
        <p:txBody>
          <a:bodyPr>
            <a:normAutofit/>
          </a:bodyPr>
          <a:lstStyle/>
          <a:p>
            <a:endParaRPr lang="tr-TR" sz="4400" i="1" dirty="0">
              <a:latin typeface="Monotype Corsiva" panose="03010101010201010101" pitchFamily="66" charset="0"/>
            </a:endParaRPr>
          </a:p>
        </p:txBody>
      </p:sp>
    </p:spTree>
    <p:extLst>
      <p:ext uri="{BB962C8B-B14F-4D97-AF65-F5344CB8AC3E}">
        <p14:creationId xmlns:p14="http://schemas.microsoft.com/office/powerpoint/2010/main" val="2043156370"/>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a:extLst>
              <a:ext uri="{FF2B5EF4-FFF2-40B4-BE49-F238E27FC236}">
                <a16:creationId xmlns="" xmlns:a16="http://schemas.microsoft.com/office/drawing/2014/main" id="{65F9BD1D-BFB0-4655-B31D-528672559F53}"/>
              </a:ext>
            </a:extLst>
          </p:cNvPr>
          <p:cNvSpPr/>
          <p:nvPr/>
        </p:nvSpPr>
        <p:spPr>
          <a:xfrm>
            <a:off x="1368762" y="2418950"/>
            <a:ext cx="9360131" cy="519438"/>
          </a:xfrm>
          <a:prstGeom prst="rect">
            <a:avLst/>
          </a:prstGeom>
        </p:spPr>
        <p:txBody>
          <a:bodyPr wrap="square">
            <a:spAutoFit/>
          </a:bodyPr>
          <a:lstStyle/>
          <a:p>
            <a:pPr lvl="0">
              <a:lnSpc>
                <a:spcPct val="107000"/>
              </a:lnSpc>
              <a:spcAft>
                <a:spcPts val="800"/>
              </a:spcAft>
              <a:buSzPts val="1000"/>
              <a:tabLst>
                <a:tab pos="457200" algn="l"/>
              </a:tabLst>
            </a:pPr>
            <a:r>
              <a:rPr lang="tr-TR" sz="2800" dirty="0">
                <a:solidFill>
                  <a:srgbClr val="444444"/>
                </a:solidFill>
                <a:latin typeface="Open Sans"/>
                <a:ea typeface="Times New Roman" panose="02020603050405020304" pitchFamily="18" charset="0"/>
                <a:cs typeface="Times New Roman" panose="02020603050405020304" pitchFamily="18" charset="0"/>
              </a:rPr>
              <a:t>Dadaistler aklın hiçbir değerinin olmadığına inanırlar</a:t>
            </a:r>
            <a:r>
              <a:rPr lang="tr-TR" dirty="0">
                <a:solidFill>
                  <a:srgbClr val="444444"/>
                </a:solidFill>
                <a:latin typeface="Open Sans"/>
                <a:ea typeface="Times New Roman" panose="02020603050405020304" pitchFamily="18" charset="0"/>
                <a:cs typeface="Times New Roman" panose="02020603050405020304" pitchFamily="18" charset="0"/>
              </a:rPr>
              <a:t>.</a:t>
            </a:r>
            <a:endParaRPr lang="tr-TR" sz="1600" dirty="0">
              <a:solidFill>
                <a:srgbClr val="444444"/>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Dikdörtgen 2">
            <a:extLst>
              <a:ext uri="{FF2B5EF4-FFF2-40B4-BE49-F238E27FC236}">
                <a16:creationId xmlns="" xmlns:a16="http://schemas.microsoft.com/office/drawing/2014/main" id="{37925D61-2120-4540-B15E-D8EAB2883261}"/>
              </a:ext>
            </a:extLst>
          </p:cNvPr>
          <p:cNvSpPr/>
          <p:nvPr/>
        </p:nvSpPr>
        <p:spPr>
          <a:xfrm>
            <a:off x="1396538" y="3002052"/>
            <a:ext cx="8622519" cy="553357"/>
          </a:xfrm>
          <a:prstGeom prst="rect">
            <a:avLst/>
          </a:prstGeom>
        </p:spPr>
        <p:txBody>
          <a:bodyPr wrap="square">
            <a:spAutoFit/>
          </a:bodyPr>
          <a:lstStyle/>
          <a:p>
            <a:pPr lvl="0">
              <a:lnSpc>
                <a:spcPct val="107000"/>
              </a:lnSpc>
              <a:spcAft>
                <a:spcPts val="800"/>
              </a:spcAft>
              <a:buSzPts val="1000"/>
              <a:tabLst>
                <a:tab pos="457200" algn="l"/>
              </a:tabLst>
            </a:pPr>
            <a:r>
              <a:rPr lang="tr-TR" sz="2800" dirty="0">
                <a:solidFill>
                  <a:srgbClr val="444444"/>
                </a:solidFill>
                <a:latin typeface="Open Sans"/>
                <a:ea typeface="Times New Roman" panose="02020603050405020304" pitchFamily="18" charset="0"/>
                <a:cs typeface="Times New Roman" panose="02020603050405020304" pitchFamily="18" charset="0"/>
              </a:rPr>
              <a:t>Dadaist sanatçılar, insanları şaşırtmak istemişlerdir.</a:t>
            </a:r>
            <a:endParaRPr lang="tr-TR" sz="2800" dirty="0">
              <a:solidFill>
                <a:srgbClr val="444444"/>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Dikdörtgen 3">
            <a:extLst>
              <a:ext uri="{FF2B5EF4-FFF2-40B4-BE49-F238E27FC236}">
                <a16:creationId xmlns="" xmlns:a16="http://schemas.microsoft.com/office/drawing/2014/main" id="{E8421555-FD1E-432C-BF49-E575F7F4DF81}"/>
              </a:ext>
            </a:extLst>
          </p:cNvPr>
          <p:cNvSpPr/>
          <p:nvPr/>
        </p:nvSpPr>
        <p:spPr>
          <a:xfrm>
            <a:off x="1396538" y="3619074"/>
            <a:ext cx="10171348" cy="1014380"/>
          </a:xfrm>
          <a:prstGeom prst="rect">
            <a:avLst/>
          </a:prstGeom>
        </p:spPr>
        <p:txBody>
          <a:bodyPr wrap="square">
            <a:spAutoFit/>
          </a:bodyPr>
          <a:lstStyle/>
          <a:p>
            <a:pPr lvl="0">
              <a:lnSpc>
                <a:spcPct val="107000"/>
              </a:lnSpc>
              <a:spcAft>
                <a:spcPts val="800"/>
              </a:spcAft>
              <a:buSzPts val="1000"/>
              <a:tabLst>
                <a:tab pos="457200" algn="l"/>
              </a:tabLst>
            </a:pPr>
            <a:r>
              <a:rPr lang="tr-TR" sz="2800" dirty="0" err="1">
                <a:solidFill>
                  <a:srgbClr val="444444"/>
                </a:solidFill>
                <a:latin typeface="Open Sans"/>
                <a:ea typeface="Times New Roman" panose="02020603050405020304" pitchFamily="18" charset="0"/>
                <a:cs typeface="Times New Roman" panose="02020603050405020304" pitchFamily="18" charset="0"/>
              </a:rPr>
              <a:t>Dadaizmde</a:t>
            </a:r>
            <a:r>
              <a:rPr lang="tr-TR" sz="2800" dirty="0">
                <a:solidFill>
                  <a:srgbClr val="444444"/>
                </a:solidFill>
                <a:latin typeface="Open Sans"/>
                <a:ea typeface="Times New Roman" panose="02020603050405020304" pitchFamily="18" charset="0"/>
                <a:cs typeface="Times New Roman" panose="02020603050405020304" pitchFamily="18" charset="0"/>
              </a:rPr>
              <a:t>, bilincin yönünü kaybetmiş bir kuşağın ümitsizliği ve isyanı vardır.</a:t>
            </a:r>
            <a:endParaRPr lang="tr-TR" sz="2800" dirty="0">
              <a:solidFill>
                <a:srgbClr val="444444"/>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Unvan 4">
            <a:extLst>
              <a:ext uri="{FF2B5EF4-FFF2-40B4-BE49-F238E27FC236}">
                <a16:creationId xmlns="" xmlns:a16="http://schemas.microsoft.com/office/drawing/2014/main" id="{EACFA405-7EAC-45D2-A02E-FCB037A0626B}"/>
              </a:ext>
            </a:extLst>
          </p:cNvPr>
          <p:cNvSpPr>
            <a:spLocks noGrp="1"/>
          </p:cNvSpPr>
          <p:nvPr>
            <p:ph type="title"/>
          </p:nvPr>
        </p:nvSpPr>
        <p:spPr>
          <a:xfrm>
            <a:off x="2895598" y="1125922"/>
            <a:ext cx="6306457" cy="1293028"/>
          </a:xfrm>
        </p:spPr>
        <p:txBody>
          <a:bodyPr>
            <a:normAutofit/>
          </a:bodyPr>
          <a:lstStyle/>
          <a:p>
            <a:r>
              <a:rPr lang="tr-TR" dirty="0" err="1"/>
              <a:t>Dadaizimin</a:t>
            </a:r>
            <a:r>
              <a:rPr lang="tr-TR" dirty="0"/>
              <a:t> özellikleri</a:t>
            </a:r>
            <a:br>
              <a:rPr lang="tr-TR" dirty="0"/>
            </a:br>
            <a:endParaRPr lang="tr-TR" dirty="0"/>
          </a:p>
        </p:txBody>
      </p:sp>
      <p:sp>
        <p:nvSpPr>
          <p:cNvPr id="6" name="Dikdörtgen 5">
            <a:extLst>
              <a:ext uri="{FF2B5EF4-FFF2-40B4-BE49-F238E27FC236}">
                <a16:creationId xmlns="" xmlns:a16="http://schemas.microsoft.com/office/drawing/2014/main" id="{B0BB0297-E387-4BAF-9E64-7156BFE393D1}"/>
              </a:ext>
            </a:extLst>
          </p:cNvPr>
          <p:cNvSpPr/>
          <p:nvPr/>
        </p:nvSpPr>
        <p:spPr>
          <a:xfrm>
            <a:off x="1396538" y="4636851"/>
            <a:ext cx="7882286" cy="523220"/>
          </a:xfrm>
          <a:prstGeom prst="rect">
            <a:avLst/>
          </a:prstGeom>
        </p:spPr>
        <p:txBody>
          <a:bodyPr wrap="none">
            <a:spAutoFit/>
          </a:bodyPr>
          <a:lstStyle/>
          <a:p>
            <a:r>
              <a:rPr lang="tr-TR" sz="2800" i="1" dirty="0">
                <a:solidFill>
                  <a:srgbClr val="222222"/>
                </a:solidFill>
                <a:latin typeface="Verdana" panose="020B0604030504040204" pitchFamily="34" charset="0"/>
              </a:rPr>
              <a:t>Eserlerinde anlamsız ve hiçlik ön plandadır</a:t>
            </a:r>
            <a:endParaRPr lang="tr-TR" sz="2800" i="1" dirty="0"/>
          </a:p>
        </p:txBody>
      </p:sp>
    </p:spTree>
    <p:extLst>
      <p:ext uri="{BB962C8B-B14F-4D97-AF65-F5344CB8AC3E}">
        <p14:creationId xmlns:p14="http://schemas.microsoft.com/office/powerpoint/2010/main" val="13741570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rancis Picabia, Balance, 1919">
            <a:extLst>
              <a:ext uri="{FF2B5EF4-FFF2-40B4-BE49-F238E27FC236}">
                <a16:creationId xmlns="" xmlns:a16="http://schemas.microsoft.com/office/drawing/2014/main" id="{475ADA6B-9F29-428E-A9EC-37100A92BF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5029" y="638629"/>
            <a:ext cx="3631292" cy="49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Dikdörtgen 1">
            <a:extLst>
              <a:ext uri="{FF2B5EF4-FFF2-40B4-BE49-F238E27FC236}">
                <a16:creationId xmlns="" xmlns:a16="http://schemas.microsoft.com/office/drawing/2014/main" id="{D739FE69-593C-4909-839F-72E77E4549C0}"/>
              </a:ext>
            </a:extLst>
          </p:cNvPr>
          <p:cNvSpPr/>
          <p:nvPr/>
        </p:nvSpPr>
        <p:spPr>
          <a:xfrm>
            <a:off x="5863771" y="361950"/>
            <a:ext cx="5050971" cy="553357"/>
          </a:xfrm>
          <a:prstGeom prst="rect">
            <a:avLst/>
          </a:prstGeom>
        </p:spPr>
        <p:txBody>
          <a:bodyPr wrap="square">
            <a:spAutoFit/>
          </a:bodyPr>
          <a:lstStyle/>
          <a:p>
            <a:pPr>
              <a:lnSpc>
                <a:spcPct val="107000"/>
              </a:lnSpc>
              <a:spcAft>
                <a:spcPts val="800"/>
              </a:spcAft>
            </a:pPr>
            <a:r>
              <a:rPr lang="tr-TR" b="1" dirty="0">
                <a:latin typeface="Calibri" panose="020F0502020204030204" pitchFamily="34" charset="0"/>
                <a:ea typeface="Times New Roman" panose="02020603050405020304" pitchFamily="18" charset="0"/>
                <a:cs typeface="Times New Roman" panose="02020603050405020304" pitchFamily="18" charset="0"/>
              </a:rPr>
              <a:t>.</a:t>
            </a:r>
            <a:r>
              <a:rPr lang="tr-TR" sz="2800" b="1" dirty="0">
                <a:latin typeface="Calibri" panose="020F0502020204030204" pitchFamily="34" charset="0"/>
                <a:ea typeface="Times New Roman" panose="02020603050405020304" pitchFamily="18" charset="0"/>
                <a:cs typeface="Times New Roman" panose="02020603050405020304" pitchFamily="18" charset="0"/>
              </a:rPr>
              <a:t>Francis </a:t>
            </a:r>
            <a:r>
              <a:rPr lang="tr-TR" sz="2800" b="1" dirty="0" err="1">
                <a:latin typeface="Calibri" panose="020F0502020204030204" pitchFamily="34" charset="0"/>
                <a:ea typeface="Times New Roman" panose="02020603050405020304" pitchFamily="18" charset="0"/>
                <a:cs typeface="Times New Roman" panose="02020603050405020304" pitchFamily="18" charset="0"/>
              </a:rPr>
              <a:t>Picabia</a:t>
            </a:r>
            <a:r>
              <a:rPr lang="tr-TR" sz="2800" b="1" dirty="0">
                <a:latin typeface="Calibri" panose="020F0502020204030204" pitchFamily="34" charset="0"/>
                <a:ea typeface="Times New Roman" panose="02020603050405020304" pitchFamily="18" charset="0"/>
                <a:cs typeface="Times New Roman" panose="02020603050405020304" pitchFamily="18" charset="0"/>
              </a:rPr>
              <a:t> (1879 – 1953</a:t>
            </a:r>
            <a:r>
              <a:rPr lang="tr-TR" b="1" dirty="0">
                <a:latin typeface="Calibri" panose="020F0502020204030204" pitchFamily="34" charset="0"/>
                <a:ea typeface="Times New Roman" panose="02020603050405020304" pitchFamily="18" charset="0"/>
                <a:cs typeface="Times New Roman" panose="02020603050405020304" pitchFamily="18" charset="0"/>
              </a:rPr>
              <a:t>)</a:t>
            </a:r>
            <a:endParaRPr lang="tr-TR"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Dikdörtgen 2">
            <a:extLst>
              <a:ext uri="{FF2B5EF4-FFF2-40B4-BE49-F238E27FC236}">
                <a16:creationId xmlns="" xmlns:a16="http://schemas.microsoft.com/office/drawing/2014/main" id="{C3571E15-DC9F-4F08-BDCA-BBF5C1B55F39}"/>
              </a:ext>
            </a:extLst>
          </p:cNvPr>
          <p:cNvSpPr/>
          <p:nvPr/>
        </p:nvSpPr>
        <p:spPr>
          <a:xfrm>
            <a:off x="5341256" y="1425764"/>
            <a:ext cx="6096000" cy="2838021"/>
          </a:xfrm>
          <a:prstGeom prst="rect">
            <a:avLst/>
          </a:prstGeom>
        </p:spPr>
        <p:txBody>
          <a:bodyPr>
            <a:spAutoFit/>
          </a:bodyPr>
          <a:lstStyle/>
          <a:p>
            <a:pPr>
              <a:lnSpc>
                <a:spcPct val="107000"/>
              </a:lnSpc>
              <a:spcAft>
                <a:spcPts val="800"/>
              </a:spcAft>
            </a:pPr>
            <a:r>
              <a:rPr lang="tr-TR" sz="2800" dirty="0">
                <a:latin typeface="Calibri" panose="020F0502020204030204" pitchFamily="34" charset="0"/>
                <a:ea typeface="Times New Roman" panose="02020603050405020304" pitchFamily="18" charset="0"/>
                <a:cs typeface="Times New Roman" panose="02020603050405020304" pitchFamily="18" charset="0"/>
              </a:rPr>
              <a:t>Şair ve ressam, aynı zamanda grafik ya da tipografi sanatı (tasarım, illüstrasyon)</a:t>
            </a:r>
            <a:r>
              <a:rPr lang="tr-TR" sz="2800" b="1" dirty="0">
                <a:latin typeface="Calibri" panose="020F0502020204030204" pitchFamily="34" charset="0"/>
                <a:ea typeface="Times New Roman" panose="02020603050405020304" pitchFamily="18" charset="0"/>
                <a:cs typeface="Times New Roman" panose="02020603050405020304" pitchFamily="18" charset="0"/>
              </a:rPr>
              <a:t> </a:t>
            </a:r>
            <a:r>
              <a:rPr lang="tr-TR" sz="2800" dirty="0">
                <a:latin typeface="Calibri" panose="020F0502020204030204" pitchFamily="34" charset="0"/>
                <a:ea typeface="Times New Roman" panose="02020603050405020304" pitchFamily="18" charset="0"/>
                <a:cs typeface="Times New Roman" panose="02020603050405020304" pitchFamily="18" charset="0"/>
              </a:rPr>
              <a:t>da yapan Francis </a:t>
            </a:r>
            <a:r>
              <a:rPr lang="tr-TR" sz="2800" dirty="0" err="1">
                <a:latin typeface="Calibri" panose="020F0502020204030204" pitchFamily="34" charset="0"/>
                <a:ea typeface="Times New Roman" panose="02020603050405020304" pitchFamily="18" charset="0"/>
                <a:cs typeface="Times New Roman" panose="02020603050405020304" pitchFamily="18" charset="0"/>
              </a:rPr>
              <a:t>Picabia</a:t>
            </a:r>
            <a:r>
              <a:rPr lang="tr-TR" sz="2800" dirty="0">
                <a:latin typeface="Calibri" panose="020F0502020204030204" pitchFamily="34" charset="0"/>
                <a:ea typeface="Times New Roman" panose="02020603050405020304" pitchFamily="18" charset="0"/>
                <a:cs typeface="Times New Roman" panose="02020603050405020304" pitchFamily="18" charset="0"/>
              </a:rPr>
              <a:t> sürrealist, kübist ve </a:t>
            </a:r>
            <a:r>
              <a:rPr lang="tr-TR" sz="2800" dirty="0" err="1">
                <a:latin typeface="Calibri" panose="020F0502020204030204" pitchFamily="34" charset="0"/>
                <a:ea typeface="Times New Roman" panose="02020603050405020304" pitchFamily="18" charset="0"/>
                <a:cs typeface="Times New Roman" panose="02020603050405020304" pitchFamily="18" charset="0"/>
              </a:rPr>
              <a:t>dadaist</a:t>
            </a:r>
            <a:r>
              <a:rPr lang="tr-TR" sz="2800" dirty="0">
                <a:latin typeface="Calibri" panose="020F0502020204030204" pitchFamily="34" charset="0"/>
                <a:ea typeface="Times New Roman" panose="02020603050405020304" pitchFamily="18" charset="0"/>
                <a:cs typeface="Times New Roman" panose="02020603050405020304" pitchFamily="18" charset="0"/>
              </a:rPr>
              <a:t> akımıyla ve soyut sanatla yakından ilgilenmiş, bunu eserlerine de yansıtmıştır</a:t>
            </a:r>
          </a:p>
        </p:txBody>
      </p:sp>
    </p:spTree>
    <p:extLst>
      <p:ext uri="{BB962C8B-B14F-4D97-AF65-F5344CB8AC3E}">
        <p14:creationId xmlns:p14="http://schemas.microsoft.com/office/powerpoint/2010/main" val="41706053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Marcel Duchamp’ın (1887-1968 )ilk eserleri Post Empresyonist, Kübist, daha sonra en etkili Dadaist sanatçılardan. Siyasal görüş olarak bireyci anarşist olarak tanımlanır. Birinci Dünya Savaşı öncesinde birçok sanatçının eserini  sadece göze hitap eder bulmuş ve bunun yerine sanatı yeniden zihnin hizmetine sunmak gerektiğini söylemiştir.  Seri üretim ürünlerini heykel olarak sergileyerek yüksek sanat, kültür ve pazardaki ürünler hakkındaki geleneksel düşünce ve kanıları hedef almıştır. 1913 yılında birer metre uzunluğunda üç iplik parçasını bir metre yükseklikten bir tuval üzerine atarak düştükleri yerde tuval üzerine tutturdu. Neden bir metre? Yeryüzünün çevresinin çeyreğinin on milyonda biri bir metre olarak belirlendiği için. Amaç, insanların kararlaştırdığı ölçülerin, doğa güçlerinin araya girmesiyle yararsız hale girdiğini göstermekti. Uzunluk birimi bir metre, doğru bir çizgi olmaktan çıkarılıp eğri çizgi biçimine giriyordu. Rastlantı sonucu elde edilmiş biçimler, sonraki yapıtlarında da belirleyici olmuştur. 1913’te bisiklet tekerleği ile kinetik heykeller de yapmıştır. Duchamp, bir nesneye sanat statüsünü sanatçının verdiğini öne sürmüştür. Duchamp şişe rafı, kar küreği, pisuvar gibi hazır nesneler (ready made) kullandı. Bir dükkandan satın alınan ve sanatçı tarafından biçimlendirilmeyen bir nesneye sanat statüsü vermiştir. Bu, nesnenin kültürel duruşunu ve finansal değerini artırmıştır. Duchamp’ın hazır nesneleri sanatın yetenek, estetik anlam, benzersizlik ve parasal değer gibi geleneksel niteliklerini sorgulamış ve sanat olarak nitelendirilebilecek şeylerin kapsamını genişletmiştir. Bu, aslında Postmodernist bir yaklaşımdır. “Bu boyalı bezler, neden bir ütü tahtasından daha önemli olsun ki?” demiş, mantığın, aklın kelepçesinden kurtulmak, sanatçının katkısını en aza indirmek istemiştir. Rastgele seçtiği, sıradan ve seri yapım bir  nesnenin konumunu, amacını değiştirmiş, sanat seyircisini sergilenen yapıtın sanat olup olmadığını sorgulamaya zorlamış, izleyiciyi her türlü kültür değerinin yok olması sorunuyla karşı karşıya bırakmıştır. Sanatçı-sanat nesnesi-halk ilişkilerini önemsemiştir. İnsanı, günlük yaşamında kullandığı eşyayı ve kendisini sorgulaması, farkına varması, halkı sarsıp uyandırarak bir tazelenme, arınma sağlamak istemiştir. Fotoğraftaki, Marcel Duchamp’ın Çeşme  adlı eseri, 1917. Eserini emaye boya ile  &quot;R. Mutt&quot; takma adıyla imzalayarak, bir yandan Amerikalı bir sanatçı tarafından yapılmış izlenimi verirken, bir yandan da Almanca Armut - fakirlik kelimesinin anlamını da kullanmış ve New York’a sergiye göndermiştir. Düzenleme kurulu eseri sergilemeyi göze alamamıştır. Bu parçanın varlığını Alfred Stieglitz’in çekmiş olduğu fotoğraf sayesinde biliyoruz. Bu eser 2004 yılında İngiliz sanat çevresinden 500 kişinin oylarıyla 20. yüzyılın en etkili eseri seçilmiştir. 1919 yılında bir Mona Lisa reprodüksiyonu üzerine sakal bıyık çizmiştir. Geleneksel sanatın ikonuna saldırmak Dadaist ilkelere çok uyduğu gibi, cinsiyet sorgulaması yapmak da Dadaist ilkelere uygundur. Marcel Duchamp Fransa’nın satrançta ikinci sıradaki ustasıydı. 1923'ten sonra zamanının çoğunu satranç oynamakla geçirmiş, ancak 1930 ortalarında Sürrealistlerle işbirliği yapıp sergilerine katılmıştır. 1942'de kalıcı olarak New York'a yerleşmiş, 1944'ten itibaren Max Ernst (1891-1976) ve André Breton (1896-1966) ile birlikte Sürrealist bir dergi yayınlamıştır.  Çalışmaları Sürrealizm, Pop Art ve Kavramsal Sanat akımlarının temellerinin atılmasında etkili olmuştur.     ">
            <a:extLst>
              <a:ext uri="{FF2B5EF4-FFF2-40B4-BE49-F238E27FC236}">
                <a16:creationId xmlns="" xmlns:a16="http://schemas.microsoft.com/office/drawing/2014/main" id="{45FC59D3-9BB6-4AF0-B9CC-B3103AD8F8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7902" y="702355"/>
            <a:ext cx="4581069" cy="4972731"/>
          </a:xfrm>
          <a:prstGeom prst="rect">
            <a:avLst/>
          </a:prstGeom>
          <a:noFill/>
          <a:extLst>
            <a:ext uri="{909E8E84-426E-40DD-AFC4-6F175D3DCCD1}">
              <a14:hiddenFill xmlns:a14="http://schemas.microsoft.com/office/drawing/2010/main">
                <a:solidFill>
                  <a:srgbClr val="FFFFFF"/>
                </a:solidFill>
              </a14:hiddenFill>
            </a:ext>
          </a:extLst>
        </p:spPr>
      </p:pic>
      <p:sp>
        <p:nvSpPr>
          <p:cNvPr id="2" name="Dikdörtgen 1">
            <a:extLst>
              <a:ext uri="{FF2B5EF4-FFF2-40B4-BE49-F238E27FC236}">
                <a16:creationId xmlns="" xmlns:a16="http://schemas.microsoft.com/office/drawing/2014/main" id="{54721884-9C39-4ED5-A831-0055B3D8DF9B}"/>
              </a:ext>
            </a:extLst>
          </p:cNvPr>
          <p:cNvSpPr/>
          <p:nvPr/>
        </p:nvSpPr>
        <p:spPr>
          <a:xfrm>
            <a:off x="6299199" y="297543"/>
            <a:ext cx="5617029" cy="523220"/>
          </a:xfrm>
          <a:prstGeom prst="rect">
            <a:avLst/>
          </a:prstGeom>
        </p:spPr>
        <p:txBody>
          <a:bodyPr wrap="square">
            <a:spAutoFit/>
          </a:bodyPr>
          <a:lstStyle/>
          <a:p>
            <a:r>
              <a:rPr lang="tr-TR" sz="2800" b="1" i="1" dirty="0" err="1">
                <a:solidFill>
                  <a:srgbClr val="757575"/>
                </a:solidFill>
                <a:latin typeface="Open Sans"/>
              </a:rPr>
              <a:t>Marcel</a:t>
            </a:r>
            <a:r>
              <a:rPr lang="tr-TR" sz="2800" b="1" i="1" dirty="0">
                <a:solidFill>
                  <a:srgbClr val="757575"/>
                </a:solidFill>
                <a:latin typeface="Open Sans"/>
              </a:rPr>
              <a:t> </a:t>
            </a:r>
            <a:r>
              <a:rPr lang="tr-TR" sz="2800" b="1" i="1" dirty="0" err="1">
                <a:solidFill>
                  <a:srgbClr val="757575"/>
                </a:solidFill>
                <a:latin typeface="Open Sans"/>
              </a:rPr>
              <a:t>Duchamp</a:t>
            </a:r>
            <a:r>
              <a:rPr lang="tr-TR" sz="2800" i="1" dirty="0">
                <a:solidFill>
                  <a:srgbClr val="757575"/>
                </a:solidFill>
                <a:latin typeface="Open Sans"/>
              </a:rPr>
              <a:t>’(1887-1968 )</a:t>
            </a:r>
            <a:endParaRPr lang="tr-TR" sz="2800" dirty="0"/>
          </a:p>
        </p:txBody>
      </p:sp>
      <p:sp>
        <p:nvSpPr>
          <p:cNvPr id="3" name="Dikdörtgen 2">
            <a:extLst>
              <a:ext uri="{FF2B5EF4-FFF2-40B4-BE49-F238E27FC236}">
                <a16:creationId xmlns="" xmlns:a16="http://schemas.microsoft.com/office/drawing/2014/main" id="{4F0F76C8-1A82-4A74-902B-4BD71DA61EB3}"/>
              </a:ext>
            </a:extLst>
          </p:cNvPr>
          <p:cNvSpPr/>
          <p:nvPr/>
        </p:nvSpPr>
        <p:spPr>
          <a:xfrm>
            <a:off x="5892802" y="1529193"/>
            <a:ext cx="6096000" cy="3970318"/>
          </a:xfrm>
          <a:prstGeom prst="rect">
            <a:avLst/>
          </a:prstGeom>
        </p:spPr>
        <p:txBody>
          <a:bodyPr>
            <a:spAutoFit/>
          </a:bodyPr>
          <a:lstStyle/>
          <a:p>
            <a:r>
              <a:rPr lang="tr-TR" sz="2800" dirty="0">
                <a:solidFill>
                  <a:srgbClr val="424242"/>
                </a:solidFill>
                <a:latin typeface="PT Sans"/>
              </a:rPr>
              <a:t>Derneğin açtığı bir sergide, </a:t>
            </a:r>
            <a:r>
              <a:rPr lang="tr-TR" sz="2800" dirty="0" err="1">
                <a:solidFill>
                  <a:srgbClr val="424242"/>
                </a:solidFill>
                <a:latin typeface="PT Sans"/>
              </a:rPr>
              <a:t>Duchamp'ın</a:t>
            </a:r>
            <a:r>
              <a:rPr lang="tr-TR" sz="2800" dirty="0">
                <a:solidFill>
                  <a:srgbClr val="424242"/>
                </a:solidFill>
                <a:latin typeface="PT Sans"/>
              </a:rPr>
              <a:t> eseri </a:t>
            </a:r>
            <a:r>
              <a:rPr lang="tr-TR" sz="2800" i="1" dirty="0">
                <a:solidFill>
                  <a:srgbClr val="666666"/>
                </a:solidFill>
                <a:latin typeface="PT Sans"/>
              </a:rPr>
              <a:t>Pınar</a:t>
            </a:r>
            <a:r>
              <a:rPr lang="tr-TR" sz="2800" dirty="0">
                <a:solidFill>
                  <a:srgbClr val="424242"/>
                </a:solidFill>
                <a:latin typeface="PT Sans"/>
              </a:rPr>
              <a:t> da bulunmaktaydı ve üzerinde rumuz isim R. </a:t>
            </a:r>
            <a:r>
              <a:rPr lang="tr-TR" sz="2800" dirty="0" err="1">
                <a:solidFill>
                  <a:srgbClr val="424242"/>
                </a:solidFill>
                <a:latin typeface="PT Sans"/>
              </a:rPr>
              <a:t>Mutt</a:t>
            </a:r>
            <a:r>
              <a:rPr lang="tr-TR" sz="2800" dirty="0">
                <a:solidFill>
                  <a:srgbClr val="424242"/>
                </a:solidFill>
                <a:latin typeface="PT Sans"/>
              </a:rPr>
              <a:t> yazılmıştı. Aslında</a:t>
            </a:r>
            <a:r>
              <a:rPr lang="tr-TR" sz="2800" i="1" dirty="0">
                <a:solidFill>
                  <a:srgbClr val="666666"/>
                </a:solidFill>
                <a:latin typeface="PT Sans"/>
              </a:rPr>
              <a:t> Pınar </a:t>
            </a:r>
            <a:r>
              <a:rPr lang="tr-TR" sz="2800" dirty="0">
                <a:solidFill>
                  <a:srgbClr val="424242"/>
                </a:solidFill>
                <a:latin typeface="PT Sans"/>
              </a:rPr>
              <a:t>isimli eser, beyaz bir porselen </a:t>
            </a:r>
            <a:r>
              <a:rPr lang="tr-TR" sz="2800" dirty="0" err="1">
                <a:solidFill>
                  <a:srgbClr val="424242"/>
                </a:solidFill>
                <a:latin typeface="PT Sans"/>
              </a:rPr>
              <a:t>pisuvardır</a:t>
            </a:r>
            <a:r>
              <a:rPr lang="tr-TR" sz="2800" dirty="0">
                <a:solidFill>
                  <a:srgbClr val="424242"/>
                </a:solidFill>
                <a:latin typeface="PT Sans"/>
              </a:rPr>
              <a:t> ve yıkık bir fabrikadan alındıktan sonra bir süpürgeliğin üzerine yerleştirilerek sanat eseri olarak sunulmuştur</a:t>
            </a:r>
            <a:endParaRPr lang="tr-TR" sz="2800" dirty="0"/>
          </a:p>
        </p:txBody>
      </p:sp>
    </p:spTree>
    <p:extLst>
      <p:ext uri="{BB962C8B-B14F-4D97-AF65-F5344CB8AC3E}">
        <p14:creationId xmlns:p14="http://schemas.microsoft.com/office/powerpoint/2010/main" val="1910667664"/>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arcel Duchamp, 50 cc of Paris Air, 1919">
            <a:extLst>
              <a:ext uri="{FF2B5EF4-FFF2-40B4-BE49-F238E27FC236}">
                <a16:creationId xmlns="" xmlns:a16="http://schemas.microsoft.com/office/drawing/2014/main" id="{1FB85703-793C-4293-ACD6-BF685CC9A6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9037" y="1502619"/>
            <a:ext cx="3073400" cy="427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Dikdörtgen 1">
            <a:extLst>
              <a:ext uri="{FF2B5EF4-FFF2-40B4-BE49-F238E27FC236}">
                <a16:creationId xmlns="" xmlns:a16="http://schemas.microsoft.com/office/drawing/2014/main" id="{4B115EB8-C743-4C00-A218-66881C761F4E}"/>
              </a:ext>
            </a:extLst>
          </p:cNvPr>
          <p:cNvSpPr/>
          <p:nvPr/>
        </p:nvSpPr>
        <p:spPr>
          <a:xfrm>
            <a:off x="3352800" y="646402"/>
            <a:ext cx="5167085" cy="523220"/>
          </a:xfrm>
          <a:prstGeom prst="rect">
            <a:avLst/>
          </a:prstGeom>
        </p:spPr>
        <p:txBody>
          <a:bodyPr wrap="square">
            <a:spAutoFit/>
          </a:bodyPr>
          <a:lstStyle/>
          <a:p>
            <a:r>
              <a:rPr lang="tr-TR" sz="2800" b="1" dirty="0" err="1">
                <a:latin typeface="Calibri" panose="020F0502020204030204" pitchFamily="34" charset="0"/>
                <a:ea typeface="Times New Roman" panose="02020603050405020304" pitchFamily="18" charset="0"/>
                <a:cs typeface="Times New Roman" panose="02020603050405020304" pitchFamily="18" charset="0"/>
              </a:rPr>
              <a:t>Marcel</a:t>
            </a:r>
            <a:r>
              <a:rPr lang="tr-TR" sz="2800" b="1" dirty="0">
                <a:latin typeface="Calibri" panose="020F0502020204030204" pitchFamily="34" charset="0"/>
                <a:ea typeface="Times New Roman" panose="02020603050405020304" pitchFamily="18" charset="0"/>
                <a:cs typeface="Times New Roman" panose="02020603050405020304" pitchFamily="18" charset="0"/>
              </a:rPr>
              <a:t> </a:t>
            </a:r>
            <a:r>
              <a:rPr lang="tr-TR" sz="2800" b="1" dirty="0" err="1">
                <a:latin typeface="Calibri" panose="020F0502020204030204" pitchFamily="34" charset="0"/>
                <a:ea typeface="Times New Roman" panose="02020603050405020304" pitchFamily="18" charset="0"/>
                <a:cs typeface="Times New Roman" panose="02020603050405020304" pitchFamily="18" charset="0"/>
              </a:rPr>
              <a:t>Duchamp</a:t>
            </a:r>
            <a:r>
              <a:rPr lang="tr-TR" sz="2800" b="1" dirty="0">
                <a:latin typeface="Calibri" panose="020F0502020204030204" pitchFamily="34" charset="0"/>
                <a:ea typeface="Times New Roman" panose="02020603050405020304" pitchFamily="18" charset="0"/>
                <a:cs typeface="Times New Roman" panose="02020603050405020304" pitchFamily="18" charset="0"/>
              </a:rPr>
              <a:t> (1887 – 1968)</a:t>
            </a:r>
            <a:endParaRPr lang="tr-TR" sz="2800" dirty="0"/>
          </a:p>
        </p:txBody>
      </p:sp>
    </p:spTree>
    <p:extLst>
      <p:ext uri="{BB962C8B-B14F-4D97-AF65-F5344CB8AC3E}">
        <p14:creationId xmlns:p14="http://schemas.microsoft.com/office/powerpoint/2010/main" val="226160682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Jean Arp, Birds In An Aquarium, 1920">
            <a:extLst>
              <a:ext uri="{FF2B5EF4-FFF2-40B4-BE49-F238E27FC236}">
                <a16:creationId xmlns="" xmlns:a16="http://schemas.microsoft.com/office/drawing/2014/main" id="{89BF34E8-CEE9-46EE-83C7-F1E4339B86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4687" y="537029"/>
            <a:ext cx="3737202" cy="5199062"/>
          </a:xfrm>
          <a:prstGeom prst="rect">
            <a:avLst/>
          </a:prstGeom>
          <a:noFill/>
          <a:extLst>
            <a:ext uri="{909E8E84-426E-40DD-AFC4-6F175D3DCCD1}">
              <a14:hiddenFill xmlns:a14="http://schemas.microsoft.com/office/drawing/2010/main">
                <a:solidFill>
                  <a:srgbClr val="FFFFFF"/>
                </a:solidFill>
              </a14:hiddenFill>
            </a:ext>
          </a:extLst>
        </p:spPr>
      </p:pic>
      <p:sp>
        <p:nvSpPr>
          <p:cNvPr id="2" name="Dikdörtgen 1">
            <a:extLst>
              <a:ext uri="{FF2B5EF4-FFF2-40B4-BE49-F238E27FC236}">
                <a16:creationId xmlns="" xmlns:a16="http://schemas.microsoft.com/office/drawing/2014/main" id="{D91FFF94-EB5F-404D-BD12-7553D45DAE6E}"/>
              </a:ext>
            </a:extLst>
          </p:cNvPr>
          <p:cNvSpPr/>
          <p:nvPr/>
        </p:nvSpPr>
        <p:spPr>
          <a:xfrm>
            <a:off x="5370286" y="1428400"/>
            <a:ext cx="6611485" cy="3416320"/>
          </a:xfrm>
          <a:prstGeom prst="rect">
            <a:avLst/>
          </a:prstGeom>
        </p:spPr>
        <p:txBody>
          <a:bodyPr wrap="square">
            <a:spAutoFit/>
          </a:bodyPr>
          <a:lstStyle/>
          <a:p>
            <a:r>
              <a:rPr lang="tr-TR" sz="2400" dirty="0">
                <a:solidFill>
                  <a:srgbClr val="000000"/>
                </a:solidFill>
                <a:latin typeface="Open Sans"/>
              </a:rPr>
              <a:t>Dada sanatının en etkili isimlerinden olan Jean Arp, bunu şiirlerine yansıtır ve dilbilgisi kurallarından kurtulup bağımsız sözcükler, yoğun imgeler hatta ilginç anlatımlara yer verir. Jean Arp dada ile ilgili olarak </a:t>
            </a:r>
            <a:r>
              <a:rPr lang="tr-TR" sz="2400" i="1" dirty="0">
                <a:solidFill>
                  <a:srgbClr val="000000"/>
                </a:solidFill>
                <a:latin typeface="Open Sans"/>
              </a:rPr>
              <a:t>“Bu sözcüğün hiçbir önemi yoktur, bu tarihlerle de yalnızca ahmaklar ilgilenir, bizi ilgilendiren dada zihniyetidir, bizler dadanın varoluşundan önce de dadaydık.”</a:t>
            </a:r>
            <a:r>
              <a:rPr lang="tr-TR" sz="2400" dirty="0">
                <a:solidFill>
                  <a:srgbClr val="000000"/>
                </a:solidFill>
                <a:latin typeface="Open Sans"/>
              </a:rPr>
              <a:t> der.</a:t>
            </a:r>
            <a:endParaRPr lang="tr-TR" sz="2400" dirty="0"/>
          </a:p>
        </p:txBody>
      </p:sp>
      <p:sp>
        <p:nvSpPr>
          <p:cNvPr id="3" name="Dikdörtgen 2">
            <a:extLst>
              <a:ext uri="{FF2B5EF4-FFF2-40B4-BE49-F238E27FC236}">
                <a16:creationId xmlns="" xmlns:a16="http://schemas.microsoft.com/office/drawing/2014/main" id="{0437899D-F705-4F02-88DB-C14109B12FC8}"/>
              </a:ext>
            </a:extLst>
          </p:cNvPr>
          <p:cNvSpPr/>
          <p:nvPr/>
        </p:nvSpPr>
        <p:spPr>
          <a:xfrm>
            <a:off x="5747657" y="685584"/>
            <a:ext cx="6096000" cy="1015663"/>
          </a:xfrm>
          <a:prstGeom prst="rect">
            <a:avLst/>
          </a:prstGeom>
        </p:spPr>
        <p:txBody>
          <a:bodyPr>
            <a:spAutoFit/>
          </a:bodyPr>
          <a:lstStyle/>
          <a:p>
            <a:pPr fontAlgn="base"/>
            <a:r>
              <a:rPr lang="tr-TR" sz="2400" b="1" dirty="0">
                <a:solidFill>
                  <a:srgbClr val="000000"/>
                </a:solidFill>
                <a:latin typeface="Open Sans"/>
              </a:rPr>
              <a:t>Jean/</a:t>
            </a:r>
            <a:r>
              <a:rPr lang="tr-TR" sz="2400" b="1" dirty="0" err="1">
                <a:solidFill>
                  <a:srgbClr val="000000"/>
                </a:solidFill>
                <a:latin typeface="Open Sans"/>
              </a:rPr>
              <a:t>Hans</a:t>
            </a:r>
            <a:r>
              <a:rPr lang="tr-TR" sz="2400" b="1" dirty="0">
                <a:solidFill>
                  <a:srgbClr val="000000"/>
                </a:solidFill>
                <a:latin typeface="Open Sans"/>
              </a:rPr>
              <a:t> Arp (1886 – 1966)</a:t>
            </a:r>
          </a:p>
          <a:p>
            <a:r>
              <a:rPr lang="tr-TR" dirty="0"/>
              <a:t/>
            </a:r>
            <a:br>
              <a:rPr lang="tr-TR" dirty="0"/>
            </a:br>
            <a:endParaRPr lang="tr-TR" dirty="0"/>
          </a:p>
        </p:txBody>
      </p:sp>
    </p:spTree>
    <p:extLst>
      <p:ext uri="{BB962C8B-B14F-4D97-AF65-F5344CB8AC3E}">
        <p14:creationId xmlns:p14="http://schemas.microsoft.com/office/powerpoint/2010/main" val="159236407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Marcel Duchamp , L.H.O.O.Q, Mona Lisa With Moustache, 1919">
            <a:extLst>
              <a:ext uri="{FF2B5EF4-FFF2-40B4-BE49-F238E27FC236}">
                <a16:creationId xmlns="" xmlns:a16="http://schemas.microsoft.com/office/drawing/2014/main" id="{477A76A2-2912-458D-ADAE-8D82F374B4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07542" y="1320799"/>
            <a:ext cx="3744685" cy="5054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ikdörtgen 2">
            <a:extLst>
              <a:ext uri="{FF2B5EF4-FFF2-40B4-BE49-F238E27FC236}">
                <a16:creationId xmlns="" xmlns:a16="http://schemas.microsoft.com/office/drawing/2014/main" id="{AB3B66ED-7F3E-42E0-ADBD-B5622C2299A4}"/>
              </a:ext>
            </a:extLst>
          </p:cNvPr>
          <p:cNvSpPr/>
          <p:nvPr/>
        </p:nvSpPr>
        <p:spPr>
          <a:xfrm>
            <a:off x="4223657" y="457204"/>
            <a:ext cx="3628570" cy="584775"/>
          </a:xfrm>
          <a:prstGeom prst="rect">
            <a:avLst/>
          </a:prstGeom>
        </p:spPr>
        <p:txBody>
          <a:bodyPr wrap="square">
            <a:spAutoFit/>
          </a:bodyPr>
          <a:lstStyle/>
          <a:p>
            <a:r>
              <a:rPr lang="tr-TR" b="1" dirty="0">
                <a:latin typeface="Calibri" panose="020F0502020204030204" pitchFamily="34" charset="0"/>
                <a:ea typeface="Times New Roman" panose="02020603050405020304" pitchFamily="18" charset="0"/>
                <a:cs typeface="Times New Roman" panose="02020603050405020304" pitchFamily="18" charset="0"/>
              </a:rPr>
              <a:t> </a:t>
            </a:r>
            <a:r>
              <a:rPr lang="tr-TR" sz="3200" b="1" dirty="0" err="1">
                <a:latin typeface="Calibri" panose="020F0502020204030204" pitchFamily="34" charset="0"/>
                <a:ea typeface="Times New Roman" panose="02020603050405020304" pitchFamily="18" charset="0"/>
                <a:cs typeface="Times New Roman" panose="02020603050405020304" pitchFamily="18" charset="0"/>
              </a:rPr>
              <a:t>Marcel</a:t>
            </a:r>
            <a:r>
              <a:rPr lang="tr-TR" sz="3200" b="1" dirty="0">
                <a:latin typeface="Calibri" panose="020F0502020204030204" pitchFamily="34" charset="0"/>
                <a:ea typeface="Times New Roman" panose="02020603050405020304" pitchFamily="18" charset="0"/>
                <a:cs typeface="Times New Roman" panose="02020603050405020304" pitchFamily="18" charset="0"/>
              </a:rPr>
              <a:t> </a:t>
            </a:r>
            <a:r>
              <a:rPr lang="tr-TR" sz="3200" b="1" dirty="0" err="1">
                <a:latin typeface="Calibri" panose="020F0502020204030204" pitchFamily="34" charset="0"/>
                <a:ea typeface="Times New Roman" panose="02020603050405020304" pitchFamily="18" charset="0"/>
                <a:cs typeface="Times New Roman" panose="02020603050405020304" pitchFamily="18" charset="0"/>
              </a:rPr>
              <a:t>Duchamp</a:t>
            </a:r>
            <a:r>
              <a:rPr lang="tr-TR" sz="3200" b="1" dirty="0">
                <a:latin typeface="Calibri" panose="020F0502020204030204" pitchFamily="34" charset="0"/>
                <a:ea typeface="Times New Roman" panose="02020603050405020304" pitchFamily="18" charset="0"/>
                <a:cs typeface="Times New Roman" panose="02020603050405020304" pitchFamily="18" charset="0"/>
              </a:rPr>
              <a:t> </a:t>
            </a:r>
            <a:endParaRPr lang="tr-TR" sz="3200" dirty="0"/>
          </a:p>
        </p:txBody>
      </p:sp>
    </p:spTree>
    <p:extLst>
      <p:ext uri="{BB962C8B-B14F-4D97-AF65-F5344CB8AC3E}">
        <p14:creationId xmlns:p14="http://schemas.microsoft.com/office/powerpoint/2010/main" val="15279771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a:extLst>
              <a:ext uri="{FF2B5EF4-FFF2-40B4-BE49-F238E27FC236}">
                <a16:creationId xmlns="" xmlns:a16="http://schemas.microsoft.com/office/drawing/2014/main" id="{6A07D639-98FF-484F-B8D6-63126AAA9504}"/>
              </a:ext>
            </a:extLst>
          </p:cNvPr>
          <p:cNvPicPr>
            <a:picLocks noChangeAspect="1"/>
          </p:cNvPicPr>
          <p:nvPr/>
        </p:nvPicPr>
        <p:blipFill>
          <a:blip r:embed="rId2"/>
          <a:stretch>
            <a:fillRect/>
          </a:stretch>
        </p:blipFill>
        <p:spPr>
          <a:xfrm>
            <a:off x="1408566" y="943428"/>
            <a:ext cx="4352925" cy="5548086"/>
          </a:xfrm>
          <a:prstGeom prst="rect">
            <a:avLst/>
          </a:prstGeom>
        </p:spPr>
      </p:pic>
      <p:sp>
        <p:nvSpPr>
          <p:cNvPr id="3" name="Dikdörtgen 2">
            <a:extLst>
              <a:ext uri="{FF2B5EF4-FFF2-40B4-BE49-F238E27FC236}">
                <a16:creationId xmlns="" xmlns:a16="http://schemas.microsoft.com/office/drawing/2014/main" id="{419483C0-3D39-477C-AE08-3CAFE9CDEE6E}"/>
              </a:ext>
            </a:extLst>
          </p:cNvPr>
          <p:cNvSpPr/>
          <p:nvPr/>
        </p:nvSpPr>
        <p:spPr>
          <a:xfrm>
            <a:off x="6096000" y="1139763"/>
            <a:ext cx="4418325" cy="400110"/>
          </a:xfrm>
          <a:prstGeom prst="rect">
            <a:avLst/>
          </a:prstGeom>
        </p:spPr>
        <p:txBody>
          <a:bodyPr wrap="none">
            <a:spAutoFit/>
          </a:bodyPr>
          <a:lstStyle/>
          <a:p>
            <a:pPr fontAlgn="base"/>
            <a:r>
              <a:rPr lang="tr-TR" sz="2000" b="1" dirty="0">
                <a:solidFill>
                  <a:srgbClr val="424242"/>
                </a:solidFill>
                <a:latin typeface="PT Sans"/>
              </a:rPr>
              <a:t>Francis </a:t>
            </a:r>
            <a:r>
              <a:rPr lang="tr-TR" sz="2000" b="1" dirty="0" err="1">
                <a:solidFill>
                  <a:srgbClr val="424242"/>
                </a:solidFill>
                <a:latin typeface="PT Sans"/>
              </a:rPr>
              <a:t>Picabia</a:t>
            </a:r>
            <a:r>
              <a:rPr lang="tr-TR" sz="2000" b="1" dirty="0">
                <a:solidFill>
                  <a:srgbClr val="424242"/>
                </a:solidFill>
                <a:latin typeface="PT Sans"/>
              </a:rPr>
              <a:t> - Aşk Töreni (1917)</a:t>
            </a:r>
            <a:endParaRPr lang="tr-TR" sz="2000" b="1" i="0" dirty="0">
              <a:solidFill>
                <a:srgbClr val="424242"/>
              </a:solidFill>
              <a:effectLst/>
              <a:latin typeface="PT Sans"/>
            </a:endParaRPr>
          </a:p>
        </p:txBody>
      </p:sp>
      <p:sp>
        <p:nvSpPr>
          <p:cNvPr id="4" name="Dikdörtgen 3">
            <a:extLst>
              <a:ext uri="{FF2B5EF4-FFF2-40B4-BE49-F238E27FC236}">
                <a16:creationId xmlns="" xmlns:a16="http://schemas.microsoft.com/office/drawing/2014/main" id="{7A5DEF49-A606-4583-8E1B-AD7363D08E80}"/>
              </a:ext>
            </a:extLst>
          </p:cNvPr>
          <p:cNvSpPr/>
          <p:nvPr/>
        </p:nvSpPr>
        <p:spPr>
          <a:xfrm>
            <a:off x="5965372" y="2517142"/>
            <a:ext cx="6096000" cy="3108543"/>
          </a:xfrm>
          <a:prstGeom prst="rect">
            <a:avLst/>
          </a:prstGeom>
        </p:spPr>
        <p:txBody>
          <a:bodyPr>
            <a:spAutoFit/>
          </a:bodyPr>
          <a:lstStyle/>
          <a:p>
            <a:r>
              <a:rPr lang="tr-TR" sz="2800" dirty="0">
                <a:solidFill>
                  <a:srgbClr val="424242"/>
                </a:solidFill>
                <a:latin typeface="PT Sans"/>
              </a:rPr>
              <a:t>Böyle bir dönemde, makinelerin </a:t>
            </a:r>
            <a:r>
              <a:rPr lang="tr-TR" sz="2800" dirty="0" err="1">
                <a:solidFill>
                  <a:srgbClr val="424242"/>
                </a:solidFill>
                <a:latin typeface="PT Sans"/>
              </a:rPr>
              <a:t>modernizmi</a:t>
            </a:r>
            <a:r>
              <a:rPr lang="tr-TR" sz="2800" dirty="0">
                <a:solidFill>
                  <a:srgbClr val="424242"/>
                </a:solidFill>
                <a:latin typeface="PT Sans"/>
              </a:rPr>
              <a:t> sembolize ettikleri fikrinden oldukça etkilenmişti ve </a:t>
            </a:r>
            <a:r>
              <a:rPr lang="tr-TR" sz="2800" i="1" dirty="0">
                <a:solidFill>
                  <a:srgbClr val="4183C4"/>
                </a:solidFill>
                <a:latin typeface="inherit"/>
                <a:hlinkClick r:id="rId3" tooltip="aşk"/>
              </a:rPr>
              <a:t>Aşk</a:t>
            </a:r>
            <a:r>
              <a:rPr lang="tr-TR" sz="2800" i="1" dirty="0">
                <a:solidFill>
                  <a:srgbClr val="666666"/>
                </a:solidFill>
                <a:latin typeface="PT Sans"/>
              </a:rPr>
              <a:t> Töreni</a:t>
            </a:r>
            <a:r>
              <a:rPr lang="tr-TR" sz="2800" dirty="0">
                <a:solidFill>
                  <a:srgbClr val="424242"/>
                </a:solidFill>
                <a:latin typeface="PT Sans"/>
              </a:rPr>
              <a:t> isimli eserinde, canlıya has bir duygu olan </a:t>
            </a:r>
            <a:r>
              <a:rPr lang="tr-TR" sz="2800" i="1" dirty="0" err="1">
                <a:solidFill>
                  <a:srgbClr val="4183C4"/>
                </a:solidFill>
                <a:latin typeface="inherit"/>
                <a:hlinkClick r:id="rId4" tooltip="Aşk"/>
              </a:rPr>
              <a:t>aşk</a:t>
            </a:r>
            <a:r>
              <a:rPr lang="tr-TR" sz="2800" dirty="0" err="1">
                <a:solidFill>
                  <a:srgbClr val="424242"/>
                </a:solidFill>
                <a:latin typeface="PT Sans"/>
              </a:rPr>
              <a:t>'ı</a:t>
            </a:r>
            <a:r>
              <a:rPr lang="tr-TR" sz="2800" dirty="0">
                <a:solidFill>
                  <a:srgbClr val="424242"/>
                </a:solidFill>
                <a:latin typeface="PT Sans"/>
              </a:rPr>
              <a:t>, </a:t>
            </a:r>
            <a:r>
              <a:rPr lang="tr-TR" sz="2800" dirty="0" err="1">
                <a:solidFill>
                  <a:srgbClr val="424242"/>
                </a:solidFill>
                <a:latin typeface="PT Sans"/>
              </a:rPr>
              <a:t>modernitenin</a:t>
            </a:r>
            <a:r>
              <a:rPr lang="tr-TR" sz="2800" dirty="0">
                <a:solidFill>
                  <a:srgbClr val="424242"/>
                </a:solidFill>
                <a:latin typeface="PT Sans"/>
              </a:rPr>
              <a:t> getirdiği gerçekliğe göre yorumladı.</a:t>
            </a:r>
            <a:endParaRPr lang="tr-TR" sz="2800" dirty="0"/>
          </a:p>
        </p:txBody>
      </p:sp>
    </p:spTree>
    <p:extLst>
      <p:ext uri="{BB962C8B-B14F-4D97-AF65-F5344CB8AC3E}">
        <p14:creationId xmlns:p14="http://schemas.microsoft.com/office/powerpoint/2010/main" val="13277049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a:extLst>
              <a:ext uri="{FF2B5EF4-FFF2-40B4-BE49-F238E27FC236}">
                <a16:creationId xmlns="" xmlns:a16="http://schemas.microsoft.com/office/drawing/2014/main" id="{0D631E71-973B-48EB-9951-CB1CDA717FE4}"/>
              </a:ext>
            </a:extLst>
          </p:cNvPr>
          <p:cNvSpPr/>
          <p:nvPr/>
        </p:nvSpPr>
        <p:spPr>
          <a:xfrm>
            <a:off x="4146552" y="544677"/>
            <a:ext cx="4083047" cy="523220"/>
          </a:xfrm>
          <a:prstGeom prst="rect">
            <a:avLst/>
          </a:prstGeom>
        </p:spPr>
        <p:txBody>
          <a:bodyPr wrap="square">
            <a:spAutoFit/>
          </a:bodyPr>
          <a:lstStyle/>
          <a:p>
            <a:r>
              <a:rPr lang="tr-TR" sz="2800" b="1" dirty="0">
                <a:latin typeface="Calibri" panose="020F0502020204030204" pitchFamily="34" charset="0"/>
                <a:ea typeface="Times New Roman" panose="02020603050405020304" pitchFamily="18" charset="0"/>
                <a:cs typeface="Times New Roman" panose="02020603050405020304" pitchFamily="18" charset="0"/>
              </a:rPr>
              <a:t>Hugo </a:t>
            </a:r>
            <a:r>
              <a:rPr lang="tr-TR" sz="2800" b="1" dirty="0" err="1">
                <a:latin typeface="Calibri" panose="020F0502020204030204" pitchFamily="34" charset="0"/>
                <a:ea typeface="Times New Roman" panose="02020603050405020304" pitchFamily="18" charset="0"/>
                <a:cs typeface="Times New Roman" panose="02020603050405020304" pitchFamily="18" charset="0"/>
              </a:rPr>
              <a:t>Ball</a:t>
            </a:r>
            <a:r>
              <a:rPr lang="tr-TR" sz="2800" b="1" dirty="0">
                <a:latin typeface="Calibri" panose="020F0502020204030204" pitchFamily="34" charset="0"/>
                <a:ea typeface="Times New Roman" panose="02020603050405020304" pitchFamily="18" charset="0"/>
                <a:cs typeface="Times New Roman" panose="02020603050405020304" pitchFamily="18" charset="0"/>
              </a:rPr>
              <a:t> (1886 – 1927)</a:t>
            </a:r>
            <a:endParaRPr lang="tr-TR" sz="2800" dirty="0"/>
          </a:p>
        </p:txBody>
      </p:sp>
      <p:pic>
        <p:nvPicPr>
          <p:cNvPr id="4098" name="Picture 2" descr="Hugo Ball, Cabaret Voltairede Karawane siirini okurken">
            <a:extLst>
              <a:ext uri="{FF2B5EF4-FFF2-40B4-BE49-F238E27FC236}">
                <a16:creationId xmlns="" xmlns:a16="http://schemas.microsoft.com/office/drawing/2014/main" id="{9975F856-B85B-47F5-AB4B-711CD2D656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4971" y="1204686"/>
            <a:ext cx="3976915" cy="4555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938085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a:extLst>
              <a:ext uri="{FF2B5EF4-FFF2-40B4-BE49-F238E27FC236}">
                <a16:creationId xmlns="" xmlns:a16="http://schemas.microsoft.com/office/drawing/2014/main" id="{343153C2-6CD0-49FA-9F4D-B32D4AB84EDA}"/>
              </a:ext>
            </a:extLst>
          </p:cNvPr>
          <p:cNvSpPr/>
          <p:nvPr/>
        </p:nvSpPr>
        <p:spPr>
          <a:xfrm>
            <a:off x="6096000" y="428563"/>
            <a:ext cx="5599610" cy="461665"/>
          </a:xfrm>
          <a:prstGeom prst="rect">
            <a:avLst/>
          </a:prstGeom>
        </p:spPr>
        <p:txBody>
          <a:bodyPr wrap="none">
            <a:spAutoFit/>
          </a:bodyPr>
          <a:lstStyle/>
          <a:p>
            <a:pPr fontAlgn="base"/>
            <a:r>
              <a:rPr lang="de-DE" b="1" dirty="0">
                <a:solidFill>
                  <a:srgbClr val="424242"/>
                </a:solidFill>
                <a:latin typeface="PT Sans"/>
              </a:rPr>
              <a:t> </a:t>
            </a:r>
            <a:r>
              <a:rPr lang="de-DE" sz="2400" b="1" dirty="0">
                <a:solidFill>
                  <a:srgbClr val="424242"/>
                </a:solidFill>
                <a:latin typeface="PT Sans"/>
              </a:rPr>
              <a:t>Kurt Schwitters - Kuka </a:t>
            </a:r>
            <a:r>
              <a:rPr lang="de-DE" sz="2400" b="1" dirty="0" err="1">
                <a:solidFill>
                  <a:srgbClr val="424242"/>
                </a:solidFill>
                <a:latin typeface="PT Sans"/>
              </a:rPr>
              <a:t>Resmi</a:t>
            </a:r>
            <a:r>
              <a:rPr lang="de-DE" sz="2400" b="1" dirty="0">
                <a:solidFill>
                  <a:srgbClr val="424242"/>
                </a:solidFill>
                <a:latin typeface="PT Sans"/>
              </a:rPr>
              <a:t> (1921)</a:t>
            </a:r>
            <a:endParaRPr lang="de-DE" sz="2400" b="1" i="0" dirty="0">
              <a:solidFill>
                <a:srgbClr val="424242"/>
              </a:solidFill>
              <a:effectLst/>
              <a:latin typeface="PT Sans"/>
            </a:endParaRPr>
          </a:p>
        </p:txBody>
      </p:sp>
      <p:pic>
        <p:nvPicPr>
          <p:cNvPr id="3" name="Resim 2">
            <a:extLst>
              <a:ext uri="{FF2B5EF4-FFF2-40B4-BE49-F238E27FC236}">
                <a16:creationId xmlns="" xmlns:a16="http://schemas.microsoft.com/office/drawing/2014/main" id="{0F5FE41B-88A9-43F0-A797-45E371399336}"/>
              </a:ext>
            </a:extLst>
          </p:cNvPr>
          <p:cNvPicPr>
            <a:picLocks noChangeAspect="1"/>
          </p:cNvPicPr>
          <p:nvPr/>
        </p:nvPicPr>
        <p:blipFill>
          <a:blip r:embed="rId2"/>
          <a:stretch>
            <a:fillRect/>
          </a:stretch>
        </p:blipFill>
        <p:spPr>
          <a:xfrm>
            <a:off x="1331458" y="776905"/>
            <a:ext cx="3781425" cy="4762500"/>
          </a:xfrm>
          <a:prstGeom prst="rect">
            <a:avLst/>
          </a:prstGeom>
        </p:spPr>
      </p:pic>
      <p:sp>
        <p:nvSpPr>
          <p:cNvPr id="4" name="Dikdörtgen 3">
            <a:extLst>
              <a:ext uri="{FF2B5EF4-FFF2-40B4-BE49-F238E27FC236}">
                <a16:creationId xmlns="" xmlns:a16="http://schemas.microsoft.com/office/drawing/2014/main" id="{023FBA2F-B0B6-442D-A068-A4B257835C5F}"/>
              </a:ext>
            </a:extLst>
          </p:cNvPr>
          <p:cNvSpPr/>
          <p:nvPr/>
        </p:nvSpPr>
        <p:spPr>
          <a:xfrm>
            <a:off x="5847805" y="1602992"/>
            <a:ext cx="6096000" cy="3046988"/>
          </a:xfrm>
          <a:prstGeom prst="rect">
            <a:avLst/>
          </a:prstGeom>
        </p:spPr>
        <p:txBody>
          <a:bodyPr>
            <a:spAutoFit/>
          </a:bodyPr>
          <a:lstStyle/>
          <a:p>
            <a:r>
              <a:rPr lang="tr-TR" sz="3200" dirty="0">
                <a:solidFill>
                  <a:srgbClr val="424242"/>
                </a:solidFill>
                <a:latin typeface="PT Sans"/>
              </a:rPr>
              <a:t>Kuka Resmi, </a:t>
            </a:r>
            <a:r>
              <a:rPr lang="tr-TR" sz="3200" dirty="0" err="1">
                <a:solidFill>
                  <a:srgbClr val="424242"/>
                </a:solidFill>
                <a:latin typeface="PT Sans"/>
              </a:rPr>
              <a:t>Schwitters'in</a:t>
            </a:r>
            <a:r>
              <a:rPr lang="tr-TR" sz="3200" dirty="0">
                <a:solidFill>
                  <a:srgbClr val="424242"/>
                </a:solidFill>
                <a:latin typeface="PT Sans"/>
              </a:rPr>
              <a:t> ilk dönem işlerinden biridir ve sanatçının, insan düşüncesini yansıtmak için aradığı soyut formların bir araya getirilmesi ile oluşturulmuştur</a:t>
            </a:r>
            <a:endParaRPr lang="tr-TR" sz="3200" dirty="0"/>
          </a:p>
        </p:txBody>
      </p:sp>
    </p:spTree>
    <p:extLst>
      <p:ext uri="{BB962C8B-B14F-4D97-AF65-F5344CB8AC3E}">
        <p14:creationId xmlns:p14="http://schemas.microsoft.com/office/powerpoint/2010/main" val="1641472326"/>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a:extLst>
              <a:ext uri="{FF2B5EF4-FFF2-40B4-BE49-F238E27FC236}">
                <a16:creationId xmlns="" xmlns:a16="http://schemas.microsoft.com/office/drawing/2014/main" id="{650452C1-29D3-4BB6-9F04-E27C7786135F}"/>
              </a:ext>
            </a:extLst>
          </p:cNvPr>
          <p:cNvPicPr>
            <a:picLocks noChangeAspect="1"/>
          </p:cNvPicPr>
          <p:nvPr/>
        </p:nvPicPr>
        <p:blipFill>
          <a:blip r:embed="rId2"/>
          <a:stretch>
            <a:fillRect/>
          </a:stretch>
        </p:blipFill>
        <p:spPr>
          <a:xfrm>
            <a:off x="1023257" y="279400"/>
            <a:ext cx="4572000" cy="6096000"/>
          </a:xfrm>
          <a:prstGeom prst="rect">
            <a:avLst/>
          </a:prstGeom>
        </p:spPr>
      </p:pic>
      <p:sp>
        <p:nvSpPr>
          <p:cNvPr id="3" name="Dikdörtgen 2">
            <a:extLst>
              <a:ext uri="{FF2B5EF4-FFF2-40B4-BE49-F238E27FC236}">
                <a16:creationId xmlns="" xmlns:a16="http://schemas.microsoft.com/office/drawing/2014/main" id="{B9F7C04A-63CE-49A1-9459-AF5AAAF576B1}"/>
              </a:ext>
            </a:extLst>
          </p:cNvPr>
          <p:cNvSpPr/>
          <p:nvPr/>
        </p:nvSpPr>
        <p:spPr>
          <a:xfrm>
            <a:off x="6976049" y="602734"/>
            <a:ext cx="4304383" cy="523220"/>
          </a:xfrm>
          <a:prstGeom prst="rect">
            <a:avLst/>
          </a:prstGeom>
        </p:spPr>
        <p:txBody>
          <a:bodyPr wrap="none">
            <a:spAutoFit/>
          </a:bodyPr>
          <a:lstStyle/>
          <a:p>
            <a:pPr fontAlgn="base"/>
            <a:r>
              <a:rPr lang="tr-TR" sz="2800" b="1" dirty="0">
                <a:solidFill>
                  <a:srgbClr val="424242"/>
                </a:solidFill>
                <a:latin typeface="PT Sans"/>
              </a:rPr>
              <a:t>Man Ray - Hediye (1921)</a:t>
            </a:r>
            <a:endParaRPr lang="tr-TR" sz="2800" b="1" i="0" dirty="0">
              <a:solidFill>
                <a:srgbClr val="424242"/>
              </a:solidFill>
              <a:effectLst/>
              <a:latin typeface="PT Sans"/>
            </a:endParaRPr>
          </a:p>
        </p:txBody>
      </p:sp>
      <p:sp>
        <p:nvSpPr>
          <p:cNvPr id="4" name="Dikdörtgen 3">
            <a:extLst>
              <a:ext uri="{FF2B5EF4-FFF2-40B4-BE49-F238E27FC236}">
                <a16:creationId xmlns="" xmlns:a16="http://schemas.microsoft.com/office/drawing/2014/main" id="{1D0C39C8-C9B0-4D6C-AF09-6BF495743575}"/>
              </a:ext>
            </a:extLst>
          </p:cNvPr>
          <p:cNvSpPr/>
          <p:nvPr/>
        </p:nvSpPr>
        <p:spPr>
          <a:xfrm>
            <a:off x="6018106" y="1688850"/>
            <a:ext cx="6096000" cy="3970318"/>
          </a:xfrm>
          <a:prstGeom prst="rect">
            <a:avLst/>
          </a:prstGeom>
        </p:spPr>
        <p:txBody>
          <a:bodyPr>
            <a:spAutoFit/>
          </a:bodyPr>
          <a:lstStyle/>
          <a:p>
            <a:r>
              <a:rPr lang="tr-TR" sz="2800" dirty="0">
                <a:solidFill>
                  <a:srgbClr val="424242"/>
                </a:solidFill>
                <a:latin typeface="PT Sans"/>
              </a:rPr>
              <a:t>Altında çiviler bulunan bir ütü olan Hediye isimli eser, Man </a:t>
            </a:r>
            <a:r>
              <a:rPr lang="tr-TR" sz="2800" dirty="0" err="1">
                <a:solidFill>
                  <a:srgbClr val="424242"/>
                </a:solidFill>
                <a:latin typeface="PT Sans"/>
              </a:rPr>
              <a:t>Ray'in</a:t>
            </a:r>
            <a:r>
              <a:rPr lang="tr-TR" sz="2800" dirty="0">
                <a:solidFill>
                  <a:srgbClr val="424242"/>
                </a:solidFill>
                <a:latin typeface="PT Sans"/>
              </a:rPr>
              <a:t> mevcut sanat formlarına karşı duyduğu tiksintiyi ve baş </a:t>
            </a:r>
            <a:r>
              <a:rPr lang="tr-TR" sz="2800" dirty="0" err="1">
                <a:solidFill>
                  <a:srgbClr val="424242"/>
                </a:solidFill>
                <a:latin typeface="PT Sans"/>
              </a:rPr>
              <a:t>kaldırıyı</a:t>
            </a:r>
            <a:r>
              <a:rPr lang="tr-TR" sz="2800" dirty="0">
                <a:solidFill>
                  <a:srgbClr val="424242"/>
                </a:solidFill>
                <a:latin typeface="PT Sans"/>
              </a:rPr>
              <a:t> göstermektedir. Bu eserde metaforik bir gönderme yatmaktadır; ütü, ütülemek içindir fakat altında çiviler olduğu sürece bu amaç uğruna kullanılamayacaktır</a:t>
            </a:r>
            <a:r>
              <a:rPr lang="tr-TR" dirty="0">
                <a:solidFill>
                  <a:srgbClr val="424242"/>
                </a:solidFill>
                <a:latin typeface="PT Sans"/>
              </a:rPr>
              <a:t>.</a:t>
            </a:r>
            <a:endParaRPr lang="tr-TR" dirty="0"/>
          </a:p>
        </p:txBody>
      </p:sp>
    </p:spTree>
    <p:extLst>
      <p:ext uri="{BB962C8B-B14F-4D97-AF65-F5344CB8AC3E}">
        <p14:creationId xmlns:p14="http://schemas.microsoft.com/office/powerpoint/2010/main" val="393887605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theme/theme1.xml><?xml version="1.0" encoding="utf-8"?>
<a:theme xmlns:a="http://schemas.openxmlformats.org/drawingml/2006/main" name="Kırp">
  <a:themeElements>
    <a:clrScheme name="Kır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Kırp">
      <a:majorFont>
        <a:latin typeface="Franklin Gothic Book"/>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Kır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TM10001105[[fn=kırpılmış]]</Template>
  <TotalTime>337</TotalTime>
  <Words>198</Words>
  <Application>Microsoft Office PowerPoint</Application>
  <PresentationFormat>Geniş ekran</PresentationFormat>
  <Paragraphs>22</Paragraphs>
  <Slides>11</Slides>
  <Notes>0</Notes>
  <HiddenSlides>0</HiddenSlides>
  <MMClips>0</MMClips>
  <ScaleCrop>false</ScaleCrop>
  <HeadingPairs>
    <vt:vector size="6" baseType="variant">
      <vt:variant>
        <vt:lpstr>Kullanılan Yazı Tipleri</vt:lpstr>
      </vt:variant>
      <vt:variant>
        <vt:i4>8</vt:i4>
      </vt:variant>
      <vt:variant>
        <vt:lpstr>Tema</vt:lpstr>
      </vt:variant>
      <vt:variant>
        <vt:i4>1</vt:i4>
      </vt:variant>
      <vt:variant>
        <vt:lpstr>Slayt Başlıkları</vt:lpstr>
      </vt:variant>
      <vt:variant>
        <vt:i4>11</vt:i4>
      </vt:variant>
    </vt:vector>
  </HeadingPairs>
  <TitlesOfParts>
    <vt:vector size="20" baseType="lpstr">
      <vt:lpstr>Calibri</vt:lpstr>
      <vt:lpstr>Franklin Gothic Book</vt:lpstr>
      <vt:lpstr>inherit</vt:lpstr>
      <vt:lpstr>Monotype Corsiva</vt:lpstr>
      <vt:lpstr>Open Sans</vt:lpstr>
      <vt:lpstr>PT Sans</vt:lpstr>
      <vt:lpstr>Times New Roman</vt:lpstr>
      <vt:lpstr>Verdana</vt:lpstr>
      <vt:lpstr>Kırp</vt:lpstr>
      <vt:lpstr>       DADAİZİM</vt:lpstr>
      <vt:lpstr>Dadaizimin özellikleri </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DADAİZİM</dc:title>
  <dc:creator>USER</dc:creator>
  <cp:lastModifiedBy>sinemm</cp:lastModifiedBy>
  <cp:revision>20</cp:revision>
  <dcterms:created xsi:type="dcterms:W3CDTF">2018-02-25T12:27:10Z</dcterms:created>
  <dcterms:modified xsi:type="dcterms:W3CDTF">2018-06-12T11:41:53Z</dcterms:modified>
</cp:coreProperties>
</file>