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62" r:id="rId3"/>
    <p:sldId id="270" r:id="rId4"/>
    <p:sldId id="271" r:id="rId5"/>
    <p:sldId id="266" r:id="rId6"/>
    <p:sldId id="268" r:id="rId7"/>
    <p:sldId id="269" r:id="rId8"/>
    <p:sldId id="263" r:id="rId9"/>
    <p:sldId id="264" r:id="rId10"/>
    <p:sldId id="265" r:id="rId11"/>
    <p:sldId id="257" r:id="rId12"/>
    <p:sldId id="259" r:id="rId13"/>
    <p:sldId id="260" r:id="rId14"/>
    <p:sldId id="277" r:id="rId15"/>
    <p:sldId id="273" r:id="rId16"/>
    <p:sldId id="274" r:id="rId17"/>
    <p:sldId id="278" r:id="rId18"/>
    <p:sldId id="275" r:id="rId19"/>
    <p:sldId id="279" r:id="rId20"/>
    <p:sldId id="280" r:id="rId21"/>
    <p:sldId id="282" r:id="rId22"/>
    <p:sldId id="281"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3300"/>
    <a:srgbClr val="0404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00" autoAdjust="0"/>
    <p:restoredTop sz="94660"/>
  </p:normalViewPr>
  <p:slideViewPr>
    <p:cSldViewPr>
      <p:cViewPr varScale="1">
        <p:scale>
          <a:sx n="109" d="100"/>
          <a:sy n="109" d="100"/>
        </p:scale>
        <p:origin x="156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tr-TR"/>
              <a:t>Asıl başlık stili için tıklatın</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endParaRPr lang="en-US" dirty="0"/>
          </a:p>
        </p:txBody>
      </p:sp>
      <p:sp>
        <p:nvSpPr>
          <p:cNvPr id="4" name="Date Placeholder 3"/>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a:p>
        </p:txBody>
      </p:sp>
      <p:sp>
        <p:nvSpPr>
          <p:cNvPr id="3" name="Content Placeholder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a:p>
        </p:txBody>
      </p:sp>
      <p:sp>
        <p:nvSpPr>
          <p:cNvPr id="4" name="Date Placeholder 3"/>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tr-TR"/>
              <a:t>Asıl başlık stili için tıklatın</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Date Placeholder 3"/>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a:t>Asıl başlık stili için tıklatın</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a:p>
        </p:txBody>
      </p:sp>
      <p:sp>
        <p:nvSpPr>
          <p:cNvPr id="7" name="Date Placeholder 6"/>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8" name="Footer Placeholder 7"/>
          <p:cNvSpPr>
            <a:spLocks noGrp="1"/>
          </p:cNvSpPr>
          <p:nvPr>
            <p:ph type="ftr" sz="quarter" idx="11"/>
          </p:nvPr>
        </p:nvSpPr>
        <p:spPr/>
        <p:txBody>
          <a:bodyPr/>
          <a:lstStyle/>
          <a:p>
            <a:endParaRPr lang="tr-TR" dirty="0"/>
          </a:p>
        </p:txBody>
      </p:sp>
      <p:sp>
        <p:nvSpPr>
          <p:cNvPr id="9" name="Slide Number Placeholder 8"/>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a:p>
        </p:txBody>
      </p:sp>
      <p:sp>
        <p:nvSpPr>
          <p:cNvPr id="3" name="Date Placeholder 2"/>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4" name="Footer Placeholder 3"/>
          <p:cNvSpPr>
            <a:spLocks noGrp="1"/>
          </p:cNvSpPr>
          <p:nvPr>
            <p:ph type="ftr" sz="quarter" idx="11"/>
          </p:nvPr>
        </p:nvSpPr>
        <p:spPr/>
        <p:txBody>
          <a:bodyPr/>
          <a:lstStyle/>
          <a:p>
            <a:endParaRPr lang="tr-TR" dirty="0"/>
          </a:p>
        </p:txBody>
      </p:sp>
      <p:sp>
        <p:nvSpPr>
          <p:cNvPr id="5" name="Slide Number Placeholder 4"/>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3" name="Footer Placeholder 2"/>
          <p:cNvSpPr>
            <a:spLocks noGrp="1"/>
          </p:cNvSpPr>
          <p:nvPr>
            <p:ph type="ftr" sz="quarter" idx="11"/>
          </p:nvPr>
        </p:nvSpPr>
        <p:spPr/>
        <p:txBody>
          <a:bodyPr/>
          <a:lstStyle/>
          <a:p>
            <a:endParaRPr lang="tr-TR" dirty="0"/>
          </a:p>
        </p:txBody>
      </p:sp>
      <p:sp>
        <p:nvSpPr>
          <p:cNvPr id="4" name="Slide Number Placeholder 3"/>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tr-TR"/>
              <a:t>Asıl başlık stili için tıklatın</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Date Placeholder 4"/>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6" name="Footer Placeholder 5"/>
          <p:cNvSpPr>
            <a:spLocks noGrp="1"/>
          </p:cNvSpPr>
          <p:nvPr>
            <p:ph type="ftr" sz="quarter" idx="11"/>
          </p:nvPr>
        </p:nvSpPr>
        <p:spPr/>
        <p:txBody>
          <a:bodyPr/>
          <a:lstStyle/>
          <a:p>
            <a:endParaRPr lang="tr-TR" dirty="0"/>
          </a:p>
        </p:txBody>
      </p:sp>
      <p:sp>
        <p:nvSpPr>
          <p:cNvPr id="7" name="Slide Number Placeholder 6"/>
          <p:cNvSpPr>
            <a:spLocks noGrp="1"/>
          </p:cNvSpPr>
          <p:nvPr>
            <p:ph type="sldNum" sz="quarter" idx="12"/>
          </p:nvPr>
        </p:nvSpPr>
        <p:spPr/>
        <p:txBody>
          <a:bodyPr/>
          <a:lstStyle/>
          <a:p>
            <a:fld id="{4709217F-8515-4164-BF48-E867A99F05BE}" type="slidenum">
              <a:rPr lang="tr-TR" smtClean="0"/>
              <a:t>‹#›</a:t>
            </a:fld>
            <a:endParaRPr lang="tr-TR" dirty="0"/>
          </a:p>
        </p:txBody>
      </p:sp>
      <p:sp>
        <p:nvSpPr>
          <p:cNvPr id="9" name="Content Placeholder 8"/>
          <p:cNvSpPr>
            <a:spLocks noGrp="1"/>
          </p:cNvSpPr>
          <p:nvPr>
            <p:ph sz="quarter" idx="13"/>
          </p:nvPr>
        </p:nvSpPr>
        <p:spPr>
          <a:xfrm>
            <a:off x="304800" y="381000"/>
            <a:ext cx="7772400" cy="4942840"/>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tr-TR"/>
              <a:t>Asıl başlık stili için tıklatın</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dirty="0"/>
              <a:t>Resim eklemek için simgeyi tıklatın</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8" name="Date Placeholder 7"/>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9" name="Slide Number Placeholder 8"/>
          <p:cNvSpPr>
            <a:spLocks noGrp="1"/>
          </p:cNvSpPr>
          <p:nvPr>
            <p:ph type="sldNum" sz="quarter" idx="11"/>
          </p:nvPr>
        </p:nvSpPr>
        <p:spPr/>
        <p:txBody>
          <a:bodyPr/>
          <a:lstStyle/>
          <a:p>
            <a:fld id="{4709217F-8515-4164-BF48-E867A99F05BE}" type="slidenum">
              <a:rPr lang="tr-TR" smtClean="0"/>
              <a:t>‹#›</a:t>
            </a:fld>
            <a:endParaRPr lang="tr-TR" dirty="0"/>
          </a:p>
        </p:txBody>
      </p:sp>
      <p:sp>
        <p:nvSpPr>
          <p:cNvPr id="10" name="Footer Placeholder 9"/>
          <p:cNvSpPr>
            <a:spLocks noGrp="1"/>
          </p:cNvSpPr>
          <p:nvPr>
            <p:ph type="ftr" sz="quarter" idx="12"/>
          </p:nvPr>
        </p:nvSpPr>
        <p:spPr/>
        <p:txBody>
          <a:bodyPr/>
          <a:lstStyle/>
          <a:p>
            <a:endParaRPr lang="tr-T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a:p>
        </p:txBody>
      </p:sp>
      <p:sp>
        <p:nvSpPr>
          <p:cNvPr id="3" name="Vertical Text Placeholder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a:p>
        </p:txBody>
      </p:sp>
      <p:sp>
        <p:nvSpPr>
          <p:cNvPr id="4" name="Date Placeholder 3"/>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tr-TR"/>
              <a:t>Asıl başlık stili için tıklatın</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a:p>
        </p:txBody>
      </p:sp>
      <p:sp>
        <p:nvSpPr>
          <p:cNvPr id="4" name="Date Placeholder 3"/>
          <p:cNvSpPr>
            <a:spLocks noGrp="1"/>
          </p:cNvSpPr>
          <p:nvPr>
            <p:ph type="dt" sz="half" idx="10"/>
          </p:nvPr>
        </p:nvSpPr>
        <p:spPr/>
        <p:txBody>
          <a:bodyPr/>
          <a:lstStyle/>
          <a:p>
            <a:fld id="{B4C54C2A-0818-4303-A2BF-C6EF71B2E986}" type="datetimeFigureOut">
              <a:rPr lang="tr-TR" smtClean="0"/>
              <a:t>5.01.2018</a:t>
            </a:fld>
            <a:endParaRPr lang="tr-TR" dirty="0"/>
          </a:p>
        </p:txBody>
      </p:sp>
      <p:sp>
        <p:nvSpPr>
          <p:cNvPr id="5" name="Footer Placeholder 4"/>
          <p:cNvSpPr>
            <a:spLocks noGrp="1"/>
          </p:cNvSpPr>
          <p:nvPr>
            <p:ph type="ftr" sz="quarter" idx="11"/>
          </p:nvPr>
        </p:nvSpPr>
        <p:spPr/>
        <p:txBody>
          <a:bodyPr/>
          <a:lstStyle/>
          <a:p>
            <a:endParaRPr lang="tr-TR" dirty="0"/>
          </a:p>
        </p:txBody>
      </p:sp>
      <p:sp>
        <p:nvSpPr>
          <p:cNvPr id="6" name="Slide Number Placeholder 5"/>
          <p:cNvSpPr>
            <a:spLocks noGrp="1"/>
          </p:cNvSpPr>
          <p:nvPr>
            <p:ph type="sldNum" sz="quarter" idx="12"/>
          </p:nvPr>
        </p:nvSpPr>
        <p:spPr/>
        <p:txBody>
          <a:bodyPr/>
          <a:lstStyle/>
          <a:p>
            <a:fld id="{4709217F-8515-4164-BF48-E867A99F05BE}" type="slidenum">
              <a:rPr lang="tr-TR" smtClean="0"/>
              <a:t>‹#›</a:t>
            </a:fld>
            <a:endParaRPr lang="tr-T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tr-TR"/>
              <a:t>Asıl başlık stili için tıklatın</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4709217F-8515-4164-BF48-E867A99F05BE}" type="slidenum">
              <a:rPr lang="tr-TR" smtClean="0"/>
              <a:t>‹#›</a:t>
            </a:fld>
            <a:endParaRPr lang="tr-TR"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tr-TR"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B4C54C2A-0818-4303-A2BF-C6EF71B2E986}" type="datetimeFigureOut">
              <a:rPr lang="tr-TR" smtClean="0"/>
              <a:t>5.01.2018</a:t>
            </a:fld>
            <a:endParaRPr lang="tr-TR" dirty="0"/>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drugs.com/drug-class/thyroid-drugs.html" TargetMode="External"/><Relationship Id="rId2" Type="http://schemas.openxmlformats.org/officeDocument/2006/relationships/hyperlink" Target="https://www.drugs.com/monograph/levothyroxine-sodium.html" TargetMode="External"/><Relationship Id="rId1" Type="http://schemas.openxmlformats.org/officeDocument/2006/relationships/slideLayout" Target="../slideLayouts/slideLayout2.xml"/><Relationship Id="rId5" Type="http://schemas.openxmlformats.org/officeDocument/2006/relationships/hyperlink" Target="https://www.drugs.com/mcd/goiter" TargetMode="External"/><Relationship Id="rId4" Type="http://schemas.openxmlformats.org/officeDocument/2006/relationships/hyperlink" Target="https://www.drugs.com/mcd/hypothyroidism-underactive-thyroid"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memorial.com.tr/saglik-rehberleri/b12-vitamini-eksikligi-depresyon-neden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drugs.com/drug-interactions/levothyroxine-index.html?filter=2&amp;generic_only=" TargetMode="External"/><Relationship Id="rId2" Type="http://schemas.openxmlformats.org/officeDocument/2006/relationships/hyperlink" Target="https://www.drugs.com/levothyroxine.html" TargetMode="External"/><Relationship Id="rId1" Type="http://schemas.openxmlformats.org/officeDocument/2006/relationships/slideLayout" Target="../slideLayouts/slideLayout2.xml"/><Relationship Id="rId4" Type="http://schemas.openxmlformats.org/officeDocument/2006/relationships/hyperlink" Target="https://www.drugs.com/drug-interactions/levothyroxine-index.html?filter=1&amp;generic_only="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www.drugs.com/food-interactions/levothyroxine.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drugs.com/disease-interactions/levothyroxine.html#Cardiovascular_Disease" TargetMode="External"/><Relationship Id="rId2" Type="http://schemas.openxmlformats.org/officeDocument/2006/relationships/hyperlink" Target="https://www.drugs.com/disease-interactions/levothyroxine.html#Adrenal_Insufficiency" TargetMode="External"/><Relationship Id="rId1" Type="http://schemas.openxmlformats.org/officeDocument/2006/relationships/slideLayout" Target="../slideLayouts/slideLayout2.xml"/><Relationship Id="rId6" Type="http://schemas.openxmlformats.org/officeDocument/2006/relationships/hyperlink" Target="https://www.drugs.com/disease-interactions/levothyroxine.html#Seizures" TargetMode="External"/><Relationship Id="rId5" Type="http://schemas.openxmlformats.org/officeDocument/2006/relationships/hyperlink" Target="https://www.drugs.com/disease-interactions/levothyroxine.html#Diabetes" TargetMode="External"/><Relationship Id="rId4" Type="http://schemas.openxmlformats.org/officeDocument/2006/relationships/hyperlink" Target="https://www.drugs.com/disease-interactions/levothyroxine.html#Thyrotoxicosis"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251520" y="0"/>
            <a:ext cx="7848600" cy="1927225"/>
          </a:xfrm>
        </p:spPr>
        <p:txBody>
          <a:bodyPr/>
          <a:lstStyle/>
          <a:p>
            <a:r>
              <a:rPr lang="tr-TR" sz="8000" dirty="0"/>
              <a:t>LEVOTİROKSİN</a:t>
            </a:r>
          </a:p>
        </p:txBody>
      </p:sp>
    </p:spTree>
    <p:extLst>
      <p:ext uri="{BB962C8B-B14F-4D97-AF65-F5344CB8AC3E}">
        <p14:creationId xmlns:p14="http://schemas.microsoft.com/office/powerpoint/2010/main" val="893665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764704"/>
            <a:ext cx="7620000" cy="4800600"/>
          </a:xfrm>
        </p:spPr>
        <p:txBody>
          <a:bodyPr>
            <a:normAutofit/>
          </a:bodyPr>
          <a:lstStyle/>
          <a:p>
            <a:r>
              <a:rPr lang="tr-TR" b="1" dirty="0">
                <a:hlinkClick r:id="rId2"/>
              </a:rPr>
              <a:t>Levotiroksin</a:t>
            </a:r>
            <a:r>
              <a:rPr lang="tr-TR" dirty="0"/>
              <a:t> , vücudunuzun enerjisini ve metabolizmasını düzenlemek için normalde tiroid beziniz tarafından üretilen bir hormonun yerini alan bir </a:t>
            </a:r>
            <a:r>
              <a:rPr lang="tr-TR" b="1" dirty="0">
                <a:hlinkClick r:id="rId3"/>
              </a:rPr>
              <a:t>tiroid tıbbıdır</a:t>
            </a:r>
            <a:r>
              <a:rPr lang="tr-TR" dirty="0"/>
              <a:t> . Levotiroksin, tiroid bu hormondan tek başına yeterli miktarda üretmediğinde verilir.</a:t>
            </a:r>
          </a:p>
          <a:p>
            <a:r>
              <a:rPr lang="tr-TR" dirty="0"/>
              <a:t>Levotiroksin </a:t>
            </a:r>
            <a:r>
              <a:rPr lang="tr-TR" b="1" dirty="0">
                <a:hlinkClick r:id="rId4"/>
              </a:rPr>
              <a:t>hipotiroidi</a:t>
            </a:r>
            <a:r>
              <a:rPr lang="tr-TR" dirty="0"/>
              <a:t> tedavisinde kullanılır.</a:t>
            </a:r>
            <a:r>
              <a:rPr lang="tr-TR" b="1" dirty="0">
                <a:hlinkClick r:id="rId4"/>
              </a:rPr>
              <a:t>(düşük tiroit hormonu)</a:t>
            </a:r>
            <a:r>
              <a:rPr lang="tr-TR" dirty="0"/>
              <a:t>. Ayrıca, hormon dengesizlikleri, radyasyon tedavisi, ameliyat veya kanserden kaynaklanabilen </a:t>
            </a:r>
            <a:r>
              <a:rPr lang="tr-TR" b="1" dirty="0">
                <a:hlinkClick r:id="rId5"/>
              </a:rPr>
              <a:t>guatrı (büyümüş tiroid bezleri)</a:t>
            </a:r>
            <a:r>
              <a:rPr lang="tr-TR" dirty="0"/>
              <a:t> tedavi etmek veya önlemek için de kullanılır .</a:t>
            </a:r>
          </a:p>
          <a:p>
            <a:r>
              <a:rPr lang="tr-TR" dirty="0"/>
              <a:t>Oral Levotiroksin sodyum, sentetik bir T4 hormonudur ve endojen T4 ile aynı fizyolojik etkiye sahiptir, böylece bir eksiklik olduğunda normal T4 seviyelerini muhafaza eder.</a:t>
            </a:r>
          </a:p>
        </p:txBody>
      </p:sp>
    </p:spTree>
    <p:extLst>
      <p:ext uri="{BB962C8B-B14F-4D97-AF65-F5344CB8AC3E}">
        <p14:creationId xmlns:p14="http://schemas.microsoft.com/office/powerpoint/2010/main" val="2041726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906016" y="193204"/>
            <a:ext cx="7620000" cy="1143000"/>
          </a:xfrm>
        </p:spPr>
        <p:txBody>
          <a:bodyPr>
            <a:normAutofit fontScale="90000"/>
          </a:bodyPr>
          <a:lstStyle/>
          <a:p>
            <a:r>
              <a:rPr lang="tr-TR" dirty="0"/>
              <a:t>Hipotiroidi Nedir?</a:t>
            </a:r>
            <a:br>
              <a:rPr lang="tr-TR" dirty="0"/>
            </a:br>
            <a:endParaRPr lang="tr-TR" dirty="0"/>
          </a:p>
        </p:txBody>
      </p:sp>
      <p:sp>
        <p:nvSpPr>
          <p:cNvPr id="3" name="İçerik Yer Tutucusu 2"/>
          <p:cNvSpPr>
            <a:spLocks noGrp="1"/>
          </p:cNvSpPr>
          <p:nvPr>
            <p:ph idx="1"/>
          </p:nvPr>
        </p:nvSpPr>
        <p:spPr>
          <a:xfrm>
            <a:off x="179512" y="1126093"/>
            <a:ext cx="4118110" cy="5295528"/>
          </a:xfrm>
        </p:spPr>
        <p:txBody>
          <a:bodyPr>
            <a:normAutofit fontScale="70000" lnSpcReduction="20000"/>
          </a:bodyPr>
          <a:lstStyle/>
          <a:p>
            <a:r>
              <a:rPr lang="tr-TR" sz="2300" dirty="0"/>
              <a:t>Tiroidin az çalışması durumu ‘’hipotiroidi’’ olarak adlandırılmaktadır.</a:t>
            </a:r>
          </a:p>
          <a:p>
            <a:r>
              <a:rPr lang="tr-TR" sz="2300" dirty="0"/>
              <a:t>Tiroit bezinin yeterince çalışıp çalışmadığı beynin “hipofiz” adı verilen bölümünden salgılanan “TSH hormonu”  değerleri ile belirlenir. TSH, tiroit bezinde hormon üreten yapıları uyararak daha fazla üretilip kana karışmasını sağlar. Tiroit bezi normalden az çalıştığında hipofizden TSH’nın kana verilmesi de artar. Gerekli miktarda tiroit hormonu salgılanamadığında hipotiroidi adı verile durum gerçekleşir ve dokulara yeterince tiroit hormonu salgılanamaz, metabolizma da doğal olarak yavaşlar.</a:t>
            </a:r>
          </a:p>
          <a:p>
            <a:r>
              <a:rPr lang="tr-TR" sz="2300" dirty="0"/>
              <a:t>Hipotiroidi bebeklerde ve çocuklarda, büyümede ve gelişmede geriliğe neden olabilir. Eğer tedavide geç kalınırsa hipotiroidinin neden olduğu zeka geriliğinin düzelme şansı çok azalır.  Yetişkin bireylerde ise vücutta ve metabolizmada genel bir yavaşlama söz konusu olur. Ancak erişkin bireylerdeki hipotiroidi belirtileri tiroit hormonu tedavisi ile büyük oranda düzelir.</a:t>
            </a:r>
          </a:p>
          <a:p>
            <a:endParaRPr lang="tr-TR" dirty="0"/>
          </a:p>
        </p:txBody>
      </p:sp>
    </p:spTree>
    <p:extLst>
      <p:ext uri="{BB962C8B-B14F-4D97-AF65-F5344CB8AC3E}">
        <p14:creationId xmlns:p14="http://schemas.microsoft.com/office/powerpoint/2010/main" val="1414458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Hipotiroidi Belirtileri</a:t>
            </a:r>
            <a:br>
              <a:rPr lang="tr-TR" dirty="0"/>
            </a:br>
            <a:endParaRPr lang="tr-TR" dirty="0"/>
          </a:p>
        </p:txBody>
      </p:sp>
      <p:sp>
        <p:nvSpPr>
          <p:cNvPr id="3" name="İçerik Yer Tutucusu 2"/>
          <p:cNvSpPr>
            <a:spLocks noGrp="1"/>
          </p:cNvSpPr>
          <p:nvPr>
            <p:ph idx="1"/>
          </p:nvPr>
        </p:nvSpPr>
        <p:spPr/>
        <p:txBody>
          <a:bodyPr>
            <a:normAutofit fontScale="92500" lnSpcReduction="10000"/>
          </a:bodyPr>
          <a:lstStyle/>
          <a:p>
            <a:r>
              <a:rPr lang="tr-TR" dirty="0"/>
              <a:t>Halsizlik,</a:t>
            </a:r>
          </a:p>
          <a:p>
            <a:r>
              <a:rPr lang="tr-TR" dirty="0"/>
              <a:t>Üşüme titreme,</a:t>
            </a:r>
          </a:p>
          <a:p>
            <a:r>
              <a:rPr lang="tr-TR" dirty="0"/>
              <a:t>Ses kısıklığı,</a:t>
            </a:r>
          </a:p>
          <a:p>
            <a:r>
              <a:rPr lang="tr-TR" dirty="0"/>
              <a:t>Şişkinlik,</a:t>
            </a:r>
          </a:p>
          <a:p>
            <a:r>
              <a:rPr lang="tr-TR" dirty="0"/>
              <a:t>El, yüz ve gözde şişlik,</a:t>
            </a:r>
          </a:p>
          <a:p>
            <a:r>
              <a:rPr lang="tr-TR" dirty="0"/>
              <a:t>Ciltte kuruma,</a:t>
            </a:r>
          </a:p>
          <a:p>
            <a:r>
              <a:rPr lang="tr-TR" dirty="0"/>
              <a:t>Saçlarda dökülme,</a:t>
            </a:r>
          </a:p>
          <a:p>
            <a:r>
              <a:rPr lang="tr-TR" dirty="0"/>
              <a:t>Uyku bozukluğu ve depresyon,</a:t>
            </a:r>
          </a:p>
          <a:p>
            <a:r>
              <a:rPr lang="tr-TR" dirty="0"/>
              <a:t>Adet düzensizliği,</a:t>
            </a:r>
          </a:p>
          <a:p>
            <a:r>
              <a:rPr lang="tr-TR" dirty="0"/>
              <a:t>Kilo artışı,</a:t>
            </a:r>
          </a:p>
          <a:p>
            <a:r>
              <a:rPr lang="tr-TR" dirty="0"/>
              <a:t>Konsantrasyon bozukluğu, hafıza zayıflığı,</a:t>
            </a:r>
          </a:p>
          <a:p>
            <a:r>
              <a:rPr lang="tr-TR" dirty="0">
                <a:solidFill>
                  <a:schemeClr val="bg2">
                    <a:lumMod val="10000"/>
                  </a:schemeClr>
                </a:solidFill>
                <a:hlinkClick r:id="rId2"/>
              </a:rPr>
              <a:t>Kansızlık, b12 eksikliği,</a:t>
            </a:r>
            <a:endParaRPr lang="tr-TR" dirty="0">
              <a:solidFill>
                <a:schemeClr val="bg2">
                  <a:lumMod val="10000"/>
                </a:schemeClr>
              </a:solidFill>
            </a:endParaRPr>
          </a:p>
          <a:p>
            <a:r>
              <a:rPr lang="tr-TR" dirty="0"/>
              <a:t>Az terleme</a:t>
            </a:r>
          </a:p>
          <a:p>
            <a:r>
              <a:rPr lang="tr-TR" dirty="0"/>
              <a:t> gibi belirtiler de sıklıkla görülür.</a:t>
            </a:r>
          </a:p>
          <a:p>
            <a:endParaRPr lang="tr-TR" dirty="0"/>
          </a:p>
        </p:txBody>
      </p:sp>
    </p:spTree>
    <p:extLst>
      <p:ext uri="{BB962C8B-B14F-4D97-AF65-F5344CB8AC3E}">
        <p14:creationId xmlns:p14="http://schemas.microsoft.com/office/powerpoint/2010/main" val="2970145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b="1" dirty="0"/>
              <a:t>Hareket mekanizması</a:t>
            </a:r>
            <a:br>
              <a:rPr lang="tr-TR" b="1" dirty="0"/>
            </a:br>
            <a:endParaRPr lang="tr-TR" dirty="0"/>
          </a:p>
        </p:txBody>
      </p:sp>
      <p:sp>
        <p:nvSpPr>
          <p:cNvPr id="3" name="İçerik Yer Tutucusu 2"/>
          <p:cNvSpPr>
            <a:spLocks noGrp="1"/>
          </p:cNvSpPr>
          <p:nvPr>
            <p:ph idx="1"/>
          </p:nvPr>
        </p:nvSpPr>
        <p:spPr/>
        <p:txBody>
          <a:bodyPr>
            <a:normAutofit/>
          </a:bodyPr>
          <a:lstStyle/>
          <a:p>
            <a:r>
              <a:rPr lang="tr-TR" dirty="0"/>
              <a:t>Tiroid hormonları, DNA transkripsiyonu ve protein sentezi kontrolü yoluyla fizyolojik etkilerini gösterirler. Triiodotironin (T3) ve L-tiroksin (T4) hücre çekirdeğine yayılır ve DNA'ya bağlı tiroid reseptör proteinlerine bağlanır. Bu hormon nükleer reseptör kompleksi, haberci RNA ve sitoplazmik proteinlerin gen transkripsiyonunu ve sentezini aktive eder.</a:t>
            </a:r>
          </a:p>
          <a:p>
            <a:r>
              <a:rPr lang="tr-TR" dirty="0"/>
              <a:t>Tiroid hormonlarının fizyolojik etkileri çoğunlukla T3 tarafından üretilmekte olup çoğunluğu (yaklaşık% 80) T4'ten periferik dokulardaki deiyodinasyon ile türetilmektedir.</a:t>
            </a:r>
          </a:p>
          <a:p>
            <a:endParaRPr lang="tr-TR" dirty="0"/>
          </a:p>
        </p:txBody>
      </p:sp>
    </p:spTree>
    <p:extLst>
      <p:ext uri="{BB962C8B-B14F-4D97-AF65-F5344CB8AC3E}">
        <p14:creationId xmlns:p14="http://schemas.microsoft.com/office/powerpoint/2010/main" val="33951215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YAN ETKİLER </a:t>
            </a:r>
          </a:p>
        </p:txBody>
      </p:sp>
      <p:sp>
        <p:nvSpPr>
          <p:cNvPr id="3" name="İçerik Yer Tutucusu 2"/>
          <p:cNvSpPr>
            <a:spLocks noGrp="1"/>
          </p:cNvSpPr>
          <p:nvPr>
            <p:ph idx="1"/>
          </p:nvPr>
        </p:nvSpPr>
        <p:spPr>
          <a:xfrm>
            <a:off x="23919" y="1417638"/>
            <a:ext cx="4908121" cy="4315618"/>
          </a:xfrm>
        </p:spPr>
        <p:txBody>
          <a:bodyPr>
            <a:normAutofit fontScale="92500" lnSpcReduction="20000"/>
          </a:bodyPr>
          <a:lstStyle/>
          <a:p>
            <a:r>
              <a:rPr lang="tr-TR" dirty="0"/>
              <a:t>Kalp atış hızını artırabilir, aritmilere (çarpıntılara) neden olabilir, anjinayı yok eder ve kalp üzerinde diğer olumsuz etkilere neden olabilir.</a:t>
            </a:r>
          </a:p>
          <a:p>
            <a:r>
              <a:rPr lang="tr-TR" dirty="0"/>
              <a:t>Baş ağrısı, saç dökülmesi, kızarıklık, ishal </a:t>
            </a:r>
          </a:p>
          <a:p>
            <a:r>
              <a:rPr lang="tr-TR" dirty="0"/>
              <a:t>Zayıflamaya neden olabilir; Bununla birlikte, tiroksin, normal tiroid işlevine sahip insanlarda kullanıldığında herhangi bir yarardan çok daha fazla risk oluşturduğu için obezite tedavisinin tek amacı için kullanılmamalıdır.</a:t>
            </a:r>
          </a:p>
          <a:p>
            <a:r>
              <a:rPr lang="tr-TR" dirty="0"/>
              <a:t>Levotiroksin, uzun süreli kullanıldığında kemik mineral yoğunluğunda bir azalma ile ilişkili olup, kırık riskinde artışa neden olmuştur.</a:t>
            </a:r>
          </a:p>
          <a:p>
            <a:endParaRPr lang="tr-TR" dirty="0"/>
          </a:p>
        </p:txBody>
      </p:sp>
    </p:spTree>
    <p:extLst>
      <p:ext uri="{BB962C8B-B14F-4D97-AF65-F5344CB8AC3E}">
        <p14:creationId xmlns:p14="http://schemas.microsoft.com/office/powerpoint/2010/main" val="308579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b="1" dirty="0"/>
              <a:t>Yanıt ve Etkinlik</a:t>
            </a:r>
            <a:br>
              <a:rPr lang="tr-TR" b="1" dirty="0"/>
            </a:br>
            <a:endParaRPr lang="tr-TR" dirty="0"/>
          </a:p>
        </p:txBody>
      </p:sp>
      <p:sp>
        <p:nvSpPr>
          <p:cNvPr id="3" name="İçerik Yer Tutucusu 2"/>
          <p:cNvSpPr>
            <a:spLocks noGrp="1"/>
          </p:cNvSpPr>
          <p:nvPr>
            <p:ph idx="1"/>
          </p:nvPr>
        </p:nvSpPr>
        <p:spPr/>
        <p:txBody>
          <a:bodyPr>
            <a:normAutofit/>
          </a:bodyPr>
          <a:lstStyle/>
          <a:p>
            <a:r>
              <a:rPr lang="tr-TR" dirty="0"/>
              <a:t>Oral olarak uygulanan levotiroksinin% 40-60'ı emilir; çoğunlukla gastrointestinal kanalın jejunumu ve üst ileumundan kaynaklanmaktadır. Levotiroksin aç karnına alındığında emilim artar.</a:t>
            </a:r>
          </a:p>
          <a:p>
            <a:r>
              <a:rPr lang="tr-TR" dirty="0"/>
              <a:t>Semptomlardaki iyileşme için birkaç hafta, pik seviyesine ulaşmak için ise 4-6 hafta sürebilir.</a:t>
            </a:r>
          </a:p>
          <a:p>
            <a:endParaRPr lang="tr-TR" dirty="0"/>
          </a:p>
        </p:txBody>
      </p:sp>
    </p:spTree>
    <p:extLst>
      <p:ext uri="{BB962C8B-B14F-4D97-AF65-F5344CB8AC3E}">
        <p14:creationId xmlns:p14="http://schemas.microsoft.com/office/powerpoint/2010/main" val="1667499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LEVOTİROKSİN KULLANIRKEN NELERDEN KAÇINMALI ?</a:t>
            </a:r>
          </a:p>
        </p:txBody>
      </p:sp>
      <p:sp>
        <p:nvSpPr>
          <p:cNvPr id="3" name="İçerik Yer Tutucusu 2"/>
          <p:cNvSpPr>
            <a:spLocks noGrp="1"/>
          </p:cNvSpPr>
          <p:nvPr>
            <p:ph idx="1"/>
          </p:nvPr>
        </p:nvSpPr>
        <p:spPr/>
        <p:txBody>
          <a:bodyPr>
            <a:normAutofit/>
          </a:bodyPr>
          <a:lstStyle/>
          <a:p>
            <a:pPr marL="0" indent="0">
              <a:buNone/>
            </a:pPr>
            <a:r>
              <a:rPr lang="tr-TR" dirty="0"/>
              <a:t>   Aşağıdaki ilaçlardan herhangi birini kullanırsanız, bunları levotiroksin almadan 4 saat önce veya 4 saat içinde almayınız:</a:t>
            </a:r>
          </a:p>
          <a:p>
            <a:r>
              <a:rPr lang="tr-TR" dirty="0"/>
              <a:t>kalsiyum karbonat ;</a:t>
            </a:r>
          </a:p>
          <a:p>
            <a:r>
              <a:rPr lang="tr-TR" dirty="0"/>
              <a:t>kolestiramin, kolesevelam, kolestipol;</a:t>
            </a:r>
          </a:p>
          <a:p>
            <a:r>
              <a:rPr lang="tr-TR" dirty="0"/>
              <a:t>demirli sülfat demir takviyesi;</a:t>
            </a:r>
          </a:p>
          <a:p>
            <a:r>
              <a:rPr lang="tr-TR" dirty="0"/>
              <a:t>sukralfat;</a:t>
            </a:r>
          </a:p>
          <a:p>
            <a:r>
              <a:rPr lang="tr-TR" dirty="0"/>
              <a:t>sodyum polistiren sülfonat ;</a:t>
            </a:r>
          </a:p>
          <a:p>
            <a:r>
              <a:rPr lang="tr-TR" b="1" dirty="0"/>
              <a:t>mide asidi azaltıcılar</a:t>
            </a:r>
            <a:r>
              <a:rPr lang="tr-TR" dirty="0"/>
              <a:t>  ( esomeprazol, lansoprazol, omeprazol, rabeprazol )</a:t>
            </a:r>
          </a:p>
          <a:p>
            <a:r>
              <a:rPr lang="tr-TR" dirty="0"/>
              <a:t>Alkali </a:t>
            </a:r>
            <a:r>
              <a:rPr lang="tr-TR" b="1" dirty="0"/>
              <a:t>veya magnezyum içeren antiasitler(Gaviscon</a:t>
            </a:r>
            <a:r>
              <a:rPr lang="tr-TR" dirty="0"/>
              <a:t> ,Magnesia Süt</a:t>
            </a:r>
            <a:r>
              <a:rPr lang="tr-TR" b="1" dirty="0"/>
              <a:t>)</a:t>
            </a:r>
            <a:r>
              <a:rPr lang="tr-TR" dirty="0"/>
              <a:t> .</a:t>
            </a:r>
            <a:br>
              <a:rPr lang="tr-TR" dirty="0"/>
            </a:br>
            <a:endParaRPr lang="tr-TR" dirty="0"/>
          </a:p>
        </p:txBody>
      </p:sp>
    </p:spTree>
    <p:extLst>
      <p:ext uri="{BB962C8B-B14F-4D97-AF65-F5344CB8AC3E}">
        <p14:creationId xmlns:p14="http://schemas.microsoft.com/office/powerpoint/2010/main" val="4251300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620688"/>
            <a:ext cx="8229600" cy="990600"/>
          </a:xfrm>
        </p:spPr>
        <p:txBody>
          <a:bodyPr>
            <a:normAutofit fontScale="90000"/>
          </a:bodyPr>
          <a:lstStyle/>
          <a:p>
            <a:r>
              <a:rPr lang="tr-TR" b="1" dirty="0"/>
              <a:t>Levotiroksin Endikasyonları ve Kullanımı</a:t>
            </a:r>
            <a:br>
              <a:rPr lang="tr-TR" b="1" dirty="0"/>
            </a:br>
            <a:endParaRPr lang="tr-TR" dirty="0"/>
          </a:p>
        </p:txBody>
      </p:sp>
      <p:sp>
        <p:nvSpPr>
          <p:cNvPr id="3" name="İçerik Yer Tutucusu 2"/>
          <p:cNvSpPr>
            <a:spLocks noGrp="1"/>
          </p:cNvSpPr>
          <p:nvPr>
            <p:ph idx="1"/>
          </p:nvPr>
        </p:nvSpPr>
        <p:spPr>
          <a:xfrm>
            <a:off x="467544" y="1844824"/>
            <a:ext cx="8229600" cy="4876800"/>
          </a:xfrm>
        </p:spPr>
        <p:txBody>
          <a:bodyPr>
            <a:normAutofit/>
          </a:bodyPr>
          <a:lstStyle/>
          <a:p>
            <a:r>
              <a:rPr lang="tr-TR" b="1" dirty="0"/>
              <a:t>Hipotiroidizm:</a:t>
            </a:r>
            <a:r>
              <a:rPr lang="tr-TR" dirty="0"/>
              <a:t> Levotiroksin sodyum tabletleri, primer (tiroidal), sekonder (pituiter) ve üçüncül (hipotalamik) konjenital veya edinilmiş hipotiroidide yedek terapi olarak endikedir.</a:t>
            </a:r>
          </a:p>
          <a:p>
            <a:r>
              <a:rPr lang="tr-TR" b="1" dirty="0"/>
              <a:t>Hipofiz Tirotropin (Tiroid Uyarıcı Hormon, TSH) Bastırma: </a:t>
            </a:r>
            <a:r>
              <a:rPr lang="tr-TR" dirty="0"/>
              <a:t>Levotiroksin sodyum tabletleri, tirotropin bağımlı iyi diferansiye tiroid kanseri tedavisinde ameliyat ve radyodiyoterapiye yardımcı olarak endikedir.</a:t>
            </a:r>
          </a:p>
          <a:p>
            <a:endParaRPr lang="tr-TR" dirty="0"/>
          </a:p>
        </p:txBody>
      </p:sp>
    </p:spTree>
    <p:extLst>
      <p:ext uri="{BB962C8B-B14F-4D97-AF65-F5344CB8AC3E}">
        <p14:creationId xmlns:p14="http://schemas.microsoft.com/office/powerpoint/2010/main" val="444543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b="1" dirty="0"/>
              <a:t>Kontrendikasyonlar</a:t>
            </a:r>
            <a:br>
              <a:rPr lang="tr-TR" b="1" dirty="0"/>
            </a:br>
            <a:endParaRPr lang="tr-TR" dirty="0"/>
          </a:p>
        </p:txBody>
      </p:sp>
      <p:sp>
        <p:nvSpPr>
          <p:cNvPr id="3" name="İçerik Yer Tutucusu 2"/>
          <p:cNvSpPr>
            <a:spLocks noGrp="1"/>
          </p:cNvSpPr>
          <p:nvPr>
            <p:ph idx="1"/>
          </p:nvPr>
        </p:nvSpPr>
        <p:spPr/>
        <p:txBody>
          <a:bodyPr/>
          <a:lstStyle/>
          <a:p>
            <a:r>
              <a:rPr lang="tr-TR" dirty="0"/>
              <a:t>Levotiroksin sodyum tabletleri, düzeltilmemiş adrenal yetmezliği olan hastalarda kontrendikedir </a:t>
            </a:r>
            <a:r>
              <a:rPr lang="tr-TR" i="1" dirty="0"/>
              <a:t>[</a:t>
            </a:r>
            <a:endParaRPr lang="tr-TR" dirty="0"/>
          </a:p>
          <a:p>
            <a:endParaRPr lang="tr-TR" dirty="0"/>
          </a:p>
        </p:txBody>
      </p:sp>
    </p:spTree>
    <p:extLst>
      <p:ext uri="{BB962C8B-B14F-4D97-AF65-F5344CB8AC3E}">
        <p14:creationId xmlns:p14="http://schemas.microsoft.com/office/powerpoint/2010/main" val="21179107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ETKİLEŞİMLER</a:t>
            </a:r>
          </a:p>
        </p:txBody>
      </p:sp>
      <p:sp>
        <p:nvSpPr>
          <p:cNvPr id="3" name="İçerik Yer Tutucusu 2"/>
          <p:cNvSpPr>
            <a:spLocks noGrp="1"/>
          </p:cNvSpPr>
          <p:nvPr>
            <p:ph idx="1"/>
          </p:nvPr>
        </p:nvSpPr>
        <p:spPr/>
        <p:txBody>
          <a:bodyPr/>
          <a:lstStyle/>
          <a:p>
            <a:r>
              <a:rPr lang="tr-TR" dirty="0"/>
              <a:t>Toplam </a:t>
            </a:r>
            <a:r>
              <a:rPr lang="tr-TR" b="1" dirty="0"/>
              <a:t>582 ilaç</a:t>
            </a:r>
            <a:r>
              <a:rPr lang="tr-TR" dirty="0"/>
              <a:t> (5589 marka ve jenerik isimler) </a:t>
            </a:r>
            <a:r>
              <a:rPr lang="tr-TR" b="1" dirty="0">
                <a:hlinkClick r:id="rId2"/>
              </a:rPr>
              <a:t>levotiroksin</a:t>
            </a:r>
            <a:r>
              <a:rPr lang="tr-TR" dirty="0"/>
              <a:t> ile etkileşime girdiği biliniyor .</a:t>
            </a:r>
          </a:p>
          <a:p>
            <a:r>
              <a:rPr lang="tr-TR" b="1" dirty="0">
                <a:hlinkClick r:id="rId3"/>
              </a:rPr>
              <a:t>538 orta düzey</a:t>
            </a:r>
            <a:r>
              <a:rPr lang="tr-TR" dirty="0"/>
              <a:t> ilaç etkileşimi (5457 marka ve jenerik isimler)</a:t>
            </a:r>
          </a:p>
          <a:p>
            <a:r>
              <a:rPr lang="tr-TR" b="1" dirty="0">
                <a:hlinkClick r:id="rId4"/>
              </a:rPr>
              <a:t>44 küçük</a:t>
            </a:r>
            <a:r>
              <a:rPr lang="tr-TR" dirty="0"/>
              <a:t> uyuşturucu etkileşimi (132 marka ve jenerik isimler)</a:t>
            </a:r>
          </a:p>
          <a:p>
            <a:endParaRPr lang="tr-TR" dirty="0"/>
          </a:p>
        </p:txBody>
      </p:sp>
    </p:spTree>
    <p:extLst>
      <p:ext uri="{BB962C8B-B14F-4D97-AF65-F5344CB8AC3E}">
        <p14:creationId xmlns:p14="http://schemas.microsoft.com/office/powerpoint/2010/main" val="14361904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764704"/>
            <a:ext cx="7620000" cy="1143000"/>
          </a:xfrm>
        </p:spPr>
        <p:txBody>
          <a:bodyPr>
            <a:normAutofit fontScale="90000"/>
          </a:bodyPr>
          <a:lstStyle/>
          <a:p>
            <a:r>
              <a:rPr lang="tr-TR" b="1" dirty="0"/>
              <a:t>Levotiroksin alkol / gıda etkileşimleri</a:t>
            </a:r>
            <a:br>
              <a:rPr lang="tr-TR" b="1" dirty="0"/>
            </a:br>
            <a:endParaRPr lang="tr-TR" dirty="0"/>
          </a:p>
        </p:txBody>
      </p:sp>
      <p:sp>
        <p:nvSpPr>
          <p:cNvPr id="3" name="İçerik Yer Tutucusu 2"/>
          <p:cNvSpPr>
            <a:spLocks noGrp="1"/>
          </p:cNvSpPr>
          <p:nvPr>
            <p:ph idx="1"/>
          </p:nvPr>
        </p:nvSpPr>
        <p:spPr>
          <a:xfrm>
            <a:off x="457593" y="2058347"/>
            <a:ext cx="7620000" cy="1442661"/>
          </a:xfrm>
        </p:spPr>
        <p:txBody>
          <a:bodyPr/>
          <a:lstStyle/>
          <a:p>
            <a:r>
              <a:rPr lang="tr-TR" dirty="0"/>
              <a:t>Orada </a:t>
            </a:r>
            <a:r>
              <a:rPr lang="tr-TR" b="1" dirty="0">
                <a:hlinkClick r:id="rId2"/>
              </a:rPr>
              <a:t>3 alkol / gıda etkileşimleri</a:t>
            </a:r>
            <a:r>
              <a:rPr lang="tr-TR" dirty="0"/>
              <a:t> levotiroksin ile</a:t>
            </a:r>
          </a:p>
          <a:p>
            <a:r>
              <a:rPr lang="tr-TR" b="1" dirty="0"/>
              <a:t>levotiroksin hastalığı etkileşimleri</a:t>
            </a:r>
          </a:p>
          <a:p>
            <a:endParaRPr lang="tr-TR" dirty="0"/>
          </a:p>
          <a:p>
            <a:endParaRPr lang="tr-TR" dirty="0"/>
          </a:p>
        </p:txBody>
      </p:sp>
    </p:spTree>
    <p:extLst>
      <p:ext uri="{BB962C8B-B14F-4D97-AF65-F5344CB8AC3E}">
        <p14:creationId xmlns:p14="http://schemas.microsoft.com/office/powerpoint/2010/main" val="18511599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HASTALIK ETKİLEŞİMLERİ</a:t>
            </a:r>
          </a:p>
        </p:txBody>
      </p:sp>
      <p:sp>
        <p:nvSpPr>
          <p:cNvPr id="3" name="İçerik Yer Tutucusu 2"/>
          <p:cNvSpPr>
            <a:spLocks noGrp="1"/>
          </p:cNvSpPr>
          <p:nvPr>
            <p:ph idx="1"/>
          </p:nvPr>
        </p:nvSpPr>
        <p:spPr/>
        <p:txBody>
          <a:bodyPr/>
          <a:lstStyle/>
          <a:p>
            <a:pPr marL="0" indent="0">
              <a:buNone/>
            </a:pPr>
            <a:endParaRPr lang="tr-TR" dirty="0"/>
          </a:p>
          <a:p>
            <a:r>
              <a:rPr lang="tr-TR" b="1" dirty="0">
                <a:hlinkClick r:id="rId2"/>
              </a:rPr>
              <a:t>Adrenal yetmezlik</a:t>
            </a:r>
            <a:endParaRPr lang="tr-TR" dirty="0"/>
          </a:p>
          <a:p>
            <a:r>
              <a:rPr lang="tr-TR" b="1" dirty="0">
                <a:hlinkClick r:id="rId3"/>
              </a:rPr>
              <a:t>Kalp-damar hastalığı</a:t>
            </a:r>
            <a:endParaRPr lang="tr-TR" dirty="0"/>
          </a:p>
          <a:p>
            <a:r>
              <a:rPr lang="tr-TR" b="1" dirty="0">
                <a:hlinkClick r:id="rId4"/>
              </a:rPr>
              <a:t>tirotoksikoz</a:t>
            </a:r>
            <a:endParaRPr lang="tr-TR" dirty="0"/>
          </a:p>
          <a:p>
            <a:r>
              <a:rPr lang="tr-TR" b="1" dirty="0">
                <a:hlinkClick r:id="rId5"/>
              </a:rPr>
              <a:t>Diyabet</a:t>
            </a:r>
            <a:endParaRPr lang="tr-TR" dirty="0"/>
          </a:p>
          <a:p>
            <a:r>
              <a:rPr lang="tr-TR" b="1" u="sng" dirty="0">
                <a:hlinkClick r:id="rId6"/>
              </a:rPr>
              <a:t>Nöbetler</a:t>
            </a:r>
            <a:endParaRPr lang="tr-TR" dirty="0"/>
          </a:p>
          <a:p>
            <a:endParaRPr lang="tr-TR" dirty="0"/>
          </a:p>
        </p:txBody>
      </p:sp>
    </p:spTree>
    <p:extLst>
      <p:ext uri="{BB962C8B-B14F-4D97-AF65-F5344CB8AC3E}">
        <p14:creationId xmlns:p14="http://schemas.microsoft.com/office/powerpoint/2010/main" val="3879233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484784"/>
            <a:ext cx="7620000" cy="4800600"/>
          </a:xfrm>
        </p:spPr>
        <p:txBody>
          <a:bodyPr/>
          <a:lstStyle/>
          <a:p>
            <a:pPr marL="114300" indent="0" algn="ctr">
              <a:buNone/>
            </a:pPr>
            <a:r>
              <a:rPr lang="tr-TR" sz="3200" b="1" dirty="0">
                <a:solidFill>
                  <a:srgbClr val="FF0000"/>
                </a:solidFill>
              </a:rPr>
              <a:t>Major</a:t>
            </a:r>
            <a:endParaRPr lang="tr-TR" sz="3200" dirty="0">
              <a:solidFill>
                <a:srgbClr val="FF0000"/>
              </a:solidFill>
            </a:endParaRPr>
          </a:p>
          <a:p>
            <a:pPr marL="114300" indent="0" algn="ctr">
              <a:buNone/>
            </a:pPr>
            <a:r>
              <a:rPr lang="tr-TR" b="1" dirty="0"/>
              <a:t>Tiroid Hormonları (Levotiroksin Dahil) ↔ Adrenal Yetmezlik</a:t>
            </a:r>
            <a:endParaRPr lang="tr-TR" dirty="0"/>
          </a:p>
          <a:p>
            <a:r>
              <a:rPr lang="tr-TR" dirty="0"/>
              <a:t>Düzeltilmemiş adrenal yetmezliği olan hastalarda tiroid hormonlarının kullanımı kontrendikedir. Tiroid hormonları adrenokortikal hormonlar için doku talebini arttırır ve akut adrenal krizi hızlandırabilir. Kontrollü adrenal yetmezlik veya diğer endokrin bozuklukları olan hastalarda, hipotiroidizm sıklıkla bu koşulların belirtilerini ve semptomlarını belirsiz kılar veya azalttığı için, eşlik eden rahatsızlıkların tedavisi tiroid replasmanının ardından ayarlanmalıdır. Tiroid hormon tedavisi sırasında tiroid ve adrenal fonksiyonların klinik olarak izlenmesi ve diğer uygun endokrin fonksiyonların izlenmesi önerilir.</a:t>
            </a:r>
          </a:p>
          <a:p>
            <a:endParaRPr lang="tr-TR" dirty="0"/>
          </a:p>
        </p:txBody>
      </p:sp>
      <p:sp>
        <p:nvSpPr>
          <p:cNvPr id="4" name="Unvan 1"/>
          <p:cNvSpPr>
            <a:spLocks noGrp="1"/>
          </p:cNvSpPr>
          <p:nvPr>
            <p:ph type="title"/>
          </p:nvPr>
        </p:nvSpPr>
        <p:spPr>
          <a:xfrm>
            <a:off x="683568" y="188640"/>
            <a:ext cx="7620000" cy="1143000"/>
          </a:xfrm>
        </p:spPr>
        <p:txBody>
          <a:bodyPr/>
          <a:lstStyle/>
          <a:p>
            <a:r>
              <a:rPr lang="tr-TR" dirty="0"/>
              <a:t>HASTALIK ETKİLEŞİMLERİ</a:t>
            </a:r>
          </a:p>
        </p:txBody>
      </p:sp>
    </p:spTree>
    <p:extLst>
      <p:ext uri="{BB962C8B-B14F-4D97-AF65-F5344CB8AC3E}">
        <p14:creationId xmlns:p14="http://schemas.microsoft.com/office/powerpoint/2010/main" val="20338599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412776"/>
            <a:ext cx="8100392" cy="6021288"/>
          </a:xfrm>
        </p:spPr>
        <p:txBody>
          <a:bodyPr>
            <a:normAutofit/>
          </a:bodyPr>
          <a:lstStyle/>
          <a:p>
            <a:r>
              <a:rPr lang="tr-TR" sz="1800" dirty="0"/>
              <a:t>Tiroid hormonları, metabolik taleplerin artması ve oksijen tüketiminin bir sonucu olarak miyokard kontraktilitesinde ve kalp hızında artışa neden olur. Anjina, koroner arter hastalığı ve hipertansiyon gibi kardiyovasküler bozuklukları olan hastalarda tiroid hormonları ile tedavi dikkatli yapılmalı ve düşük dozlarda başlanmalıdır. Kardiyovasküler fonksiyonların klinik olarak izlenmesi önerilir. Göğüs ağrısı veya kardiyovasküler hastalığın alevlenmesi ortaya çıkarsa, ötiroid duruma getirme pahasına bile tiroid hormonunun dozu azaltılmalıdır. Tiroid hormonları, hipotiroidizmle komplike olmayan akut miyokard infarktüslü hastalara uygulanmamalıdır.</a:t>
            </a:r>
          </a:p>
          <a:p>
            <a:endParaRPr lang="tr-TR" sz="1800" dirty="0"/>
          </a:p>
        </p:txBody>
      </p:sp>
      <p:sp>
        <p:nvSpPr>
          <p:cNvPr id="2" name="Metin kutusu 1"/>
          <p:cNvSpPr txBox="1"/>
          <p:nvPr/>
        </p:nvSpPr>
        <p:spPr>
          <a:xfrm>
            <a:off x="107504" y="260648"/>
            <a:ext cx="7704856" cy="892552"/>
          </a:xfrm>
          <a:prstGeom prst="rect">
            <a:avLst/>
          </a:prstGeom>
          <a:noFill/>
        </p:spPr>
        <p:txBody>
          <a:bodyPr wrap="square" rtlCol="0">
            <a:spAutoFit/>
          </a:bodyPr>
          <a:lstStyle/>
          <a:p>
            <a:pPr marL="114300" indent="0" algn="ctr">
              <a:buNone/>
            </a:pPr>
            <a:r>
              <a:rPr lang="tr-TR" sz="3200" b="1" dirty="0">
                <a:solidFill>
                  <a:srgbClr val="FF0000"/>
                </a:solidFill>
              </a:rPr>
              <a:t>Majör</a:t>
            </a:r>
            <a:endParaRPr lang="tr-TR" sz="3200" dirty="0">
              <a:solidFill>
                <a:srgbClr val="FF0000"/>
              </a:solidFill>
            </a:endParaRPr>
          </a:p>
          <a:p>
            <a:pPr marL="114300" indent="0" algn="ctr">
              <a:buNone/>
            </a:pPr>
            <a:r>
              <a:rPr lang="tr-TR" sz="2000" b="1" dirty="0"/>
              <a:t>Tiroid Hormonları (Levotiroksin Dahil) ↔ Kalp ve Damar Hastalıkları</a:t>
            </a:r>
            <a:endParaRPr lang="tr-TR" sz="2000" dirty="0"/>
          </a:p>
        </p:txBody>
      </p:sp>
    </p:spTree>
    <p:extLst>
      <p:ext uri="{BB962C8B-B14F-4D97-AF65-F5344CB8AC3E}">
        <p14:creationId xmlns:p14="http://schemas.microsoft.com/office/powerpoint/2010/main" val="2608297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23528" y="548680"/>
            <a:ext cx="7620000" cy="4800600"/>
          </a:xfrm>
        </p:spPr>
        <p:txBody>
          <a:bodyPr/>
          <a:lstStyle/>
          <a:p>
            <a:pPr marL="114300" indent="0" algn="ctr">
              <a:buNone/>
            </a:pPr>
            <a:r>
              <a:rPr lang="tr-TR" sz="3200" b="1" dirty="0">
                <a:solidFill>
                  <a:srgbClr val="FF0000"/>
                </a:solidFill>
              </a:rPr>
              <a:t>Major</a:t>
            </a:r>
            <a:endParaRPr lang="tr-TR" sz="3200" dirty="0">
              <a:solidFill>
                <a:srgbClr val="FF0000"/>
              </a:solidFill>
            </a:endParaRPr>
          </a:p>
          <a:p>
            <a:pPr marL="114300" indent="0" algn="ctr">
              <a:buNone/>
            </a:pPr>
            <a:r>
              <a:rPr lang="tr-TR" b="1" dirty="0"/>
              <a:t>Thyroid Hormones (Levothyroxine Dahil) ↔ tirotoksikoz</a:t>
            </a:r>
            <a:endParaRPr lang="tr-TR" dirty="0"/>
          </a:p>
          <a:p>
            <a:r>
              <a:rPr lang="tr-TR" dirty="0"/>
              <a:t>Tedavi edilmemiş tirotoksikozu olan herhangi bir etyolojide tiroid hormonlarının kullanımı kontrendikedir, çünkü tiroid hormonları durumu kötüleştirebilir.</a:t>
            </a:r>
          </a:p>
          <a:p>
            <a:endParaRPr lang="tr-TR" dirty="0"/>
          </a:p>
        </p:txBody>
      </p:sp>
      <p:sp>
        <p:nvSpPr>
          <p:cNvPr id="2" name="Metin kutusu 1"/>
          <p:cNvSpPr txBox="1"/>
          <p:nvPr/>
        </p:nvSpPr>
        <p:spPr>
          <a:xfrm>
            <a:off x="742728" y="3068960"/>
            <a:ext cx="7200800" cy="369332"/>
          </a:xfrm>
          <a:prstGeom prst="rect">
            <a:avLst/>
          </a:prstGeom>
          <a:noFill/>
        </p:spPr>
        <p:txBody>
          <a:bodyPr wrap="square" rtlCol="0">
            <a:spAutoFit/>
          </a:bodyPr>
          <a:lstStyle/>
          <a:p>
            <a:r>
              <a:rPr lang="tr-TR" dirty="0"/>
              <a:t>Tirotoksikoz: serumda herhangi bir nedenle T3-T4 artışı.</a:t>
            </a:r>
          </a:p>
        </p:txBody>
      </p:sp>
    </p:spTree>
    <p:extLst>
      <p:ext uri="{BB962C8B-B14F-4D97-AF65-F5344CB8AC3E}">
        <p14:creationId xmlns:p14="http://schemas.microsoft.com/office/powerpoint/2010/main" val="28539046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3674" y="1009184"/>
            <a:ext cx="4392488" cy="5732184"/>
          </a:xfrm>
        </p:spPr>
        <p:txBody>
          <a:bodyPr>
            <a:normAutofit fontScale="92500"/>
          </a:bodyPr>
          <a:lstStyle/>
          <a:p>
            <a:r>
              <a:rPr lang="tr-TR" dirty="0"/>
              <a:t>Hipotiroidizm, çoğunlukla diabetes mellitus veya diabetes insipidus gibi endokrin bozuklukların belirti ve semptomlarını belirsizleştirdiğinden veya azalttığından, tiroid replasman tedavisi, bu koşullarla ilişkili semptomların şiddetini artırabilir. Endokrin bozukluğu olan hastalar, tiroid hormonu tedavisi sırasında daha yakından izlenmeli ve ilaç tedavisi buna göre düzeltilmelidir. Tiroid ilaçları daha sonra kesilirse, diyabetli hastalarda hipoglisemi önlemek için insülin veya oral hipoglisemik ajanların aşağıya doğru yeniden ayarlanması gerekebilir.</a:t>
            </a:r>
          </a:p>
          <a:p>
            <a:endParaRPr lang="tr-TR" dirty="0"/>
          </a:p>
        </p:txBody>
      </p:sp>
      <p:sp>
        <p:nvSpPr>
          <p:cNvPr id="2" name="Metin kutusu 1"/>
          <p:cNvSpPr txBox="1"/>
          <p:nvPr/>
        </p:nvSpPr>
        <p:spPr>
          <a:xfrm>
            <a:off x="-108520" y="116632"/>
            <a:ext cx="6408712"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Thyroid Hormones (Levothyroxine Dahil) ↔ Diabetes</a:t>
            </a:r>
            <a:r>
              <a:rPr lang="tr-TR" sz="2000" dirty="0"/>
              <a:t> </a:t>
            </a:r>
          </a:p>
        </p:txBody>
      </p:sp>
    </p:spTree>
    <p:extLst>
      <p:ext uri="{BB962C8B-B14F-4D97-AF65-F5344CB8AC3E}">
        <p14:creationId xmlns:p14="http://schemas.microsoft.com/office/powerpoint/2010/main" val="2759334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51520" y="548680"/>
            <a:ext cx="7620000" cy="4800600"/>
          </a:xfrm>
        </p:spPr>
        <p:txBody>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b="1" dirty="0"/>
              <a:t>Thyroid Hormones (Levothyroxine Dahil) ↔ Nöbetler</a:t>
            </a:r>
            <a:r>
              <a:rPr lang="tr-TR" dirty="0"/>
              <a:t> </a:t>
            </a:r>
          </a:p>
          <a:p>
            <a:r>
              <a:rPr lang="tr-TR" dirty="0"/>
              <a:t>Tiroid hormonları nöbet eşiğini değiştirebilir. Nadiren levotiroksin tedavisinin başladıktan sonra nöbetler bildirilmiştir. Tiroid hormonları ile tedavi, nöbete eğilimli hastalarda dikkatli yapılmalıdır.</a:t>
            </a:r>
          </a:p>
          <a:p>
            <a:endParaRPr lang="tr-TR" dirty="0"/>
          </a:p>
        </p:txBody>
      </p:sp>
    </p:spTree>
    <p:extLst>
      <p:ext uri="{BB962C8B-B14F-4D97-AF65-F5344CB8AC3E}">
        <p14:creationId xmlns:p14="http://schemas.microsoft.com/office/powerpoint/2010/main" val="3813590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pPr algn="ctr"/>
            <a:r>
              <a:rPr lang="tr-TR" dirty="0"/>
              <a:t>İLAÇ- BESİN ETKİLEŞİMİ</a:t>
            </a:r>
          </a:p>
        </p:txBody>
      </p:sp>
      <p:sp>
        <p:nvSpPr>
          <p:cNvPr id="3" name="İçerik Yer Tutucusu 2"/>
          <p:cNvSpPr>
            <a:spLocks noGrp="1"/>
          </p:cNvSpPr>
          <p:nvPr>
            <p:ph idx="1"/>
          </p:nvPr>
        </p:nvSpPr>
        <p:spPr/>
        <p:txBody>
          <a:bodyPr>
            <a:normAutofit fontScale="92500" lnSpcReduction="20000"/>
          </a:bodyPr>
          <a:lstStyle/>
          <a:p>
            <a:pPr marL="114300" indent="0" algn="ctr">
              <a:buNone/>
            </a:pPr>
            <a:r>
              <a:rPr lang="tr-TR" sz="3500" b="1" dirty="0">
                <a:solidFill>
                  <a:srgbClr val="FF3300"/>
                </a:solidFill>
              </a:rPr>
              <a:t>Moderate</a:t>
            </a:r>
            <a:endParaRPr lang="tr-TR" sz="3500" dirty="0">
              <a:solidFill>
                <a:srgbClr val="FF3300"/>
              </a:solidFill>
            </a:endParaRPr>
          </a:p>
          <a:p>
            <a:pPr marL="114300" indent="0" algn="ctr">
              <a:buNone/>
            </a:pPr>
            <a:r>
              <a:rPr lang="tr-TR" sz="2400" b="1" dirty="0"/>
              <a:t>levothyroxine ↔ food</a:t>
            </a:r>
            <a:endParaRPr lang="tr-TR" sz="2400" dirty="0"/>
          </a:p>
          <a:p>
            <a:r>
              <a:rPr lang="tr-TR" dirty="0"/>
              <a:t>Yemeklerin levotiroksin dozunuza göre zamanlaması, ilacın emilimini etkileyebilir. Bu nedenle, levotiroksin, etkilerini değiştirebilecek kan seviyelerinde büyük dalgalanmalardan kaçınmak için günün saati ve yemeklerle ilişkili olarak tutarlı bir programda alınmalıdır. Buna ek olarak, levotiroksin emilimi, </a:t>
            </a:r>
            <a:r>
              <a:rPr lang="tr-TR" b="1" dirty="0"/>
              <a:t>soya fasulyesi unu, pamuk çekirdeği unu, ceviz, diyet lifi, kalsiyum ve kalsiyum katkılı suları gibi gıdalarla azaltılabilir. </a:t>
            </a:r>
            <a:r>
              <a:rPr lang="tr-TR" dirty="0"/>
              <a:t>Mümkünse bu yiyeceklere birkaç saatlik doz verilmeden kaçınılmalıdır. Vitamin ve otlar da dahil olmak üzere kullandığınız diğer tüm ilaçları doktorunuza bildirmeniz önemlidir. Önce doktorunuzla konuşmadan herhangi bir ilacı kullanmayı bırakmayın. Levotiroksin, sürekli enteral beslenme (tüp besleme) sırasında 7 günden fazla verildiğinde, tüp beslemesi, levotiroksin dozundan bir saat önce ve en az bir saat kesintiye uğratılmalıdır. Levotiroksin düzeylerini izlemek için daha sık kan testlerine ihtiyacınız olabilir.</a:t>
            </a:r>
          </a:p>
          <a:p>
            <a:endParaRPr lang="tr-TR" dirty="0"/>
          </a:p>
        </p:txBody>
      </p:sp>
    </p:spTree>
    <p:extLst>
      <p:ext uri="{BB962C8B-B14F-4D97-AF65-F5344CB8AC3E}">
        <p14:creationId xmlns:p14="http://schemas.microsoft.com/office/powerpoint/2010/main" val="19515486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77788" y="1341"/>
            <a:ext cx="7620000" cy="1143000"/>
          </a:xfrm>
        </p:spPr>
        <p:txBody>
          <a:bodyPr/>
          <a:lstStyle/>
          <a:p>
            <a:pPr algn="ctr"/>
            <a:r>
              <a:rPr lang="tr-TR" dirty="0"/>
              <a:t>İLAÇ-İLAÇ ETKİLEŞİMİ</a:t>
            </a:r>
          </a:p>
        </p:txBody>
      </p:sp>
      <p:sp>
        <p:nvSpPr>
          <p:cNvPr id="3" name="İçerik Yer Tutucusu 2"/>
          <p:cNvSpPr>
            <a:spLocks noGrp="1"/>
          </p:cNvSpPr>
          <p:nvPr>
            <p:ph idx="1"/>
          </p:nvPr>
        </p:nvSpPr>
        <p:spPr>
          <a:xfrm>
            <a:off x="3851920" y="1551408"/>
            <a:ext cx="4667672" cy="2664296"/>
          </a:xfrm>
        </p:spPr>
        <p:txBody>
          <a:bodyPr>
            <a:noAutofit/>
          </a:bodyPr>
          <a:lstStyle/>
          <a:p>
            <a:pPr marL="285750" indent="-285750"/>
            <a:r>
              <a:rPr lang="tr-TR" sz="1400" dirty="0"/>
              <a:t>Monitör: Kalsiyum içeren ürünlerin aynı anda verilmesi, bazı hastalarda levotiroksin'in oral biyoyararlanımını üçte bir oranında azaltabilir. Levotiroksin'in farmakolojik etkileri azaltılabilir. Etkileşimin tam mekanizması bilinmemekle birlikte, levotiroksinin asidik pH seviyelerinde kalsiyuma nonspesifik adsorpsiyonu gerekebilir ve bu da gastrointestinal sistemden zayıf emilen çözünmeyen bir kompleks ile sonuçlanır.</a:t>
            </a:r>
          </a:p>
          <a:p>
            <a:pPr marL="285750" indent="-285750"/>
            <a:r>
              <a:rPr lang="tr-TR" sz="1400" dirty="0"/>
              <a:t>Bir çalışmada, levotiroksin ile stabil bir uzun süreli rejim almakta olan hipotiroidizmli 20 hasta, ortalama serbest ve toplam tiroksin (T4) düzeylerinde mütevazı fakat anlamlı düşüşlerin yanı sıra ortalama tirotropin (tiroid uyaran hormonu veya TSH) düzeyinde kalsiyum karbonat (1200 mg / gün elemental kalsiyum) ilave edildikten sonra 3 ay süreyle uygulandı. Dört hastada serum TSH düzeyi normal aralıktan yüksekti. Hem T4 hem de TSH seviyeleri, etkileşim olasılığını daha da destekleyen kalsiyumun kesilmesinden sonra yaklaşık 2 ay sonra başlangıç ​​düzeyine geri döndü. Buna ek olarak, kalsiyum birlikte uygulanması sırasında levotiroksinin etkinliğinin azaldığını gösteren vaka raporları da bulunmaktadır. Bu etkileşimin diğer tiroid hormon preparatlarıyla oluşup oluşmadığı bilinmemektedir.</a:t>
            </a:r>
          </a:p>
          <a:p>
            <a:pPr marL="285750" indent="-285750"/>
            <a:endParaRPr lang="tr-TR" sz="1400" dirty="0"/>
          </a:p>
          <a:p>
            <a:pPr marL="285750" indent="-285750"/>
            <a:endParaRPr lang="tr-TR" sz="1400" dirty="0"/>
          </a:p>
        </p:txBody>
      </p:sp>
      <p:sp>
        <p:nvSpPr>
          <p:cNvPr id="7" name="Metin kutusu 6"/>
          <p:cNvSpPr txBox="1"/>
          <p:nvPr/>
        </p:nvSpPr>
        <p:spPr>
          <a:xfrm>
            <a:off x="-215221" y="922057"/>
            <a:ext cx="4211157"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levothyroxine ↔ calcium carbonate</a:t>
            </a:r>
            <a:endParaRPr lang="tr-TR" sz="2000" dirty="0"/>
          </a:p>
        </p:txBody>
      </p:sp>
      <p:sp>
        <p:nvSpPr>
          <p:cNvPr id="9" name="Metin kutusu 8"/>
          <p:cNvSpPr txBox="1"/>
          <p:nvPr/>
        </p:nvSpPr>
        <p:spPr>
          <a:xfrm>
            <a:off x="0" y="3740719"/>
            <a:ext cx="4139952" cy="2031325"/>
          </a:xfrm>
          <a:prstGeom prst="rect">
            <a:avLst/>
          </a:prstGeom>
          <a:noFill/>
        </p:spPr>
        <p:txBody>
          <a:bodyPr wrap="square" rtlCol="0">
            <a:spAutoFit/>
          </a:bodyPr>
          <a:lstStyle/>
          <a:p>
            <a:pPr marL="285750" indent="-285750"/>
            <a:r>
              <a:rPr lang="tr-TR" sz="1400" b="1" dirty="0"/>
              <a:t>YÖNETİM: </a:t>
            </a:r>
            <a:r>
              <a:rPr lang="tr-TR" sz="1400" dirty="0"/>
              <a:t>Kalsiyum karbonatı levotiroksin ile birlikte kullanmak levotiroksinin etkilerini azaltabilir. </a:t>
            </a:r>
            <a:r>
              <a:rPr lang="tr-TR" sz="1400" b="1" dirty="0"/>
              <a:t>Levotiroksin ve kalsiyum karbonat uygulamasını en az 4 saat ayırmalısınız. </a:t>
            </a:r>
            <a:r>
              <a:rPr lang="tr-TR" sz="1400" dirty="0"/>
              <a:t>Doktorunuz bu ilaçları birlikte veriyorsa, Serum TSH düzeylerinin izlenmesi önerilir. Gastrointestinal veya malabsorbsiyon bozukluğu olan hastalar, bu etkileşimden ötürü klinik veya subklinik hipotiroidizm geliştirme riski daha yüksek olabilir. </a:t>
            </a:r>
          </a:p>
        </p:txBody>
      </p:sp>
    </p:spTree>
    <p:extLst>
      <p:ext uri="{BB962C8B-B14F-4D97-AF65-F5344CB8AC3E}">
        <p14:creationId xmlns:p14="http://schemas.microsoft.com/office/powerpoint/2010/main" val="28844955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705657"/>
            <a:ext cx="7527049" cy="3595551"/>
          </a:xfrm>
        </p:spPr>
        <p:txBody>
          <a:bodyPr>
            <a:noAutofit/>
          </a:bodyPr>
          <a:lstStyle/>
          <a:p>
            <a:r>
              <a:rPr lang="tr-TR" sz="1500" b="1" dirty="0"/>
              <a:t>YÖNETİM: </a:t>
            </a:r>
            <a:r>
              <a:rPr lang="tr-TR" sz="1500" dirty="0"/>
              <a:t>Minerallerle birlikte multivitamin'in levotiroksin ile birlikte kullanılması levotiroksinin etkilerini azaltabilir. </a:t>
            </a:r>
            <a:r>
              <a:rPr lang="tr-TR" sz="1500" b="1" dirty="0"/>
              <a:t>Levotiroksin ve multivitamin ile mineralli ilaçları en az 4 saat ayırmalısınız. </a:t>
            </a:r>
            <a:r>
              <a:rPr lang="tr-TR" sz="1500" dirty="0"/>
              <a:t>Doktorunuz bu ilaçları birlikte veriyorsa, her iki ilacın güvenli bir şekilde kullanılabilmesi için bir doz ayarlamasına veya özel teste ihtiyacınız olabilir. Vitamin ve otlar da dahil olmak üzere kullandığınız diğer tüm ilaçları doktorunuza bildirmeniz önemlidir. Önce doktorunuzla konuşmadan herhangi bir ilacı kullanmayı bırakmayın</a:t>
            </a:r>
            <a:r>
              <a:rPr lang="tr-TR" sz="1400" dirty="0"/>
              <a:t>.</a:t>
            </a:r>
          </a:p>
        </p:txBody>
      </p:sp>
      <p:sp>
        <p:nvSpPr>
          <p:cNvPr id="6" name="Metin kutusu 5"/>
          <p:cNvSpPr txBox="1"/>
          <p:nvPr/>
        </p:nvSpPr>
        <p:spPr>
          <a:xfrm>
            <a:off x="-12861" y="260648"/>
            <a:ext cx="5328592" cy="892552"/>
          </a:xfrm>
          <a:prstGeom prst="rect">
            <a:avLst/>
          </a:prstGeom>
          <a:noFill/>
        </p:spPr>
        <p:txBody>
          <a:bodyPr wrap="square" rtlCol="0">
            <a:spAutoFit/>
          </a:bodyPr>
          <a:lstStyle/>
          <a:p>
            <a:pPr marL="114300" indent="0" algn="ctr">
              <a:buNone/>
            </a:pPr>
            <a:r>
              <a:rPr lang="tr-TR" sz="3200" b="1" dirty="0">
                <a:solidFill>
                  <a:srgbClr val="FF3300"/>
                </a:solidFill>
              </a:rPr>
              <a:t>Moderate</a:t>
            </a:r>
            <a:r>
              <a:rPr lang="tr-TR" sz="3200" b="1" dirty="0"/>
              <a:t> </a:t>
            </a:r>
            <a:r>
              <a:rPr lang="tr-TR" sz="1100" dirty="0"/>
              <a:t> </a:t>
            </a:r>
          </a:p>
          <a:p>
            <a:pPr marL="114300" indent="0" algn="ctr">
              <a:buNone/>
            </a:pPr>
            <a:r>
              <a:rPr lang="tr-TR" sz="2000" b="1" dirty="0"/>
              <a:t>levothyroxine ↔ multivitamin with minerals</a:t>
            </a:r>
            <a:endParaRPr lang="tr-TR" sz="2000" dirty="0"/>
          </a:p>
        </p:txBody>
      </p:sp>
    </p:spTree>
    <p:extLst>
      <p:ext uri="{BB962C8B-B14F-4D97-AF65-F5344CB8AC3E}">
        <p14:creationId xmlns:p14="http://schemas.microsoft.com/office/powerpoint/2010/main" val="16771576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988532"/>
            <a:ext cx="7728012" cy="3504764"/>
          </a:xfrm>
        </p:spPr>
        <p:txBody>
          <a:bodyPr>
            <a:normAutofit/>
          </a:bodyPr>
          <a:lstStyle/>
          <a:p>
            <a:r>
              <a:rPr lang="tr-TR" sz="1400" dirty="0"/>
              <a:t>Monitör: </a:t>
            </a:r>
            <a:r>
              <a:rPr lang="tr-TR" sz="1500" dirty="0"/>
              <a:t>Sınırlı veriler, aynı anda verilen oral siprofloksasin uygulamasının levotiroksin gastrointestinal absorpsiyonunu etkileyebileceğini göstermektedir. Mekanizma tanımlanmadı.</a:t>
            </a:r>
          </a:p>
          <a:p>
            <a:r>
              <a:rPr lang="tr-TR" sz="1500" dirty="0"/>
              <a:t> Bir olgu sunumunda, levotiroksin tedavisi ile stabilize edilen iki yaşlı hasta oral siprofloksasin tedavisine başlandıktan üç ve dört hafta sonra hipotiroidi geliştirdi. Diğer eş zamanlı ilaçlar değişmedi. Hastalardan birinde, levotiroksin dozunun arttırılmasının hiçbir etkisi olmadı ve tiroit fonksiyon testleri, siprofloksasinin kesilmesinden sonra normalleşti. Diğer hastada tiroid fonksiyon testleri, levotiroksin ve siprofloksasin eşzamanlı uygulanmasından altı saate kadar bir boşluk bırakıldıktan hemen sonra normale döndü.</a:t>
            </a:r>
          </a:p>
        </p:txBody>
      </p:sp>
      <p:sp>
        <p:nvSpPr>
          <p:cNvPr id="2" name="Metin kutusu 1"/>
          <p:cNvSpPr txBox="1"/>
          <p:nvPr/>
        </p:nvSpPr>
        <p:spPr>
          <a:xfrm>
            <a:off x="395536" y="4869468"/>
            <a:ext cx="7128792" cy="1246495"/>
          </a:xfrm>
          <a:prstGeom prst="rect">
            <a:avLst/>
          </a:prstGeom>
          <a:noFill/>
        </p:spPr>
        <p:txBody>
          <a:bodyPr wrap="square" rtlCol="0">
            <a:spAutoFit/>
          </a:bodyPr>
          <a:lstStyle/>
          <a:p>
            <a:r>
              <a:rPr lang="tr-TR" sz="1500" b="1" dirty="0"/>
              <a:t>YÖNETİM: </a:t>
            </a:r>
            <a:r>
              <a:rPr lang="tr-TR" sz="1500" dirty="0"/>
              <a:t>Siprofloksasin levotiroksin ile birlikte kullanılması levotiroksinin etkilerini azaltabilir. Veriler kısıtlı olmasına rağmen, etkileşim potansiyelini en aza indirgemek için </a:t>
            </a:r>
            <a:r>
              <a:rPr lang="tr-TR" sz="1500" b="1" dirty="0"/>
              <a:t>hastalara siprofloksasin ve levotiroksin kullanımını birkaç saat ayırmalısınız. </a:t>
            </a:r>
            <a:r>
              <a:rPr lang="tr-TR" sz="1500" dirty="0"/>
              <a:t>Levotiroksin kullanırken siprofloksasin kullanmadan önce doktorunuzla konuşun. Bir doz ayarlamanız gerekebilir ve tiroidinizi daha sık kontrol etmeniz gerekebilir. </a:t>
            </a:r>
          </a:p>
        </p:txBody>
      </p:sp>
      <p:sp>
        <p:nvSpPr>
          <p:cNvPr id="5" name="Metin kutusu 4"/>
          <p:cNvSpPr txBox="1"/>
          <p:nvPr/>
        </p:nvSpPr>
        <p:spPr>
          <a:xfrm>
            <a:off x="228118" y="462444"/>
            <a:ext cx="3731814"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ciprofloxacin ↔ levothyroxine</a:t>
            </a:r>
            <a:endParaRPr lang="tr-TR" sz="2000" dirty="0"/>
          </a:p>
        </p:txBody>
      </p:sp>
    </p:spTree>
    <p:extLst>
      <p:ext uri="{BB962C8B-B14F-4D97-AF65-F5344CB8AC3E}">
        <p14:creationId xmlns:p14="http://schemas.microsoft.com/office/powerpoint/2010/main" val="3936136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39552" y="1711286"/>
            <a:ext cx="7527333" cy="1872208"/>
          </a:xfrm>
        </p:spPr>
        <p:txBody>
          <a:bodyPr>
            <a:normAutofit/>
          </a:bodyPr>
          <a:lstStyle/>
          <a:p>
            <a:r>
              <a:rPr lang="tr-TR" sz="1800" dirty="0"/>
              <a:t>Monitör: </a:t>
            </a:r>
            <a:r>
              <a:rPr lang="tr-TR" sz="1700" dirty="0"/>
              <a:t>Dijital islak glikosidlere duyarlılık veya hassaslık, daha önce hipotiroidi olan hastalarda tiroit hormonlarının eklenmesinden sonra bir ötiroid duruma geldiğinde artabilir.</a:t>
            </a:r>
          </a:p>
        </p:txBody>
      </p:sp>
      <p:sp>
        <p:nvSpPr>
          <p:cNvPr id="4" name="Metin kutusu 3"/>
          <p:cNvSpPr txBox="1"/>
          <p:nvPr/>
        </p:nvSpPr>
        <p:spPr>
          <a:xfrm>
            <a:off x="323528" y="3762388"/>
            <a:ext cx="7735301" cy="1923604"/>
          </a:xfrm>
          <a:prstGeom prst="rect">
            <a:avLst/>
          </a:prstGeom>
          <a:noFill/>
        </p:spPr>
        <p:txBody>
          <a:bodyPr wrap="square" rtlCol="0">
            <a:spAutoFit/>
          </a:bodyPr>
          <a:lstStyle/>
          <a:p>
            <a:r>
              <a:rPr lang="tr-TR" sz="1700" b="1" dirty="0"/>
              <a:t>YÖNETİM: </a:t>
            </a:r>
            <a:r>
              <a:rPr lang="tr-TR" sz="1700" dirty="0"/>
              <a:t>Levotiroksin kullanmadan önce, eğer digitoxin kullanıyorsanız doktorunuza bildirin. Her iki ilacın güvenli bir şekilde birlikte alınabilmesi için doz ayarlamaları veya özel testlere ihtiyacınız olabilir. Bu kombinasyon, digitoksin seviyelerinde bir düşüşe neden olabilir. Digitoksin dozajının arttırılması gerekebilir.</a:t>
            </a:r>
          </a:p>
          <a:p>
            <a:r>
              <a:rPr lang="tr-TR" sz="1700" dirty="0"/>
              <a:t>Ötiroid durumuna ulaşırken veya tiroid hormonları eklendiğinde, kesilen veya doz değişikliği yapıldığında hastayı yakından takip ederek etkililiği ve güvenliği izleyin. Digitalis doz artışları gerekebilir.</a:t>
            </a:r>
          </a:p>
        </p:txBody>
      </p:sp>
      <p:sp>
        <p:nvSpPr>
          <p:cNvPr id="5" name="Metin kutusu 4"/>
          <p:cNvSpPr txBox="1"/>
          <p:nvPr/>
        </p:nvSpPr>
        <p:spPr>
          <a:xfrm>
            <a:off x="-126436" y="337928"/>
            <a:ext cx="4752528"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digitoxin ↔ levothyroxine</a:t>
            </a:r>
            <a:endParaRPr lang="tr-TR" sz="2000" dirty="0"/>
          </a:p>
        </p:txBody>
      </p:sp>
    </p:spTree>
    <p:extLst>
      <p:ext uri="{BB962C8B-B14F-4D97-AF65-F5344CB8AC3E}">
        <p14:creationId xmlns:p14="http://schemas.microsoft.com/office/powerpoint/2010/main" val="12131825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340768"/>
            <a:ext cx="8444880" cy="4080520"/>
          </a:xfrm>
        </p:spPr>
        <p:txBody>
          <a:bodyPr>
            <a:noAutofit/>
          </a:bodyPr>
          <a:lstStyle/>
          <a:p>
            <a:r>
              <a:rPr lang="tr-TR" sz="1600" dirty="0"/>
              <a:t>Monitör: Karbamazepin ve fenitoin, dış tiroid plazma konsantrasyonlarını azaltabilir ve bu da tiroid uyarıcı hormonun (TSH) yükselmesine ve hipotiroidizmin muhtemel alevlenmesine neden olabilir. Mekanizma, tiroksin (T4) ve triiodotironin (T3) metabolizmasından sorumlu karaciğer CYP450 enzimlerinin indüksiyonu olabilir. Buna ek olarak, T3 ve T4, fenitoin ile tiroksin bağlayıcı globulinden yer değiştirebilir. Klinik veriler sınırlıdır.</a:t>
            </a:r>
          </a:p>
          <a:p>
            <a:r>
              <a:rPr lang="tr-TR" sz="1600" dirty="0"/>
              <a:t>YÖNETİM: Fenitoin veya karbamazepin tedavisi başlatılırken veya kesilirken tiroid replasman dozajı ayarlanabilir.</a:t>
            </a:r>
          </a:p>
          <a:p>
            <a:r>
              <a:rPr lang="tr-TR" sz="1600" dirty="0"/>
              <a:t>Laboratuvar serum TSH konsantrasyonları da dahil olmak üzere hastanın yanıtının klinik olarak izlenmesi önerilir. Fenitoini levotiroksin ile birlikte kullanmak levotiroksinin etkilerini azaltabilir. Bu yorgunluk, kilo alma, kabızlık ve düşük kan basıncına neden olabilir. </a:t>
            </a:r>
          </a:p>
          <a:p>
            <a:r>
              <a:rPr lang="tr-TR" sz="1600" dirty="0"/>
              <a:t>Levotiroksin kullanırken fenitoin kullanmadan önce doktorunuzla konuşun. Bir doz ayarlamanız gerekebilir ve tiroid seviyenizi daha sık kontrol etmeniz gerekebilir. Vitamin ve otlar da dahil olmak üzere kullandığınız diğer tüm ilaçları doktorunuza bildirmeniz önemlidir. Önce doktorunuzla konuşmadan herhangi bir ilacı kullanmayı bırakmayın.</a:t>
            </a:r>
          </a:p>
          <a:p>
            <a:endParaRPr lang="tr-TR" sz="1600" dirty="0"/>
          </a:p>
        </p:txBody>
      </p:sp>
      <p:sp>
        <p:nvSpPr>
          <p:cNvPr id="4" name="Metin kutusu 3"/>
          <p:cNvSpPr txBox="1"/>
          <p:nvPr/>
        </p:nvSpPr>
        <p:spPr>
          <a:xfrm>
            <a:off x="-324544" y="332656"/>
            <a:ext cx="3744416"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phenytoin ↔ levothyroxine</a:t>
            </a:r>
            <a:endParaRPr lang="tr-TR" sz="2000" dirty="0"/>
          </a:p>
        </p:txBody>
      </p:sp>
    </p:spTree>
    <p:extLst>
      <p:ext uri="{BB962C8B-B14F-4D97-AF65-F5344CB8AC3E}">
        <p14:creationId xmlns:p14="http://schemas.microsoft.com/office/powerpoint/2010/main" val="25356799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915816" y="116632"/>
            <a:ext cx="5616624" cy="4800600"/>
          </a:xfrm>
        </p:spPr>
        <p:txBody>
          <a:bodyPr>
            <a:noAutofit/>
          </a:bodyPr>
          <a:lstStyle/>
          <a:p>
            <a:r>
              <a:rPr lang="tr-TR" sz="1500" dirty="0"/>
              <a:t>MONİTÖR: Estrojenler, tirotropin supresyonu için tiroksin alan tiroid kanseri hastalarında zararlı olabilen serum tirotropin konsantrasyonunu artırabilir veya replasman tedavisi için hipotiroidi alan tiroksinli hastalarda dozaj gereksinimlerini artırabilir. Östrojenlerin serum tiroid bağlayıcı globulin konsantrasyonunu doza bağımlı bir şekilde arttırdığı bilinmektedir. Sonuç olarak, serum tirotropin konsantrasyonunda artışa yol açan hormonsuz aktivite için serbest veya tiroksin bağlanmamış bir azalma olabilir. Normalde, tiroksin sekresyonu bu etkiyi telafi etmek için artabilir, ancak hipotiroidi olan hastalar uyum mekanizması taşımazlar. Sınırlı kanıt, transdermal östrojen tedavisinin tiroid bağlayıcı globülin konsantrasyonlarını etkileyemediğini göstermektedir; Ancak bunu doğrulamak için daha fazla veri gerekmektedir.</a:t>
            </a:r>
          </a:p>
          <a:p>
            <a:r>
              <a:rPr lang="tr-TR" sz="1500" dirty="0"/>
              <a:t>YÖNETİM: Tiroksin ile tedavi edilen hastalarda östrojen tedavisi başlandıktan, değiştirildiğinde veya kesildikten ve tiroksin dozajı buna göre ayarlandıktan yaklaşık 12 hafta sonra serum tirotropini ölçülmelidir. </a:t>
            </a:r>
          </a:p>
          <a:p>
            <a:r>
              <a:rPr lang="tr-TR" sz="1500" dirty="0"/>
              <a:t>Estradiol almadan önce levotiroksin de kullanıyorsanız doktorunuza bildirin. Her iki ilacın güvenli bir şekilde birlikte alınabilmesi için doz ayarlamaları veya özel testlere ihtiyacınız olabilir. Hâlihazırda estradiol ve levotiroksin kullanıyorsanız, östradiol dozunuz değiştiğinde Halsizlik, soğuk intolerans, kabızlık, açıklanamayan kilo artışı, depresyon, eklem veya kas ağrısı, saç dökülmesi veya saç dökülmesi, kuru cilt, ses kısıklığı ve anormal adet döngüsü gibi hipotiroidinin klinik bulguları ortaya çıkarsa, hastalara doktorlarıyla temasa geçmeleri önerilmelidir .</a:t>
            </a:r>
          </a:p>
          <a:p>
            <a:endParaRPr lang="tr-TR" sz="1500" dirty="0"/>
          </a:p>
        </p:txBody>
      </p:sp>
      <p:sp>
        <p:nvSpPr>
          <p:cNvPr id="4" name="Metin kutusu 3"/>
          <p:cNvSpPr txBox="1"/>
          <p:nvPr/>
        </p:nvSpPr>
        <p:spPr>
          <a:xfrm>
            <a:off x="-199174" y="125511"/>
            <a:ext cx="3481064"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levothyroxine ↔ estradiol</a:t>
            </a:r>
            <a:endParaRPr lang="tr-TR" sz="2000" dirty="0"/>
          </a:p>
        </p:txBody>
      </p:sp>
    </p:spTree>
    <p:extLst>
      <p:ext uri="{BB962C8B-B14F-4D97-AF65-F5344CB8AC3E}">
        <p14:creationId xmlns:p14="http://schemas.microsoft.com/office/powerpoint/2010/main" val="20115132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79512" y="1169368"/>
            <a:ext cx="8268072" cy="5688632"/>
          </a:xfrm>
        </p:spPr>
        <p:txBody>
          <a:bodyPr>
            <a:normAutofit/>
          </a:bodyPr>
          <a:lstStyle/>
          <a:p>
            <a:r>
              <a:rPr lang="tr-TR" dirty="0"/>
              <a:t>Monitör: Androjenler, tiroid hormon replasman tedavisi alan hastalarda reversible klinik hipertiroidizm indükleyebilir. Önerilen mekanizma, T4 bağlayıcı globulinde androjenin indüklediği azalmadır; serum T4 azalması, artan T3 alım reçinesi ve serbest T4 ve azalmış TSH seviyeleri ile sonuçlanır.</a:t>
            </a:r>
          </a:p>
          <a:p>
            <a:r>
              <a:rPr lang="tr-TR" dirty="0"/>
              <a:t>YÖNETİM: Tiroid hormon dozajında % 25-50 azalma olabileceği gibi, tiroid fonksiyonlarının klinik ve laboratuar izlemi gerekebilir</a:t>
            </a:r>
          </a:p>
          <a:p>
            <a:r>
              <a:rPr lang="tr-TR" dirty="0"/>
              <a:t>Levotiroksin kullanmadan önce, testosteronu da kullanıyorsanız doktorunuza bildirin. Her iki ilacı birlikte almak için bir doz ayarlamasına veya özel testlere ihtiyacınız olabilir. İştah değişiklikleri, kilo değişiklikleri, uyku sorunları (uykusuzluk) ve yorgunluk hissetmeniz durumunda doktorunuzu arayın. </a:t>
            </a:r>
          </a:p>
        </p:txBody>
      </p:sp>
      <p:sp>
        <p:nvSpPr>
          <p:cNvPr id="2" name="Metin kutusu 1"/>
          <p:cNvSpPr txBox="1"/>
          <p:nvPr/>
        </p:nvSpPr>
        <p:spPr>
          <a:xfrm>
            <a:off x="-8181" y="188640"/>
            <a:ext cx="3744416"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levothyroxine ↔ testosterone</a:t>
            </a:r>
            <a:endParaRPr lang="tr-TR" sz="2000" dirty="0"/>
          </a:p>
        </p:txBody>
      </p:sp>
    </p:spTree>
    <p:extLst>
      <p:ext uri="{BB962C8B-B14F-4D97-AF65-F5344CB8AC3E}">
        <p14:creationId xmlns:p14="http://schemas.microsoft.com/office/powerpoint/2010/main" val="944175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51520" y="1115544"/>
            <a:ext cx="8196064" cy="5664696"/>
          </a:xfrm>
        </p:spPr>
        <p:txBody>
          <a:bodyPr>
            <a:normAutofit fontScale="85000" lnSpcReduction="20000"/>
          </a:bodyPr>
          <a:lstStyle/>
          <a:p>
            <a:r>
              <a:rPr lang="tr-TR" dirty="0"/>
              <a:t>MONİTÖR: İnsülin ve diğer antidiyabetik ajanlar, atipik antipsikotikler, kortikosteroidler, diüretikler, östrojen, gonadotropin salıcı hormon agonistleri, insan büyüme hormonu, fenotiyazinler, progestinler, proteaz inhibitörleri, sempatomimetik aminler, tiroid hormonları, asparaginaz, copanlisib, danazol, diazoksit, isoniazid, megestrol, omacetaksin, pegaspargaz, fenitoin, temsirolimus ve ayrıca farmakolojik dozlarda nikotinik asit ve adrenokortikotropik ajanlar. Bu ilaçlar kan şekeri kontrolünü etkileyebilir, çünkü hiperglisemi, glukoz intoleransı, yeni başlayan diyabet ve / veya önceden var olan diyabetin alevlenmesine neden olabilirler.</a:t>
            </a:r>
          </a:p>
          <a:p>
            <a:r>
              <a:rPr lang="tr-TR" dirty="0"/>
              <a:t>YÖNETİM: Diyabetli hastalara glikoz metabolizmasına müdahale edebilen ilaçlar reçete edildiğinde dikkatli olunmalıdır. Bu ilaçların başlamasından veya kesilmesinden sonra glisemik kontrolün klinik olarak izlenmesi önerilir ve birlikte verilen antidiyabetik ajanlar dozajları gerektiği gibi ayarlanır. Kan glukozu sürekli olarak yüksekse veya aşırı susuzluk gibi şiddetli hiperglisemi belirtileri görürse ve idrara çıkma hacminde veya sıklığında artış olması durumunda hastalara doktorlarına bildirmeleri önerilmelidir. Aynı şekilde, bu ilaçlar terapatik rejimlerinden çekildiğinde hastalar hipoglisemi için gözlemlenmelidir.</a:t>
            </a:r>
          </a:p>
          <a:p>
            <a:r>
              <a:rPr lang="tr-TR" dirty="0"/>
              <a:t>Levotiroksin kan şekeri kontrolüne müdahele edebilir ve glyBURIDE ve diğer diyabetik ilaçların etkinliğini azaltabilir. Kan şekeri seviyenizi yakından izleyin. Levotiroksin tedavisi sırasında ve sonrasında diyabetik ilaçların doz ayarlamasına ihtiyaç duyabilirsiniz.</a:t>
            </a:r>
          </a:p>
          <a:p>
            <a:endParaRPr lang="tr-TR" dirty="0"/>
          </a:p>
        </p:txBody>
      </p:sp>
      <p:sp>
        <p:nvSpPr>
          <p:cNvPr id="2" name="Metin kutusu 1"/>
          <p:cNvSpPr txBox="1"/>
          <p:nvPr/>
        </p:nvSpPr>
        <p:spPr>
          <a:xfrm>
            <a:off x="0" y="188640"/>
            <a:ext cx="4860032" cy="892552"/>
          </a:xfrm>
          <a:prstGeom prst="rect">
            <a:avLst/>
          </a:prstGeom>
          <a:noFill/>
        </p:spPr>
        <p:txBody>
          <a:bodyPr wrap="square" rtlCol="0">
            <a:spAutoFit/>
          </a:bodyPr>
          <a:lstStyle/>
          <a:p>
            <a:pPr marL="114300" indent="0" algn="ctr">
              <a:buNone/>
            </a:pPr>
            <a:r>
              <a:rPr lang="tr-TR" sz="3200" b="1" dirty="0">
                <a:solidFill>
                  <a:srgbClr val="FF3300"/>
                </a:solidFill>
              </a:rPr>
              <a:t>Moderate</a:t>
            </a:r>
            <a:r>
              <a:rPr lang="tr-TR" b="1" dirty="0"/>
              <a:t> </a:t>
            </a:r>
          </a:p>
          <a:p>
            <a:pPr marL="114300" indent="0" algn="ctr">
              <a:buNone/>
            </a:pPr>
            <a:r>
              <a:rPr lang="tr-TR" sz="2000" b="1" dirty="0"/>
              <a:t>Metformin/glyburide ↔ levothyroxine</a:t>
            </a:r>
            <a:endParaRPr lang="tr-TR" sz="2000" dirty="0"/>
          </a:p>
        </p:txBody>
      </p:sp>
    </p:spTree>
    <p:extLst>
      <p:ext uri="{BB962C8B-B14F-4D97-AF65-F5344CB8AC3E}">
        <p14:creationId xmlns:p14="http://schemas.microsoft.com/office/powerpoint/2010/main" val="21911935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79512" y="1772816"/>
            <a:ext cx="8268072" cy="5085184"/>
          </a:xfrm>
        </p:spPr>
        <p:txBody>
          <a:bodyPr>
            <a:noAutofit/>
          </a:bodyPr>
          <a:lstStyle/>
          <a:p>
            <a:r>
              <a:rPr lang="tr-TR" sz="1500" dirty="0"/>
              <a:t>MONİTÖR: İnsülin ve diğer antidiyabetik ajanlar, atipik antipsikotikler, kortikosteroidler, diüretikler, östrojen, gonadotropin salıcı hormon agonistleri, insan büyüme hormonu, fenotiyazinler, progestinler, proteaz inhibitörleri, sempatomimetik aminler, tiroid hormonları, asparaginaz, copanlisib, danazol, diazoksit, isoniazid, megestrol, omacetaksin, pegaspargaz, fenitoin, temsirolimus ve ayrıca farmakolojik dozlarda nikotinik asit ve adrenokortikotropik ajanlar. Bu ilaçlar kan şekeri kontrolünü etkileyebilir, çünkü hiperglisemi, glukoz intoleransı, yeni başlayan diyabet ve / veya önceden var olan diyabetin alevlenmesine neden olabilirler.</a:t>
            </a:r>
          </a:p>
          <a:p>
            <a:r>
              <a:rPr lang="tr-TR" sz="1500" dirty="0"/>
              <a:t>YÖNETİM: Diyabetli hastalara glikoz metabolizmasına müdahale edebilen ilaçlar reçete edildiğinde dikkatli olunmalıdır. Bu ilaçların başlamasından veya kesilmesinden sonra glisemik kontrolün klinik olarak izlenmesi önerilir ve birlikte verilen antidiyabetik ajanlar dozajları gerektiği gibi ayarlanır. Kan glukozu sürekli olarak yüksekse veya aşırı susuzluk gibi şiddetli hiperglisemi belirtileri görürse ve idrara çıkma hacminde veya sıklığında artış olması durumunda hastalara doktorlarına bildirmeleri önerilmelidir. Aynı şekilde, bu ilaçlar terapatik rejimlerinden çekildiğinde hastalar hipoglisemi için gözlemlenmelidir.</a:t>
            </a:r>
          </a:p>
          <a:p>
            <a:r>
              <a:rPr lang="tr-TR" sz="1500" dirty="0"/>
              <a:t>Levotiroksin kan şekeri kontrolüne müdahele edebilir ve insülin lispro ve diğer diyabetik ilaçların etkinliğini azaltabilir. Kan şekeri seviyenizi yakından izleyin. Levotiroksin tedavisi sırasında ve sonrasında diyabetik ilaçların doz ayarlamasına ihtiyaç duyabilirsiniz.</a:t>
            </a:r>
          </a:p>
        </p:txBody>
      </p:sp>
      <p:sp>
        <p:nvSpPr>
          <p:cNvPr id="2" name="Metin kutusu 1"/>
          <p:cNvSpPr txBox="1"/>
          <p:nvPr/>
        </p:nvSpPr>
        <p:spPr>
          <a:xfrm>
            <a:off x="-180528" y="134478"/>
            <a:ext cx="3600400"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levothyroxine ↔ insulin lispro</a:t>
            </a:r>
            <a:endParaRPr lang="tr-TR" sz="2000" dirty="0"/>
          </a:p>
        </p:txBody>
      </p:sp>
    </p:spTree>
    <p:extLst>
      <p:ext uri="{BB962C8B-B14F-4D97-AF65-F5344CB8AC3E}">
        <p14:creationId xmlns:p14="http://schemas.microsoft.com/office/powerpoint/2010/main" val="39050372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218384" y="1628800"/>
            <a:ext cx="7865391" cy="3888432"/>
          </a:xfrm>
        </p:spPr>
        <p:txBody>
          <a:bodyPr>
            <a:noAutofit/>
          </a:bodyPr>
          <a:lstStyle/>
          <a:p>
            <a:r>
              <a:rPr lang="tr-TR" sz="1500" dirty="0"/>
              <a:t>MONİTÖR: Tiroid hormonları, K vitaminine bağımlı pıhtılaşma faktörlerinin katabolizmasını artırabileceğinden, oral antikoagülanlara hipoprotrombinemik tepki, tiroid hormonu tedavisi başlangıcı sırasında artabilir. Tiroid replasman tedavisinde stabilize olan bir hastaya warfarin eklendiğinde önemli bir etki beklenmez.</a:t>
            </a:r>
          </a:p>
          <a:p>
            <a:r>
              <a:rPr lang="tr-TR" sz="1500" dirty="0"/>
              <a:t>YÖNETİM: INR veya protrombin zamanı, oral antikoagülan rejiminde stabilize olan hastalarda tiroid hormonu tedavisinin dozunu başlatırken, kesmeyi bırakırken veya değiştirirken yakından izlenmelidir. Olağandışı veya uzun süreli kanamalar, çürükler, kusma, dışkı veya idrar renginde değişiklikler, baş ağrısı, baş dönmesi veya güçsüzlük gibi aşırı antikoagülasyon bulguları ve semptomları ortaya çıkarsa, hastalara hekimlerini haber vermeleri önerilmelidir</a:t>
            </a:r>
          </a:p>
          <a:p>
            <a:r>
              <a:rPr lang="tr-TR" sz="1500" dirty="0"/>
              <a:t>Şu anda varfarin ile tedavi altındaysanız, levotiroksin kullanmaya başlamadan önce doktorunuza haber vermelisiniz. Tiroid hormon düzeylerinizi yükseltmek, sizi varfarinin etkilerine karşı hassaslaştırabilir; bu da, kanama riskinizi artırabilir. Her iki ilacın güvenli bir şekilde kullanılabilmesi için doz ayarlamanıza veya doktorunuz tarafından daha sık izlemeye ihtiyaç duyabilirsiniz. Öte yandan, levotiroksin tedavisinde kararlıysanız ve şimdi de varfarin tedavisine başlıyorsanız, herhangi bir özel tedbir gerekmemektedir. </a:t>
            </a:r>
          </a:p>
        </p:txBody>
      </p:sp>
      <p:sp>
        <p:nvSpPr>
          <p:cNvPr id="4" name="Metin kutusu 3"/>
          <p:cNvSpPr txBox="1"/>
          <p:nvPr/>
        </p:nvSpPr>
        <p:spPr>
          <a:xfrm>
            <a:off x="218384" y="548680"/>
            <a:ext cx="3096344"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warfarin ↔ levothyroxine</a:t>
            </a:r>
            <a:endParaRPr lang="tr-TR" sz="2000" dirty="0"/>
          </a:p>
        </p:txBody>
      </p:sp>
    </p:spTree>
    <p:extLst>
      <p:ext uri="{BB962C8B-B14F-4D97-AF65-F5344CB8AC3E}">
        <p14:creationId xmlns:p14="http://schemas.microsoft.com/office/powerpoint/2010/main" val="2769405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95536" y="1844824"/>
            <a:ext cx="8042281" cy="4464496"/>
          </a:xfrm>
        </p:spPr>
        <p:txBody>
          <a:bodyPr>
            <a:noAutofit/>
          </a:bodyPr>
          <a:lstStyle/>
          <a:p>
            <a:r>
              <a:rPr lang="tr-TR" sz="1600" dirty="0"/>
              <a:t>MONİTÖR: Teofilin metabolizması doğrudan tiroid fonksiyonuyla ilişkilidir. Hipotiroid hastalarda teofilin klirensi azalır ve hipertiroidi hastalarında artar. Toksisite veya alt tedavi düzeyi ortaya çıkabilir. Diğer metilksantinlerle benzer etkileşimler meydana gelebilir.</a:t>
            </a:r>
          </a:p>
          <a:p>
            <a:r>
              <a:rPr lang="tr-TR" sz="1600" dirty="0"/>
              <a:t>YÖNETİM: Teofilin ile birlikte levotiroksin kullanarak teofilin etkilerini değiştirebilir. Levotiroksin başlandığında, durdurulduğunda veya değiştirildiğinde teofilin ilacınıza değiştirilmiş bir yanıt izlenmelidir. Tiroid hormonu dozu verildiğinde, kesildiğinde veya değiştirildiğinde, değişmiş teofilin etkisine ve serum konsantrasyonlarına yakın gözlem önerilir. Hastalara solunum semptomlarının kötüleşmesi veya mide bulantısı, kusma, ishal, baş ağrısı, huzursuzluk, uykusuzluk veya düzensiz kalp atışları gibi teofilin toksisitesinin herhangi bir belirtisinin görülmesi durumunda hekime haber vermeleri önerilmelidir.</a:t>
            </a:r>
          </a:p>
          <a:p>
            <a:r>
              <a:rPr lang="tr-TR" sz="1600" dirty="0"/>
              <a:t>Doktorunuz bu ilaçları birlikte veriyorsa, her iki ilacın güvenli bir şekilde kullanılabilmesi için bir doz ayarlamasına veya özel testlere ihtiyacınız olabilir. </a:t>
            </a:r>
          </a:p>
        </p:txBody>
      </p:sp>
      <p:sp>
        <p:nvSpPr>
          <p:cNvPr id="4" name="Metin kutusu 3"/>
          <p:cNvSpPr txBox="1"/>
          <p:nvPr/>
        </p:nvSpPr>
        <p:spPr>
          <a:xfrm>
            <a:off x="29749" y="484220"/>
            <a:ext cx="3600400"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theophylline ↔ levothyroxine</a:t>
            </a:r>
            <a:endParaRPr lang="tr-TR" sz="2000" dirty="0"/>
          </a:p>
        </p:txBody>
      </p:sp>
    </p:spTree>
    <p:extLst>
      <p:ext uri="{BB962C8B-B14F-4D97-AF65-F5344CB8AC3E}">
        <p14:creationId xmlns:p14="http://schemas.microsoft.com/office/powerpoint/2010/main" val="38845177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628800"/>
            <a:ext cx="8375576" cy="5229200"/>
          </a:xfrm>
        </p:spPr>
        <p:txBody>
          <a:bodyPr>
            <a:normAutofit/>
          </a:bodyPr>
          <a:lstStyle/>
          <a:p>
            <a:r>
              <a:rPr lang="tr-TR" dirty="0"/>
              <a:t>MONİTÖR: Rifampin, ekzojen levotiroksin plazma konsantrasyonlarını azaltabilir ve tiroit stimüle edici hormonun (TSH) yükselmesine ve hipotiroidizmin şiddetlenmesine neden olabilir. Mekanik, levotiroksin metabolizmasından sorumlu karaciğer CYP450 enzimlerinin indüksiyonu olabilir.</a:t>
            </a:r>
          </a:p>
          <a:p>
            <a:r>
              <a:rPr lang="tr-TR" dirty="0"/>
              <a:t>Rifampini levotiroksin ile birlikte kullanmak levotiroksinin etkilerini azaltabilir. Yorgunluk zayıflığı, halsizlik, hafıza sorunları, depresyon, konsantrasyon güçlüğü ve kabızlık yaşıyorsanız doktorunuzla iletişime geçin. Doktorunuz bu ilaçları birlikte veriyorsa, her iki ilacın güvenli bir şekilde kullanılabilmesi için bir doz ayarlamasına veya özel teste ihtiyacınız olabilir. </a:t>
            </a:r>
          </a:p>
        </p:txBody>
      </p:sp>
      <p:sp>
        <p:nvSpPr>
          <p:cNvPr id="2" name="Metin kutusu 1"/>
          <p:cNvSpPr txBox="1"/>
          <p:nvPr/>
        </p:nvSpPr>
        <p:spPr>
          <a:xfrm>
            <a:off x="0" y="246420"/>
            <a:ext cx="3312368"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rifampin ↔ levothyroxine</a:t>
            </a:r>
            <a:endParaRPr lang="tr-TR" sz="2000" dirty="0"/>
          </a:p>
        </p:txBody>
      </p:sp>
    </p:spTree>
    <p:extLst>
      <p:ext uri="{BB962C8B-B14F-4D97-AF65-F5344CB8AC3E}">
        <p14:creationId xmlns:p14="http://schemas.microsoft.com/office/powerpoint/2010/main" val="17194083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0" y="1214779"/>
            <a:ext cx="8477042" cy="4896544"/>
          </a:xfrm>
        </p:spPr>
        <p:txBody>
          <a:bodyPr>
            <a:noAutofit/>
          </a:bodyPr>
          <a:lstStyle/>
          <a:p>
            <a:r>
              <a:rPr lang="tr-TR" sz="1700" dirty="0"/>
              <a:t>Koroner arter hastalığı olan hastalarda, sempatomimetik ilaçlarla tiroit hormonlarının, özellikle de büyük dozların birlikte kullanılması, sempatomimetik etkileri güçlendirir ve kalp yetmezliği riskini artırabilir.</a:t>
            </a:r>
          </a:p>
          <a:p>
            <a:r>
              <a:rPr lang="tr-TR" sz="1700" dirty="0"/>
              <a:t>Psödoefedrin ile birlikte levotiroksin kullanmadan önce doktorunuzla konuşun. Bu ilaçların kombine edilmesi, yüksek tansiyon, çarpıntı, göğüs ağrısı ve düzensiz kalp atımı gibi kardiyovasküler yan etkilerin riskini artırabilir. Daha önce kalp hastalığınız varsa, durumunuz kötüleşebilir. Artan sempatomimetik etkileri ve kardiyak fonksiyonu izlemek önerilebilir.</a:t>
            </a:r>
          </a:p>
          <a:p>
            <a:r>
              <a:rPr lang="tr-TR" sz="1700" dirty="0"/>
              <a:t>YÖNETİM: Her iki ilacın güvenli bir şekilde kullanılabilmesi için doz ayarlamanıza veya doktorunuz tarafından daha sık izlemeye ihtiyaç duyabilirsiniz. </a:t>
            </a:r>
          </a:p>
        </p:txBody>
      </p:sp>
      <p:sp>
        <p:nvSpPr>
          <p:cNvPr id="2" name="Metin kutusu 1"/>
          <p:cNvSpPr txBox="1"/>
          <p:nvPr/>
        </p:nvSpPr>
        <p:spPr>
          <a:xfrm>
            <a:off x="0" y="188640"/>
            <a:ext cx="4464496" cy="892552"/>
          </a:xfrm>
          <a:prstGeom prst="rect">
            <a:avLst/>
          </a:prstGeom>
          <a:noFill/>
        </p:spPr>
        <p:txBody>
          <a:bodyPr wrap="square" rtlCol="0">
            <a:spAutoFit/>
          </a:bodyPr>
          <a:lstStyle/>
          <a:p>
            <a:pPr marL="114300" indent="0" algn="ctr">
              <a:buNone/>
            </a:pPr>
            <a:r>
              <a:rPr lang="tr-TR" sz="3200" b="1" dirty="0">
                <a:solidFill>
                  <a:srgbClr val="FF3300"/>
                </a:solidFill>
              </a:rPr>
              <a:t>Moderate</a:t>
            </a:r>
            <a:endParaRPr lang="tr-TR" sz="3200" dirty="0">
              <a:solidFill>
                <a:srgbClr val="FF3300"/>
              </a:solidFill>
            </a:endParaRPr>
          </a:p>
          <a:p>
            <a:pPr marL="114300" indent="0" algn="ctr">
              <a:buNone/>
            </a:pPr>
            <a:r>
              <a:rPr lang="tr-TR" sz="2000" b="1" dirty="0"/>
              <a:t>levothyroxine ↔ pseudoephedrine</a:t>
            </a:r>
          </a:p>
        </p:txBody>
      </p:sp>
    </p:spTree>
    <p:extLst>
      <p:ext uri="{BB962C8B-B14F-4D97-AF65-F5344CB8AC3E}">
        <p14:creationId xmlns:p14="http://schemas.microsoft.com/office/powerpoint/2010/main" val="35183458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 y="1297216"/>
            <a:ext cx="8385454" cy="4800600"/>
          </a:xfrm>
        </p:spPr>
        <p:txBody>
          <a:bodyPr>
            <a:normAutofit/>
          </a:bodyPr>
          <a:lstStyle/>
          <a:p>
            <a:r>
              <a:rPr lang="tr-TR" dirty="0"/>
              <a:t>Tiroid hormon tedavisi, hipotiroidi ile ilişkili hepatik kan akımındaki azalmayı tersine çevirebilir. Karaciğer metabolizmasında artış ve bazı beta blokerlerin serum düzeylerinde azalma olabilir. Veriler sadece propranolol için mevcuttur. Özel bir önlem gerekmez. Hipotiroidizm bir ötiroid duruma dönüştürüldüğünde, beta engelleme etkinliğinde bir azalma mümkündür.</a:t>
            </a:r>
          </a:p>
        </p:txBody>
      </p:sp>
      <p:sp>
        <p:nvSpPr>
          <p:cNvPr id="2" name="Metin kutusu 1"/>
          <p:cNvSpPr txBox="1"/>
          <p:nvPr/>
        </p:nvSpPr>
        <p:spPr>
          <a:xfrm>
            <a:off x="405415" y="260648"/>
            <a:ext cx="3168352" cy="892552"/>
          </a:xfrm>
          <a:prstGeom prst="rect">
            <a:avLst/>
          </a:prstGeom>
          <a:noFill/>
        </p:spPr>
        <p:txBody>
          <a:bodyPr wrap="square" rtlCol="0">
            <a:spAutoFit/>
          </a:bodyPr>
          <a:lstStyle/>
          <a:p>
            <a:pPr marL="114300" indent="0" algn="ctr">
              <a:buNone/>
            </a:pPr>
            <a:r>
              <a:rPr lang="tr-TR" sz="3200" b="1" dirty="0">
                <a:solidFill>
                  <a:srgbClr val="008000"/>
                </a:solidFill>
              </a:rPr>
              <a:t>Minor</a:t>
            </a:r>
            <a:endParaRPr lang="tr-TR" sz="3200" dirty="0">
              <a:solidFill>
                <a:srgbClr val="008000"/>
              </a:solidFill>
            </a:endParaRPr>
          </a:p>
          <a:p>
            <a:pPr marL="114300" indent="0" algn="ctr">
              <a:buNone/>
            </a:pPr>
            <a:r>
              <a:rPr lang="tr-TR" sz="2000" b="1" dirty="0"/>
              <a:t>atenolol ↔ levothyroxine</a:t>
            </a:r>
            <a:endParaRPr lang="tr-TR" sz="2000" dirty="0"/>
          </a:p>
        </p:txBody>
      </p:sp>
    </p:spTree>
    <p:extLst>
      <p:ext uri="{BB962C8B-B14F-4D97-AF65-F5344CB8AC3E}">
        <p14:creationId xmlns:p14="http://schemas.microsoft.com/office/powerpoint/2010/main" val="13260727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179512" y="1412776"/>
            <a:ext cx="7851619" cy="4800600"/>
          </a:xfrm>
        </p:spPr>
        <p:txBody>
          <a:bodyPr>
            <a:normAutofit/>
          </a:bodyPr>
          <a:lstStyle/>
          <a:p>
            <a:r>
              <a:rPr lang="tr-TR" dirty="0"/>
              <a:t>Olgu sunumları, tiroid hormon takviyesinin, majör depresyon tedavisinde fluoksetinin terapötik etkilerini artırabileceğini göstermektedir. Mekanizma bilinmiyor.</a:t>
            </a:r>
          </a:p>
          <a:p>
            <a:r>
              <a:rPr lang="tr-TR" dirty="0"/>
              <a:t>Bu küçük etkileşim için tüketici bilgileri şu anda mevcut değildir. Bazı küçük ilaç etkileşimleri tüm hastalarda klinik açıdan uygun olmayabilir. Küçük uyuşturucu etkileşimleri genelde zarar vermez veya terapide değişiklik gerektirmez. Bununla birlikte, sağlık bakım sağlayıcısı, ilaçlarınıza ayarlamaların gerekli olup olmadığını belirleyebilir</a:t>
            </a:r>
          </a:p>
          <a:p>
            <a:endParaRPr lang="tr-TR" dirty="0"/>
          </a:p>
        </p:txBody>
      </p:sp>
      <p:sp>
        <p:nvSpPr>
          <p:cNvPr id="2" name="Metin kutusu 1"/>
          <p:cNvSpPr txBox="1"/>
          <p:nvPr/>
        </p:nvSpPr>
        <p:spPr>
          <a:xfrm>
            <a:off x="179512" y="318428"/>
            <a:ext cx="3600400" cy="892552"/>
          </a:xfrm>
          <a:prstGeom prst="rect">
            <a:avLst/>
          </a:prstGeom>
          <a:noFill/>
        </p:spPr>
        <p:txBody>
          <a:bodyPr wrap="square" rtlCol="0">
            <a:spAutoFit/>
          </a:bodyPr>
          <a:lstStyle/>
          <a:p>
            <a:pPr marL="114300" indent="0" algn="ctr">
              <a:buNone/>
            </a:pPr>
            <a:r>
              <a:rPr lang="tr-TR" sz="3200" b="1" dirty="0">
                <a:solidFill>
                  <a:srgbClr val="008000"/>
                </a:solidFill>
              </a:rPr>
              <a:t>Minor</a:t>
            </a:r>
            <a:endParaRPr lang="tr-TR" sz="3200" dirty="0">
              <a:solidFill>
                <a:srgbClr val="008000"/>
              </a:solidFill>
            </a:endParaRPr>
          </a:p>
          <a:p>
            <a:pPr marL="114300" indent="0" algn="ctr">
              <a:buNone/>
            </a:pPr>
            <a:r>
              <a:rPr lang="tr-TR" sz="2000" b="1" dirty="0"/>
              <a:t>fluoxetine ↔ levothyroxine</a:t>
            </a:r>
            <a:endParaRPr lang="tr-TR" sz="2000" dirty="0"/>
          </a:p>
        </p:txBody>
      </p:sp>
    </p:spTree>
    <p:extLst>
      <p:ext uri="{BB962C8B-B14F-4D97-AF65-F5344CB8AC3E}">
        <p14:creationId xmlns:p14="http://schemas.microsoft.com/office/powerpoint/2010/main" val="2246916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itişiklik">
  <a:themeElements>
    <a:clrScheme name="Mavi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i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itişiklik">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1576</TotalTime>
  <Words>2772</Words>
  <Application>Microsoft Office PowerPoint</Application>
  <PresentationFormat>Ekran Gösterisi (4:3)</PresentationFormat>
  <Paragraphs>154</Paragraphs>
  <Slides>34</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34</vt:i4>
      </vt:variant>
    </vt:vector>
  </HeadingPairs>
  <TitlesOfParts>
    <vt:vector size="38" baseType="lpstr">
      <vt:lpstr>Arial</vt:lpstr>
      <vt:lpstr>Calibri</vt:lpstr>
      <vt:lpstr>Cambria</vt:lpstr>
      <vt:lpstr>Bitişiklik</vt:lpstr>
      <vt:lpstr>LEVOTİROKSİN</vt:lpstr>
      <vt:lpstr>PowerPoint Sunusu</vt:lpstr>
      <vt:lpstr>Hipotiroidi Nedir? </vt:lpstr>
      <vt:lpstr>Hipotiroidi Belirtileri </vt:lpstr>
      <vt:lpstr>Hareket mekanizması </vt:lpstr>
      <vt:lpstr>YAN ETKİLER </vt:lpstr>
      <vt:lpstr>Yanıt ve Etkinlik </vt:lpstr>
      <vt:lpstr>LEVOTİROKSİN KULLANIRKEN NELERDEN KAÇINMALI ?</vt:lpstr>
      <vt:lpstr>Levotiroksin Endikasyonları ve Kullanımı </vt:lpstr>
      <vt:lpstr>Kontrendikasyonlar </vt:lpstr>
      <vt:lpstr>ETKİLEŞİMLER</vt:lpstr>
      <vt:lpstr>Levotiroksin alkol / gıda etkileşimleri </vt:lpstr>
      <vt:lpstr>HASTALIK ETKİLEŞİMLERİ</vt:lpstr>
      <vt:lpstr>HASTALIK ETKİLEŞİMLERİ</vt:lpstr>
      <vt:lpstr>PowerPoint Sunusu</vt:lpstr>
      <vt:lpstr>PowerPoint Sunusu</vt:lpstr>
      <vt:lpstr>PowerPoint Sunusu</vt:lpstr>
      <vt:lpstr>PowerPoint Sunusu</vt:lpstr>
      <vt:lpstr>İLAÇ- BESİN ETKİLEŞİMİ</vt:lpstr>
      <vt:lpstr>İLAÇ-İLAÇ ETKİLEŞİMİ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-=[By NeC]=-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LEVOTROKSİN</dc:title>
  <dc:creator>Windows Kullanıcısı</dc:creator>
  <cp:lastModifiedBy>Windows Kullanıcısı</cp:lastModifiedBy>
  <cp:revision>88</cp:revision>
  <dcterms:created xsi:type="dcterms:W3CDTF">2017-12-20T13:35:18Z</dcterms:created>
  <dcterms:modified xsi:type="dcterms:W3CDTF">2018-01-05T07:36:39Z</dcterms:modified>
</cp:coreProperties>
</file>