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10"/>
  </p:notesMasterIdLst>
  <p:handoutMasterIdLst>
    <p:handoutMasterId r:id="rId11"/>
  </p:handoutMasterIdLst>
  <p:sldIdLst>
    <p:sldId id="256" r:id="rId3"/>
    <p:sldId id="280" r:id="rId4"/>
    <p:sldId id="278" r:id="rId5"/>
    <p:sldId id="275" r:id="rId6"/>
    <p:sldId id="276" r:id="rId7"/>
    <p:sldId id="277" r:id="rId8"/>
    <p:sldId id="279" r:id="rId9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E25E649-3F16-4E02-A733-19D2CDBF48F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5274" autoAdjust="0"/>
  </p:normalViewPr>
  <p:slideViewPr>
    <p:cSldViewPr>
      <p:cViewPr varScale="1">
        <p:scale>
          <a:sx n="69" d="100"/>
          <a:sy n="69" d="100"/>
        </p:scale>
        <p:origin x="780" y="60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AA43A-3F76-4A13-9CD6-36134EB429E3}" type="datetimeFigureOut">
              <a:rPr lang="en-US"/>
              <a:t>3/28/2015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0423A-8BCE-448E-A97B-03A88B2B12C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74A4F-2B7A-4ECB-A400-260B2FFC03C1}" type="datetimeFigureOut">
              <a:rPr lang="en-US"/>
              <a:t>3/28/2015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2A70B-78F2-4DCF-B53B-C990D2FAFB8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grpSp>
        <p:nvGrpSpPr>
          <p:cNvPr id="256" name="line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3/28/2015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5" name="line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3/28/2015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3/28/2015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0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3/28/2015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3/28/2015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3/28/2015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" name="frame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3/28/2015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" name="frame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3/28/2015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3/28/2015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3/28/2015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E8FB1-0A7A-443E-AAF7-31D4FA1AA312}" type="datetimeFigureOut">
              <a:rPr lang="en-US"/>
              <a:pPr/>
              <a:t>3/28/2015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A54BD-C84D-46CE-8B72-31BFB26ABA4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2vME6QePMg" TargetMode="External"/><Relationship Id="rId2" Type="http://schemas.openxmlformats.org/officeDocument/2006/relationships/hyperlink" Target="http://site.ebrary.com/lib/jonesinternational/reader.action?ppg=1&amp;docID=10759765&amp;tm=141392065629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ite.ebrary.com/lib/jonesinternational/reader.action?ppg=1&amp;docID=10759750&amp;tm=1413920376986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hyperlink" Target="https://www.youtube.com/watch?feature=player_embedded&amp;v=3rRd07ZFGQ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hyperlink" Target="http://www.qrius.si.edu/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2.png"/><Relationship Id="rId2" Type="http://schemas.openxmlformats.org/officeDocument/2006/relationships/audio" Target="../media/media3.m4a"/><Relationship Id="rId16" Type="http://schemas.openxmlformats.org/officeDocument/2006/relationships/image" Target="../media/image15.jpeg"/><Relationship Id="rId1" Type="http://schemas.microsoft.com/office/2007/relationships/media" Target="../media/media3.m4a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gif"/><Relationship Id="rId1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mineralsciences.si.edu/" TargetMode="External"/><Relationship Id="rId13" Type="http://schemas.openxmlformats.org/officeDocument/2006/relationships/hyperlink" Target="http://vertebrates.si.edu/mammals/" TargetMode="External"/><Relationship Id="rId3" Type="http://schemas.openxmlformats.org/officeDocument/2006/relationships/slideLayout" Target="../slideLayouts/slideLayout2.xml"/><Relationship Id="rId7" Type="http://schemas.openxmlformats.org/officeDocument/2006/relationships/hyperlink" Target="http://invertebrates.si.edu/" TargetMode="External"/><Relationship Id="rId12" Type="http://schemas.openxmlformats.org/officeDocument/2006/relationships/hyperlink" Target="http://vertebrates.si.edu/fishes/" TargetMode="Externa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hyperlink" Target="http://entomology.si.edu/" TargetMode="External"/><Relationship Id="rId11" Type="http://schemas.openxmlformats.org/officeDocument/2006/relationships/hyperlink" Target="http://vertebrates.si.edu/birds/" TargetMode="External"/><Relationship Id="rId5" Type="http://schemas.openxmlformats.org/officeDocument/2006/relationships/hyperlink" Target="http://botany.si.edu/" TargetMode="External"/><Relationship Id="rId15" Type="http://schemas.openxmlformats.org/officeDocument/2006/relationships/image" Target="../media/image2.png"/><Relationship Id="rId10" Type="http://schemas.openxmlformats.org/officeDocument/2006/relationships/hyperlink" Target="http://vertebrates.si.edu/" TargetMode="External"/><Relationship Id="rId4" Type="http://schemas.openxmlformats.org/officeDocument/2006/relationships/hyperlink" Target="http://anthropology.si.edu/" TargetMode="External"/><Relationship Id="rId9" Type="http://schemas.openxmlformats.org/officeDocument/2006/relationships/hyperlink" Target="http://paleobiology.si.edu/" TargetMode="External"/><Relationship Id="rId14" Type="http://schemas.openxmlformats.org/officeDocument/2006/relationships/hyperlink" Target="http://vertebrates.si.edu/herps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Smithsonian Museum Of Natural History(SMNH)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Lesson Plans For K-12 And Class Field Trip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Smithsonian Museum of Natural History Website</a:t>
            </a:r>
          </a:p>
          <a:p>
            <a:r>
              <a:rPr lang="en-US" dirty="0"/>
              <a:t>Bergman, J., &amp; </a:t>
            </a:r>
            <a:r>
              <a:rPr lang="en-US" dirty="0" err="1"/>
              <a:t>Sams</a:t>
            </a:r>
            <a:r>
              <a:rPr lang="en-US" dirty="0"/>
              <a:t>, A. (2012). </a:t>
            </a:r>
            <a:r>
              <a:rPr lang="en-US" i="1" dirty="0">
                <a:hlinkClick r:id="rId2"/>
              </a:rPr>
              <a:t>Flip your classroom</a:t>
            </a:r>
            <a:r>
              <a:rPr lang="en-US" dirty="0"/>
              <a:t> (pp. 1-17). ISTE. </a:t>
            </a:r>
          </a:p>
          <a:p>
            <a:r>
              <a:rPr lang="en-US" dirty="0" err="1"/>
              <a:t>Edutopia</a:t>
            </a:r>
            <a:r>
              <a:rPr lang="en-US" dirty="0"/>
              <a:t>. (2010, September 21). The Sound of Learning: Albano </a:t>
            </a:r>
            <a:r>
              <a:rPr lang="en-US" dirty="0" err="1"/>
              <a:t>Berberi</a:t>
            </a:r>
            <a:r>
              <a:rPr lang="en-US" dirty="0"/>
              <a:t>. Retrieved from </a:t>
            </a: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www.youtube.com/watch?v=p2vME6QePMg</a:t>
            </a:r>
            <a:endParaRPr lang="en-US" dirty="0" smtClean="0"/>
          </a:p>
          <a:p>
            <a:r>
              <a:rPr lang="en-US" dirty="0"/>
              <a:t>Smith, G., &amp; Throne, S. (2009). Differentiated Instruction and middle school learners. In </a:t>
            </a:r>
            <a:r>
              <a:rPr lang="en-US" i="1" dirty="0">
                <a:hlinkClick r:id="rId4"/>
              </a:rPr>
              <a:t>Differentiating Instruction With Technology in Middle School Classrooms</a:t>
            </a:r>
            <a:r>
              <a:rPr lang="en-US" dirty="0"/>
              <a:t>. ISTE.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539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Orientation Video for SMNH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www.youtube.com/watch?feature=player_embedded&amp;v=3rRd07ZFGQE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26825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997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Smithsonian Orientation 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>
                <a:solidFill>
                  <a:prstClr val="white"/>
                </a:solidFill>
              </a:rPr>
              <a:t>Check on line </a:t>
            </a:r>
            <a:r>
              <a:rPr lang="en-US" dirty="0">
                <a:solidFill>
                  <a:prstClr val="white"/>
                </a:solidFill>
                <a:hlinkClick r:id="rId4"/>
              </a:rPr>
              <a:t>www.qrius.si.edu</a:t>
            </a:r>
            <a:r>
              <a:rPr lang="en-US" dirty="0">
                <a:solidFill>
                  <a:prstClr val="white"/>
                </a:solidFill>
              </a:rPr>
              <a:t> at the Smithsonian </a:t>
            </a:r>
            <a:r>
              <a:rPr lang="en-US" dirty="0" smtClean="0">
                <a:solidFill>
                  <a:prstClr val="white"/>
                </a:solidFill>
              </a:rPr>
              <a:t>Museum.</a:t>
            </a:r>
            <a:endParaRPr lang="en-US" dirty="0"/>
          </a:p>
          <a:p>
            <a:r>
              <a:rPr lang="en-US" dirty="0" smtClean="0"/>
              <a:t>Lesson plans   and worksheets for K-12 are available.</a:t>
            </a:r>
          </a:p>
          <a:p>
            <a:r>
              <a:rPr lang="en-US" dirty="0" smtClean="0"/>
              <a:t>Multiple </a:t>
            </a:r>
            <a:r>
              <a:rPr lang="en-US" dirty="0"/>
              <a:t>i</a:t>
            </a:r>
            <a:r>
              <a:rPr lang="en-US" dirty="0" smtClean="0"/>
              <a:t>ntelligences personalities of students will engage, collaborate,  and communicate information on their studies at the museum.</a:t>
            </a:r>
            <a:endParaRPr lang="en-US" dirty="0"/>
          </a:p>
          <a:p>
            <a:r>
              <a:rPr lang="en-US" dirty="0" smtClean="0"/>
              <a:t> There are resources for teachers and students by viewing online the different studies.</a:t>
            </a:r>
            <a:endParaRPr lang="en-US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26825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232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Collections at Smithsonian Museum</a:t>
            </a:r>
            <a:endParaRPr lang="en-US" dirty="0"/>
          </a:p>
        </p:txBody>
      </p:sp>
      <p:pic>
        <p:nvPicPr>
          <p:cNvPr id="3074" name="Picture 2" descr="Rick Pott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14" y="1910412"/>
            <a:ext cx="1666875" cy="12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Atlas Moth from the family Saturniidae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75" y="3495675"/>
            <a:ext cx="1666875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Research &amp; Collections"/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581" y="2567205"/>
            <a:ext cx="1757082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ino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084" y="1638950"/>
            <a:ext cx="1631091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Backyard Dinosaur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540" y="3519055"/>
            <a:ext cx="1638299" cy="1638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http://botany.si.edu/ghhighlight/images/pow.gi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75" y="5299363"/>
            <a:ext cx="1371600" cy="1371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http://geogallery.si.edu/img/objects/high-quality/DMS110300146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2407" y="1764721"/>
            <a:ext cx="2696306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omposite image of Passenger Pigeon, feather, Great-horned Owl skull, rail drawing, Sword-billed Hummingbird, and Common Murre eggs.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338" y="4143374"/>
            <a:ext cx="2724150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Barracuda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0099" y="1810398"/>
            <a:ext cx="16668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Gorilla beringei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1974" y="4093154"/>
            <a:ext cx="190500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21" descr="Hyalinobatrachium pellucidum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8193" y="5254769"/>
            <a:ext cx="1666875" cy="1543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27" descr="A sample from the Invertebrate Zoology Department's collections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2528" y="61042"/>
            <a:ext cx="26670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1" name="Picture 29" descr="Lixus concavus (Curculionidae) (photo by K.Darrow)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30" y="44021"/>
            <a:ext cx="915045" cy="1684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1426825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627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Different Departments at the Smithsonian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/>
            </a:r>
            <a:br>
              <a:rPr lang="en-US" dirty="0">
                <a:hlinkClick r:id="rId4"/>
              </a:rPr>
            </a:br>
            <a:r>
              <a:rPr lang="en-US" dirty="0" smtClean="0">
                <a:hlinkClick r:id="rId4"/>
              </a:rPr>
              <a:t>Anthropology</a:t>
            </a:r>
            <a:r>
              <a:rPr lang="en-US" dirty="0" smtClean="0"/>
              <a:t> is the study of past and present peoples’ lives and culture.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hlinkClick r:id="rId5"/>
              </a:rPr>
              <a:t>Botany</a:t>
            </a:r>
            <a:r>
              <a:rPr lang="en-US" dirty="0" smtClean="0"/>
              <a:t> is the study of plants .  The  Smithsonian  has a complex greenhouse facility.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hlinkClick r:id="rId6"/>
              </a:rPr>
              <a:t>Entomology</a:t>
            </a:r>
            <a:r>
              <a:rPr lang="en-US" dirty="0" smtClean="0"/>
              <a:t> is  the study of insects.  There are 35 million specimens at the museum.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hlinkClick r:id="rId7"/>
              </a:rPr>
              <a:t>Invertebrate </a:t>
            </a:r>
            <a:r>
              <a:rPr lang="en-US" dirty="0" smtClean="0">
                <a:hlinkClick r:id="rId7"/>
              </a:rPr>
              <a:t>Zoology</a:t>
            </a:r>
            <a:r>
              <a:rPr lang="en-US" dirty="0" smtClean="0"/>
              <a:t> is one of the older departments in the museum.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hlinkClick r:id="rId8"/>
              </a:rPr>
              <a:t>Mineral </a:t>
            </a:r>
            <a:r>
              <a:rPr lang="en-US" dirty="0" smtClean="0">
                <a:hlinkClick r:id="rId8"/>
              </a:rPr>
              <a:t>Sciences</a:t>
            </a:r>
            <a:r>
              <a:rPr lang="en-US" dirty="0" smtClean="0"/>
              <a:t> is the effects of the geologic phenomena of the earth’s atmosphere. 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 smtClean="0">
                <a:hlinkClick r:id="rId9"/>
              </a:rPr>
              <a:t>Paleobiology</a:t>
            </a:r>
            <a:r>
              <a:rPr lang="en-US" dirty="0" smtClean="0"/>
              <a:t> is the study of fossils and their effect on the earth.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hlinkClick r:id="rId10"/>
              </a:rPr>
              <a:t>Vertebrate Zoology</a:t>
            </a:r>
            <a:r>
              <a:rPr lang="en-US" dirty="0"/>
              <a:t> </a:t>
            </a:r>
            <a:r>
              <a:rPr lang="en-US" dirty="0" smtClean="0"/>
              <a:t>is the study of animals with backbones.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11"/>
              </a:rPr>
              <a:t>Birds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12"/>
              </a:rPr>
              <a:t>Fishes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13"/>
              </a:rPr>
              <a:t>Mammals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hlinkClick r:id="rId14"/>
              </a:rPr>
              <a:t>Amphibians &amp; Reptiles</a:t>
            </a:r>
            <a:endParaRPr lang="en-US" dirty="0"/>
          </a:p>
          <a:p>
            <a:endParaRPr lang="en-US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426825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397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white"/>
                </a:solidFill>
              </a:rPr>
              <a:t>SMNH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/>
              <a:t> http://www.mnh.si.edu/vtp/1-desktop/</a:t>
            </a:r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26825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722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880">
        <p:fade/>
      </p:transition>
    </mc:Choice>
    <mc:Fallback>
      <p:transition spd="med" advTm="108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F09A44C-857D-42FD-9219-94A36248C2C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Chalkboard education presentation (widescreen)</Template>
  <TotalTime>0</TotalTime>
  <Words>172</Words>
  <Application>Microsoft Office PowerPoint</Application>
  <PresentationFormat>Custom</PresentationFormat>
  <Paragraphs>32</Paragraphs>
  <Slides>7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Consolas</vt:lpstr>
      <vt:lpstr>Corbel</vt:lpstr>
      <vt:lpstr>Chalkboard 16x9</vt:lpstr>
      <vt:lpstr>Smithsonian Museum Of Natural History(SMNH)</vt:lpstr>
      <vt:lpstr>References</vt:lpstr>
      <vt:lpstr>Orientation Video for SMNH</vt:lpstr>
      <vt:lpstr>Smithsonian Orientation </vt:lpstr>
      <vt:lpstr>Collections at Smithsonian Museum</vt:lpstr>
      <vt:lpstr>Different Departments at the Smithsonian</vt:lpstr>
      <vt:lpstr>SMNH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2015-03-26T02:27:44Z</dcterms:created>
  <dcterms:modified xsi:type="dcterms:W3CDTF">2015-03-28T17:15:54Z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TC028048469991</vt:lpwstr>
  </property>
</Properties>
</file>