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65" r:id="rId3"/>
    <p:sldId id="266" r:id="rId4"/>
    <p:sldId id="267" r:id="rId5"/>
    <p:sldId id="268"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6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Alt Başlık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Başlık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Düz Bağlayıcı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Veri Yer Tutucusu 14"/>
          <p:cNvSpPr>
            <a:spLocks noGrp="1"/>
          </p:cNvSpPr>
          <p:nvPr>
            <p:ph type="dt" sz="half" idx="10"/>
          </p:nvPr>
        </p:nvSpPr>
        <p:spPr/>
        <p:txBody>
          <a:bodyPr/>
          <a:lstStyle/>
          <a:p>
            <a:fld id="{CFCF3980-A6D3-4C9E-8279-98AB302BB17D}" type="datetimeFigureOut">
              <a:rPr lang="tr-TR" smtClean="0"/>
              <a:t>30.10.2017</a:t>
            </a:fld>
            <a:endParaRPr lang="tr-TR"/>
          </a:p>
        </p:txBody>
      </p:sp>
      <p:sp>
        <p:nvSpPr>
          <p:cNvPr id="16" name="Slayt Numarası Yer Tutucusu 15"/>
          <p:cNvSpPr>
            <a:spLocks noGrp="1"/>
          </p:cNvSpPr>
          <p:nvPr>
            <p:ph type="sldNum" sz="quarter" idx="11"/>
          </p:nvPr>
        </p:nvSpPr>
        <p:spPr/>
        <p:txBody>
          <a:bodyPr/>
          <a:lstStyle/>
          <a:p>
            <a:fld id="{FB82DB2D-1185-4AAF-B28C-5B4D0A64E558}" type="slidenum">
              <a:rPr lang="tr-TR" smtClean="0"/>
              <a:t>‹#›</a:t>
            </a:fld>
            <a:endParaRPr lang="tr-TR"/>
          </a:p>
        </p:txBody>
      </p:sp>
      <p:sp>
        <p:nvSpPr>
          <p:cNvPr id="17" name="Altbilgi Yer Tutucusu 16"/>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2DB2D-1185-4AAF-B28C-5B4D0A64E55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2DB2D-1185-4AAF-B28C-5B4D0A64E55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İçerik Yer Tutucusu 8"/>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Veri Yer Tutucusu 13"/>
          <p:cNvSpPr>
            <a:spLocks noGrp="1"/>
          </p:cNvSpPr>
          <p:nvPr>
            <p:ph type="dt" sz="half" idx="14"/>
          </p:nvPr>
        </p:nvSpPr>
        <p:spPr/>
        <p:txBody>
          <a:bodyPr/>
          <a:lstStyle/>
          <a:p>
            <a:fld id="{CFCF3980-A6D3-4C9E-8279-98AB302BB17D}" type="datetimeFigureOut">
              <a:rPr lang="tr-TR" smtClean="0"/>
              <a:t>30.10.2017</a:t>
            </a:fld>
            <a:endParaRPr lang="tr-TR"/>
          </a:p>
        </p:txBody>
      </p:sp>
      <p:sp>
        <p:nvSpPr>
          <p:cNvPr id="15" name="Slayt Numarası Yer Tutucusu 14"/>
          <p:cNvSpPr>
            <a:spLocks noGrp="1"/>
          </p:cNvSpPr>
          <p:nvPr>
            <p:ph type="sldNum" sz="quarter" idx="15"/>
          </p:nvPr>
        </p:nvSpPr>
        <p:spPr/>
        <p:txBody>
          <a:bodyPr/>
          <a:lstStyle>
            <a:lvl1pPr algn="ctr">
              <a:defRPr/>
            </a:lvl1pPr>
          </a:lstStyle>
          <a:p>
            <a:fld id="{FB82DB2D-1185-4AAF-B28C-5B4D0A64E558}" type="slidenum">
              <a:rPr lang="tr-TR" smtClean="0"/>
              <a:t>‹#›</a:t>
            </a:fld>
            <a:endParaRPr lang="tr-TR"/>
          </a:p>
        </p:txBody>
      </p:sp>
      <p:sp>
        <p:nvSpPr>
          <p:cNvPr id="16" name="Altbilgi Yer Tutucusu 15"/>
          <p:cNvSpPr>
            <a:spLocks noGrp="1"/>
          </p:cNvSpPr>
          <p:nvPr>
            <p:ph type="ftr" sz="quarter" idx="16"/>
          </p:nvPr>
        </p:nvSpPr>
        <p:spPr/>
        <p:txBody>
          <a:bodyPr/>
          <a:lstStyle/>
          <a:p>
            <a:endParaRPr lang="tr-TR"/>
          </a:p>
        </p:txBody>
      </p:sp>
      <p:sp>
        <p:nvSpPr>
          <p:cNvPr id="17" name="Başlık 16"/>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82DB2D-1185-4AAF-B28C-5B4D0A64E558}" type="slidenum">
              <a:rPr lang="tr-TR" smtClean="0"/>
              <a:t>‹#›</a:t>
            </a:fld>
            <a:endParaRPr lang="tr-TR"/>
          </a:p>
        </p:txBody>
      </p:sp>
      <p:sp>
        <p:nvSpPr>
          <p:cNvPr id="2" name="Başlık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Düz Bağlayıcı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Veri Yer Tutucusu 4"/>
          <p:cNvSpPr>
            <a:spLocks noGrp="1"/>
          </p:cNvSpPr>
          <p:nvPr>
            <p:ph type="dt" sz="half" idx="10"/>
          </p:nvPr>
        </p:nvSpPr>
        <p:spPr/>
        <p:txBody>
          <a:bodyPr/>
          <a:lstStyle/>
          <a:p>
            <a:fld id="{CFCF3980-A6D3-4C9E-8279-98AB302BB17D}"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82DB2D-1185-4AAF-B28C-5B4D0A64E558}" type="slidenum">
              <a:rPr lang="tr-TR" smtClean="0"/>
              <a:t>‹#›</a:t>
            </a:fld>
            <a:endParaRPr lang="tr-TR"/>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11" name="İçerik Yer Tutucusu 10"/>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Slayt Numarası Yer Tutucusu 8"/>
          <p:cNvSpPr>
            <a:spLocks noGrp="1"/>
          </p:cNvSpPr>
          <p:nvPr>
            <p:ph type="sldNum" sz="quarter" idx="12"/>
          </p:nvPr>
        </p:nvSpPr>
        <p:spPr/>
        <p:txBody>
          <a:bodyPr/>
          <a:lstStyle/>
          <a:p>
            <a:fld id="{FB82DB2D-1185-4AAF-B28C-5B4D0A64E558}" type="slidenum">
              <a:rPr lang="tr-TR" smtClean="0"/>
              <a:t>‹#›</a:t>
            </a:fld>
            <a:endParaRPr lang="tr-TR"/>
          </a:p>
        </p:txBody>
      </p:sp>
      <p:sp>
        <p:nvSpPr>
          <p:cNvPr id="8" name="Altbilgi Yer Tutucusu 7"/>
          <p:cNvSpPr>
            <a:spLocks noGrp="1"/>
          </p:cNvSpPr>
          <p:nvPr>
            <p:ph type="ftr" sz="quarter" idx="11"/>
          </p:nvPr>
        </p:nvSpPr>
        <p:spPr/>
        <p:txBody>
          <a:bodyPr/>
          <a:lstStyle/>
          <a:p>
            <a:endParaRPr lang="tr-TR"/>
          </a:p>
        </p:txBody>
      </p:sp>
      <p:sp>
        <p:nvSpPr>
          <p:cNvPr id="7" name="Veri Yer Tutucusu 6"/>
          <p:cNvSpPr>
            <a:spLocks noGrp="1"/>
          </p:cNvSpPr>
          <p:nvPr>
            <p:ph type="dt" sz="half" idx="10"/>
          </p:nvPr>
        </p:nvSpPr>
        <p:spPr/>
        <p:txBody>
          <a:bodyPr/>
          <a:lstStyle/>
          <a:p>
            <a:fld id="{CFCF3980-A6D3-4C9E-8279-98AB302BB17D}" type="datetimeFigureOut">
              <a:rPr lang="tr-TR" smtClean="0"/>
              <a:t>30.10.2017</a:t>
            </a:fld>
            <a:endParaRPr lang="tr-TR"/>
          </a:p>
        </p:txBody>
      </p:sp>
      <p:sp>
        <p:nvSpPr>
          <p:cNvPr id="3" name="Metin Yer Tutucusu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İçerik Yer Tutucusu 31"/>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İçerik Yer Tutucusu 33"/>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Başlık 1"/>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Metin Yer Tutucusu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Düz Bağlayıcı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CFCF3980-A6D3-4C9E-8279-98AB302BB17D}" type="datetimeFigureOut">
              <a:rPr lang="tr-TR" smtClean="0"/>
              <a:t>30.10.2017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B82DB2D-1185-4AAF-B28C-5B4D0A64E558}" type="slidenum">
              <a:rPr lang="tr-TR" smtClean="0"/>
              <a:t>‹#›</a:t>
            </a:fld>
            <a:endParaRPr lang="tr-TR"/>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FCF3980-A6D3-4C9E-8279-98AB302BB17D}" type="datetimeFigureOut">
              <a:rPr lang="tr-TR" smtClean="0"/>
              <a:t>30.10.2017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B82DB2D-1185-4AAF-B28C-5B4D0A64E55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İçerik Yer Tutucusu 28"/>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Metin Yer Tutucusu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Başlık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Veri Yer Tutucusu 7"/>
          <p:cNvSpPr>
            <a:spLocks noGrp="1"/>
          </p:cNvSpPr>
          <p:nvPr>
            <p:ph type="dt" sz="half" idx="14"/>
          </p:nvPr>
        </p:nvSpPr>
        <p:spPr/>
        <p:txBody>
          <a:bodyPr/>
          <a:lstStyle/>
          <a:p>
            <a:fld id="{CFCF3980-A6D3-4C9E-8279-98AB302BB17D}" type="datetimeFigureOut">
              <a:rPr lang="tr-TR" smtClean="0"/>
              <a:t>30.10.2017</a:t>
            </a:fld>
            <a:endParaRPr lang="tr-TR"/>
          </a:p>
        </p:txBody>
      </p:sp>
      <p:sp>
        <p:nvSpPr>
          <p:cNvPr id="9" name="Slayt Numarası Yer Tutucusu 8"/>
          <p:cNvSpPr>
            <a:spLocks noGrp="1"/>
          </p:cNvSpPr>
          <p:nvPr>
            <p:ph type="sldNum" sz="quarter" idx="15"/>
          </p:nvPr>
        </p:nvSpPr>
        <p:spPr/>
        <p:txBody>
          <a:bodyPr/>
          <a:lstStyle/>
          <a:p>
            <a:fld id="{FB82DB2D-1185-4AAF-B28C-5B4D0A64E558}" type="slidenum">
              <a:rPr lang="tr-TR" smtClean="0"/>
              <a:t>‹#›</a:t>
            </a:fld>
            <a:endParaRPr lang="tr-TR"/>
          </a:p>
        </p:txBody>
      </p:sp>
      <p:sp>
        <p:nvSpPr>
          <p:cNvPr id="10" name="Altbilgi Yer Tutucusu 9"/>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Metin Yer Tutucusu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p:txBody>
          <a:bodyPr/>
          <a:lstStyle/>
          <a:p>
            <a:fld id="{CFCF3980-A6D3-4C9E-8279-98AB302BB17D}" type="datetimeFigureOut">
              <a:rPr lang="tr-TR" smtClean="0"/>
              <a:t>30.10.2017</a:t>
            </a:fld>
            <a:endParaRPr lang="tr-TR"/>
          </a:p>
        </p:txBody>
      </p:sp>
      <p:sp>
        <p:nvSpPr>
          <p:cNvPr id="9" name="Slayt Numarası Yer Tutucusu 8"/>
          <p:cNvSpPr>
            <a:spLocks noGrp="1"/>
          </p:cNvSpPr>
          <p:nvPr>
            <p:ph type="sldNum" sz="quarter" idx="11"/>
          </p:nvPr>
        </p:nvSpPr>
        <p:spPr/>
        <p:txBody>
          <a:bodyPr/>
          <a:lstStyle/>
          <a:p>
            <a:fld id="{FB82DB2D-1185-4AAF-B28C-5B4D0A64E558}" type="slidenum">
              <a:rPr lang="tr-TR" smtClean="0"/>
              <a:t>‹#›</a:t>
            </a:fld>
            <a:endParaRPr lang="tr-TR"/>
          </a:p>
        </p:txBody>
      </p:sp>
      <p:sp>
        <p:nvSpPr>
          <p:cNvPr id="10" name="Altbilgi Yer Tutucusu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Metin Yer Tutucusu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FCF3980-A6D3-4C9E-8279-98AB302BB17D}" type="datetimeFigureOut">
              <a:rPr lang="tr-TR" smtClean="0"/>
              <a:t>30.10.2017</a:t>
            </a:fld>
            <a:endParaRPr lang="tr-TR"/>
          </a:p>
        </p:txBody>
      </p:sp>
      <p:sp>
        <p:nvSpPr>
          <p:cNvPr id="10" name="Altbilgi Yer Tutucusu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Slayt Numarası Yer Tutucusu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B82DB2D-1185-4AAF-B28C-5B4D0A64E558}" type="slidenum">
              <a:rPr lang="tr-TR" smtClean="0"/>
              <a:t>‹#›</a:t>
            </a:fld>
            <a:endParaRPr lang="tr-TR"/>
          </a:p>
        </p:txBody>
      </p:sp>
      <p:sp>
        <p:nvSpPr>
          <p:cNvPr id="5" name="Başlık Yer Tutucusu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tekstilsayfasi.blogspot.com.tr/2013/07/tekstil-nedir-anlami.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tekstilsayfasi.blogspot.com.tr/2012/12/bitkisel-tekstil-lifleri.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572001" y="2708476"/>
            <a:ext cx="3474720" cy="1702160"/>
          </a:xfrm>
        </p:spPr>
        <p:txBody>
          <a:bodyPr>
            <a:normAutofit fontScale="90000"/>
          </a:bodyPr>
          <a:lstStyle/>
          <a:p>
            <a:r>
              <a:rPr lang="tr-TR" dirty="0" smtClean="0"/>
              <a:t>BİTKİSEL LİFLER </a:t>
            </a:r>
            <a:r>
              <a:rPr lang="tr-TR" smtClean="0"/>
              <a:t>(Pamuk)</a:t>
            </a:r>
            <a:endParaRPr lang="tr-TR" dirty="0"/>
          </a:p>
        </p:txBody>
      </p:sp>
    </p:spTree>
    <p:extLst>
      <p:ext uri="{BB962C8B-B14F-4D97-AF65-F5344CB8AC3E}">
        <p14:creationId xmlns:p14="http://schemas.microsoft.com/office/powerpoint/2010/main" val="1134824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err="1"/>
              <a:t>Çiğitli</a:t>
            </a:r>
            <a:r>
              <a:rPr lang="tr-TR" dirty="0"/>
              <a:t> pamuğa kütlü pamuk denir. Tekstil endüstrisinde pamuk, çekirdeği ile beraber kullanılmaz. Lifler, çekirdeğinden çırçır makinesi ile ayrıştırılır. Çekirdeğinden ayrılmış pamuğa </a:t>
            </a:r>
            <a:r>
              <a:rPr lang="tr-TR" dirty="0" err="1"/>
              <a:t>mahlaç</a:t>
            </a:r>
            <a:r>
              <a:rPr lang="tr-TR" dirty="0"/>
              <a:t> denir. İki çeşit çırçır makinesi vardır: merdaneli veya toplu çırçır makinesi (</a:t>
            </a:r>
            <a:r>
              <a:rPr lang="tr-TR" dirty="0" err="1"/>
              <a:t>rollergin</a:t>
            </a:r>
            <a:r>
              <a:rPr lang="tr-TR" dirty="0"/>
              <a:t>) ve testereli çırçır makinesi (</a:t>
            </a:r>
            <a:r>
              <a:rPr lang="tr-TR" dirty="0" err="1"/>
              <a:t>sawgin</a:t>
            </a:r>
            <a:r>
              <a:rPr lang="tr-TR" dirty="0"/>
              <a:t>),</a:t>
            </a:r>
          </a:p>
        </p:txBody>
      </p:sp>
    </p:spTree>
    <p:extLst>
      <p:ext uri="{BB962C8B-B14F-4D97-AF65-F5344CB8AC3E}">
        <p14:creationId xmlns:p14="http://schemas.microsoft.com/office/powerpoint/2010/main" val="341465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Testereli çırçır makinesiyle elde edilen pamuklar, merdaneli çırçır makinesine göre daha randımanlıdır (temizdir). </a:t>
            </a:r>
            <a:r>
              <a:rPr lang="tr-TR" dirty="0" err="1"/>
              <a:t>Çırçırlanan</a:t>
            </a:r>
            <a:r>
              <a:rPr lang="tr-TR" dirty="0"/>
              <a:t> pamuklar preslenip balyalar haline getirilerek iplik fabrikalarına yollanır. Balya ağırlıkları Türkiye için 200-300 kg arasında değişir. Geriye kalan tohumların üzerindeki </a:t>
            </a:r>
            <a:r>
              <a:rPr lang="tr-TR" dirty="0" err="1"/>
              <a:t>linterler</a:t>
            </a:r>
            <a:r>
              <a:rPr lang="tr-TR" dirty="0"/>
              <a:t> (tohum üzerindeki küçük kısa tüycükler) ayrılarak, yapay ipek yapımında kullanılır. Pamuk tohumları yağ bakımından da çok zengindir. Pamuk yağı üretilerek yağı alınmış tohumlar, hayvan yemi olarak kullanılır. </a:t>
            </a:r>
          </a:p>
        </p:txBody>
      </p:sp>
    </p:spTree>
    <p:extLst>
      <p:ext uri="{BB962C8B-B14F-4D97-AF65-F5344CB8AC3E}">
        <p14:creationId xmlns:p14="http://schemas.microsoft.com/office/powerpoint/2010/main" val="4044648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Tohumun etrafındaki </a:t>
            </a:r>
            <a:r>
              <a:rPr lang="tr-TR" dirty="0" err="1"/>
              <a:t>epidermis</a:t>
            </a:r>
            <a:r>
              <a:rPr lang="tr-TR" dirty="0"/>
              <a:t> hücresinin uzamasından </a:t>
            </a:r>
            <a:r>
              <a:rPr lang="tr-TR" dirty="0" err="1"/>
              <a:t>primer</a:t>
            </a:r>
            <a:r>
              <a:rPr lang="tr-TR" dirty="0"/>
              <a:t> duvar oluşur. Lif olgunlaşma devresinde 20 günde </a:t>
            </a:r>
            <a:r>
              <a:rPr lang="tr-TR" dirty="0" err="1"/>
              <a:t>primer</a:t>
            </a:r>
            <a:r>
              <a:rPr lang="tr-TR" dirty="0"/>
              <a:t> duvar içine selülozdan </a:t>
            </a:r>
            <a:r>
              <a:rPr lang="tr-TR" dirty="0" err="1"/>
              <a:t>sekonder</a:t>
            </a:r>
            <a:r>
              <a:rPr lang="tr-TR" dirty="0"/>
              <a:t> duvar örülür. Pamuk lifinin içi protoplazma sıvısı ile dolu ince duvarlı bir bitki hücresidir. Hücrenin en dışında kütikül tabaka onun altında </a:t>
            </a:r>
            <a:r>
              <a:rPr lang="tr-TR" dirty="0" err="1"/>
              <a:t>primer</a:t>
            </a:r>
            <a:r>
              <a:rPr lang="tr-TR" dirty="0"/>
              <a:t> ve </a:t>
            </a:r>
            <a:r>
              <a:rPr lang="tr-TR" dirty="0" err="1"/>
              <a:t>sekonder</a:t>
            </a:r>
            <a:r>
              <a:rPr lang="tr-TR" dirty="0"/>
              <a:t> yapılar bulunur.</a:t>
            </a:r>
          </a:p>
        </p:txBody>
      </p:sp>
      <p:sp>
        <p:nvSpPr>
          <p:cNvPr id="3" name="Başlık 2"/>
          <p:cNvSpPr>
            <a:spLocks noGrp="1"/>
          </p:cNvSpPr>
          <p:nvPr>
            <p:ph type="title"/>
          </p:nvPr>
        </p:nvSpPr>
        <p:spPr/>
        <p:txBody>
          <a:bodyPr/>
          <a:lstStyle/>
          <a:p>
            <a:r>
              <a:rPr lang="tr-TR" dirty="0"/>
              <a:t>Fiziksel Yapısı ve Özellikleri</a:t>
            </a:r>
          </a:p>
        </p:txBody>
      </p:sp>
    </p:spTree>
    <p:extLst>
      <p:ext uri="{BB962C8B-B14F-4D97-AF65-F5344CB8AC3E}">
        <p14:creationId xmlns:p14="http://schemas.microsoft.com/office/powerpoint/2010/main" val="2218611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err="1"/>
              <a:t>Sekonder</a:t>
            </a:r>
            <a:r>
              <a:rPr lang="tr-TR" dirty="0"/>
              <a:t> yapı üç bölümden oluşur. Bunlar merkeze doğru sırasıyla, iki </a:t>
            </a:r>
            <a:r>
              <a:rPr lang="tr-TR" dirty="0" err="1"/>
              <a:t>fibril</a:t>
            </a:r>
            <a:r>
              <a:rPr lang="tr-TR" dirty="0"/>
              <a:t> yapı ve merkezde de lümen denilen, içi protoplazma sıvısı ile dolu olan kanalı çevreleyen yapıdır. Bitki olgunlaşıp, kozalar açıldığında protoplazma sıvısı kurur. Bu kuruma sırasında hücrenin enine kesiti fasulye şeklini alıp bir tarafı çökmüş yapı oluşur. Lifin enine kesitine mikroskopta baktığımızda, uçlara doğru daralan, bükülmüş şerit gibi olduğu görülür. </a:t>
            </a:r>
          </a:p>
        </p:txBody>
      </p:sp>
    </p:spTree>
    <p:extLst>
      <p:ext uri="{BB962C8B-B14F-4D97-AF65-F5344CB8AC3E}">
        <p14:creationId xmlns:p14="http://schemas.microsoft.com/office/powerpoint/2010/main" val="4287829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Üretim sırasında gelişemeyen pamuğun liflerindeki </a:t>
            </a:r>
            <a:r>
              <a:rPr lang="tr-TR" dirty="0" err="1"/>
              <a:t>sekonder</a:t>
            </a:r>
            <a:r>
              <a:rPr lang="tr-TR" dirty="0"/>
              <a:t> yapı tam gelişemez. Bu tür pamuklara ölü pamuk denir. Pamuk lifi </a:t>
            </a:r>
            <a:r>
              <a:rPr lang="tr-TR" dirty="0" err="1"/>
              <a:t>kremimsi</a:t>
            </a:r>
            <a:r>
              <a:rPr lang="tr-TR" dirty="0"/>
              <a:t> beyaz renktedir, Pamuk lifinin boyu 1 cm'den 7,5 cm'ye kadar değişir, Çapı ise 6–25 </a:t>
            </a:r>
            <a:r>
              <a:rPr lang="el-GR" dirty="0"/>
              <a:t>μ</a:t>
            </a:r>
            <a:r>
              <a:rPr lang="tr-TR" dirty="0"/>
              <a:t>m'dir (mikron), yoğunluğu 1,50-1,55 g/cm³ arasındadır, standart şartlarda (20 °C sıcaklıklarda ve % 65 reaktif nemde) % 8,5 oranında nem </a:t>
            </a:r>
            <a:r>
              <a:rPr lang="tr-TR" dirty="0" err="1"/>
              <a:t>absorplar</a:t>
            </a:r>
            <a:r>
              <a:rPr lang="tr-TR" dirty="0"/>
              <a:t>.</a:t>
            </a:r>
          </a:p>
        </p:txBody>
      </p:sp>
    </p:spTree>
    <p:extLst>
      <p:ext uri="{BB962C8B-B14F-4D97-AF65-F5344CB8AC3E}">
        <p14:creationId xmlns:p14="http://schemas.microsoft.com/office/powerpoint/2010/main" val="2718834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algn="just"/>
            <a:r>
              <a:rPr lang="tr-TR" dirty="0"/>
              <a:t>Pamuk kolaylıkla havadan nem </a:t>
            </a:r>
            <a:r>
              <a:rPr lang="tr-TR" dirty="0" err="1"/>
              <a:t>absorplar</a:t>
            </a:r>
            <a:r>
              <a:rPr lang="tr-TR" dirty="0"/>
              <a:t>. Buna rağmen elle tutulduğunda kuru hissedilebilir, Ticarette pamuk için izin verilen maksimum nem miktarı % 8,5'dir, % 100 reaktif nemde, pamuklu materyal % 25-27 oranında su </a:t>
            </a:r>
            <a:r>
              <a:rPr lang="tr-TR" dirty="0" err="1"/>
              <a:t>absorplar</a:t>
            </a:r>
            <a:r>
              <a:rPr lang="tr-TR" dirty="0"/>
              <a:t>. Lifin ortalama uzama miktarı ortalama % 7-8'dir. Elastik özellikleri yoktur. % 2'lik elastik uzamadan sonra eski haline geri dönme % 74, % 5'lik uzamadan sonra ise % 45'tir. Bütün selülozik materyallerde görülen ıslandığında boyca ve ence kısalma, pamuklu materyalde de gözlenir. Bu kısalma pamuk elyafında meydana gelen şişmeden dolayıdır. Bütün selülozik liflerde olduğu gibi, pamukta da ıslandığı zaman dayanıklılığında artma görülür. Dayanıklılık artması % 30 civarındadır. Pamuklu materyaller ıslandığı zaman ağırlığının % 70'i kadar su çeker.</a:t>
            </a:r>
          </a:p>
        </p:txBody>
      </p:sp>
    </p:spTree>
    <p:extLst>
      <p:ext uri="{BB962C8B-B14F-4D97-AF65-F5344CB8AC3E}">
        <p14:creationId xmlns:p14="http://schemas.microsoft.com/office/powerpoint/2010/main" val="4231386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8547037" cy="5040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1359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Pamuk lifinin kimyasal yapısı yetişme koşullarına göre değişiklik gösterir. Kimyasal yapısında; selüloz, </a:t>
            </a:r>
            <a:r>
              <a:rPr lang="tr-TR" dirty="0" err="1"/>
              <a:t>hemiselüloz</a:t>
            </a:r>
            <a:r>
              <a:rPr lang="tr-TR" dirty="0"/>
              <a:t> ve pektin, protein ve renkli madde, anorganik maddeler, vaks ve yağlar bulunur. Pamuk lifi %100'e yakın oranda selüloz içerdiğinden selülozun tüm kimyasal özelliklerini gösterir. Derişik ve kuvvetli asitlerle sıcakta ve soğukta </a:t>
            </a:r>
            <a:r>
              <a:rPr lang="tr-TR" dirty="0" err="1"/>
              <a:t>bozunur</a:t>
            </a:r>
            <a:r>
              <a:rPr lang="tr-TR" dirty="0"/>
              <a:t>. Derişik sülfürik asitte tamamen çözünür. </a:t>
            </a:r>
          </a:p>
        </p:txBody>
      </p:sp>
      <p:sp>
        <p:nvSpPr>
          <p:cNvPr id="3" name="Başlık 2"/>
          <p:cNvSpPr>
            <a:spLocks noGrp="1"/>
          </p:cNvSpPr>
          <p:nvPr>
            <p:ph type="title"/>
          </p:nvPr>
        </p:nvSpPr>
        <p:spPr/>
        <p:txBody>
          <a:bodyPr/>
          <a:lstStyle/>
          <a:p>
            <a:r>
              <a:rPr lang="tr-TR" dirty="0"/>
              <a:t>Kimyasal Yapısı ve Özellikleri</a:t>
            </a:r>
          </a:p>
        </p:txBody>
      </p:sp>
    </p:spTree>
    <p:extLst>
      <p:ext uri="{BB962C8B-B14F-4D97-AF65-F5344CB8AC3E}">
        <p14:creationId xmlns:p14="http://schemas.microsoft.com/office/powerpoint/2010/main" val="306392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Seyreltik bazlar pamuğa çok az etki eder. 150 °C'nin üstündeki sıcaklıklarda </a:t>
            </a:r>
            <a:r>
              <a:rPr lang="tr-TR" dirty="0" err="1"/>
              <a:t>bozunmaya</a:t>
            </a:r>
            <a:r>
              <a:rPr lang="tr-TR" dirty="0"/>
              <a:t> başlar. 170 °C'de kısa zamanda kavrulur. Yükseltgen ağartıcılarla uzun süre temas halinde kalırsa </a:t>
            </a:r>
            <a:r>
              <a:rPr lang="tr-TR" dirty="0" err="1"/>
              <a:t>oksiselüloz</a:t>
            </a:r>
            <a:r>
              <a:rPr lang="tr-TR" dirty="0"/>
              <a:t> oluşumu ile </a:t>
            </a:r>
            <a:r>
              <a:rPr lang="tr-TR" dirty="0" err="1"/>
              <a:t>bozunur</a:t>
            </a:r>
            <a:r>
              <a:rPr lang="tr-TR" dirty="0"/>
              <a:t>. Güneş ışığındaki UV ışınları, hava oksijeni, nem ve kirli hava koşulları altında kalan pamukta polimer bozulur. Doğrudan güneş ışığı özellikle sıcak ve çok nemli havada, pamuklu materyali etkileyerek, dayanıklılığını </a:t>
            </a:r>
            <a:r>
              <a:rPr lang="tr-TR" dirty="0" smtClean="0"/>
              <a:t>azaltır.</a:t>
            </a:r>
            <a:endParaRPr lang="tr-TR" dirty="0"/>
          </a:p>
        </p:txBody>
      </p:sp>
    </p:spTree>
    <p:extLst>
      <p:ext uri="{BB962C8B-B14F-4D97-AF65-F5344CB8AC3E}">
        <p14:creationId xmlns:p14="http://schemas.microsoft.com/office/powerpoint/2010/main" val="2292411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Pamuk lifinden elde edilen ürünler günlük yaşantımızda, hemen hemen her alanda kullanılmaktadır. Sıvıları emme özelliğinin yüksek olması nedeni ile iç giyimde, t-</a:t>
            </a:r>
            <a:r>
              <a:rPr lang="tr-TR" dirty="0" err="1"/>
              <a:t>shirt</a:t>
            </a:r>
            <a:r>
              <a:rPr lang="tr-TR" dirty="0"/>
              <a:t>, </a:t>
            </a:r>
            <a:r>
              <a:rPr lang="tr-TR" dirty="0" err="1"/>
              <a:t>swith-shirt</a:t>
            </a:r>
            <a:r>
              <a:rPr lang="tr-TR" dirty="0"/>
              <a:t>, ceket, yelek, gömlek, pantolon vs. ev tekstilinde; perdelik, döşemelik, havlu, bornoz, süs eşyaları, masa - sehpa örtüleri vs. olduğu gibi, tıbbi ve endüstriyel amaçlı olarak da geniş kullanım alanlarına sahiptir. Örneğin: sargı bezi, bandaj, pamuk gibi.</a:t>
            </a:r>
          </a:p>
        </p:txBody>
      </p:sp>
      <p:sp>
        <p:nvSpPr>
          <p:cNvPr id="3" name="Başlık 2"/>
          <p:cNvSpPr>
            <a:spLocks noGrp="1"/>
          </p:cNvSpPr>
          <p:nvPr>
            <p:ph type="title"/>
          </p:nvPr>
        </p:nvSpPr>
        <p:spPr/>
        <p:txBody>
          <a:bodyPr/>
          <a:lstStyle/>
          <a:p>
            <a:pPr algn="ctr"/>
            <a:r>
              <a:rPr lang="tr-TR" dirty="0"/>
              <a:t>Kullanım alanları</a:t>
            </a:r>
          </a:p>
        </p:txBody>
      </p:sp>
    </p:spTree>
    <p:extLst>
      <p:ext uri="{BB962C8B-B14F-4D97-AF65-F5344CB8AC3E}">
        <p14:creationId xmlns:p14="http://schemas.microsoft.com/office/powerpoint/2010/main" val="127039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solidFill>
                  <a:schemeClr val="tx1"/>
                </a:solidFill>
                <a:effectLst/>
                <a:latin typeface="Arial"/>
              </a:rPr>
              <a:t>Bitkisel Lifler ve Özellikleri</a:t>
            </a:r>
            <a:endParaRPr lang="tr-TR" dirty="0">
              <a:solidFill>
                <a:schemeClr val="tx1"/>
              </a:solidFill>
            </a:endParaRP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44008" y="1484784"/>
            <a:ext cx="3810000" cy="2724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ikdörtgen 3"/>
          <p:cNvSpPr/>
          <p:nvPr/>
        </p:nvSpPr>
        <p:spPr>
          <a:xfrm>
            <a:off x="524922" y="2420888"/>
            <a:ext cx="3960440" cy="1477328"/>
          </a:xfrm>
          <a:prstGeom prst="rect">
            <a:avLst/>
          </a:prstGeom>
        </p:spPr>
        <p:txBody>
          <a:bodyPr wrap="square">
            <a:spAutoFit/>
          </a:bodyPr>
          <a:lstStyle/>
          <a:p>
            <a:r>
              <a:rPr lang="tr-TR" b="0" i="0" dirty="0" smtClean="0">
                <a:effectLst/>
                <a:latin typeface="Arial"/>
              </a:rPr>
              <a:t>Bitkilerin yapı taşının selüloz olması nedeni ile bitkisel liflere selülozik lifler de denir. Bitkilerden elde edilen ve doğrudan </a:t>
            </a:r>
            <a:r>
              <a:rPr lang="tr-TR" b="0" i="0" u="none" strike="noStrike" dirty="0" smtClean="0">
                <a:effectLst/>
                <a:latin typeface="Arial"/>
                <a:hlinkClick r:id="rId3"/>
              </a:rPr>
              <a:t>tekstil</a:t>
            </a:r>
            <a:r>
              <a:rPr lang="tr-TR" b="0" i="0" dirty="0" smtClean="0">
                <a:effectLst/>
                <a:latin typeface="Arial"/>
              </a:rPr>
              <a:t> ham maddesi olarak kullanılabilen lifler bu sınıfa girer.</a:t>
            </a:r>
            <a:endParaRPr lang="tr-TR" dirty="0"/>
          </a:p>
        </p:txBody>
      </p:sp>
    </p:spTree>
    <p:extLst>
      <p:ext uri="{BB962C8B-B14F-4D97-AF65-F5344CB8AC3E}">
        <p14:creationId xmlns:p14="http://schemas.microsoft.com/office/powerpoint/2010/main" val="680870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43492" y="2323652"/>
            <a:ext cx="7560956" cy="3769644"/>
          </a:xfrm>
        </p:spPr>
        <p:txBody>
          <a:bodyPr>
            <a:normAutofit/>
          </a:bodyPr>
          <a:lstStyle/>
          <a:p>
            <a:pPr algn="just"/>
            <a:r>
              <a:rPr lang="tr-TR" dirty="0" smtClean="0"/>
              <a:t>Kaya, Firdevs. Yazıcıoğlu Yahşi. Lif Teknolojisi, Seçkin Ofset Matbaacılık, Ankara, 1992.</a:t>
            </a:r>
          </a:p>
          <a:p>
            <a:pPr algn="just"/>
            <a:r>
              <a:rPr lang="tr-TR" dirty="0">
                <a:hlinkClick r:id="rId2"/>
              </a:rPr>
              <a:t>https://</a:t>
            </a:r>
            <a:r>
              <a:rPr lang="tr-TR" dirty="0" smtClean="0">
                <a:hlinkClick r:id="rId2"/>
              </a:rPr>
              <a:t>tekstilsayfasi.blogspot.com.tr/2012/12/bitkisel-tekstil-lifleri.html</a:t>
            </a:r>
            <a:endParaRPr lang="tr-TR" dirty="0" smtClean="0"/>
          </a:p>
          <a:p>
            <a:pPr algn="just"/>
            <a:endParaRPr lang="tr-TR" dirty="0" smtClean="0"/>
          </a:p>
        </p:txBody>
      </p:sp>
      <p:sp>
        <p:nvSpPr>
          <p:cNvPr id="3" name="Başlık 2"/>
          <p:cNvSpPr>
            <a:spLocks noGrp="1"/>
          </p:cNvSpPr>
          <p:nvPr>
            <p:ph type="title"/>
          </p:nvPr>
        </p:nvSpPr>
        <p:spPr/>
        <p:txBody>
          <a:bodyPr/>
          <a:lstStyle/>
          <a:p>
            <a:r>
              <a:rPr lang="tr-TR" dirty="0" smtClean="0"/>
              <a:t>Kaynaklar</a:t>
            </a:r>
            <a:endParaRPr lang="tr-TR" dirty="0"/>
          </a:p>
        </p:txBody>
      </p:sp>
    </p:spTree>
    <p:extLst>
      <p:ext uri="{BB962C8B-B14F-4D97-AF65-F5344CB8AC3E}">
        <p14:creationId xmlns:p14="http://schemas.microsoft.com/office/powerpoint/2010/main" val="295819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marL="0" indent="0" algn="just">
              <a:buNone/>
            </a:pPr>
            <a:r>
              <a:rPr lang="tr-TR" sz="3600" dirty="0" smtClean="0"/>
              <a:t>Lifler genellikle </a:t>
            </a:r>
            <a:r>
              <a:rPr lang="tr-TR" sz="3600" dirty="0" err="1" smtClean="0"/>
              <a:t>epidermik</a:t>
            </a:r>
            <a:r>
              <a:rPr lang="tr-TR" sz="3600" dirty="0" smtClean="0"/>
              <a:t> </a:t>
            </a:r>
            <a:r>
              <a:rPr lang="tr-TR" sz="3600" dirty="0" err="1" smtClean="0"/>
              <a:t>sklerankimatik</a:t>
            </a:r>
            <a:r>
              <a:rPr lang="tr-TR" sz="3600" dirty="0" smtClean="0"/>
              <a:t> hücrelerden oluşur.</a:t>
            </a:r>
          </a:p>
          <a:p>
            <a:pPr algn="just"/>
            <a:r>
              <a:rPr lang="tr-TR" sz="3600" dirty="0" err="1" smtClean="0"/>
              <a:t>Epiderma</a:t>
            </a:r>
            <a:r>
              <a:rPr lang="tr-TR" sz="3600" dirty="0" smtClean="0"/>
              <a:t> (Deri doku): Bitkilerin dış yüzeyini örten dokudur. Üst deri anlamında kullanılmaktadır.</a:t>
            </a:r>
          </a:p>
          <a:p>
            <a:pPr algn="just"/>
            <a:r>
              <a:rPr lang="tr-TR" sz="3600" dirty="0" err="1" smtClean="0"/>
              <a:t>Sklerankima</a:t>
            </a:r>
            <a:r>
              <a:rPr lang="tr-TR" sz="3600" dirty="0" smtClean="0"/>
              <a:t> (Sert Doku): Bu dokuyu oluşturan hücreler ölüdür. Çeperleri her yönden serttir. </a:t>
            </a:r>
            <a:endParaRPr lang="tr-TR" sz="3600" dirty="0"/>
          </a:p>
        </p:txBody>
      </p:sp>
    </p:spTree>
    <p:extLst>
      <p:ext uri="{BB962C8B-B14F-4D97-AF65-F5344CB8AC3E}">
        <p14:creationId xmlns:p14="http://schemas.microsoft.com/office/powerpoint/2010/main" val="325178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4000" dirty="0" smtClean="0"/>
              <a:t>Tohum Lifleri ( Pamuk)</a:t>
            </a:r>
          </a:p>
          <a:p>
            <a:r>
              <a:rPr lang="tr-TR" sz="4000" dirty="0" smtClean="0"/>
              <a:t>Sak Lifleri (Keten, kenevir, jüt)</a:t>
            </a:r>
          </a:p>
          <a:p>
            <a:r>
              <a:rPr lang="tr-TR" sz="4000" dirty="0" smtClean="0"/>
              <a:t>Yaprak Lifleri (</a:t>
            </a:r>
            <a:r>
              <a:rPr lang="tr-TR" sz="4000" dirty="0" err="1" smtClean="0"/>
              <a:t>Sisal</a:t>
            </a:r>
            <a:r>
              <a:rPr lang="tr-TR" sz="4000" dirty="0" smtClean="0"/>
              <a:t>, abaca)</a:t>
            </a:r>
          </a:p>
          <a:p>
            <a:r>
              <a:rPr lang="tr-TR" sz="4000" dirty="0" smtClean="0"/>
              <a:t>Meyve Lifleri (Hindistan cevizi lifleri)</a:t>
            </a:r>
            <a:endParaRPr lang="tr-TR" sz="4000" dirty="0"/>
          </a:p>
        </p:txBody>
      </p:sp>
      <p:sp>
        <p:nvSpPr>
          <p:cNvPr id="3" name="Başlık 2"/>
          <p:cNvSpPr>
            <a:spLocks noGrp="1"/>
          </p:cNvSpPr>
          <p:nvPr>
            <p:ph type="title"/>
          </p:nvPr>
        </p:nvSpPr>
        <p:spPr/>
        <p:txBody>
          <a:bodyPr/>
          <a:lstStyle/>
          <a:p>
            <a:r>
              <a:rPr lang="tr-TR" dirty="0" smtClean="0"/>
              <a:t>Bitkisel Liflerin Sınıflandırılması</a:t>
            </a:r>
            <a:endParaRPr lang="tr-TR" dirty="0"/>
          </a:p>
        </p:txBody>
      </p:sp>
    </p:spTree>
    <p:extLst>
      <p:ext uri="{BB962C8B-B14F-4D97-AF65-F5344CB8AC3E}">
        <p14:creationId xmlns:p14="http://schemas.microsoft.com/office/powerpoint/2010/main" val="3125137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708920"/>
            <a:ext cx="8229600" cy="3387080"/>
          </a:xfrm>
        </p:spPr>
        <p:txBody>
          <a:bodyPr>
            <a:normAutofit/>
          </a:bodyPr>
          <a:lstStyle/>
          <a:p>
            <a:r>
              <a:rPr lang="tr-TR" sz="4400" dirty="0" smtClean="0"/>
              <a:t>Normal </a:t>
            </a:r>
            <a:r>
              <a:rPr lang="tr-TR" sz="4400" dirty="0" err="1" smtClean="0"/>
              <a:t>Selülozlu</a:t>
            </a:r>
            <a:r>
              <a:rPr lang="tr-TR" sz="4400" dirty="0" smtClean="0"/>
              <a:t> Lifler</a:t>
            </a:r>
          </a:p>
          <a:p>
            <a:r>
              <a:rPr lang="tr-TR" sz="4400" dirty="0" err="1" smtClean="0"/>
              <a:t>Pekto</a:t>
            </a:r>
            <a:r>
              <a:rPr lang="tr-TR" sz="4400" dirty="0" smtClean="0"/>
              <a:t> </a:t>
            </a:r>
            <a:r>
              <a:rPr lang="tr-TR" sz="4400" dirty="0" err="1" smtClean="0"/>
              <a:t>Selülozlu</a:t>
            </a:r>
            <a:r>
              <a:rPr lang="tr-TR" sz="4400" dirty="0" smtClean="0"/>
              <a:t> Lifler</a:t>
            </a:r>
          </a:p>
          <a:p>
            <a:r>
              <a:rPr lang="tr-TR" sz="4400" dirty="0" err="1" smtClean="0"/>
              <a:t>Ligno</a:t>
            </a:r>
            <a:r>
              <a:rPr lang="tr-TR" sz="4400" dirty="0" smtClean="0"/>
              <a:t> </a:t>
            </a:r>
            <a:r>
              <a:rPr lang="tr-TR" sz="4400" dirty="0" err="1" smtClean="0"/>
              <a:t>Selülozlu</a:t>
            </a:r>
            <a:r>
              <a:rPr lang="tr-TR" sz="4400" dirty="0" smtClean="0"/>
              <a:t> Lifler</a:t>
            </a:r>
          </a:p>
          <a:p>
            <a:pPr marL="0" indent="0">
              <a:buNone/>
            </a:pPr>
            <a:endParaRPr lang="tr-TR" sz="4400" dirty="0"/>
          </a:p>
        </p:txBody>
      </p:sp>
      <p:sp>
        <p:nvSpPr>
          <p:cNvPr id="3" name="Başlık 2"/>
          <p:cNvSpPr>
            <a:spLocks noGrp="1"/>
          </p:cNvSpPr>
          <p:nvPr>
            <p:ph type="title"/>
          </p:nvPr>
        </p:nvSpPr>
        <p:spPr/>
        <p:txBody>
          <a:bodyPr>
            <a:normAutofit/>
          </a:bodyPr>
          <a:lstStyle/>
          <a:p>
            <a:r>
              <a:rPr lang="tr-TR" sz="4800" dirty="0" smtClean="0"/>
              <a:t>Kimyasal Yapılarına Göre Lifler</a:t>
            </a:r>
            <a:endParaRPr lang="tr-TR" sz="4800" dirty="0"/>
          </a:p>
        </p:txBody>
      </p:sp>
    </p:spTree>
    <p:extLst>
      <p:ext uri="{BB962C8B-B14F-4D97-AF65-F5344CB8AC3E}">
        <p14:creationId xmlns:p14="http://schemas.microsoft.com/office/powerpoint/2010/main" val="2595090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buClr>
                <a:srgbClr val="F3A447"/>
              </a:buClr>
            </a:pPr>
            <a:r>
              <a:rPr lang="tr-TR" dirty="0">
                <a:solidFill>
                  <a:prstClr val="white"/>
                </a:solidFill>
              </a:rPr>
              <a:t>Selüloz: Bitkisel liflerin yapı maddesidir. Bitki hücresinin çeper maddeleri arasında en tipik ve önemli olanıdır. </a:t>
            </a:r>
          </a:p>
          <a:p>
            <a:pPr algn="just">
              <a:buClr>
                <a:srgbClr val="F3A447"/>
              </a:buClr>
            </a:pPr>
            <a:r>
              <a:rPr lang="tr-TR" dirty="0">
                <a:solidFill>
                  <a:prstClr val="white"/>
                </a:solidFill>
              </a:rPr>
              <a:t>Lignin: </a:t>
            </a:r>
            <a:r>
              <a:rPr lang="tr-TR" dirty="0" smtClean="0">
                <a:solidFill>
                  <a:prstClr val="white"/>
                </a:solidFill>
              </a:rPr>
              <a:t>liflerin olgunlaşmış ve sertleşmiş kısımlarında bulunur.</a:t>
            </a:r>
          </a:p>
          <a:p>
            <a:pPr algn="just">
              <a:buClr>
                <a:srgbClr val="F3A447"/>
              </a:buClr>
            </a:pPr>
            <a:r>
              <a:rPr lang="tr-TR" dirty="0" smtClean="0">
                <a:solidFill>
                  <a:prstClr val="white"/>
                </a:solidFill>
              </a:rPr>
              <a:t>Pektik Maddeler: Bitkisel liflerin zamk maddeleri olarak tanımlamak mümkündür</a:t>
            </a:r>
          </a:p>
          <a:p>
            <a:pPr algn="just">
              <a:buClr>
                <a:srgbClr val="F3A447"/>
              </a:buClr>
            </a:pPr>
            <a:r>
              <a:rPr lang="tr-TR" dirty="0" smtClean="0">
                <a:solidFill>
                  <a:prstClr val="white"/>
                </a:solidFill>
              </a:rPr>
              <a:t>Yağlı ve Mumlu Maddeler: Her bitkide azda olsa olan maddelerdir. </a:t>
            </a:r>
          </a:p>
          <a:p>
            <a:pPr marL="0" lvl="0" indent="0" algn="just">
              <a:buClr>
                <a:srgbClr val="F3A447"/>
              </a:buClr>
              <a:buNone/>
            </a:pPr>
            <a:endParaRPr lang="tr-TR" dirty="0" smtClean="0">
              <a:solidFill>
                <a:prstClr val="white"/>
              </a:solidFill>
            </a:endParaRPr>
          </a:p>
          <a:p>
            <a:pPr marL="0" lvl="0" indent="0" algn="just">
              <a:buClr>
                <a:srgbClr val="F3A447"/>
              </a:buClr>
              <a:buNone/>
            </a:pPr>
            <a:endParaRPr lang="tr-TR" dirty="0">
              <a:solidFill>
                <a:prstClr val="white"/>
              </a:solidFill>
            </a:endParaRPr>
          </a:p>
          <a:p>
            <a:endParaRPr lang="tr-TR" dirty="0"/>
          </a:p>
        </p:txBody>
      </p:sp>
      <p:sp>
        <p:nvSpPr>
          <p:cNvPr id="3" name="Başlık 2"/>
          <p:cNvSpPr>
            <a:spLocks noGrp="1"/>
          </p:cNvSpPr>
          <p:nvPr>
            <p:ph type="title"/>
          </p:nvPr>
        </p:nvSpPr>
        <p:spPr/>
        <p:txBody>
          <a:bodyPr>
            <a:normAutofit fontScale="90000"/>
          </a:bodyPr>
          <a:lstStyle/>
          <a:p>
            <a:pPr algn="ctr"/>
            <a:r>
              <a:rPr lang="tr-TR" dirty="0" smtClean="0"/>
              <a:t>Bitkisel Liflerin Yapısında Bulunan Başlıca Maddeler</a:t>
            </a:r>
            <a:endParaRPr lang="tr-TR" dirty="0"/>
          </a:p>
        </p:txBody>
      </p:sp>
    </p:spTree>
    <p:extLst>
      <p:ext uri="{BB962C8B-B14F-4D97-AF65-F5344CB8AC3E}">
        <p14:creationId xmlns:p14="http://schemas.microsoft.com/office/powerpoint/2010/main" val="3915054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420888"/>
            <a:ext cx="8229600" cy="3675112"/>
          </a:xfrm>
        </p:spPr>
        <p:txBody>
          <a:bodyPr/>
          <a:lstStyle/>
          <a:p>
            <a:pPr marL="0" indent="0" algn="just">
              <a:buNone/>
            </a:pPr>
            <a:r>
              <a:rPr lang="tr-TR" dirty="0">
                <a:latin typeface="Arial"/>
              </a:rPr>
              <a:t>Tohum liflerinin ham maddesi selülozdur. Selüloz, doğada bitkilerin sentez yolu ile oluşturdukları organik bir maddedir</a:t>
            </a:r>
            <a:r>
              <a:rPr lang="tr-TR" dirty="0" smtClean="0">
                <a:latin typeface="Arial"/>
              </a:rPr>
              <a:t>. Pamuk tohum lifleri içerisinde en önemli yeri olan tekstil hammaddesidir. </a:t>
            </a:r>
            <a:endParaRPr lang="tr-TR" dirty="0"/>
          </a:p>
        </p:txBody>
      </p:sp>
      <p:sp>
        <p:nvSpPr>
          <p:cNvPr id="3" name="Başlık 2"/>
          <p:cNvSpPr>
            <a:spLocks noGrp="1"/>
          </p:cNvSpPr>
          <p:nvPr>
            <p:ph type="title"/>
          </p:nvPr>
        </p:nvSpPr>
        <p:spPr>
          <a:xfrm>
            <a:off x="395536" y="620688"/>
            <a:ext cx="8229600" cy="1219200"/>
          </a:xfrm>
        </p:spPr>
        <p:txBody>
          <a:bodyPr/>
          <a:lstStyle/>
          <a:p>
            <a:pPr algn="ctr"/>
            <a:r>
              <a:rPr lang="tr-TR" dirty="0" smtClean="0"/>
              <a:t>Tohum Lifleri</a:t>
            </a:r>
            <a:endParaRPr lang="tr-TR" dirty="0"/>
          </a:p>
        </p:txBody>
      </p:sp>
    </p:spTree>
    <p:extLst>
      <p:ext uri="{BB962C8B-B14F-4D97-AF65-F5344CB8AC3E}">
        <p14:creationId xmlns:p14="http://schemas.microsoft.com/office/powerpoint/2010/main" val="2544998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772816"/>
            <a:ext cx="8229600" cy="4572000"/>
          </a:xfrm>
        </p:spPr>
        <p:txBody>
          <a:bodyPr/>
          <a:lstStyle/>
          <a:p>
            <a:pPr algn="just"/>
            <a:r>
              <a:rPr lang="tr-TR" dirty="0"/>
              <a:t>Pamuk bir yıllık bitkidir. İlkbaharda ekilir. Pamuk bitkisinin boyu 1-1,5 m. kadar uzar, 50-60 günden sonra açık pembe veya sarı renklerde çiçek açar. Bu çiçekler kuruyup döküldüğünde, küçük koyu yeşil, piramit şeklinde ve ceviz büyüklüğünde bir tohum zarfı (koza) oluşur. Kozaların içinde 16-60 kadar tohum bulunur. Koza adı verilen bu tohum zarfının olgunluğa erişme süresi içinde, tohumlar üzerinde uzun ve ince lifler oluşur.</a:t>
            </a:r>
          </a:p>
        </p:txBody>
      </p:sp>
      <p:sp>
        <p:nvSpPr>
          <p:cNvPr id="3" name="Başlık 2"/>
          <p:cNvSpPr>
            <a:spLocks noGrp="1"/>
          </p:cNvSpPr>
          <p:nvPr>
            <p:ph type="title"/>
          </p:nvPr>
        </p:nvSpPr>
        <p:spPr/>
        <p:txBody>
          <a:bodyPr/>
          <a:lstStyle/>
          <a:p>
            <a:pPr algn="ctr"/>
            <a:r>
              <a:rPr lang="tr-TR" dirty="0" smtClean="0"/>
              <a:t>PAMUK</a:t>
            </a:r>
            <a:endParaRPr lang="tr-TR" dirty="0"/>
          </a:p>
        </p:txBody>
      </p:sp>
    </p:spTree>
    <p:extLst>
      <p:ext uri="{BB962C8B-B14F-4D97-AF65-F5344CB8AC3E}">
        <p14:creationId xmlns:p14="http://schemas.microsoft.com/office/powerpoint/2010/main" val="266099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Her bir tohum üzerinde 10.000-20.000 kadar lif vardır. Lifler kapalı kozanın içinde sıkışık halde olgunlaşırken kıvrımlarını da kazanmaya başlar. Koza içindeki liflerin uzaması ile koza hacmi yetersiz kalır ve koza çatlar ve açılır. Pamuk tohumları üzeri elyaf kaplı olduğu halde açığa çıkar. Lifler, sıcak havanın etkisiyle su kaybeder ve birbirine yapışmış olan lifler kabararak kozanın açılmasını sağlar. Pamuk bitkisi ağustos ve ekim ayları arasında elle veya makineler ile toplanır. Pamuk tohumlarına çiğit denir.</a:t>
            </a:r>
          </a:p>
        </p:txBody>
      </p:sp>
    </p:spTree>
    <p:extLst>
      <p:ext uri="{BB962C8B-B14F-4D97-AF65-F5344CB8AC3E}">
        <p14:creationId xmlns:p14="http://schemas.microsoft.com/office/powerpoint/2010/main" val="291168630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107</TotalTime>
  <Words>1031</Words>
  <Application>Microsoft Office PowerPoint</Application>
  <PresentationFormat>Ekran Gösterisi (4:3)</PresentationFormat>
  <Paragraphs>41</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Kağıt</vt:lpstr>
      <vt:lpstr>BİTKİSEL LİFLER (Pamuk)</vt:lpstr>
      <vt:lpstr>Bitkisel Lifler ve Özellikleri</vt:lpstr>
      <vt:lpstr>PowerPoint Sunusu</vt:lpstr>
      <vt:lpstr>Bitkisel Liflerin Sınıflandırılması</vt:lpstr>
      <vt:lpstr>Kimyasal Yapılarına Göre Lifler</vt:lpstr>
      <vt:lpstr>Bitkisel Liflerin Yapısında Bulunan Başlıca Maddeler</vt:lpstr>
      <vt:lpstr>Tohum Lifleri</vt:lpstr>
      <vt:lpstr>PAMUK</vt:lpstr>
      <vt:lpstr>PowerPoint Sunusu</vt:lpstr>
      <vt:lpstr>PowerPoint Sunusu</vt:lpstr>
      <vt:lpstr>PowerPoint Sunusu</vt:lpstr>
      <vt:lpstr>Fiziksel Yapısı ve Özellikleri</vt:lpstr>
      <vt:lpstr>PowerPoint Sunusu</vt:lpstr>
      <vt:lpstr>PowerPoint Sunusu</vt:lpstr>
      <vt:lpstr>PowerPoint Sunusu</vt:lpstr>
      <vt:lpstr>PowerPoint Sunusu</vt:lpstr>
      <vt:lpstr>Kimyasal Yapısı ve Özellikleri</vt:lpstr>
      <vt:lpstr>PowerPoint Sunusu</vt:lpstr>
      <vt:lpstr>Kullanım alanları</vt:lpstr>
      <vt:lpstr>Kaynaklar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TEKSTİL VE HAMMADDELERİ</dc:title>
  <dc:creator>Microsoft</dc:creator>
  <cp:lastModifiedBy>Microsoft</cp:lastModifiedBy>
  <cp:revision>10</cp:revision>
  <dcterms:created xsi:type="dcterms:W3CDTF">2017-10-30T19:58:30Z</dcterms:created>
  <dcterms:modified xsi:type="dcterms:W3CDTF">2017-10-30T21:46:30Z</dcterms:modified>
</cp:coreProperties>
</file>