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 Üçgen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grpSp>
        <p:nvGrpSpPr>
          <p:cNvPr id="2" name="1 Grup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Serbest Form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Serbest Form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Serbest Form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Düz Bağlayıcı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Köşeli Çift Ayraç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Köşeli Çift Ayraç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7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Köşeli Çift Ayraç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Köşeli Çift Ayraç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BA65FF6-0741-44C5-8FA3-6743232ECD28}" type="datetimeFigureOut">
              <a:rPr lang="tr-TR" smtClean="0"/>
              <a:pPr/>
              <a:t>03.10.2016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10752CC-1E6E-4B71-980F-BF5AC238D89B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dirty="0" smtClean="0"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KÖY MANTALİTESİ </a:t>
            </a:r>
            <a:r>
              <a:rPr lang="tr-TR" sz="2800" dirty="0" smtClean="0"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=  KÖY </a:t>
            </a:r>
            <a:r>
              <a:rPr lang="tr-TR" sz="2800" dirty="0" smtClean="0"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DÜŞÜNÜ</a:t>
            </a:r>
            <a:r>
              <a:rPr lang="tr-TR" dirty="0" smtClean="0">
                <a:effectLst/>
              </a:rPr>
              <a:t/>
            </a:r>
            <a:br>
              <a:rPr lang="tr-TR" dirty="0" smtClean="0">
                <a:effectLst/>
              </a:rPr>
            </a:br>
            <a:endParaRPr lang="tr-TR" dirty="0"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170579"/>
          </a:xfrm>
        </p:spPr>
        <p:txBody>
          <a:bodyPr>
            <a:normAutofit lnSpcReduction="10000"/>
          </a:bodyPr>
          <a:lstStyle/>
          <a:p>
            <a:r>
              <a:rPr lang="tr-TR" dirty="0" smtClean="0"/>
              <a:t>Kavram ve düşüncelerin bireye göre farklılık göstermesidir. Yani </a:t>
            </a:r>
            <a:r>
              <a:rPr lang="tr-TR" dirty="0" smtClean="0">
                <a:solidFill>
                  <a:srgbClr val="FF0000"/>
                </a:solidFill>
              </a:rPr>
              <a:t>köy düşünü </a:t>
            </a:r>
            <a:r>
              <a:rPr lang="tr-TR" dirty="0" smtClean="0"/>
              <a:t>kırsal alandaki halkın kendine özgü davranış, ilişki veya yargı biçimlerini inceler.</a:t>
            </a:r>
          </a:p>
          <a:p>
            <a:endParaRPr lang="tr-TR" dirty="0" smtClean="0"/>
          </a:p>
          <a:p>
            <a:r>
              <a:rPr lang="tr-TR" dirty="0" smtClean="0"/>
              <a:t>Köy düşünü bireyden bireye, toplumdan topluma ve bölgeden bölgeye değişebilen bir nitelik gösterebilir. </a:t>
            </a:r>
          </a:p>
          <a:p>
            <a:endParaRPr lang="tr-TR" dirty="0" smtClean="0"/>
          </a:p>
          <a:p>
            <a:r>
              <a:rPr lang="tr-TR" dirty="0" smtClean="0"/>
              <a:t>Çoğu zaman köy toplumunda köy mantalitesinden sapmalar sosyal çatışmalara, gerilimlere neden olabilir. </a:t>
            </a:r>
          </a:p>
          <a:p>
            <a:endParaRPr lang="tr-T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tr-TR" b="1" dirty="0" smtClean="0"/>
              <a:t>1) Din Kuralları Ve İdeolojiler:</a:t>
            </a:r>
            <a:endParaRPr lang="tr-TR" dirty="0" smtClean="0"/>
          </a:p>
          <a:p>
            <a:pPr>
              <a:buNone/>
            </a:pPr>
            <a:r>
              <a:rPr lang="tr-TR" b="1" dirty="0" smtClean="0"/>
              <a:t>2) Yargı Ve Önyargılar</a:t>
            </a:r>
            <a:r>
              <a:rPr lang="tr-TR" dirty="0" smtClean="0"/>
              <a:t>:</a:t>
            </a:r>
          </a:p>
          <a:p>
            <a:pPr>
              <a:buNone/>
            </a:pPr>
            <a:r>
              <a:rPr lang="tr-TR" b="1" dirty="0" smtClean="0"/>
              <a:t>3) Sosyal Değerler:</a:t>
            </a:r>
            <a:r>
              <a:rPr lang="tr-TR" dirty="0" smtClean="0"/>
              <a:t> Kişilerin düşüncelerine, inançlarına ve mantalitelerine göre uğrunda bir çaba sarf ettikleri ve gerçekleştirilmesi için belirli ilişkilerin göze alındığı görüş ve düşüncelerdir.</a:t>
            </a:r>
          </a:p>
          <a:p>
            <a:pPr>
              <a:buNone/>
            </a:pPr>
            <a:r>
              <a:rPr lang="tr-TR" dirty="0" smtClean="0"/>
              <a:t>Sosyal değerler toplumdan topluma, bireyden bireye göre değişebilir. </a:t>
            </a:r>
          </a:p>
          <a:p>
            <a:pPr>
              <a:buNone/>
            </a:pPr>
            <a:r>
              <a:rPr lang="tr-TR" dirty="0" smtClean="0"/>
              <a:t>Köylerde sosyal değerler çoğu zaman maddi ve manevi varlıklara yönelebilir. </a:t>
            </a:r>
          </a:p>
          <a:p>
            <a:pPr>
              <a:buNone/>
            </a:pPr>
            <a:endParaRPr lang="tr-TR" b="1" dirty="0" smtClean="0"/>
          </a:p>
          <a:p>
            <a:endParaRPr lang="tr-TR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tr-TR" sz="3600" dirty="0" smtClean="0"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Köy Düşünü Oluşturan Temel Unsurlar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Tutum, bireyin sosyal, politik, ekonomik ve kültürel olaylar karşısındaki fiziksel ve düşünsel eylemlerini  yansıtan bir hareket biçimidir. Bireyin içinde yaşadığı toplumun genel düzeyi tutum ve davranışlar üzerinde doğrudan etkide bulunur. </a:t>
            </a:r>
            <a:r>
              <a:rPr lang="tr-TR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Davranış bireyin bazı konulardaki düşünceleridir.</a:t>
            </a:r>
          </a:p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Çoğu zaman tutum ve davranışlar toplumsal eğilimi yansıtır ve yaptırım gücüne de sahip olabilir.</a:t>
            </a:r>
          </a:p>
          <a:p>
            <a:endParaRPr lang="tr-TR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4) Tutumlar, Davranışlar, Alışkanlıklar: </a:t>
            </a:r>
            <a:endParaRPr lang="tr-TR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tr-TR" dirty="0" smtClean="0"/>
          </a:p>
          <a:p>
            <a:pPr>
              <a:buNone/>
            </a:pPr>
            <a:r>
              <a:rPr lang="tr-TR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a) Gerçekçiliğe karşı tutumlar:</a:t>
            </a:r>
            <a:r>
              <a:rPr lang="tr-TR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Bu daha çok kırsal alandaki insanlara değişimleri, yenilikleri geç kabullenmesinde ortaya çıkar.</a:t>
            </a:r>
          </a:p>
          <a:p>
            <a:pPr>
              <a:buNone/>
            </a:pPr>
            <a:r>
              <a:rPr lang="tr-TR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b) Kazanca karşı tutumlar:</a:t>
            </a:r>
            <a:r>
              <a:rPr lang="tr-TR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Kırsal halkın kendisine yetecek kadar bir kazanca sahip olmasından ileri gelir.</a:t>
            </a:r>
          </a:p>
          <a:p>
            <a:pPr>
              <a:buNone/>
            </a:pPr>
            <a:r>
              <a:rPr lang="tr-TR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c) Düşünceye karşı tutumlar:</a:t>
            </a:r>
            <a:r>
              <a:rPr lang="tr-TR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Genelde ön yargılar egemen durumda ve anlık düşünceler söz konusudur.</a:t>
            </a:r>
          </a:p>
          <a:p>
            <a:pPr>
              <a:buNone/>
            </a:pPr>
            <a:r>
              <a:rPr lang="tr-TR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d) Çalışmaya karşı tutumlar:</a:t>
            </a:r>
            <a:r>
              <a:rPr lang="tr-TR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Genelde kırsal halk iş olduğu sürece düşük verimde olmasına rağmen çalışkandırlar.</a:t>
            </a:r>
          </a:p>
          <a:p>
            <a:pPr>
              <a:buNone/>
            </a:pPr>
            <a:r>
              <a:rPr lang="tr-TR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e) Dine yönelik tutumlar:</a:t>
            </a:r>
            <a:r>
              <a:rPr lang="tr-TR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Çoğu zaman dine karşı sorgulamasız, katıksız bir bağlılık söz konusudur.</a:t>
            </a:r>
          </a:p>
          <a:p>
            <a:pPr>
              <a:buNone/>
            </a:pPr>
            <a:r>
              <a:rPr lang="tr-TR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f) Öğrenmeye yönelik tutumlar:</a:t>
            </a:r>
            <a:r>
              <a:rPr lang="tr-TR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Genelde kırsal halk yeni şeyler öğrenmeye karşı isteklidir ancak bunun sonuçları kendisine kısa sürede ekonomik açıdan bir getiri sağlıyorsa.</a:t>
            </a:r>
          </a:p>
          <a:p>
            <a:endParaRPr lang="tr-TR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32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Köylerdeki tutum ve davranışlar:</a:t>
            </a:r>
            <a:r>
              <a:rPr lang="tr-TR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tr-TR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endParaRPr lang="tr-TR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labalık">
  <a:themeElements>
    <a:clrScheme name="Kalabalı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labalı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Kalabalı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</TotalTime>
  <Words>311</Words>
  <Application>Microsoft Office PowerPoint</Application>
  <PresentationFormat>Ekran Gösterisi (4:3)</PresentationFormat>
  <Paragraphs>23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</vt:i4>
      </vt:variant>
    </vt:vector>
  </HeadingPairs>
  <TitlesOfParts>
    <vt:vector size="6" baseType="lpstr">
      <vt:lpstr>Kalabalık</vt:lpstr>
      <vt:lpstr>KÖY MANTALİTESİ  =  KÖY DÜŞÜNÜ </vt:lpstr>
      <vt:lpstr>PowerPoint Sunusu</vt:lpstr>
      <vt:lpstr>Köy Düşünü Oluşturan Temel Unsurlar </vt:lpstr>
      <vt:lpstr>4) Tutumlar, Davranışlar, Alışkanlıklar: </vt:lpstr>
      <vt:lpstr>Köylerdeki tutum ve davranışlar: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KÖY MANTALİTESİ=KÖY DÜŞÜNÜ</dc:title>
  <dc:creator>BULENT</dc:creator>
  <cp:lastModifiedBy>user</cp:lastModifiedBy>
  <cp:revision>6</cp:revision>
  <dcterms:created xsi:type="dcterms:W3CDTF">2011-12-21T08:04:36Z</dcterms:created>
  <dcterms:modified xsi:type="dcterms:W3CDTF">2016-10-03T09:57:46Z</dcterms:modified>
</cp:coreProperties>
</file>