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3" r:id="rId6"/>
    <p:sldId id="267" r:id="rId7"/>
    <p:sldId id="268" r:id="rId8"/>
    <p:sldId id="266" r:id="rId9"/>
    <p:sldId id="265" r:id="rId1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>
        <p:scale>
          <a:sx n="75" d="100"/>
          <a:sy n="75" d="100"/>
        </p:scale>
        <p:origin x="4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4089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07404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68769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7269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43537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01635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59966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8203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52805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72795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43304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BB691-02EE-41FB-9262-8C7ACC730366}" type="datetimeFigureOut">
              <a:rPr lang="tr-TR" smtClean="0"/>
              <a:t>1.2.2018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DD718-A809-4985-AE0F-B7A96D43D9C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47883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smtClean="0"/>
              <a:t>PISA Madde Örnekleri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 smtClean="0"/>
              <a:t>Yrd. Doç. Dr. Ömer Kutlu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03330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>
                <a:latin typeface="+mn-lt"/>
              </a:rPr>
              <a:t>ÖRNEK SORU 1</a:t>
            </a:r>
            <a:endParaRPr lang="tr-TR" dirty="0">
              <a:latin typeface="+mn-lt"/>
            </a:endParaRPr>
          </a:p>
        </p:txBody>
      </p:sp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06466" y="1921419"/>
            <a:ext cx="4908714" cy="4351338"/>
          </a:xfrm>
          <a:prstGeom prst="rect">
            <a:avLst/>
          </a:prstGeom>
        </p:spPr>
      </p:pic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775697"/>
              </p:ext>
            </p:extLst>
          </p:nvPr>
        </p:nvGraphicFramePr>
        <p:xfrm>
          <a:off x="838200" y="2516779"/>
          <a:ext cx="5135154" cy="2895779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34011">
                  <a:extLst>
                    <a:ext uri="{9D8B030D-6E8A-4147-A177-3AD203B41FA5}">
                      <a16:colId xmlns:a16="http://schemas.microsoft.com/office/drawing/2014/main" xmlns="" val="247777747"/>
                    </a:ext>
                  </a:extLst>
                </a:gridCol>
                <a:gridCol w="3701143">
                  <a:extLst>
                    <a:ext uri="{9D8B030D-6E8A-4147-A177-3AD203B41FA5}">
                      <a16:colId xmlns:a16="http://schemas.microsoft.com/office/drawing/2014/main" xmlns="" val="4024909070"/>
                    </a:ext>
                  </a:extLst>
                </a:gridCol>
              </a:tblGrid>
              <a:tr h="418009"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PISA 2003/ </a:t>
                      </a:r>
                      <a:r>
                        <a:rPr lang="tr-TR" dirty="0" smtClean="0"/>
                        <a:t>Matematik</a:t>
                      </a:r>
                      <a:endParaRPr lang="tr-T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9982370"/>
                  </a:ext>
                </a:extLst>
              </a:tr>
              <a:tr h="78168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Kazanım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Cebirsel  olarak ifade edilen bir durumda değişkenler arasındaki ilişkileri</a:t>
                      </a:r>
                      <a:r>
                        <a:rPr lang="tr-TR" baseline="0" dirty="0" smtClean="0"/>
                        <a:t> bulma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54862931"/>
                  </a:ext>
                </a:extLst>
              </a:tr>
              <a:tr h="78168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Konu Alanı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Değişim ve İlişkiler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01303122"/>
                  </a:ext>
                </a:extLst>
              </a:tr>
              <a:tr h="78168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Beceriler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Stratejik düşünme, akıl yürütme ve tartışma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931436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4416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789577" y="327025"/>
            <a:ext cx="10515600" cy="1325563"/>
          </a:xfrm>
        </p:spPr>
        <p:txBody>
          <a:bodyPr/>
          <a:lstStyle/>
          <a:p>
            <a:pPr algn="ctr"/>
            <a:r>
              <a:rPr lang="tr-TR" dirty="0" smtClean="0">
                <a:latin typeface="+mn-lt"/>
              </a:rPr>
              <a:t>ÖRNEK SORU 2</a:t>
            </a:r>
            <a:endParaRPr lang="tr-TR" dirty="0">
              <a:latin typeface="+mn-lt"/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5025" y="1181100"/>
            <a:ext cx="6276975" cy="5676900"/>
          </a:xfrm>
          <a:prstGeom prst="rect">
            <a:avLst/>
          </a:prstGeom>
        </p:spPr>
      </p:pic>
      <p:graphicFrame>
        <p:nvGraphicFramePr>
          <p:cNvPr id="10" name="Tablo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273560"/>
              </p:ext>
            </p:extLst>
          </p:nvPr>
        </p:nvGraphicFramePr>
        <p:xfrm>
          <a:off x="838200" y="2514600"/>
          <a:ext cx="5135154" cy="2765243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34011">
                  <a:extLst>
                    <a:ext uri="{9D8B030D-6E8A-4147-A177-3AD203B41FA5}">
                      <a16:colId xmlns:a16="http://schemas.microsoft.com/office/drawing/2014/main" xmlns="" val="247777747"/>
                    </a:ext>
                  </a:extLst>
                </a:gridCol>
                <a:gridCol w="3701143">
                  <a:extLst>
                    <a:ext uri="{9D8B030D-6E8A-4147-A177-3AD203B41FA5}">
                      <a16:colId xmlns:a16="http://schemas.microsoft.com/office/drawing/2014/main" xmlns="" val="4024909070"/>
                    </a:ext>
                  </a:extLst>
                </a:gridCol>
              </a:tblGrid>
              <a:tr h="420188"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PISA </a:t>
                      </a:r>
                      <a:r>
                        <a:rPr lang="tr-TR" dirty="0" smtClean="0"/>
                        <a:t>2003</a:t>
                      </a:r>
                      <a:r>
                        <a:rPr lang="tr-TR" baseline="0" dirty="0" smtClean="0"/>
                        <a:t> </a:t>
                      </a:r>
                      <a:r>
                        <a:rPr lang="tr-TR" dirty="0" smtClean="0"/>
                        <a:t>/ </a:t>
                      </a:r>
                      <a:r>
                        <a:rPr lang="tr-TR" dirty="0" smtClean="0"/>
                        <a:t>Problem Çözme</a:t>
                      </a:r>
                      <a:endParaRPr lang="tr-T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9982370"/>
                  </a:ext>
                </a:extLst>
              </a:tr>
              <a:tr h="78168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Kazanım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Sütun</a:t>
                      </a:r>
                      <a:r>
                        <a:rPr lang="tr-TR" baseline="0" dirty="0" smtClean="0"/>
                        <a:t> ve daire grafiğini yorumlama</a:t>
                      </a:r>
                    </a:p>
                    <a:p>
                      <a:r>
                        <a:rPr lang="tr-TR" baseline="0" dirty="0" smtClean="0"/>
                        <a:t>Dört işlem yapma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54862931"/>
                  </a:ext>
                </a:extLst>
              </a:tr>
              <a:tr h="78168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Konu Alanı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Olasılık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01303122"/>
                  </a:ext>
                </a:extLst>
              </a:tr>
              <a:tr h="78168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Beceriler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Aritmetik</a:t>
                      </a:r>
                    </a:p>
                    <a:p>
                      <a:r>
                        <a:rPr lang="tr-TR" dirty="0" smtClean="0"/>
                        <a:t>Akıl</a:t>
                      </a:r>
                      <a:r>
                        <a:rPr lang="tr-TR" baseline="0" dirty="0" smtClean="0"/>
                        <a:t> yürütme</a:t>
                      </a:r>
                      <a:endParaRPr lang="tr-TR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3124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>
                <a:latin typeface="+mn-lt"/>
              </a:rPr>
              <a:t>ÖRNEK SORU 3</a:t>
            </a:r>
            <a:endParaRPr lang="tr-TR" dirty="0">
              <a:latin typeface="+mn-lt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6525" y="2184400"/>
            <a:ext cx="4998722" cy="3095443"/>
          </a:xfrm>
          <a:prstGeom prst="rect">
            <a:avLst/>
          </a:prstGeom>
        </p:spPr>
      </p:pic>
      <p:graphicFrame>
        <p:nvGraphicFramePr>
          <p:cNvPr id="9" name="İçerik Yer Tutucusu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4634338"/>
              </p:ext>
            </p:extLst>
          </p:nvPr>
        </p:nvGraphicFramePr>
        <p:xfrm>
          <a:off x="1139825" y="2324100"/>
          <a:ext cx="5135154" cy="292757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34011">
                  <a:extLst>
                    <a:ext uri="{9D8B030D-6E8A-4147-A177-3AD203B41FA5}">
                      <a16:colId xmlns:a16="http://schemas.microsoft.com/office/drawing/2014/main" xmlns="" val="247777747"/>
                    </a:ext>
                  </a:extLst>
                </a:gridCol>
                <a:gridCol w="3701143">
                  <a:extLst>
                    <a:ext uri="{9D8B030D-6E8A-4147-A177-3AD203B41FA5}">
                      <a16:colId xmlns:a16="http://schemas.microsoft.com/office/drawing/2014/main" xmlns="" val="4024909070"/>
                    </a:ext>
                  </a:extLst>
                </a:gridCol>
              </a:tblGrid>
              <a:tr h="442897"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PISA 2003/ Matematik</a:t>
                      </a:r>
                      <a:endParaRPr lang="tr-T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9982370"/>
                  </a:ext>
                </a:extLst>
              </a:tr>
              <a:tr h="828226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Kazanım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Şekli</a:t>
                      </a:r>
                      <a:r>
                        <a:rPr lang="tr-TR" baseline="0" dirty="0" smtClean="0"/>
                        <a:t> yorumlayarak problemi çözme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54862931"/>
                  </a:ext>
                </a:extLst>
              </a:tr>
              <a:tr h="828226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Konu Alanı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Uzay</a:t>
                      </a:r>
                      <a:r>
                        <a:rPr lang="tr-TR" baseline="0" dirty="0" smtClean="0"/>
                        <a:t> ve şekil geometri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01303122"/>
                  </a:ext>
                </a:extLst>
              </a:tr>
              <a:tr h="828226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Beceriler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Üretici Beceriler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931436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2374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>
                <a:latin typeface="+mn-lt"/>
              </a:rPr>
              <a:t>ÖRNEK SORU </a:t>
            </a:r>
            <a:r>
              <a:rPr lang="tr-TR" dirty="0" smtClean="0">
                <a:latin typeface="+mn-lt"/>
              </a:rPr>
              <a:t>4</a:t>
            </a:r>
            <a:endParaRPr lang="tr-TR" dirty="0">
              <a:latin typeface="+mn-lt"/>
            </a:endParaRPr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10175" y="2177256"/>
            <a:ext cx="6397625" cy="3343275"/>
          </a:xfrm>
          <a:prstGeom prst="rect">
            <a:avLst/>
          </a:prstGeom>
        </p:spPr>
      </p:pic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7146045"/>
              </p:ext>
            </p:extLst>
          </p:nvPr>
        </p:nvGraphicFramePr>
        <p:xfrm>
          <a:off x="359975" y="2467362"/>
          <a:ext cx="4482737" cy="276306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251821">
                  <a:extLst>
                    <a:ext uri="{9D8B030D-6E8A-4147-A177-3AD203B41FA5}">
                      <a16:colId xmlns:a16="http://schemas.microsoft.com/office/drawing/2014/main" xmlns="" val="247777747"/>
                    </a:ext>
                  </a:extLst>
                </a:gridCol>
                <a:gridCol w="3230916">
                  <a:extLst>
                    <a:ext uri="{9D8B030D-6E8A-4147-A177-3AD203B41FA5}">
                      <a16:colId xmlns:a16="http://schemas.microsoft.com/office/drawing/2014/main" xmlns="" val="4024909070"/>
                    </a:ext>
                  </a:extLst>
                </a:gridCol>
              </a:tblGrid>
              <a:tr h="418009"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PISA 2003 /Matematik</a:t>
                      </a:r>
                      <a:endParaRPr lang="tr-T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9982370"/>
                  </a:ext>
                </a:extLst>
              </a:tr>
              <a:tr h="78168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Kazanım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Dört işlem yapma</a:t>
                      </a:r>
                    </a:p>
                    <a:p>
                      <a:r>
                        <a:rPr lang="tr-TR" dirty="0" smtClean="0"/>
                        <a:t>Matematiksel</a:t>
                      </a:r>
                      <a:r>
                        <a:rPr lang="tr-TR" baseline="0" dirty="0" smtClean="0"/>
                        <a:t> ilişkiyi yorumlama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54862931"/>
                  </a:ext>
                </a:extLst>
              </a:tr>
              <a:tr h="78168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Konu Alanı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Sayılar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01303122"/>
                  </a:ext>
                </a:extLst>
              </a:tr>
              <a:tr h="78168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Beceriler</a:t>
                      </a:r>
                      <a:endParaRPr lang="tr-T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Aritmetik,</a:t>
                      </a:r>
                      <a:r>
                        <a:rPr lang="tr-TR" baseline="0" dirty="0" smtClean="0"/>
                        <a:t> </a:t>
                      </a:r>
                    </a:p>
                    <a:p>
                      <a:r>
                        <a:rPr lang="tr-TR" baseline="0" dirty="0" smtClean="0"/>
                        <a:t>Akıl yürütme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931436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235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b="1" dirty="0" smtClean="0"/>
              <a:t>PISA 2015 / Problem Çözme/</a:t>
            </a:r>
            <a:br>
              <a:rPr lang="tr-TR" b="1" dirty="0" smtClean="0"/>
            </a:br>
            <a:r>
              <a:rPr lang="tr-TR" b="1" dirty="0" smtClean="0"/>
              <a:t>Normal Ünite Soru Örneği</a:t>
            </a:r>
            <a:endParaRPr lang="tr-TR" b="1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67987" y="1825625"/>
            <a:ext cx="465602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972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Verilen problem durumuna bağlı olarak öğrencilere yöneltilen sorular:</a:t>
            </a:r>
            <a:endParaRPr lang="tr-TR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3458369"/>
            <a:ext cx="4581525" cy="108585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848769"/>
            <a:ext cx="5676900" cy="230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036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dirty="0" smtClean="0"/>
              <a:t>PISA 2015’te, bilgisayar ortamında uygulanan sorulara da yer verilmiştir. Bu kapsamda, her biri farklı bir tema altında toplanan madde demetleri uygulanmıştır.</a:t>
            </a:r>
          </a:p>
          <a:p>
            <a:pPr algn="just"/>
            <a:endParaRPr lang="tr-TR" dirty="0"/>
          </a:p>
          <a:p>
            <a:pPr algn="just"/>
            <a:r>
              <a:rPr lang="tr-TR" dirty="0" err="1" smtClean="0"/>
              <a:t>Sürdülebilir</a:t>
            </a:r>
            <a:r>
              <a:rPr lang="tr-TR" dirty="0" smtClean="0"/>
              <a:t> </a:t>
            </a:r>
            <a:r>
              <a:rPr lang="tr-TR" dirty="0" smtClean="0"/>
              <a:t>Balık Üretimi Teması altındaki madde örnekleri için:</a:t>
            </a:r>
          </a:p>
          <a:p>
            <a:pPr marL="0" indent="0" algn="just">
              <a:buNone/>
            </a:pPr>
            <a:r>
              <a:rPr lang="tr-TR" dirty="0" smtClean="0"/>
              <a:t>http://www.oecd.org/pisa/PISA2015Questions/platform/index.html?user=&amp;domain=SCI&amp;unit=S601-SustainableFishFarming&amp;lang=tur-TUR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46493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b="1" dirty="0" smtClean="0">
                <a:latin typeface="+mn-lt"/>
              </a:rPr>
              <a:t>KAYNAKLAR</a:t>
            </a:r>
            <a:endParaRPr lang="tr-TR" b="1" dirty="0"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/>
              <a:t>Milli Eğitim Bakanlığı EARGED (2005). PISA 2003 Projesi Ulusal Nihai 	Raporu. Ankara: Milli Eğitim Basım Evi.</a:t>
            </a:r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dirty="0"/>
              <a:t>Milli Eğitim Bakanlığı Ölçme, Değerlendirme ve Sınav Hizmetleri Genel 	Müdürlüğü. </a:t>
            </a:r>
            <a:r>
              <a:rPr lang="tr-TR" i="1" dirty="0"/>
              <a:t>PISA 2015 Örnek Problem Çözme Soruları.</a:t>
            </a:r>
            <a:r>
              <a:rPr lang="tr-TR" dirty="0"/>
              <a:t> www. 	pisa.meb.gov.tr adresinden 30 Ocak 2018 tarihinde erişilmiştir.</a:t>
            </a:r>
          </a:p>
          <a:p>
            <a:pPr marL="0" indent="0">
              <a:buNone/>
            </a:pPr>
            <a:endParaRPr lang="tr-TR" dirty="0" smtClean="0"/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179445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176</Words>
  <Application>Microsoft Office PowerPoint</Application>
  <PresentationFormat>Geniş ekran</PresentationFormat>
  <Paragraphs>49</Paragraphs>
  <Slides>9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Teması</vt:lpstr>
      <vt:lpstr>PISA Madde Örnekleri</vt:lpstr>
      <vt:lpstr>ÖRNEK SORU 1</vt:lpstr>
      <vt:lpstr>ÖRNEK SORU 2</vt:lpstr>
      <vt:lpstr>ÖRNEK SORU 3</vt:lpstr>
      <vt:lpstr>ÖRNEK SORU 4</vt:lpstr>
      <vt:lpstr>PISA 2015 / Problem Çözme/ Normal Ünite Soru Örneği</vt:lpstr>
      <vt:lpstr>PowerPoint Sunusu</vt:lpstr>
      <vt:lpstr>PowerPoint Sunusu</vt:lpstr>
      <vt:lpstr>KAYNAKLAR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PISA Madde Örnekleri</dc:title>
  <dc:creator>Cagla ALPAYAR</dc:creator>
  <cp:lastModifiedBy>Cagla ALPAYAR</cp:lastModifiedBy>
  <cp:revision>15</cp:revision>
  <dcterms:created xsi:type="dcterms:W3CDTF">2018-01-31T10:19:05Z</dcterms:created>
  <dcterms:modified xsi:type="dcterms:W3CDTF">2018-02-01T01:25:26Z</dcterms:modified>
</cp:coreProperties>
</file>