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sldIdLst>
    <p:sldId id="256" r:id="rId2"/>
    <p:sldId id="257" r:id="rId3"/>
    <p:sldId id="272" r:id="rId4"/>
    <p:sldId id="273" r:id="rId5"/>
    <p:sldId id="274" r:id="rId6"/>
    <p:sldId id="275" r:id="rId7"/>
    <p:sldId id="299" r:id="rId8"/>
    <p:sldId id="300" r:id="rId9"/>
    <p:sldId id="276" r:id="rId10"/>
    <p:sldId id="277" r:id="rId11"/>
    <p:sldId id="278" r:id="rId12"/>
    <p:sldId id="279" r:id="rId13"/>
    <p:sldId id="280" r:id="rId14"/>
    <p:sldId id="281" r:id="rId15"/>
    <p:sldId id="284" r:id="rId16"/>
    <p:sldId id="283" r:id="rId17"/>
    <p:sldId id="282" r:id="rId18"/>
    <p:sldId id="285" r:id="rId19"/>
    <p:sldId id="287" r:id="rId20"/>
    <p:sldId id="288" r:id="rId21"/>
    <p:sldId id="291" r:id="rId22"/>
    <p:sldId id="286" r:id="rId23"/>
    <p:sldId id="290" r:id="rId24"/>
    <p:sldId id="293" r:id="rId25"/>
    <p:sldId id="292" r:id="rId26"/>
    <p:sldId id="294" r:id="rId27"/>
    <p:sldId id="295" r:id="rId28"/>
    <p:sldId id="296" r:id="rId29"/>
    <p:sldId id="297" r:id="rId30"/>
    <p:sldId id="298" r:id="rId31"/>
    <p:sldId id="301" r:id="rId32"/>
    <p:sldId id="302" r:id="rId33"/>
    <p:sldId id="303" r:id="rId34"/>
    <p:sldId id="304" r:id="rId35"/>
    <p:sldId id="305" r:id="rId36"/>
    <p:sldId id="306" r:id="rId37"/>
    <p:sldId id="307" r:id="rId38"/>
    <p:sldId id="326" r:id="rId39"/>
    <p:sldId id="308" r:id="rId40"/>
    <p:sldId id="309" r:id="rId41"/>
    <p:sldId id="311" r:id="rId42"/>
    <p:sldId id="312" r:id="rId43"/>
    <p:sldId id="310" r:id="rId44"/>
    <p:sldId id="314" r:id="rId45"/>
    <p:sldId id="315" r:id="rId46"/>
    <p:sldId id="325" r:id="rId47"/>
    <p:sldId id="316" r:id="rId48"/>
    <p:sldId id="317" r:id="rId49"/>
    <p:sldId id="318" r:id="rId50"/>
    <p:sldId id="319" r:id="rId51"/>
    <p:sldId id="321" r:id="rId52"/>
    <p:sldId id="322" r:id="rId53"/>
    <p:sldId id="323" r:id="rId54"/>
    <p:sldId id="324" r:id="rId55"/>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9" d="100"/>
          <a:sy n="79" d="100"/>
        </p:scale>
        <p:origin x="250"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A2015EBB-7E5F-4E27-A90C-399F53456F41}"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66D8AE55-D398-4AC9-9950-33131F230A0C}"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B4CBF6B6-683A-4486-8B3F-20EC740B3993}"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E64D69F1-2D61-40A0-8B85-29E81F2A544D}"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A945318D-B3FC-436F-8F67-5E521EA14246}"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C0301ADF-3D88-4DEA-A51F-830D46A6FB9A}"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26E208C5-B05E-4CB3-B35E-F042B283CAAC}"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F94BE778-D2E9-4857-8279-CE989D83ED78}"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D5FC7BCC-0322-4FF3-8F68-0C21FB78D4F5}"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73EC23E3-3D20-4373-849A-E71B5E0912C7}"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DA2BD489-DA56-47E7-A411-3A3170A0F969}"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82A878-C255-4EF7-BF57-B088D9E8CA7B}"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hyperlink" Target="http://www.google.com.tr/url?sa=i&amp;rct=j&amp;q=&amp;esrc=s&amp;source=images&amp;cd=&amp;cad=rja&amp;uact=8&amp;ved=2ahUKEwjA_OD91_bZAhXJhrQKHV45Ac0QjRx6BAgAEAU&amp;url=http://www.oggi.it/moda/stilisti/2015/12/03/vivienne-westwood-con-una-sua-creazione-agenzia-fotogramma/&amp;psig=AOvVaw0HKEWHDEpo797l6LVpAoJA&amp;ust=1521490417309131" TargetMode="Externa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google.com.tr/url?sa=i&amp;rct=j&amp;q=&amp;esrc=s&amp;source=images&amp;cd=&amp;ved=2ahUKEwitpMi03PbZAhWIbVAKHdz5DCsQjRx6BAgAEAU&amp;url=https://prezi.com/gtavypdhlb5f/jean-paul-gaultier/&amp;psig=AOvVaw1NKaTdxgVOJRGyzSKTyMq1&amp;ust=1521491592047426"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google.com.tr/url?sa=i&amp;rct=j&amp;q=&amp;esrc=s&amp;source=images&amp;cd=&amp;cad=rja&amp;uact=8&amp;ved=2ahUKEwj6ydCL3PbZAhVKJVAKHffwDOQQjRx6BAgAEAU&amp;url=https://www.pinterest.com/pin/169025792238301998/&amp;psig=AOvVaw1NKaTdxgVOJRGyzSKTyMq1&amp;ust=1521491592047426" TargetMode="Externa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hyperlink" Target="https://www.google.com.tr/url?sa=i&amp;rct=j&amp;q=&amp;esrc=s&amp;source=images&amp;cd=&amp;cad=rja&amp;uact=8&amp;ved=2ahUKEwjTvdON3fbZAhXMY1AKHS8wBxkQjRx6BAgAEAU&amp;url=https://www.pinterest.com/pin/12736811419242851/&amp;psig=AOvVaw0ccus7VaT4hgxpJyDaGIJE&amp;ust=1521491880306591"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24.jpeg"/><Relationship Id="rId7" Type="http://schemas.openxmlformats.org/officeDocument/2006/relationships/hyperlink" Target="http://www.google.com.tr/url?sa=i&amp;rct=j&amp;q=&amp;esrc=s&amp;source=images&amp;cd=&amp;cad=rja&amp;uact=8&amp;ved=2ahUKEwitzKam6vbZAhWIUlAKHTuNASYQjRx6BAgAEAU&amp;url=http://www.cizgidiyari.com/forum/80s-artistler-politikacilar-ve-diger-unluler-forumu/113271-ahu-tugba.html&amp;psig=AOvVaw06zBzmaOvgE2lSHpMgStrP&amp;ust=1521495421102304" TargetMode="External"/><Relationship Id="rId12" Type="http://schemas.openxmlformats.org/officeDocument/2006/relationships/image" Target="../media/image28.jpeg"/><Relationship Id="rId2" Type="http://schemas.openxmlformats.org/officeDocument/2006/relationships/hyperlink" Target="http://www.google.com.tr/url?sa=i&amp;rct=j&amp;q=&amp;esrc=s&amp;source=images&amp;cd=&amp;cad=rja&amp;uact=8&amp;ved=2ahUKEwjP_4W06fbZAhXSKlAKHY6bAOoQjRx6BAgAEAU&amp;url=http://birgunbiryerde.blogspot.com/2012/05/aman-petrol-canm-petrol-eurovisionda.html&amp;psig=AOvVaw2vWKdELXV6u0dmqbcBgr6v&amp;ust=1521495162930134" TargetMode="External"/><Relationship Id="rId1" Type="http://schemas.openxmlformats.org/officeDocument/2006/relationships/slideLayout" Target="../slideLayouts/slideLayout7.xml"/><Relationship Id="rId6" Type="http://schemas.openxmlformats.org/officeDocument/2006/relationships/image" Target="../media/image25.jpeg"/><Relationship Id="rId11" Type="http://schemas.openxmlformats.org/officeDocument/2006/relationships/hyperlink" Target="http://www.google.com.tr/url?sa=i&amp;rct=j&amp;q=&amp;esrc=s&amp;source=images&amp;cd=&amp;cad=rja&amp;uact=8&amp;ved=2ahUKEwjekMKW6_bZAhUSPFAKHYsADSIQjRx6BAgAEAU&amp;url=http://www.dipsahaf.com/gong-muzik-18-agustos-1982-sayi34-emel-sayin-ajda-pekkan/&amp;psig=AOvVaw0dek9_1LKKIjHZvDKmYav-&amp;ust=1521495631678922" TargetMode="External"/><Relationship Id="rId5" Type="http://schemas.openxmlformats.org/officeDocument/2006/relationships/hyperlink" Target="http://www.google.com.tr/url?sa=i&amp;rct=j&amp;q=&amp;esrc=s&amp;source=images&amp;cd=&amp;cad=rja&amp;uact=8&amp;ved=2ahUKEwiRveGU6vbZAhUEU1AKHbg7Cw0QjRx6BAgAEAU&amp;url=http://www.magazinsortie.com/harika-avci-resimleri,163.html&amp;psig=AOvVaw00_pM7JoU-GiCGor0W-WjM&amp;ust=1521495386078418" TargetMode="External"/><Relationship Id="rId10" Type="http://schemas.openxmlformats.org/officeDocument/2006/relationships/image" Target="../media/image27.jpeg"/><Relationship Id="rId4" Type="http://schemas.openxmlformats.org/officeDocument/2006/relationships/hyperlink" Target="https://www.google.com.tr/url?sa=i&amp;rct=j&amp;q=&amp;esrc=s&amp;source=images&amp;cd=&amp;cad=rja&amp;uact=8&amp;ved=2ahUKEwiF3Pjf6fbZAhWHalAKHbIoDhoQjRx6BAgAEAU&amp;url=https://www.pinterest.com/pin/321655598376440771/&amp;psig=AOvVaw0Ry7awjUvqblIg0FhJAfOQ&amp;ust=1521495268930839" TargetMode="External"/><Relationship Id="rId9" Type="http://schemas.openxmlformats.org/officeDocument/2006/relationships/hyperlink" Target="https://www.google.com.tr/url?sa=i&amp;rct=j&amp;q=&amp;esrc=s&amp;source=images&amp;cd=&amp;cad=rja&amp;uact=8&amp;ved=2ahUKEwjC3sve6vbZAhXKKlAKHb3yAikQjRx6BAgAEAU&amp;url=https://www.nadirkitap.com/kadinca-mayis-1980-sayi-18-kapak-gulsen-bubikoglu-patronlu-dergi3763948.html&amp;psig=AOvVaw3lNzrVbAGhEtmKXyJ7yueo&amp;ust=1521495485029277"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9.jpeg"/><Relationship Id="rId7" Type="http://schemas.openxmlformats.org/officeDocument/2006/relationships/hyperlink" Target="http://www.google.com.tr/url?sa=i&amp;rct=j&amp;q=&amp;esrc=s&amp;source=images&amp;cd=&amp;cad=rja&amp;uact=8&amp;ved=2ahUKEwiO44a8q4jaAhWDEVAKHXguAPgQjRx6BAgAEAU&amp;url=http://www.agiyim.com/press&amp;psig=AOvVaw1tvvGf1xzrPGPACPdjmg-O&amp;ust=1522096813522597" TargetMode="External"/><Relationship Id="rId2" Type="http://schemas.openxmlformats.org/officeDocument/2006/relationships/hyperlink" Target="http://kurksever.blogspot.com/2010/02/vogue-turkiyeden-once-vog-istanbul-diye.html" TargetMode="External"/><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hyperlink" Target="http://www.google.com.tr/url?sa=i&amp;rct=j&amp;q=&amp;esrc=s&amp;source=images&amp;cd=&amp;cad=rja&amp;uact=8&amp;ved=2ahUKEwiJuIKWq4jaAhXMUlAKHW11DfUQjRx6BAgAEAU&amp;url=http://www.vizonshow.com.tr/tr/basinlar/bastex22.html&amp;psig=AOvVaw1tvvGf1xzrPGPACPdjmg-O&amp;ust=1522096813522597"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www.google.com.tr/url?sa=i&amp;rct=j&amp;q=&amp;esrc=s&amp;source=images&amp;cd=&amp;cad=rja&amp;uact=8&amp;ved=2ahUKEwi018i38PbZAhUGsaQKHVjrBKYQjRx6BAgAEAU&amp;url=https://en.wikipedia.org/wiki/Rifat_%C3%96zbek&amp;psig=AOvVaw046nm1JLC1DN9DZi_f7v1t&amp;ust=1521497069237631" TargetMode="Externa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hyperlink" Target="https://www.google.com.tr/url?sa=i&amp;rct=j&amp;q=&amp;esrc=s&amp;source=images&amp;cd=&amp;cad=rja&amp;uact=8&amp;ved=2ahUKEwih29Om8vbZAhVF2aQKHatMD-QQjRx6BAgAEAU&amp;url=https://www.pinterest.com/aysekuflu/r%C4%B1fat-%C3%B6zbek/&amp;psig=AOvVaw2KCSXBpUgZLWehOO2zo8L9&amp;ust=1521497574929912" TargetMode="External"/><Relationship Id="rId4" Type="http://schemas.openxmlformats.org/officeDocument/2006/relationships/image" Target="../media/image36.jpe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8.jpeg"/><Relationship Id="rId7" Type="http://schemas.openxmlformats.org/officeDocument/2006/relationships/image" Target="../media/image40.jpeg"/><Relationship Id="rId2" Type="http://schemas.openxmlformats.org/officeDocument/2006/relationships/hyperlink" Target="https://www.google.com.tr/url?sa=i&amp;rct=j&amp;q=&amp;esrc=s&amp;source=images&amp;cd=&amp;cad=rja&amp;uact=8&amp;ved=2ahUKEwjm8fCiqYjaAhVQPFAKHcx3C_kQjRx6BAgAEAU&amp;url=https://www.rottentomatoes.com/m/american_gigolo/&amp;psig=AOvVaw0UQizTneF0fwxsiX_GNDGF&amp;ust=1522096408845295" TargetMode="External"/><Relationship Id="rId1" Type="http://schemas.openxmlformats.org/officeDocument/2006/relationships/slideLayout" Target="../slideLayouts/slideLayout7.xml"/><Relationship Id="rId6" Type="http://schemas.openxmlformats.org/officeDocument/2006/relationships/hyperlink" Target="http://www.google.com.tr/url?sa=i&amp;rct=j&amp;q=&amp;esrc=s&amp;source=images&amp;cd=&amp;cad=rja&amp;uact=8&amp;ved=2ahUKEwijje2TqojaAhULalAKHRJdBPsQjRx6BAgAEAU&amp;url=http://www.sinematurk.com/film/20461-hanedan/kunye/&amp;psig=AOvVaw1p5ehLqUmb9GF8uWqB2g2Y&amp;ust=1522096634705145" TargetMode="External"/><Relationship Id="rId5" Type="http://schemas.openxmlformats.org/officeDocument/2006/relationships/image" Target="../media/image39.jpeg"/><Relationship Id="rId4" Type="http://schemas.openxmlformats.org/officeDocument/2006/relationships/hyperlink" Target="http://www.google.com.tr/url?sa=i&amp;rct=j&amp;q=&amp;esrc=s&amp;source=images&amp;cd=&amp;cad=rja&amp;uact=8&amp;ved=2ahUKEwjqwLvcqYjaAhWOLVAKHQULA8kQjRx6BAgAEAU&amp;url=http://www.neatorama.com/2010/09/30/movie-trivia-wall-street/&amp;psig=AOvVaw166kEerLMpNKL6qd-fq43u&amp;ust=1522096556343117" TargetMode="Externa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395536" y="1196752"/>
            <a:ext cx="8496944" cy="5304081"/>
          </a:xfrm>
        </p:spPr>
        <p:txBody>
          <a:bodyPr>
            <a:normAutofit/>
          </a:bodyPr>
          <a:lstStyle/>
          <a:p>
            <a:pPr>
              <a:lnSpc>
                <a:spcPct val="80000"/>
              </a:lnSpc>
            </a:pPr>
            <a:endParaRPr lang="tr-TR" sz="3100" b="1" dirty="0" smtClean="0">
              <a:solidFill>
                <a:schemeClr val="tx1"/>
              </a:solidFill>
              <a:latin typeface="Times New Roman" pitchFamily="18" charset="0"/>
              <a:cs typeface="Times New Roman" pitchFamily="18" charset="0"/>
            </a:endParaRPr>
          </a:p>
          <a:p>
            <a:pPr>
              <a:lnSpc>
                <a:spcPct val="80000"/>
              </a:lnSpc>
            </a:pPr>
            <a:r>
              <a:rPr lang="tr-TR" sz="9600" b="1" dirty="0" smtClean="0">
                <a:solidFill>
                  <a:schemeClr val="tx1"/>
                </a:solidFill>
                <a:latin typeface="Times New Roman" pitchFamily="18" charset="0"/>
                <a:cs typeface="Times New Roman" pitchFamily="18" charset="0"/>
              </a:rPr>
              <a:t>1980-1990</a:t>
            </a:r>
          </a:p>
          <a:p>
            <a:pPr>
              <a:lnSpc>
                <a:spcPct val="80000"/>
              </a:lnSpc>
            </a:pPr>
            <a:r>
              <a:rPr lang="tr-TR" sz="9600" b="1" dirty="0" smtClean="0">
                <a:solidFill>
                  <a:schemeClr val="tx1"/>
                </a:solidFill>
                <a:latin typeface="Times New Roman" pitchFamily="18" charset="0"/>
                <a:cs typeface="Times New Roman" pitchFamily="18" charset="0"/>
              </a:rPr>
              <a:t> ARASI MODA</a:t>
            </a:r>
          </a:p>
          <a:p>
            <a:pPr>
              <a:lnSpc>
                <a:spcPct val="80000"/>
              </a:lnSpc>
            </a:pPr>
            <a:endParaRPr lang="tr-TR" sz="3100" b="1" dirty="0" smtClean="0">
              <a:solidFill>
                <a:schemeClr val="tx1"/>
              </a:solidFill>
              <a:latin typeface="Times New Roman" pitchFamily="18" charset="0"/>
              <a:cs typeface="Times New Roman" pitchFamily="18" charset="0"/>
            </a:endParaRPr>
          </a:p>
          <a:p>
            <a:pPr>
              <a:lnSpc>
                <a:spcPct val="80000"/>
              </a:lnSpc>
            </a:pPr>
            <a:endParaRPr lang="tr-TR" sz="3100" b="1" dirty="0" smtClean="0">
              <a:solidFill>
                <a:schemeClr val="tx1"/>
              </a:solidFill>
              <a:latin typeface="Times New Roman" pitchFamily="18" charset="0"/>
              <a:cs typeface="Times New Roman" pitchFamily="18" charset="0"/>
            </a:endParaRPr>
          </a:p>
          <a:p>
            <a:pPr>
              <a:lnSpc>
                <a:spcPct val="80000"/>
              </a:lnSpc>
            </a:pPr>
            <a:endParaRPr lang="tr-TR" sz="1600" dirty="0" smtClean="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0"/>
            <a:ext cx="8229600" cy="1500174"/>
          </a:xfrm>
        </p:spPr>
        <p:txBody>
          <a:bodyPr>
            <a:normAutofit/>
          </a:bodyPr>
          <a:lstStyle/>
          <a:p>
            <a:r>
              <a:rPr lang="tr-TR" sz="3200" b="1" dirty="0" smtClean="0">
                <a:latin typeface="Times New Roman" pitchFamily="18" charset="0"/>
                <a:cs typeface="Times New Roman" pitchFamily="18" charset="0"/>
              </a:rPr>
              <a:t>80’LERDE TÜRKİYE’DE SOSYAL VE KÜLTÜREL YAPI</a:t>
            </a:r>
            <a:endParaRPr lang="tr-TR" sz="3200" dirty="0">
              <a:latin typeface="Times New Roman" pitchFamily="18" charset="0"/>
              <a:cs typeface="Times New Roman" pitchFamily="18" charset="0"/>
            </a:endParaRPr>
          </a:p>
        </p:txBody>
      </p:sp>
      <p:sp>
        <p:nvSpPr>
          <p:cNvPr id="3" name="2 İçerik Yer Tutucusu"/>
          <p:cNvSpPr>
            <a:spLocks noGrp="1"/>
          </p:cNvSpPr>
          <p:nvPr>
            <p:ph idx="1"/>
          </p:nvPr>
        </p:nvSpPr>
        <p:spPr>
          <a:xfrm>
            <a:off x="457200" y="1357298"/>
            <a:ext cx="8229600" cy="5286412"/>
          </a:xfrm>
        </p:spPr>
        <p:txBody>
          <a:bodyPr/>
          <a:lstStyle/>
          <a:p>
            <a:pPr>
              <a:buNone/>
            </a:pPr>
            <a:r>
              <a:rPr lang="tr-TR" dirty="0" smtClean="0"/>
              <a:t>       </a:t>
            </a:r>
            <a:r>
              <a:rPr lang="tr-TR" sz="3600" dirty="0" smtClean="0">
                <a:latin typeface="Times New Roman" pitchFamily="18" charset="0"/>
                <a:cs typeface="Times New Roman" pitchFamily="18" charset="0"/>
              </a:rPr>
              <a:t>Dünyadaki kültürel gelişimle paralel olan 80’ler Türkiye’si; iki farklı iktidar projesinin, iki farklı söz siyasetinin ve iki farklı kültür stratejisinin sahnesi oldu. Bu dönem bir yandan baskı ve yasak dönemi; diğer yandan yasaklamak yerine dönüşüme yol açmayı hedefleyen, yok etmek yerine içermeyi deneyen kuşatıcı bir kültürel stratejiyi barındırıyordu.</a:t>
            </a:r>
            <a:endParaRPr lang="tr-TR" sz="36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0" y="357166"/>
            <a:ext cx="8929718" cy="6500834"/>
          </a:xfrm>
        </p:spPr>
        <p:txBody>
          <a:bodyPr>
            <a:normAutofit/>
          </a:bodyPr>
          <a:lstStyle/>
          <a:p>
            <a:pPr>
              <a:buNone/>
            </a:pPr>
            <a:r>
              <a:rPr lang="tr-TR" sz="3600" dirty="0" smtClean="0">
                <a:latin typeface="Times New Roman" pitchFamily="18" charset="0"/>
                <a:cs typeface="Times New Roman" pitchFamily="18" charset="0"/>
              </a:rPr>
              <a:t>        12 Eylül (1980) darbesinin peşi sıra yaşanan ekonomideki liberalleşme politikaları, yabancı sermayenin Türkiye pazarına girmesi gibi faktörler her kesimde tüketim olgusunu körüklemiş, pazara giren ürün profilini de etkilemiştir. Türkiye dünya markalarına diğer ülkelerle eşzamanlı olarak tanıklık etmeye başlamıştır. Bu markaları taşıyan kıyafetlerle dolaşmak bir statü sembolü olmuş, bu kıyafetler sınıf ve paraya eş değer kült objeler halini almıştır.</a:t>
            </a:r>
            <a:endParaRPr lang="tr-TR" sz="36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428604"/>
            <a:ext cx="8229600" cy="6143668"/>
          </a:xfrm>
        </p:spPr>
        <p:txBody>
          <a:bodyPr/>
          <a:lstStyle/>
          <a:p>
            <a:pPr>
              <a:buNone/>
            </a:pPr>
            <a:r>
              <a:rPr lang="tr-TR" dirty="0" smtClean="0"/>
              <a:t>      </a:t>
            </a:r>
            <a:r>
              <a:rPr lang="tr-TR" sz="3600" dirty="0" smtClean="0"/>
              <a:t>1980’lerden sonra kadınların toplumsal rolleri artar. 80’lerde başarı için giyinen kadınlar akımı kariyer sahibi kadının giyim tarzını belirler. Dönemin kadın ve moda dergileri bu kadınların koyu renklerde, ciddi görünümlü, erkek stili vatkalı tarzda giyinmelerini önerir. Vatkalı kıyafetler ve altın düğmeli ceketlerle kadın iş yaşamında güç sağlamaya çalışır</a:t>
            </a:r>
            <a:r>
              <a:rPr lang="tr-TR" dirty="0" smtClean="0"/>
              <a:t>. </a:t>
            </a:r>
            <a:endParaRPr lang="tr-T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Vatkalar"/>
          <p:cNvPicPr>
            <a:picLocks noChangeAspect="1" noChangeArrowheads="1"/>
          </p:cNvPicPr>
          <p:nvPr/>
        </p:nvPicPr>
        <p:blipFill>
          <a:blip r:embed="rId2"/>
          <a:srcRect/>
          <a:stretch>
            <a:fillRect/>
          </a:stretch>
        </p:blipFill>
        <p:spPr bwMode="auto">
          <a:xfrm>
            <a:off x="1857356" y="428604"/>
            <a:ext cx="4929222" cy="585791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www.giyimvemoda.com/images/haberici/80lerde-kabanlar-genis-kaban-modas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1000108"/>
            <a:ext cx="8229600" cy="5643602"/>
          </a:xfrm>
        </p:spPr>
        <p:txBody>
          <a:bodyPr>
            <a:normAutofit/>
          </a:bodyPr>
          <a:lstStyle/>
          <a:p>
            <a:pPr>
              <a:buNone/>
            </a:pPr>
            <a:r>
              <a:rPr lang="tr-TR" sz="3600" dirty="0" smtClean="0">
                <a:latin typeface="Times New Roman" pitchFamily="18" charset="0"/>
                <a:cs typeface="Times New Roman" pitchFamily="18" charset="0"/>
              </a:rPr>
              <a:t>     </a:t>
            </a:r>
            <a:r>
              <a:rPr lang="tr-TR" sz="4400" dirty="0" smtClean="0">
                <a:latin typeface="Times New Roman" pitchFamily="18" charset="0"/>
                <a:cs typeface="Times New Roman" pitchFamily="18" charset="0"/>
              </a:rPr>
              <a:t>1980'li yıllarda püskül ve boncuklarla kaplı gece giysileri, renkli ve cesur makyaj stilleri, vatkalar, büyük kolyeler ve uzun sarkık küpeler dönemin önemli moda parçalarıydı.</a:t>
            </a:r>
            <a:endParaRPr lang="tr-TR" sz="44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giyimvemoda.com/images/haberici/1980lerde-vatkalar-kabarik-omuz-modasi.jpg"/>
          <p:cNvPicPr>
            <a:picLocks noChangeAspect="1" noChangeArrowheads="1"/>
          </p:cNvPicPr>
          <p:nvPr/>
        </p:nvPicPr>
        <p:blipFill>
          <a:blip r:embed="rId2"/>
          <a:srcRect/>
          <a:stretch>
            <a:fillRect/>
          </a:stretch>
        </p:blipFill>
        <p:spPr bwMode="auto">
          <a:xfrm>
            <a:off x="0" y="0"/>
            <a:ext cx="9144000" cy="68579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285728"/>
            <a:ext cx="8229600" cy="6286544"/>
          </a:xfrm>
        </p:spPr>
        <p:txBody>
          <a:bodyPr>
            <a:normAutofit/>
          </a:bodyPr>
          <a:lstStyle/>
          <a:p>
            <a:pPr>
              <a:buNone/>
            </a:pPr>
            <a:r>
              <a:rPr lang="tr-TR" sz="4000" dirty="0" smtClean="0"/>
              <a:t>        </a:t>
            </a:r>
            <a:r>
              <a:rPr lang="tr-TR" sz="4000" dirty="0" smtClean="0">
                <a:latin typeface="Times New Roman" pitchFamily="18" charset="0"/>
                <a:cs typeface="Times New Roman" pitchFamily="18" charset="0"/>
              </a:rPr>
              <a:t>Bu dönemde batıda gelişen giysi modası akımlarının ekonomik koşullardan etkilenmesi kaçınılmazdır. Ekonomik zorluklar, özellikle genç kadınların ve öğrencilerin eğlenceli bir giyim biçimini denemesine yol açar. Bunlar </a:t>
            </a:r>
            <a:r>
              <a:rPr lang="tr-TR" sz="4000" dirty="0" err="1" smtClean="0">
                <a:latin typeface="Times New Roman" pitchFamily="18" charset="0"/>
                <a:cs typeface="Times New Roman" pitchFamily="18" charset="0"/>
              </a:rPr>
              <a:t>postmodern</a:t>
            </a:r>
            <a:r>
              <a:rPr lang="tr-TR" sz="4000" dirty="0" smtClean="0">
                <a:latin typeface="Times New Roman" pitchFamily="18" charset="0"/>
                <a:cs typeface="Times New Roman" pitchFamily="18" charset="0"/>
              </a:rPr>
              <a:t> beden tanımlamaları olarak nitelendirilir. Punk kültürü bu dönemde yayılır. </a:t>
            </a:r>
            <a:endParaRPr lang="tr-TR" sz="40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600" b="1" dirty="0" smtClean="0"/>
              <a:t>VİVİENNE WESTWOOD VE PUNK MODASI</a:t>
            </a:r>
            <a:endParaRPr lang="tr-TR" sz="3600" b="1" dirty="0"/>
          </a:p>
        </p:txBody>
      </p:sp>
      <p:sp>
        <p:nvSpPr>
          <p:cNvPr id="3" name="2 İçerik Yer Tutucusu"/>
          <p:cNvSpPr>
            <a:spLocks noGrp="1"/>
          </p:cNvSpPr>
          <p:nvPr>
            <p:ph idx="1"/>
          </p:nvPr>
        </p:nvSpPr>
        <p:spPr>
          <a:xfrm>
            <a:off x="457200" y="1285860"/>
            <a:ext cx="8229600" cy="5286412"/>
          </a:xfrm>
        </p:spPr>
        <p:txBody>
          <a:bodyPr>
            <a:normAutofit/>
          </a:bodyPr>
          <a:lstStyle/>
          <a:p>
            <a:pPr>
              <a:buNone/>
            </a:pPr>
            <a:r>
              <a:rPr lang="tr-TR" dirty="0" smtClean="0"/>
              <a:t>        </a:t>
            </a:r>
            <a:r>
              <a:rPr lang="tr-TR" sz="3600" dirty="0" err="1" smtClean="0">
                <a:latin typeface="Times New Roman" pitchFamily="18" charset="0"/>
                <a:cs typeface="Times New Roman" pitchFamily="18" charset="0"/>
              </a:rPr>
              <a:t>Vivienne</a:t>
            </a:r>
            <a:r>
              <a:rPr lang="tr-TR" sz="3600" dirty="0" smtClean="0">
                <a:latin typeface="Times New Roman" pitchFamily="18" charset="0"/>
                <a:cs typeface="Times New Roman" pitchFamily="18" charset="0"/>
              </a:rPr>
              <a:t> </a:t>
            </a:r>
            <a:r>
              <a:rPr lang="tr-TR" sz="3600" dirty="0" err="1" smtClean="0">
                <a:latin typeface="Times New Roman" pitchFamily="18" charset="0"/>
                <a:cs typeface="Times New Roman" pitchFamily="18" charset="0"/>
              </a:rPr>
              <a:t>Westwood</a:t>
            </a:r>
            <a:r>
              <a:rPr lang="tr-TR" sz="3600" dirty="0" smtClean="0">
                <a:latin typeface="Times New Roman" pitchFamily="18" charset="0"/>
                <a:cs typeface="Times New Roman" pitchFamily="18" charset="0"/>
              </a:rPr>
              <a:t>, 1970’li yıllarda başlattığı punk modası ile kariyerinde muhteşem bir zirve yakalar. 1980’li yıllarda yarattığı koleksiyonlarla modanın alışılagelmiş değerlerini altüst eder. </a:t>
            </a:r>
            <a:r>
              <a:rPr lang="tr-TR" sz="3600" dirty="0" err="1" smtClean="0">
                <a:latin typeface="Times New Roman" pitchFamily="18" charset="0"/>
                <a:cs typeface="Times New Roman" pitchFamily="18" charset="0"/>
              </a:rPr>
              <a:t>Punk’ın</a:t>
            </a:r>
            <a:r>
              <a:rPr lang="tr-TR" sz="3600" dirty="0" smtClean="0">
                <a:latin typeface="Times New Roman" pitchFamily="18" charset="0"/>
                <a:cs typeface="Times New Roman" pitchFamily="18" charset="0"/>
              </a:rPr>
              <a:t> kraliçesi olarak tanınan tasarımcı halen dünyanın en önemli tasarımcılarından biri olarak kariyerine devam etmektedir.</a:t>
            </a:r>
            <a:endParaRPr lang="tr-TR" sz="36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vivienne west ve punk modası ile ilgili görsel sonucu">
            <a:hlinkClick r:id="rId2"/>
          </p:cNvPr>
          <p:cNvPicPr>
            <a:picLocks noChangeAspect="1" noChangeArrowheads="1"/>
          </p:cNvPicPr>
          <p:nvPr/>
        </p:nvPicPr>
        <p:blipFill>
          <a:blip r:embed="rId3"/>
          <a:srcRect/>
          <a:stretch>
            <a:fillRect/>
          </a:stretch>
        </p:blipFill>
        <p:spPr bwMode="auto">
          <a:xfrm>
            <a:off x="571472" y="642918"/>
            <a:ext cx="8001056" cy="5214974"/>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ttp://www.tempomag.com.tr/public/uploads/file/18d66b327e505a29b77abf0ebed27644.jpg"/>
          <p:cNvPicPr>
            <a:picLocks noChangeAspect="1" noChangeArrowheads="1"/>
          </p:cNvPicPr>
          <p:nvPr/>
        </p:nvPicPr>
        <p:blipFill>
          <a:blip r:embed="rId2"/>
          <a:srcRect/>
          <a:stretch>
            <a:fillRect/>
          </a:stretch>
        </p:blipFill>
        <p:spPr bwMode="auto">
          <a:xfrm>
            <a:off x="0" y="-136525"/>
            <a:ext cx="9144000" cy="699452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www.tempomag.com.tr/public/uploads/file/ecc8b80dba2d3f0873d892fd5fd934a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JEAN PAUL GAULTİER</a:t>
            </a:r>
            <a:endParaRPr lang="tr-TR" b="1" dirty="0"/>
          </a:p>
        </p:txBody>
      </p:sp>
      <p:sp>
        <p:nvSpPr>
          <p:cNvPr id="3" name="2 İçerik Yer Tutucusu"/>
          <p:cNvSpPr>
            <a:spLocks noGrp="1"/>
          </p:cNvSpPr>
          <p:nvPr>
            <p:ph idx="1"/>
          </p:nvPr>
        </p:nvSpPr>
        <p:spPr>
          <a:xfrm>
            <a:off x="214282" y="1428736"/>
            <a:ext cx="8472518" cy="5429264"/>
          </a:xfrm>
        </p:spPr>
        <p:txBody>
          <a:bodyPr>
            <a:normAutofit/>
          </a:bodyPr>
          <a:lstStyle/>
          <a:p>
            <a:pPr>
              <a:buNone/>
            </a:pPr>
            <a:r>
              <a:rPr lang="tr-TR" sz="3600" dirty="0" smtClean="0">
                <a:latin typeface="Times New Roman" pitchFamily="18" charset="0"/>
                <a:cs typeface="Times New Roman" pitchFamily="18" charset="0"/>
              </a:rPr>
              <a:t>       1984 yılında ‘’Ve Tanrı Erkeği Yarattı’’ koleksiyonu ile erkeklere etek giydiren Jean Paul bir şok dalgası yaratır.</a:t>
            </a:r>
            <a:endParaRPr lang="tr-TR" sz="3600"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Jean Paul Gaultier"/>
          <p:cNvPicPr>
            <a:picLocks noChangeAspect="1" noChangeArrowheads="1"/>
          </p:cNvPicPr>
          <p:nvPr/>
        </p:nvPicPr>
        <p:blipFill>
          <a:blip r:embed="rId2"/>
          <a:srcRect/>
          <a:stretch>
            <a:fillRect/>
          </a:stretch>
        </p:blipFill>
        <p:spPr bwMode="auto">
          <a:xfrm>
            <a:off x="1000100" y="214290"/>
            <a:ext cx="6858048" cy="635798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984 jean paul gaultier ile ilgili görsel sonucu">
            <a:hlinkClick r:id="rId2"/>
          </p:cNvPr>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984 jean paul gaultier ile ilgili görsel sonucu">
            <a:hlinkClick r:id="rId2"/>
          </p:cNvPr>
          <p:cNvPicPr>
            <a:picLocks noChangeAspect="1" noChangeArrowheads="1"/>
          </p:cNvPicPr>
          <p:nvPr/>
        </p:nvPicPr>
        <p:blipFill>
          <a:blip r:embed="rId3"/>
          <a:srcRect/>
          <a:stretch>
            <a:fillRect/>
          </a:stretch>
        </p:blipFill>
        <p:spPr bwMode="auto">
          <a:xfrm>
            <a:off x="0" y="0"/>
            <a:ext cx="4429124" cy="6858000"/>
          </a:xfrm>
          <a:prstGeom prst="rect">
            <a:avLst/>
          </a:prstGeom>
          <a:noFill/>
        </p:spPr>
      </p:pic>
      <p:pic>
        <p:nvPicPr>
          <p:cNvPr id="26628" name="Picture 4" descr="1984 jean paul gaultier ile ilgili görsel sonucu">
            <a:hlinkClick r:id="rId4"/>
          </p:cNvPr>
          <p:cNvPicPr>
            <a:picLocks noChangeAspect="1" noChangeArrowheads="1"/>
          </p:cNvPicPr>
          <p:nvPr/>
        </p:nvPicPr>
        <p:blipFill>
          <a:blip r:embed="rId5"/>
          <a:srcRect/>
          <a:stretch>
            <a:fillRect/>
          </a:stretch>
        </p:blipFill>
        <p:spPr bwMode="auto">
          <a:xfrm>
            <a:off x="4714876" y="0"/>
            <a:ext cx="4429124" cy="6858000"/>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3600" b="1" dirty="0" smtClean="0">
                <a:latin typeface="Times New Roman" pitchFamily="18" charset="0"/>
                <a:cs typeface="Times New Roman" pitchFamily="18" charset="0"/>
              </a:rPr>
              <a:t>AEROBİK ZAMANI</a:t>
            </a:r>
            <a:endParaRPr lang="tr-TR" sz="3600" b="1" dirty="0">
              <a:latin typeface="Times New Roman" pitchFamily="18" charset="0"/>
              <a:cs typeface="Times New Roman" pitchFamily="18" charset="0"/>
            </a:endParaRPr>
          </a:p>
        </p:txBody>
      </p:sp>
      <p:sp>
        <p:nvSpPr>
          <p:cNvPr id="3" name="2 İçerik Yer Tutucusu"/>
          <p:cNvSpPr>
            <a:spLocks noGrp="1"/>
          </p:cNvSpPr>
          <p:nvPr>
            <p:ph idx="1"/>
          </p:nvPr>
        </p:nvSpPr>
        <p:spPr>
          <a:xfrm>
            <a:off x="457200" y="1357298"/>
            <a:ext cx="8229600" cy="5500702"/>
          </a:xfrm>
        </p:spPr>
        <p:txBody>
          <a:bodyPr>
            <a:noAutofit/>
          </a:bodyPr>
          <a:lstStyle/>
          <a:p>
            <a:pPr>
              <a:buNone/>
            </a:pPr>
            <a:r>
              <a:rPr lang="tr-TR" sz="3600" dirty="0" smtClean="0">
                <a:latin typeface="Times New Roman" pitchFamily="18" charset="0"/>
                <a:cs typeface="Times New Roman" pitchFamily="18" charset="0"/>
              </a:rPr>
              <a:t>       Devir artık imaj devridir. 1980’lerin başında giysi ve kozmetik büyük bir sektör haline gelir. Spor etkinliklerinin arttığı, sağlık ve estetik konularının popüler olduğu görülür. Aerobik ve jimnastik modasıyla beraber elastik taytlar, spor ayakkabılar, bol ve asimetrik giysiler, bileklere doğru daralan pantolonlar revaçtadır. </a:t>
            </a:r>
            <a:endParaRPr lang="tr-TR" sz="3600"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static.wixstatic.com/media/d86bf8_b57c0992627143feafb6813472386ca8~mv2.jpg/v1/fill/w_581,h_288,al_c,q_80,usm_0.66_1.00_0.01/d86bf8_b57c0992627143feafb6813472386ca8~mv2.jpg"/>
          <p:cNvPicPr>
            <a:picLocks noChangeAspect="1" noChangeArrowheads="1"/>
          </p:cNvPicPr>
          <p:nvPr/>
        </p:nvPicPr>
        <p:blipFill>
          <a:blip r:embed="rId2"/>
          <a:srcRect/>
          <a:stretch>
            <a:fillRect/>
          </a:stretch>
        </p:blipFill>
        <p:spPr bwMode="auto">
          <a:xfrm>
            <a:off x="0" y="714356"/>
            <a:ext cx="9144000" cy="5143536"/>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s://static.wixstatic.com/media/d86bf8_c2852b5691ed47798a90cf9fead704bf~mv2.jpg/v1/fill/w_410,h_323,al_c,q_80,usm_0.66_1.00_0.01/d86bf8_c2852b5691ed47798a90cf9fead704bf~mv2.jpg"/>
          <p:cNvPicPr>
            <a:picLocks noChangeAspect="1" noChangeArrowheads="1"/>
          </p:cNvPicPr>
          <p:nvPr/>
        </p:nvPicPr>
        <p:blipFill>
          <a:blip r:embed="rId2"/>
          <a:srcRect/>
          <a:stretch>
            <a:fillRect/>
          </a:stretch>
        </p:blipFill>
        <p:spPr bwMode="auto">
          <a:xfrm>
            <a:off x="0" y="214290"/>
            <a:ext cx="9144000" cy="6286544"/>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giyimvemoda.com/images/haberici/1980ler-modasi-esofman-takimlari.jpg"/>
          <p:cNvPicPr>
            <a:picLocks noChangeAspect="1" noChangeArrowheads="1"/>
          </p:cNvPicPr>
          <p:nvPr/>
        </p:nvPicPr>
        <p:blipFill>
          <a:blip r:embed="rId2"/>
          <a:srcRect/>
          <a:stretch>
            <a:fillRect/>
          </a:stretch>
        </p:blipFill>
        <p:spPr bwMode="auto">
          <a:xfrm>
            <a:off x="357158" y="214290"/>
            <a:ext cx="8501122" cy="6357982"/>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357166"/>
            <a:ext cx="8229600" cy="6500834"/>
          </a:xfrm>
        </p:spPr>
        <p:txBody>
          <a:bodyPr/>
          <a:lstStyle/>
          <a:p>
            <a:pPr>
              <a:buNone/>
            </a:pPr>
            <a:r>
              <a:rPr lang="tr-TR" dirty="0" smtClean="0"/>
              <a:t>        </a:t>
            </a:r>
            <a:r>
              <a:rPr lang="tr-TR" sz="3600" dirty="0" smtClean="0">
                <a:latin typeface="Times New Roman" pitchFamily="18" charset="0"/>
                <a:cs typeface="Times New Roman" pitchFamily="18" charset="0"/>
              </a:rPr>
              <a:t>Popüler dergilerde kadın kendinden emin, alımlı ve şıktır. İri imitasyon takılar, </a:t>
            </a:r>
            <a:r>
              <a:rPr lang="tr-TR" sz="3600" dirty="0" err="1" smtClean="0">
                <a:latin typeface="Times New Roman" pitchFamily="18" charset="0"/>
                <a:cs typeface="Times New Roman" pitchFamily="18" charset="0"/>
              </a:rPr>
              <a:t>dore</a:t>
            </a:r>
            <a:r>
              <a:rPr lang="tr-TR" sz="3600" dirty="0" smtClean="0">
                <a:latin typeface="Times New Roman" pitchFamily="18" charset="0"/>
                <a:cs typeface="Times New Roman" pitchFamily="18" charset="0"/>
              </a:rPr>
              <a:t> aksesuarlar, renkli ve desenli külotlu çoraplar kullanılan diğer popüler aksesuarlar arasındadır. </a:t>
            </a:r>
          </a:p>
          <a:p>
            <a:pPr>
              <a:buNone/>
            </a:pPr>
            <a:endParaRPr lang="tr-TR" sz="3600" dirty="0">
              <a:latin typeface="Times New Roman" pitchFamily="18" charset="0"/>
              <a:cs typeface="Times New Roman" pitchFamily="18" charset="0"/>
            </a:endParaRPr>
          </a:p>
        </p:txBody>
      </p:sp>
      <p:pic>
        <p:nvPicPr>
          <p:cNvPr id="4" name="Picture 4" descr="taki"/>
          <p:cNvPicPr>
            <a:picLocks noChangeAspect="1" noChangeArrowheads="1"/>
          </p:cNvPicPr>
          <p:nvPr/>
        </p:nvPicPr>
        <p:blipFill>
          <a:blip r:embed="rId2"/>
          <a:srcRect/>
          <a:stretch>
            <a:fillRect/>
          </a:stretch>
        </p:blipFill>
        <p:spPr bwMode="auto">
          <a:xfrm>
            <a:off x="714348" y="3429000"/>
            <a:ext cx="3143272" cy="2857500"/>
          </a:xfrm>
          <a:prstGeom prst="rect">
            <a:avLst/>
          </a:prstGeom>
          <a:noFill/>
        </p:spPr>
      </p:pic>
      <p:pic>
        <p:nvPicPr>
          <p:cNvPr id="5" name="Picture 2" descr="Takı"/>
          <p:cNvPicPr>
            <a:picLocks noChangeAspect="1" noChangeArrowheads="1"/>
          </p:cNvPicPr>
          <p:nvPr/>
        </p:nvPicPr>
        <p:blipFill>
          <a:blip r:embed="rId3"/>
          <a:srcRect/>
          <a:stretch>
            <a:fillRect/>
          </a:stretch>
        </p:blipFill>
        <p:spPr bwMode="auto">
          <a:xfrm>
            <a:off x="4143372" y="3571876"/>
            <a:ext cx="4357718" cy="2695575"/>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0" y="214290"/>
            <a:ext cx="8686800" cy="6643710"/>
          </a:xfrm>
        </p:spPr>
        <p:txBody>
          <a:bodyPr>
            <a:normAutofit/>
          </a:bodyPr>
          <a:lstStyle/>
          <a:p>
            <a:pPr>
              <a:buNone/>
            </a:pPr>
            <a:r>
              <a:rPr lang="tr-TR" sz="4000" dirty="0" smtClean="0">
                <a:latin typeface="Times New Roman" pitchFamily="18" charset="0"/>
                <a:cs typeface="Times New Roman" pitchFamily="18" charset="0"/>
              </a:rPr>
              <a:t>      Makyaj trendleri 1980’lerde değişime uğrar. Sıra dışı renkleri özgürce kullanan 1980’ler kadını için ruj, allık ve rimeller vazgeçilmez makyaj malzemeleri arasında yer alır. Bu yılların makyajı abartılı, pembe, yeşil ve mavi renklerini barındırır. Çoğu kadın porselen bebeklerden özenilen, ışıltılı bir tene sahip olmaya çalışır. </a:t>
            </a:r>
            <a:endParaRPr lang="tr-TR" sz="4000" dirty="0">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giyimvemoda.com/images/haberici/1980ler-makyaj-trendleri.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428604"/>
            <a:ext cx="8229600" cy="5697559"/>
          </a:xfrm>
        </p:spPr>
        <p:txBody>
          <a:bodyPr>
            <a:normAutofit lnSpcReduction="10000"/>
          </a:bodyPr>
          <a:lstStyle/>
          <a:p>
            <a:pPr>
              <a:buNone/>
            </a:pPr>
            <a:r>
              <a:rPr lang="tr-TR" sz="3600" dirty="0" smtClean="0">
                <a:latin typeface="Times New Roman" pitchFamily="18" charset="0"/>
                <a:cs typeface="Times New Roman" pitchFamily="18" charset="0"/>
              </a:rPr>
              <a:t>      </a:t>
            </a:r>
            <a:r>
              <a:rPr lang="tr-TR" sz="4000" dirty="0" smtClean="0">
                <a:latin typeface="Times New Roman" pitchFamily="18" charset="0"/>
                <a:cs typeface="Times New Roman" pitchFamily="18" charset="0"/>
              </a:rPr>
              <a:t>Bu dönemde permalı ve dağınık saç modelleri tercih edilir. İçeriğinde, parlatıcı barındıran ve saça, kadınların istedikleri parlaklığı veren, hacim sağlayan, saç köpükleri yaygınlaşmıştır. Bu dönemlerde, perçemler popülerlik tacını takmıştır. Uzun perçemlere uygun olması yönünden, tek tarafı uzun küpeler takılmıştır.</a:t>
            </a:r>
          </a:p>
          <a:p>
            <a:pPr>
              <a:buNone/>
            </a:pPr>
            <a:endParaRPr lang="tr-T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giyimvemoda.com/images/haberici/80ler-sac-modasi.jpg"/>
          <p:cNvPicPr>
            <a:picLocks noChangeAspect="1" noChangeArrowheads="1"/>
          </p:cNvPicPr>
          <p:nvPr/>
        </p:nvPicPr>
        <p:blipFill>
          <a:blip r:embed="rId2"/>
          <a:srcRect/>
          <a:stretch>
            <a:fillRect/>
          </a:stretch>
        </p:blipFill>
        <p:spPr bwMode="auto">
          <a:xfrm>
            <a:off x="0" y="-136526"/>
            <a:ext cx="9144000" cy="6994525"/>
          </a:xfrm>
          <a:prstGeom prst="rect">
            <a:avLst/>
          </a:prstGeo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80’LERİN GELİNLİK MODASI</a:t>
            </a:r>
            <a:endParaRPr lang="tr-TR" dirty="0"/>
          </a:p>
        </p:txBody>
      </p:sp>
      <p:sp>
        <p:nvSpPr>
          <p:cNvPr id="3" name="2 İçerik Yer Tutucusu"/>
          <p:cNvSpPr>
            <a:spLocks noGrp="1"/>
          </p:cNvSpPr>
          <p:nvPr>
            <p:ph idx="1"/>
          </p:nvPr>
        </p:nvSpPr>
        <p:spPr/>
        <p:txBody>
          <a:bodyPr/>
          <a:lstStyle/>
          <a:p>
            <a:pPr>
              <a:buNone/>
            </a:pPr>
            <a:r>
              <a:rPr lang="tr-TR" dirty="0" smtClean="0"/>
              <a:t>      </a:t>
            </a:r>
            <a:r>
              <a:rPr lang="tr-TR" sz="4000" dirty="0" smtClean="0"/>
              <a:t>1980lerde gelinliklerde abartıdan nasibini alır ve kabardıkça kabarır. Kolları, etekleri, </a:t>
            </a:r>
            <a:r>
              <a:rPr lang="tr-TR" sz="4000" dirty="0" err="1" smtClean="0"/>
              <a:t>duarkları</a:t>
            </a:r>
            <a:r>
              <a:rPr lang="tr-TR" sz="4000" dirty="0" smtClean="0"/>
              <a:t>...Bunun yanı sıra danteller çok görkemlidir ve işlemeler fazlasıyla abartılı, aynı zamanda ışıl ışıldır.</a:t>
            </a:r>
            <a:endParaRPr lang="tr-TR" sz="4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giyimvemoda.com/images/haberici/1980ler-gelinlik-modasi.jpg"/>
          <p:cNvPicPr>
            <a:picLocks noChangeAspect="1" noChangeArrowheads="1"/>
          </p:cNvPicPr>
          <p:nvPr/>
        </p:nvPicPr>
        <p:blipFill>
          <a:blip r:embed="rId2"/>
          <a:srcRect/>
          <a:stretch>
            <a:fillRect/>
          </a:stretch>
        </p:blipFill>
        <p:spPr bwMode="auto">
          <a:xfrm>
            <a:off x="0" y="-136526"/>
            <a:ext cx="9144000" cy="6994525"/>
          </a:xfrm>
          <a:prstGeom prst="rect">
            <a:avLst/>
          </a:prstGeo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80’LERİN PLAJ MODASI</a:t>
            </a:r>
            <a:endParaRPr lang="tr-TR" dirty="0"/>
          </a:p>
        </p:txBody>
      </p:sp>
      <p:sp>
        <p:nvSpPr>
          <p:cNvPr id="3" name="2 İçerik Yer Tutucusu"/>
          <p:cNvSpPr>
            <a:spLocks noGrp="1"/>
          </p:cNvSpPr>
          <p:nvPr>
            <p:ph idx="1"/>
          </p:nvPr>
        </p:nvSpPr>
        <p:spPr/>
        <p:txBody>
          <a:bodyPr/>
          <a:lstStyle/>
          <a:p>
            <a:pPr>
              <a:buNone/>
            </a:pPr>
            <a:r>
              <a:rPr lang="tr-TR" dirty="0" smtClean="0"/>
              <a:t>       1980’lerde plajlarda da cesur çizgiler görülür. Derin ve yüksek kesimli bikiniler ve mayolar... Bacaklar upuzun ve bedenler biraz fazla kışkırtıcı…</a:t>
            </a:r>
            <a:endParaRPr lang="tr-TR"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giyimvemoda.com/images/haberici/1980ler-bikini-modelleri.jpg"/>
          <p:cNvPicPr>
            <a:picLocks noChangeAspect="1" noChangeArrowheads="1"/>
          </p:cNvPicPr>
          <p:nvPr/>
        </p:nvPicPr>
        <p:blipFill>
          <a:blip r:embed="rId2"/>
          <a:srcRect/>
          <a:stretch>
            <a:fillRect/>
          </a:stretch>
        </p:blipFill>
        <p:spPr bwMode="auto">
          <a:xfrm>
            <a:off x="0" y="0"/>
            <a:ext cx="6215074" cy="3357562"/>
          </a:xfrm>
          <a:prstGeom prst="rect">
            <a:avLst/>
          </a:prstGeom>
          <a:noFill/>
        </p:spPr>
      </p:pic>
      <p:pic>
        <p:nvPicPr>
          <p:cNvPr id="44036" name="Picture 4" descr="http://www.giyimvemoda.com/images/haberici/1980ler-mayo-modasi.jpg"/>
          <p:cNvPicPr>
            <a:picLocks noChangeAspect="1" noChangeArrowheads="1"/>
          </p:cNvPicPr>
          <p:nvPr/>
        </p:nvPicPr>
        <p:blipFill>
          <a:blip r:embed="rId3"/>
          <a:srcRect/>
          <a:stretch>
            <a:fillRect/>
          </a:stretch>
        </p:blipFill>
        <p:spPr bwMode="auto">
          <a:xfrm>
            <a:off x="1785918" y="3357562"/>
            <a:ext cx="7358082" cy="3500438"/>
          </a:xfrm>
          <a:prstGeom prst="rect">
            <a:avLst/>
          </a:prstGeom>
          <a:noFill/>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ERKEK GİYİMİNDE MODA</a:t>
            </a:r>
            <a:endParaRPr lang="tr-TR" dirty="0"/>
          </a:p>
        </p:txBody>
      </p:sp>
      <p:sp>
        <p:nvSpPr>
          <p:cNvPr id="3" name="2 İçerik Yer Tutucusu"/>
          <p:cNvSpPr>
            <a:spLocks noGrp="1"/>
          </p:cNvSpPr>
          <p:nvPr>
            <p:ph idx="1"/>
          </p:nvPr>
        </p:nvSpPr>
        <p:spPr>
          <a:xfrm>
            <a:off x="457200" y="1142984"/>
            <a:ext cx="8229600" cy="5500726"/>
          </a:xfrm>
        </p:spPr>
        <p:txBody>
          <a:bodyPr/>
          <a:lstStyle/>
          <a:p>
            <a:pPr>
              <a:buNone/>
            </a:pPr>
            <a:r>
              <a:rPr lang="tr-TR" b="1" dirty="0" smtClean="0"/>
              <a:t>      Yelekler</a:t>
            </a:r>
          </a:p>
          <a:p>
            <a:pPr>
              <a:buNone/>
            </a:pPr>
            <a:r>
              <a:rPr lang="tr-TR" dirty="0" smtClean="0"/>
              <a:t>      </a:t>
            </a:r>
            <a:r>
              <a:rPr lang="tr-TR" sz="2800" dirty="0" smtClean="0"/>
              <a:t>Erkek  giyiminde ise yeleklerde  düğme azalması (4 e kadar düştü),yelek boylarında kısalma ve kravatlarda daralma yaşanır.İnce çizgili takımlar ve ceket içine tişört giymek de 80’lerde oluşan tarzlardır.</a:t>
            </a:r>
            <a:endParaRPr lang="tr-TR" sz="2800" dirty="0"/>
          </a:p>
        </p:txBody>
      </p:sp>
      <p:pic>
        <p:nvPicPr>
          <p:cNvPr id="48130" name="Picture 2" descr="Erkek Yelek"/>
          <p:cNvPicPr>
            <a:picLocks noChangeAspect="1" noChangeArrowheads="1"/>
          </p:cNvPicPr>
          <p:nvPr/>
        </p:nvPicPr>
        <p:blipFill>
          <a:blip r:embed="rId2"/>
          <a:srcRect/>
          <a:stretch>
            <a:fillRect/>
          </a:stretch>
        </p:blipFill>
        <p:spPr bwMode="auto">
          <a:xfrm>
            <a:off x="2786050" y="3714752"/>
            <a:ext cx="3500462" cy="3143248"/>
          </a:xfrm>
          <a:prstGeom prst="rect">
            <a:avLst/>
          </a:prstGeom>
          <a:noFill/>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285728"/>
            <a:ext cx="8229600" cy="5840435"/>
          </a:xfrm>
        </p:spPr>
        <p:txBody>
          <a:bodyPr/>
          <a:lstStyle/>
          <a:p>
            <a:pPr>
              <a:buNone/>
            </a:pPr>
            <a:r>
              <a:rPr lang="tr-TR" b="1" dirty="0" smtClean="0"/>
              <a:t>       </a:t>
            </a:r>
            <a:r>
              <a:rPr lang="tr-TR" b="1" dirty="0" err="1" smtClean="0"/>
              <a:t>Hawai</a:t>
            </a:r>
            <a:r>
              <a:rPr lang="tr-TR" b="1" dirty="0" smtClean="0"/>
              <a:t> Tişörtler</a:t>
            </a:r>
          </a:p>
          <a:p>
            <a:pPr>
              <a:buNone/>
            </a:pPr>
            <a:r>
              <a:rPr lang="tr-TR" dirty="0" smtClean="0"/>
              <a:t>       </a:t>
            </a:r>
            <a:r>
              <a:rPr lang="tr-TR" sz="2800" dirty="0" smtClean="0"/>
              <a:t>Günümüzde her yaz ortaya çıkan </a:t>
            </a:r>
            <a:r>
              <a:rPr lang="tr-TR" sz="2800" dirty="0" err="1" smtClean="0"/>
              <a:t>hawai</a:t>
            </a:r>
            <a:r>
              <a:rPr lang="tr-TR" sz="2800" dirty="0" smtClean="0"/>
              <a:t> tişörtleri de 80’lerde moda olmuştur .Bu tişörtler genelde dikişli  spor ceketlerle </a:t>
            </a:r>
            <a:r>
              <a:rPr lang="tr-TR" sz="2800" dirty="0" err="1" smtClean="0"/>
              <a:t>kombinlenmiştir</a:t>
            </a:r>
            <a:r>
              <a:rPr lang="tr-TR" sz="2800" dirty="0" smtClean="0"/>
              <a:t>.</a:t>
            </a:r>
          </a:p>
          <a:p>
            <a:pPr>
              <a:buNone/>
            </a:pPr>
            <a:endParaRPr lang="tr-TR" sz="2800" dirty="0" smtClean="0"/>
          </a:p>
          <a:p>
            <a:endParaRPr lang="tr-TR" dirty="0"/>
          </a:p>
        </p:txBody>
      </p:sp>
      <p:pic>
        <p:nvPicPr>
          <p:cNvPr id="49157" name="Picture 5" descr="C:\Users\pc\Desktop\untitled.png"/>
          <p:cNvPicPr>
            <a:picLocks noChangeAspect="1" noChangeArrowheads="1"/>
          </p:cNvPicPr>
          <p:nvPr/>
        </p:nvPicPr>
        <p:blipFill>
          <a:blip r:embed="rId2"/>
          <a:srcRect/>
          <a:stretch>
            <a:fillRect/>
          </a:stretch>
        </p:blipFill>
        <p:spPr bwMode="auto">
          <a:xfrm>
            <a:off x="1643042" y="2357430"/>
            <a:ext cx="4000528" cy="3786214"/>
          </a:xfrm>
          <a:prstGeom prst="rect">
            <a:avLst/>
          </a:prstGeo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500042"/>
            <a:ext cx="8229600" cy="5626121"/>
          </a:xfrm>
        </p:spPr>
        <p:txBody>
          <a:bodyPr/>
          <a:lstStyle/>
          <a:p>
            <a:pPr>
              <a:buNone/>
            </a:pPr>
            <a:r>
              <a:rPr lang="tr-TR" b="1" dirty="0" smtClean="0"/>
              <a:t>      Erkekler İçin Aksesuarlar</a:t>
            </a:r>
          </a:p>
          <a:p>
            <a:pPr>
              <a:buNone/>
            </a:pPr>
            <a:r>
              <a:rPr lang="tr-TR" dirty="0" smtClean="0"/>
              <a:t>      </a:t>
            </a:r>
            <a:r>
              <a:rPr lang="tr-TR" sz="2800" dirty="0" smtClean="0"/>
              <a:t>Erkekler için küpeler önemli bir moda haline gelirken saatler büyük önem kazanmış erkekler tarafından kullanılan metal bileklikler moda açısından büyük yer tutmuştur.Günümüzde hepimizin bayıldığı </a:t>
            </a:r>
            <a:r>
              <a:rPr lang="tr-TR" sz="2800" dirty="0" err="1" smtClean="0"/>
              <a:t>swatch</a:t>
            </a:r>
            <a:r>
              <a:rPr lang="tr-TR" sz="2800" dirty="0" smtClean="0"/>
              <a:t> </a:t>
            </a:r>
            <a:r>
              <a:rPr lang="tr-TR" sz="2800" dirty="0" err="1" smtClean="0"/>
              <a:t>saaatler</a:t>
            </a:r>
            <a:r>
              <a:rPr lang="tr-TR" sz="2800" dirty="0" smtClean="0"/>
              <a:t> bu dönemlerde gençler arasında büyük bir modaya dönüşmüştür.</a:t>
            </a:r>
          </a:p>
          <a:p>
            <a:pPr>
              <a:buNone/>
            </a:pPr>
            <a:endParaRPr lang="tr-TR" dirty="0" smtClean="0"/>
          </a:p>
          <a:p>
            <a:endParaRPr lang="tr-TR" dirty="0"/>
          </a:p>
        </p:txBody>
      </p:sp>
      <p:pic>
        <p:nvPicPr>
          <p:cNvPr id="50178" name="Picture 2" descr="C:\Users\pc\Desktop\ll.png"/>
          <p:cNvPicPr>
            <a:picLocks noChangeAspect="1" noChangeArrowheads="1"/>
          </p:cNvPicPr>
          <p:nvPr/>
        </p:nvPicPr>
        <p:blipFill>
          <a:blip r:embed="rId2"/>
          <a:srcRect/>
          <a:stretch>
            <a:fillRect/>
          </a:stretch>
        </p:blipFill>
        <p:spPr bwMode="auto">
          <a:xfrm>
            <a:off x="2571736" y="3786190"/>
            <a:ext cx="4071966" cy="3071810"/>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DÖNEMİN YÜZLERİ </a:t>
            </a:r>
            <a:endParaRPr lang="tr-TR" b="1" dirty="0"/>
          </a:p>
        </p:txBody>
      </p:sp>
      <p:sp>
        <p:nvSpPr>
          <p:cNvPr id="3" name="2 İçerik Yer Tutucusu"/>
          <p:cNvSpPr>
            <a:spLocks noGrp="1"/>
          </p:cNvSpPr>
          <p:nvPr>
            <p:ph idx="1"/>
          </p:nvPr>
        </p:nvSpPr>
        <p:spPr/>
        <p:txBody>
          <a:bodyPr/>
          <a:lstStyle/>
          <a:p>
            <a:pPr>
              <a:buNone/>
            </a:pPr>
            <a:r>
              <a:rPr lang="tr-TR" dirty="0" smtClean="0"/>
              <a:t>      1980’lerde medyanın ve kadınların takip ettiği ünlüler arasında Ajda </a:t>
            </a:r>
            <a:r>
              <a:rPr lang="tr-TR" dirty="0" err="1" smtClean="0"/>
              <a:t>Pekkan</a:t>
            </a:r>
            <a:r>
              <a:rPr lang="tr-TR" dirty="0" smtClean="0"/>
              <a:t>, Nükhet Duru, Hülya Avşar, Müjde Ar, Gülşen </a:t>
            </a:r>
            <a:r>
              <a:rPr lang="tr-TR" dirty="0" err="1" smtClean="0"/>
              <a:t>Bubikoğlu</a:t>
            </a:r>
            <a:r>
              <a:rPr lang="tr-TR" dirty="0" smtClean="0"/>
              <a:t>, Türkan </a:t>
            </a:r>
            <a:r>
              <a:rPr lang="tr-TR" dirty="0" err="1" smtClean="0"/>
              <a:t>Şoray</a:t>
            </a:r>
            <a:r>
              <a:rPr lang="tr-TR" dirty="0" smtClean="0"/>
              <a:t>, Emel Sayın, Harika Avcı ve Ahu Tuğba’yı saymak mümkündür. Dergilerde dönemin tanınmış yüzleri güzellik reçetelerini ve formda kalma sırlarını açıklar. </a:t>
            </a:r>
            <a:endParaRPr lang="tr-T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ajda pekkan 1980 ile ilgili görsel sonucu">
            <a:hlinkClick r:id="rId2"/>
          </p:cNvPr>
          <p:cNvPicPr>
            <a:picLocks noChangeAspect="1" noChangeArrowheads="1"/>
          </p:cNvPicPr>
          <p:nvPr/>
        </p:nvPicPr>
        <p:blipFill>
          <a:blip r:embed="rId3"/>
          <a:srcRect/>
          <a:stretch>
            <a:fillRect/>
          </a:stretch>
        </p:blipFill>
        <p:spPr bwMode="auto">
          <a:xfrm>
            <a:off x="714348" y="0"/>
            <a:ext cx="3500430" cy="3643337"/>
          </a:xfrm>
          <a:prstGeom prst="rect">
            <a:avLst/>
          </a:prstGeom>
          <a:noFill/>
        </p:spPr>
      </p:pic>
      <p:sp>
        <p:nvSpPr>
          <p:cNvPr id="51204" name="AutoShape 4" descr="hülya avşar 1980 ile ilgili görsel sonucu">
            <a:hlinkClick r:id="rId4"/>
          </p:cNvPr>
          <p:cNvSpPr>
            <a:spLocks noChangeAspect="1" noChangeArrowheads="1"/>
          </p:cNvSpPr>
          <p:nvPr/>
        </p:nvSpPr>
        <p:spPr bwMode="auto">
          <a:xfrm>
            <a:off x="53975" y="-1766888"/>
            <a:ext cx="2619375" cy="36957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51206" name="AutoShape 6" descr="hülya avşar 1980 ile ilgili görsel sonucu">
            <a:hlinkClick r:id="rId4"/>
          </p:cNvPr>
          <p:cNvSpPr>
            <a:spLocks noChangeAspect="1" noChangeArrowheads="1"/>
          </p:cNvSpPr>
          <p:nvPr/>
        </p:nvSpPr>
        <p:spPr bwMode="auto">
          <a:xfrm>
            <a:off x="53975" y="-1766888"/>
            <a:ext cx="2619375" cy="36957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pic>
        <p:nvPicPr>
          <p:cNvPr id="51210" name="Picture 10" descr="harika avcı 1980 ile ilgili görsel sonucu">
            <a:hlinkClick r:id="rId5"/>
          </p:cNvPr>
          <p:cNvPicPr>
            <a:picLocks noChangeAspect="1" noChangeArrowheads="1"/>
          </p:cNvPicPr>
          <p:nvPr/>
        </p:nvPicPr>
        <p:blipFill>
          <a:blip r:embed="rId6"/>
          <a:srcRect/>
          <a:stretch>
            <a:fillRect/>
          </a:stretch>
        </p:blipFill>
        <p:spPr bwMode="auto">
          <a:xfrm>
            <a:off x="3929058" y="0"/>
            <a:ext cx="4476750" cy="3695701"/>
          </a:xfrm>
          <a:prstGeom prst="rect">
            <a:avLst/>
          </a:prstGeom>
          <a:noFill/>
        </p:spPr>
      </p:pic>
      <p:pic>
        <p:nvPicPr>
          <p:cNvPr id="51212" name="Picture 12" descr="ahu tuğba 1980 ile ilgili görsel sonucu">
            <a:hlinkClick r:id="rId7"/>
          </p:cNvPr>
          <p:cNvPicPr>
            <a:picLocks noChangeAspect="1" noChangeArrowheads="1"/>
          </p:cNvPicPr>
          <p:nvPr/>
        </p:nvPicPr>
        <p:blipFill>
          <a:blip r:embed="rId8"/>
          <a:srcRect/>
          <a:stretch>
            <a:fillRect/>
          </a:stretch>
        </p:blipFill>
        <p:spPr bwMode="auto">
          <a:xfrm>
            <a:off x="214282" y="3000372"/>
            <a:ext cx="2381250" cy="3571875"/>
          </a:xfrm>
          <a:prstGeom prst="rect">
            <a:avLst/>
          </a:prstGeom>
          <a:noFill/>
        </p:spPr>
      </p:pic>
      <p:pic>
        <p:nvPicPr>
          <p:cNvPr id="51214" name="Picture 14" descr="gülşen bubikoğlu 1980 ile ilgili görsel sonucu">
            <a:hlinkClick r:id="rId9"/>
          </p:cNvPr>
          <p:cNvPicPr>
            <a:picLocks noChangeAspect="1" noChangeArrowheads="1"/>
          </p:cNvPicPr>
          <p:nvPr/>
        </p:nvPicPr>
        <p:blipFill>
          <a:blip r:embed="rId10"/>
          <a:srcRect/>
          <a:stretch>
            <a:fillRect/>
          </a:stretch>
        </p:blipFill>
        <p:spPr bwMode="auto">
          <a:xfrm>
            <a:off x="3214678" y="3552825"/>
            <a:ext cx="2381250" cy="3305175"/>
          </a:xfrm>
          <a:prstGeom prst="rect">
            <a:avLst/>
          </a:prstGeom>
          <a:noFill/>
        </p:spPr>
      </p:pic>
      <p:pic>
        <p:nvPicPr>
          <p:cNvPr id="51216" name="Picture 16" descr="emel sayın 1980 ler ile ilgili görsel sonucu">
            <a:hlinkClick r:id="rId11"/>
          </p:cNvPr>
          <p:cNvPicPr>
            <a:picLocks noChangeAspect="1" noChangeArrowheads="1"/>
          </p:cNvPicPr>
          <p:nvPr/>
        </p:nvPicPr>
        <p:blipFill>
          <a:blip r:embed="rId12"/>
          <a:srcRect/>
          <a:stretch>
            <a:fillRect/>
          </a:stretch>
        </p:blipFill>
        <p:spPr bwMode="auto">
          <a:xfrm>
            <a:off x="6467475" y="3162299"/>
            <a:ext cx="2676525" cy="3695701"/>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MODA ETKİNLİKLERİ</a:t>
            </a:r>
            <a:endParaRPr lang="tr-TR" b="1" dirty="0"/>
          </a:p>
        </p:txBody>
      </p:sp>
      <p:sp>
        <p:nvSpPr>
          <p:cNvPr id="3" name="2 İçerik Yer Tutucusu"/>
          <p:cNvSpPr>
            <a:spLocks noGrp="1"/>
          </p:cNvSpPr>
          <p:nvPr>
            <p:ph idx="1"/>
          </p:nvPr>
        </p:nvSpPr>
        <p:spPr/>
        <p:txBody>
          <a:bodyPr/>
          <a:lstStyle/>
          <a:p>
            <a:pPr>
              <a:buNone/>
            </a:pPr>
            <a:r>
              <a:rPr lang="tr-TR" dirty="0" smtClean="0"/>
              <a:t>        14-16 Mart 1979 tarihleri arasında ilk defa düzenlenen 1.Vizon Show, Türk moda tarihinde son derece önemlidir. Kamil </a:t>
            </a:r>
            <a:r>
              <a:rPr lang="tr-TR" dirty="0" err="1" smtClean="0"/>
              <a:t>Şükun</a:t>
            </a:r>
            <a:r>
              <a:rPr lang="tr-TR" dirty="0" smtClean="0"/>
              <a:t> tarafından ortaya atılan bu organizasyon kapsamında dönemin teknolojik aletlerinin tanıtımı, ilk </a:t>
            </a:r>
            <a:r>
              <a:rPr lang="tr-TR" dirty="0" err="1" smtClean="0"/>
              <a:t>Vizonkart</a:t>
            </a:r>
            <a:r>
              <a:rPr lang="tr-TR" dirty="0" smtClean="0"/>
              <a:t> uygulamaları, kadın vizon yarışmaları düzenlenir.</a:t>
            </a:r>
            <a:endParaRPr lang="tr-T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714356"/>
            <a:ext cx="8229600" cy="5411807"/>
          </a:xfrm>
        </p:spPr>
        <p:txBody>
          <a:bodyPr/>
          <a:lstStyle/>
          <a:p>
            <a:pPr>
              <a:buNone/>
            </a:pPr>
            <a:r>
              <a:rPr lang="tr-TR" dirty="0" smtClean="0"/>
              <a:t>      </a:t>
            </a:r>
            <a:r>
              <a:rPr lang="tr-TR" sz="4000" dirty="0" smtClean="0"/>
              <a:t>Halil </a:t>
            </a:r>
            <a:r>
              <a:rPr lang="tr-TR" sz="4000" dirty="0" err="1" smtClean="0"/>
              <a:t>Kadirbeyoğlu</a:t>
            </a:r>
            <a:r>
              <a:rPr lang="tr-TR" sz="4000" dirty="0" smtClean="0"/>
              <a:t> ve Neslihan Yargıcı gibi dönemin </a:t>
            </a:r>
            <a:r>
              <a:rPr lang="tr-TR" sz="4000" dirty="0" err="1" smtClean="0"/>
              <a:t>avantgarde</a:t>
            </a:r>
            <a:r>
              <a:rPr lang="tr-TR" sz="4000" dirty="0" smtClean="0"/>
              <a:t> tasarımcılarının defilelerinin yanı sıra kumaş firmalarından hazır giyime yüksek hazır giyimden tasarımcı defilelerine kadar geniş bir yelpazede çok sayıda etkinlik gerçekleşir. </a:t>
            </a:r>
            <a:endParaRPr lang="tr-TR" sz="40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1.vizonshow ile ilgili görsel sonucu">
            <a:hlinkClick r:id="rId2"/>
          </p:cNvPr>
          <p:cNvPicPr>
            <a:picLocks noChangeAspect="1" noChangeArrowheads="1"/>
          </p:cNvPicPr>
          <p:nvPr/>
        </p:nvPicPr>
        <p:blipFill>
          <a:blip r:embed="rId3"/>
          <a:srcRect/>
          <a:stretch>
            <a:fillRect/>
          </a:stretch>
        </p:blipFill>
        <p:spPr bwMode="auto">
          <a:xfrm>
            <a:off x="0" y="0"/>
            <a:ext cx="3929090" cy="4000504"/>
          </a:xfrm>
          <a:prstGeom prst="rect">
            <a:avLst/>
          </a:prstGeom>
          <a:noFill/>
        </p:spPr>
      </p:pic>
      <p:pic>
        <p:nvPicPr>
          <p:cNvPr id="68612" name="Picture 4" descr="1.vizonshow ile ilgili görsel sonucu">
            <a:hlinkClick r:id="rId4"/>
          </p:cNvPr>
          <p:cNvPicPr>
            <a:picLocks noChangeAspect="1" noChangeArrowheads="1"/>
          </p:cNvPicPr>
          <p:nvPr/>
        </p:nvPicPr>
        <p:blipFill>
          <a:blip r:embed="rId5"/>
          <a:srcRect/>
          <a:stretch>
            <a:fillRect/>
          </a:stretch>
        </p:blipFill>
        <p:spPr bwMode="auto">
          <a:xfrm>
            <a:off x="4000496" y="0"/>
            <a:ext cx="4838700" cy="3857628"/>
          </a:xfrm>
          <a:prstGeom prst="rect">
            <a:avLst/>
          </a:prstGeom>
          <a:noFill/>
        </p:spPr>
      </p:pic>
      <p:pic>
        <p:nvPicPr>
          <p:cNvPr id="68614" name="Picture 6" descr="1.vizonshow ile ilgili görsel sonucu">
            <a:hlinkClick r:id="rId2"/>
          </p:cNvPr>
          <p:cNvPicPr>
            <a:picLocks noChangeAspect="1" noChangeArrowheads="1"/>
          </p:cNvPicPr>
          <p:nvPr/>
        </p:nvPicPr>
        <p:blipFill>
          <a:blip r:embed="rId6"/>
          <a:srcRect/>
          <a:stretch>
            <a:fillRect/>
          </a:stretch>
        </p:blipFill>
        <p:spPr bwMode="auto">
          <a:xfrm>
            <a:off x="928662" y="3571876"/>
            <a:ext cx="3571900" cy="3286124"/>
          </a:xfrm>
          <a:prstGeom prst="rect">
            <a:avLst/>
          </a:prstGeom>
          <a:noFill/>
        </p:spPr>
      </p:pic>
      <p:pic>
        <p:nvPicPr>
          <p:cNvPr id="68616" name="Picture 8" descr="1.vizonshow ile ilgili görsel sonucu">
            <a:hlinkClick r:id="rId7"/>
          </p:cNvPr>
          <p:cNvPicPr>
            <a:picLocks noChangeAspect="1" noChangeArrowheads="1"/>
          </p:cNvPicPr>
          <p:nvPr/>
        </p:nvPicPr>
        <p:blipFill>
          <a:blip r:embed="rId8"/>
          <a:srcRect/>
          <a:stretch>
            <a:fillRect/>
          </a:stretch>
        </p:blipFill>
        <p:spPr bwMode="auto">
          <a:xfrm>
            <a:off x="4286248" y="3500438"/>
            <a:ext cx="3714776" cy="3357562"/>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YURTDIŞI DEFİLELERİ </a:t>
            </a:r>
            <a:endParaRPr lang="tr-TR" b="1" dirty="0"/>
          </a:p>
        </p:txBody>
      </p:sp>
      <p:sp>
        <p:nvSpPr>
          <p:cNvPr id="3" name="2 İçerik Yer Tutucusu"/>
          <p:cNvSpPr>
            <a:spLocks noGrp="1"/>
          </p:cNvSpPr>
          <p:nvPr>
            <p:ph idx="1"/>
          </p:nvPr>
        </p:nvSpPr>
        <p:spPr/>
        <p:txBody>
          <a:bodyPr/>
          <a:lstStyle/>
          <a:p>
            <a:pPr>
              <a:buNone/>
            </a:pPr>
            <a:r>
              <a:rPr lang="tr-TR" dirty="0" smtClean="0"/>
              <a:t>      1970’li yılların sonlarından itibaren Türk modası uluslar arası festivallerde adından söz ettirmeye başlar. 1980’lerde Vizon Show, Mısır ve Bulgaristan’a taşınır. Zühal </a:t>
            </a:r>
            <a:r>
              <a:rPr lang="tr-TR" dirty="0" err="1" smtClean="0"/>
              <a:t>Yorgancıoğlu</a:t>
            </a:r>
            <a:r>
              <a:rPr lang="tr-TR" dirty="0" smtClean="0"/>
              <a:t> gibi dönemin ünlü tasarımcılarının defileleri yurtdışında büyük ses getirir.</a:t>
            </a:r>
            <a:endParaRPr lang="tr-TR"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RIFAT ÖZBEK </a:t>
            </a:r>
            <a:endParaRPr lang="tr-TR" b="1" dirty="0"/>
          </a:p>
        </p:txBody>
      </p:sp>
      <p:sp>
        <p:nvSpPr>
          <p:cNvPr id="3" name="2 İçerik Yer Tutucusu"/>
          <p:cNvSpPr>
            <a:spLocks noGrp="1"/>
          </p:cNvSpPr>
          <p:nvPr>
            <p:ph idx="1"/>
          </p:nvPr>
        </p:nvSpPr>
        <p:spPr/>
        <p:txBody>
          <a:bodyPr>
            <a:normAutofit lnSpcReduction="10000"/>
          </a:bodyPr>
          <a:lstStyle/>
          <a:p>
            <a:pPr>
              <a:buNone/>
            </a:pPr>
            <a:r>
              <a:rPr lang="tr-TR" dirty="0" smtClean="0"/>
              <a:t>       1984 yılında kendi markasını kuran Rıfat Özbek ilk defilesinin Londra’da gerçekleştirir. Türk kültürünün yanı sıra Kuzey Afrika ve Hindistan kültüründen de etkilenen tasarımcının moda tarihine en önemli katkılarından biri globalleşen moda sistemine kattığı kültürel tattır. 1988 yılında İngiliz Moda Konseyi tarafından ‘’Yılın Tasarımcısı’’ ödülünü alır. Özbek </a:t>
            </a:r>
            <a:r>
              <a:rPr lang="tr-TR" dirty="0" err="1" smtClean="0"/>
              <a:t>Lady</a:t>
            </a:r>
            <a:r>
              <a:rPr lang="tr-TR" dirty="0" smtClean="0"/>
              <a:t> Diana başta olmak üzere önemli isimleri giydirir.</a:t>
            </a:r>
            <a:endParaRPr lang="tr-TR"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rıfat özbek ile ilgili görsel sonucu">
            <a:hlinkClick r:id="rId2"/>
          </p:cNvPr>
          <p:cNvPicPr>
            <a:picLocks noChangeAspect="1" noChangeArrowheads="1"/>
          </p:cNvPicPr>
          <p:nvPr/>
        </p:nvPicPr>
        <p:blipFill>
          <a:blip r:embed="rId3"/>
          <a:srcRect/>
          <a:stretch>
            <a:fillRect/>
          </a:stretch>
        </p:blipFill>
        <p:spPr bwMode="auto">
          <a:xfrm>
            <a:off x="642910" y="500042"/>
            <a:ext cx="7858180" cy="5572164"/>
          </a:xfrm>
          <a:prstGeom prst="rect">
            <a:avLst/>
          </a:prstGeo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Rifat Ozbek 1988"/>
          <p:cNvPicPr>
            <a:picLocks noChangeAspect="1" noChangeArrowheads="1"/>
          </p:cNvPicPr>
          <p:nvPr/>
        </p:nvPicPr>
        <p:blipFill>
          <a:blip r:embed="rId2"/>
          <a:srcRect/>
          <a:stretch>
            <a:fillRect/>
          </a:stretch>
        </p:blipFill>
        <p:spPr bwMode="auto">
          <a:xfrm>
            <a:off x="1571604" y="0"/>
            <a:ext cx="3536943" cy="3714776"/>
          </a:xfrm>
          <a:prstGeom prst="rect">
            <a:avLst/>
          </a:prstGeom>
          <a:noFill/>
        </p:spPr>
      </p:pic>
      <p:pic>
        <p:nvPicPr>
          <p:cNvPr id="59396" name="Picture 4" descr="Rifat Ozbek  1988"/>
          <p:cNvPicPr>
            <a:picLocks noChangeAspect="1" noChangeArrowheads="1"/>
          </p:cNvPicPr>
          <p:nvPr/>
        </p:nvPicPr>
        <p:blipFill>
          <a:blip r:embed="rId3"/>
          <a:srcRect/>
          <a:stretch>
            <a:fillRect/>
          </a:stretch>
        </p:blipFill>
        <p:spPr bwMode="auto">
          <a:xfrm>
            <a:off x="6000728" y="0"/>
            <a:ext cx="3143272" cy="4071942"/>
          </a:xfrm>
          <a:prstGeom prst="rect">
            <a:avLst/>
          </a:prstGeom>
          <a:noFill/>
        </p:spPr>
      </p:pic>
      <p:pic>
        <p:nvPicPr>
          <p:cNvPr id="59398" name="Picture 6" descr="Rifat Ozbek FW 1989"/>
          <p:cNvPicPr>
            <a:picLocks noChangeAspect="1" noChangeArrowheads="1"/>
          </p:cNvPicPr>
          <p:nvPr/>
        </p:nvPicPr>
        <p:blipFill>
          <a:blip r:embed="rId4"/>
          <a:srcRect/>
          <a:stretch>
            <a:fillRect/>
          </a:stretch>
        </p:blipFill>
        <p:spPr bwMode="auto">
          <a:xfrm>
            <a:off x="214282" y="3233754"/>
            <a:ext cx="2914650" cy="3624246"/>
          </a:xfrm>
          <a:prstGeom prst="rect">
            <a:avLst/>
          </a:prstGeom>
          <a:noFill/>
        </p:spPr>
      </p:pic>
      <p:pic>
        <p:nvPicPr>
          <p:cNvPr id="59400" name="Picture 8" descr="rıfat özbek vintage ile ilgili görsel sonucu">
            <a:hlinkClick r:id="rId5"/>
          </p:cNvPr>
          <p:cNvPicPr>
            <a:picLocks noChangeAspect="1" noChangeArrowheads="1"/>
          </p:cNvPicPr>
          <p:nvPr/>
        </p:nvPicPr>
        <p:blipFill>
          <a:blip r:embed="rId6"/>
          <a:srcRect/>
          <a:stretch>
            <a:fillRect/>
          </a:stretch>
        </p:blipFill>
        <p:spPr bwMode="auto">
          <a:xfrm>
            <a:off x="4214810" y="3500438"/>
            <a:ext cx="2762250" cy="3357562"/>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ESİN YILMAZ</a:t>
            </a:r>
            <a:endParaRPr lang="tr-TR" b="1" dirty="0"/>
          </a:p>
        </p:txBody>
      </p:sp>
      <p:sp>
        <p:nvSpPr>
          <p:cNvPr id="3" name="2 İçerik Yer Tutucusu"/>
          <p:cNvSpPr>
            <a:spLocks noGrp="1"/>
          </p:cNvSpPr>
          <p:nvPr>
            <p:ph idx="1"/>
          </p:nvPr>
        </p:nvSpPr>
        <p:spPr/>
        <p:txBody>
          <a:bodyPr/>
          <a:lstStyle/>
          <a:p>
            <a:pPr>
              <a:buNone/>
            </a:pPr>
            <a:r>
              <a:rPr lang="tr-TR" dirty="0" smtClean="0"/>
              <a:t>       Yerelliği radikal bir adıma dönüştüren tasarımları ile bilinen Esin Yılmaz, Anadolu kültürünün zenginliğinden ilham alarak deneysel tarzda üretim yapar. Onun tasarımlarında her parça giysi, bir mitolojik hikayeye bir Anadolu efsanesine bir türküdeki deyişe ait anlamlarla yüklüdür.</a:t>
            </a:r>
            <a:endParaRPr lang="tr-TR"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fontScale="90000"/>
          </a:bodyPr>
          <a:lstStyle/>
          <a:p>
            <a:r>
              <a:rPr lang="tr-TR" b="1" dirty="0" smtClean="0"/>
              <a:t>TÜRKİYE’DE MARKALAŞMA HAREKETLERİ</a:t>
            </a:r>
            <a:endParaRPr lang="tr-TR" b="1" dirty="0"/>
          </a:p>
        </p:txBody>
      </p:sp>
      <p:sp>
        <p:nvSpPr>
          <p:cNvPr id="3" name="2 İçerik Yer Tutucusu"/>
          <p:cNvSpPr>
            <a:spLocks noGrp="1"/>
          </p:cNvSpPr>
          <p:nvPr>
            <p:ph idx="1"/>
          </p:nvPr>
        </p:nvSpPr>
        <p:spPr/>
        <p:txBody>
          <a:bodyPr/>
          <a:lstStyle/>
          <a:p>
            <a:pPr>
              <a:buNone/>
            </a:pPr>
            <a:r>
              <a:rPr lang="tr-TR" dirty="0" smtClean="0"/>
              <a:t>        80’lerde önemli moda tasarımcıları arasında Yıldırım </a:t>
            </a:r>
            <a:r>
              <a:rPr lang="tr-TR" dirty="0" err="1" smtClean="0"/>
              <a:t>Mayruk</a:t>
            </a:r>
            <a:r>
              <a:rPr lang="tr-TR" dirty="0" smtClean="0"/>
              <a:t>, Vural </a:t>
            </a:r>
            <a:r>
              <a:rPr lang="tr-TR" dirty="0" err="1" smtClean="0"/>
              <a:t>Gökçaylı</a:t>
            </a:r>
            <a:r>
              <a:rPr lang="tr-TR" dirty="0" smtClean="0"/>
              <a:t>, Rıfat Özbek, Hayri </a:t>
            </a:r>
            <a:r>
              <a:rPr lang="tr-TR" dirty="0" err="1" smtClean="0"/>
              <a:t>Akduman</a:t>
            </a:r>
            <a:r>
              <a:rPr lang="tr-TR" dirty="0" smtClean="0"/>
              <a:t>, Cemil İpekçi, Canan Yaka ve Zühal </a:t>
            </a:r>
            <a:r>
              <a:rPr lang="tr-TR" dirty="0" err="1" smtClean="0"/>
              <a:t>Yorgancıoğlu</a:t>
            </a:r>
            <a:r>
              <a:rPr lang="tr-TR" dirty="0" smtClean="0"/>
              <a:t> sayılabilir. Dönemin ünlü giyim markaları </a:t>
            </a:r>
            <a:r>
              <a:rPr lang="tr-TR" dirty="0" err="1" smtClean="0"/>
              <a:t>Derimod</a:t>
            </a:r>
            <a:r>
              <a:rPr lang="tr-TR" dirty="0" smtClean="0"/>
              <a:t>, </a:t>
            </a:r>
            <a:r>
              <a:rPr lang="tr-TR" dirty="0" err="1" smtClean="0"/>
              <a:t>Beymen</a:t>
            </a:r>
            <a:r>
              <a:rPr lang="tr-TR" dirty="0" smtClean="0"/>
              <a:t>, Zeki Triko, </a:t>
            </a:r>
            <a:r>
              <a:rPr lang="tr-TR" dirty="0" err="1" smtClean="0"/>
              <a:t>Vakkoroma</a:t>
            </a:r>
            <a:r>
              <a:rPr lang="tr-TR" dirty="0" smtClean="0"/>
              <a:t>, Lee Cooper, </a:t>
            </a:r>
            <a:r>
              <a:rPr lang="tr-TR" dirty="0" err="1" smtClean="0"/>
              <a:t>Ayyıldız</a:t>
            </a:r>
            <a:r>
              <a:rPr lang="tr-TR" dirty="0" smtClean="0"/>
              <a:t>, </a:t>
            </a:r>
            <a:r>
              <a:rPr lang="tr-TR" dirty="0" err="1" smtClean="0"/>
              <a:t>Mudo</a:t>
            </a:r>
            <a:r>
              <a:rPr lang="tr-TR" dirty="0" smtClean="0"/>
              <a:t>, Faik Sönmez, </a:t>
            </a:r>
            <a:r>
              <a:rPr lang="tr-TR" dirty="0" err="1" smtClean="0"/>
              <a:t>Vepa</a:t>
            </a:r>
            <a:r>
              <a:rPr lang="tr-TR" dirty="0" smtClean="0"/>
              <a:t> gibi firmalardır. </a:t>
            </a:r>
            <a:r>
              <a:rPr lang="tr-TR" dirty="0" err="1" smtClean="0"/>
              <a:t>Vakko</a:t>
            </a:r>
            <a:r>
              <a:rPr lang="tr-TR" dirty="0" smtClean="0"/>
              <a:t> ülke çapında mağazacılık sektörünün yayılmasına öncülük eder.</a:t>
            </a:r>
            <a:endParaRPr lang="tr-TR" dirty="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smtClean="0"/>
              <a:t>FİLMLER</a:t>
            </a:r>
            <a:endParaRPr lang="tr-TR" b="1" dirty="0"/>
          </a:p>
        </p:txBody>
      </p:sp>
      <p:sp>
        <p:nvSpPr>
          <p:cNvPr id="3" name="2 İçerik Yer Tutucusu"/>
          <p:cNvSpPr>
            <a:spLocks noGrp="1"/>
          </p:cNvSpPr>
          <p:nvPr>
            <p:ph idx="1"/>
          </p:nvPr>
        </p:nvSpPr>
        <p:spPr>
          <a:xfrm>
            <a:off x="0" y="1285884"/>
            <a:ext cx="9144000" cy="5643578"/>
          </a:xfrm>
        </p:spPr>
        <p:txBody>
          <a:bodyPr>
            <a:normAutofit lnSpcReduction="10000"/>
          </a:bodyPr>
          <a:lstStyle/>
          <a:p>
            <a:pPr>
              <a:buNone/>
            </a:pPr>
            <a:r>
              <a:rPr lang="tr-TR" b="1" dirty="0" smtClean="0"/>
              <a:t>       Amerikan Jigolo, 1980</a:t>
            </a:r>
          </a:p>
          <a:p>
            <a:pPr>
              <a:buNone/>
            </a:pPr>
            <a:r>
              <a:rPr lang="tr-TR" dirty="0" smtClean="0"/>
              <a:t>       Filmde Richard Gere tarafından giyilen Armani tasarımları büyük ilgi toplar. </a:t>
            </a:r>
          </a:p>
          <a:p>
            <a:pPr>
              <a:buNone/>
            </a:pPr>
            <a:r>
              <a:rPr lang="tr-TR" b="1" dirty="0" smtClean="0"/>
              <a:t>       Borsa, 1987</a:t>
            </a:r>
            <a:endParaRPr lang="tr-TR" dirty="0" smtClean="0"/>
          </a:p>
          <a:p>
            <a:pPr>
              <a:buNone/>
            </a:pPr>
            <a:r>
              <a:rPr lang="tr-TR" dirty="0" smtClean="0"/>
              <a:t>       </a:t>
            </a:r>
            <a:r>
              <a:rPr lang="tr-TR" dirty="0" err="1" smtClean="0"/>
              <a:t>Yuppi</a:t>
            </a:r>
            <a:r>
              <a:rPr lang="tr-TR" dirty="0" smtClean="0"/>
              <a:t> tarzının en iyi örnekleri biri Michael </a:t>
            </a:r>
            <a:r>
              <a:rPr lang="tr-TR" dirty="0" err="1" smtClean="0"/>
              <a:t>Douglas’ın</a:t>
            </a:r>
            <a:r>
              <a:rPr lang="tr-TR" dirty="0" smtClean="0"/>
              <a:t> başrolü oynadığı ‘’Borsa’’ filminde görülmektedir.</a:t>
            </a:r>
          </a:p>
          <a:p>
            <a:pPr>
              <a:buNone/>
            </a:pPr>
            <a:r>
              <a:rPr lang="tr-TR" b="1" dirty="0" smtClean="0"/>
              <a:t>       Hanedan, 1981</a:t>
            </a:r>
          </a:p>
          <a:p>
            <a:pPr>
              <a:buNone/>
            </a:pPr>
            <a:r>
              <a:rPr lang="tr-TR" dirty="0" smtClean="0"/>
              <a:t>       Dizinin kostüm tasarımcısı </a:t>
            </a:r>
            <a:r>
              <a:rPr lang="tr-TR" dirty="0" err="1" smtClean="0"/>
              <a:t>Nolan</a:t>
            </a:r>
            <a:r>
              <a:rPr lang="tr-TR" dirty="0" smtClean="0"/>
              <a:t> </a:t>
            </a:r>
            <a:r>
              <a:rPr lang="tr-TR" dirty="0" err="1" smtClean="0"/>
              <a:t>Miller’in</a:t>
            </a:r>
            <a:r>
              <a:rPr lang="tr-TR" dirty="0" smtClean="0"/>
              <a:t> kadın karakterler için tasarladığı fütursuz ihtişam 1980’lerin iddialı tarzını net bir şekilde yansıtır. </a:t>
            </a:r>
            <a:endParaRPr lang="tr-T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merican gigolo ile ilgili görsel sonucu">
            <a:hlinkClick r:id="rId2"/>
          </p:cNvPr>
          <p:cNvPicPr>
            <a:picLocks noChangeAspect="1" noChangeArrowheads="1"/>
          </p:cNvPicPr>
          <p:nvPr/>
        </p:nvPicPr>
        <p:blipFill>
          <a:blip r:embed="rId3"/>
          <a:srcRect/>
          <a:stretch>
            <a:fillRect/>
          </a:stretch>
        </p:blipFill>
        <p:spPr bwMode="auto">
          <a:xfrm>
            <a:off x="0" y="785794"/>
            <a:ext cx="3000364" cy="4857784"/>
          </a:xfrm>
          <a:prstGeom prst="rect">
            <a:avLst/>
          </a:prstGeom>
          <a:noFill/>
        </p:spPr>
      </p:pic>
      <p:pic>
        <p:nvPicPr>
          <p:cNvPr id="1028" name="Picture 4" descr="İlgili resim">
            <a:hlinkClick r:id="rId4"/>
          </p:cNvPr>
          <p:cNvPicPr>
            <a:picLocks noChangeAspect="1" noChangeArrowheads="1"/>
          </p:cNvPicPr>
          <p:nvPr/>
        </p:nvPicPr>
        <p:blipFill>
          <a:blip r:embed="rId5"/>
          <a:srcRect/>
          <a:stretch>
            <a:fillRect/>
          </a:stretch>
        </p:blipFill>
        <p:spPr bwMode="auto">
          <a:xfrm>
            <a:off x="3143240" y="785794"/>
            <a:ext cx="2857520" cy="4857784"/>
          </a:xfrm>
          <a:prstGeom prst="rect">
            <a:avLst/>
          </a:prstGeom>
          <a:noFill/>
        </p:spPr>
      </p:pic>
      <p:pic>
        <p:nvPicPr>
          <p:cNvPr id="1030" name="Picture 6" descr="hanedan 1981 ile ilgili görsel sonucu">
            <a:hlinkClick r:id="rId6"/>
          </p:cNvPr>
          <p:cNvPicPr>
            <a:picLocks noChangeAspect="1" noChangeArrowheads="1"/>
          </p:cNvPicPr>
          <p:nvPr/>
        </p:nvPicPr>
        <p:blipFill>
          <a:blip r:embed="rId7"/>
          <a:srcRect/>
          <a:stretch>
            <a:fillRect/>
          </a:stretch>
        </p:blipFill>
        <p:spPr bwMode="auto">
          <a:xfrm>
            <a:off x="6143636" y="785794"/>
            <a:ext cx="3000364" cy="4857784"/>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İçerik Yer Tutucusu"/>
          <p:cNvSpPr>
            <a:spLocks noGrp="1"/>
          </p:cNvSpPr>
          <p:nvPr>
            <p:ph idx="1"/>
          </p:nvPr>
        </p:nvSpPr>
        <p:spPr>
          <a:xfrm>
            <a:off x="457200" y="785794"/>
            <a:ext cx="8229600" cy="5340369"/>
          </a:xfrm>
        </p:spPr>
        <p:txBody>
          <a:bodyPr>
            <a:normAutofit/>
          </a:bodyPr>
          <a:lstStyle/>
          <a:p>
            <a:pPr>
              <a:buNone/>
            </a:pPr>
            <a:r>
              <a:rPr lang="tr-TR" sz="4800" b="1" dirty="0" smtClean="0"/>
              <a:t>      DÜNYA ÜZERİNDE 80’LERİN MODA İKONLARINA ÖRNEK VERECEK OLURSAK…</a:t>
            </a:r>
            <a:endParaRPr lang="tr-TR" sz="4800" b="1"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giyimvemoda.com/images/haberici/Christie-Brinkley.jpg"/>
          <p:cNvPicPr>
            <a:picLocks noChangeAspect="1" noChangeArrowheads="1"/>
          </p:cNvPicPr>
          <p:nvPr/>
        </p:nvPicPr>
        <p:blipFill>
          <a:blip r:embed="rId2"/>
          <a:srcRect/>
          <a:stretch>
            <a:fillRect/>
          </a:stretch>
        </p:blipFill>
        <p:spPr bwMode="auto">
          <a:xfrm>
            <a:off x="0" y="0"/>
            <a:ext cx="9144000" cy="6000768"/>
          </a:xfrm>
          <a:prstGeom prst="rect">
            <a:avLst/>
          </a:prstGeom>
          <a:noFill/>
        </p:spPr>
      </p:pic>
      <p:sp>
        <p:nvSpPr>
          <p:cNvPr id="3" name="2 Dikdörtgen"/>
          <p:cNvSpPr/>
          <p:nvPr/>
        </p:nvSpPr>
        <p:spPr>
          <a:xfrm>
            <a:off x="857224" y="6215082"/>
            <a:ext cx="1898790" cy="369332"/>
          </a:xfrm>
          <a:prstGeom prst="rect">
            <a:avLst/>
          </a:prstGeom>
        </p:spPr>
        <p:txBody>
          <a:bodyPr wrap="square">
            <a:spAutoFit/>
          </a:bodyPr>
          <a:lstStyle/>
          <a:p>
            <a:r>
              <a:rPr lang="tr-TR" dirty="0" err="1" smtClean="0"/>
              <a:t>Christie</a:t>
            </a:r>
            <a:r>
              <a:rPr lang="tr-TR" dirty="0" smtClean="0"/>
              <a:t> </a:t>
            </a:r>
            <a:r>
              <a:rPr lang="tr-TR" dirty="0" err="1" smtClean="0"/>
              <a:t>Brinkley</a:t>
            </a:r>
            <a:r>
              <a:rPr lang="tr-TR" dirty="0" smtClean="0"/>
              <a:t>,</a:t>
            </a:r>
            <a:endParaRPr lang="tr-TR"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http://www.giyimvemoda.com/images/haberici/grace-jones.jpg"/>
          <p:cNvPicPr>
            <a:picLocks noChangeAspect="1" noChangeArrowheads="1"/>
          </p:cNvPicPr>
          <p:nvPr/>
        </p:nvPicPr>
        <p:blipFill>
          <a:blip r:embed="rId2"/>
          <a:srcRect/>
          <a:stretch>
            <a:fillRect/>
          </a:stretch>
        </p:blipFill>
        <p:spPr bwMode="auto">
          <a:xfrm>
            <a:off x="0" y="0"/>
            <a:ext cx="9144000" cy="6072206"/>
          </a:xfrm>
          <a:prstGeom prst="rect">
            <a:avLst/>
          </a:prstGeom>
          <a:noFill/>
        </p:spPr>
      </p:pic>
      <p:sp>
        <p:nvSpPr>
          <p:cNvPr id="3" name="2 Dikdörtgen"/>
          <p:cNvSpPr/>
          <p:nvPr/>
        </p:nvSpPr>
        <p:spPr>
          <a:xfrm>
            <a:off x="785786" y="6286520"/>
            <a:ext cx="1492716" cy="369332"/>
          </a:xfrm>
          <a:prstGeom prst="rect">
            <a:avLst/>
          </a:prstGeom>
        </p:spPr>
        <p:txBody>
          <a:bodyPr wrap="none">
            <a:spAutoFit/>
          </a:bodyPr>
          <a:lstStyle/>
          <a:p>
            <a:r>
              <a:rPr lang="tr-TR" dirty="0" err="1" smtClean="0"/>
              <a:t>Grace</a:t>
            </a:r>
            <a:r>
              <a:rPr lang="tr-TR" dirty="0" smtClean="0"/>
              <a:t> </a:t>
            </a:r>
            <a:r>
              <a:rPr lang="tr-TR" dirty="0" err="1" smtClean="0"/>
              <a:t>Jones</a:t>
            </a:r>
            <a:endParaRPr lang="tr-T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www.giyimvemoda.com/images/haberici/Whitney-Huston(1).jpg"/>
          <p:cNvPicPr>
            <a:picLocks noChangeAspect="1" noChangeArrowheads="1"/>
          </p:cNvPicPr>
          <p:nvPr/>
        </p:nvPicPr>
        <p:blipFill>
          <a:blip r:embed="rId2"/>
          <a:srcRect/>
          <a:stretch>
            <a:fillRect/>
          </a:stretch>
        </p:blipFill>
        <p:spPr bwMode="auto">
          <a:xfrm>
            <a:off x="0" y="0"/>
            <a:ext cx="9144000" cy="6000768"/>
          </a:xfrm>
          <a:prstGeom prst="rect">
            <a:avLst/>
          </a:prstGeom>
          <a:noFill/>
        </p:spPr>
      </p:pic>
      <p:sp>
        <p:nvSpPr>
          <p:cNvPr id="3" name="2 Dikdörtgen"/>
          <p:cNvSpPr/>
          <p:nvPr/>
        </p:nvSpPr>
        <p:spPr>
          <a:xfrm>
            <a:off x="928662" y="6286520"/>
            <a:ext cx="1813317" cy="369332"/>
          </a:xfrm>
          <a:prstGeom prst="rect">
            <a:avLst/>
          </a:prstGeom>
        </p:spPr>
        <p:txBody>
          <a:bodyPr wrap="none">
            <a:spAutoFit/>
          </a:bodyPr>
          <a:lstStyle/>
          <a:p>
            <a:r>
              <a:rPr lang="tr-TR" dirty="0" err="1" smtClean="0"/>
              <a:t>Whitney</a:t>
            </a:r>
            <a:r>
              <a:rPr lang="tr-TR" dirty="0" smtClean="0"/>
              <a:t> </a:t>
            </a:r>
            <a:r>
              <a:rPr lang="tr-TR" dirty="0" err="1" smtClean="0"/>
              <a:t>Huston</a:t>
            </a:r>
            <a:endParaRPr lang="tr-TR"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http://www.giyimvemoda.com/images/haberici/Olivia-Newton-John.jpg"/>
          <p:cNvPicPr>
            <a:picLocks noChangeAspect="1" noChangeArrowheads="1"/>
          </p:cNvPicPr>
          <p:nvPr/>
        </p:nvPicPr>
        <p:blipFill>
          <a:blip r:embed="rId2"/>
          <a:srcRect/>
          <a:stretch>
            <a:fillRect/>
          </a:stretch>
        </p:blipFill>
        <p:spPr bwMode="auto">
          <a:xfrm>
            <a:off x="0" y="0"/>
            <a:ext cx="9144000" cy="6215082"/>
          </a:xfrm>
          <a:prstGeom prst="rect">
            <a:avLst/>
          </a:prstGeom>
          <a:noFill/>
        </p:spPr>
      </p:pic>
      <p:sp>
        <p:nvSpPr>
          <p:cNvPr id="3" name="2 Dikdörtgen"/>
          <p:cNvSpPr/>
          <p:nvPr/>
        </p:nvSpPr>
        <p:spPr>
          <a:xfrm>
            <a:off x="785786" y="6286520"/>
            <a:ext cx="5339988" cy="369332"/>
          </a:xfrm>
          <a:prstGeom prst="rect">
            <a:avLst/>
          </a:prstGeom>
        </p:spPr>
        <p:txBody>
          <a:bodyPr wrap="none">
            <a:spAutoFit/>
          </a:bodyPr>
          <a:lstStyle/>
          <a:p>
            <a:r>
              <a:rPr lang="tr-TR" dirty="0" err="1" smtClean="0"/>
              <a:t>Cyndi</a:t>
            </a:r>
            <a:r>
              <a:rPr lang="tr-TR" dirty="0" smtClean="0"/>
              <a:t> </a:t>
            </a:r>
            <a:r>
              <a:rPr lang="tr-TR" dirty="0" err="1" smtClean="0"/>
              <a:t>Lauper</a:t>
            </a:r>
            <a:r>
              <a:rPr lang="tr-TR" dirty="0" smtClean="0"/>
              <a:t>- Olivia Newton (Grease Filmi) -John)</a:t>
            </a:r>
            <a:endParaRPr lang="tr-TR"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http://www.giyimvemoda.com/images/haberici/kim-bassinger.jpg"/>
          <p:cNvPicPr>
            <a:picLocks noChangeAspect="1" noChangeArrowheads="1"/>
          </p:cNvPicPr>
          <p:nvPr/>
        </p:nvPicPr>
        <p:blipFill>
          <a:blip r:embed="rId2"/>
          <a:srcRect/>
          <a:stretch>
            <a:fillRect/>
          </a:stretch>
        </p:blipFill>
        <p:spPr bwMode="auto">
          <a:xfrm>
            <a:off x="0" y="0"/>
            <a:ext cx="9144000" cy="6143644"/>
          </a:xfrm>
          <a:prstGeom prst="rect">
            <a:avLst/>
          </a:prstGeom>
          <a:noFill/>
        </p:spPr>
      </p:pic>
      <p:sp>
        <p:nvSpPr>
          <p:cNvPr id="3" name="2 Dikdörtgen"/>
          <p:cNvSpPr/>
          <p:nvPr/>
        </p:nvSpPr>
        <p:spPr>
          <a:xfrm>
            <a:off x="1142976" y="6286520"/>
            <a:ext cx="1620957" cy="369332"/>
          </a:xfrm>
          <a:prstGeom prst="rect">
            <a:avLst/>
          </a:prstGeom>
        </p:spPr>
        <p:txBody>
          <a:bodyPr wrap="none">
            <a:spAutoFit/>
          </a:bodyPr>
          <a:lstStyle/>
          <a:p>
            <a:r>
              <a:rPr lang="tr-TR" dirty="0" smtClean="0"/>
              <a:t>Kim </a:t>
            </a:r>
            <a:r>
              <a:rPr lang="tr-TR" dirty="0" err="1" smtClean="0"/>
              <a:t>Basinger</a:t>
            </a:r>
            <a:r>
              <a:rPr lang="tr-TR" dirty="0" smtClean="0"/>
              <a:t> </a:t>
            </a:r>
            <a:endParaRPr lang="tr-T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www.giyimvemoda.com/images/haberici/prenses-diana.jpg"/>
          <p:cNvPicPr>
            <a:picLocks noChangeAspect="1" noChangeArrowheads="1"/>
          </p:cNvPicPr>
          <p:nvPr/>
        </p:nvPicPr>
        <p:blipFill>
          <a:blip r:embed="rId2"/>
          <a:srcRect/>
          <a:stretch>
            <a:fillRect/>
          </a:stretch>
        </p:blipFill>
        <p:spPr bwMode="auto">
          <a:xfrm>
            <a:off x="0" y="0"/>
            <a:ext cx="9144000" cy="6143644"/>
          </a:xfrm>
          <a:prstGeom prst="rect">
            <a:avLst/>
          </a:prstGeom>
          <a:noFill/>
        </p:spPr>
      </p:pic>
      <p:sp>
        <p:nvSpPr>
          <p:cNvPr id="3" name="2 Dikdörtgen"/>
          <p:cNvSpPr/>
          <p:nvPr/>
        </p:nvSpPr>
        <p:spPr>
          <a:xfrm>
            <a:off x="642910" y="6286520"/>
            <a:ext cx="1762021" cy="369332"/>
          </a:xfrm>
          <a:prstGeom prst="rect">
            <a:avLst/>
          </a:prstGeom>
        </p:spPr>
        <p:txBody>
          <a:bodyPr wrap="none">
            <a:spAutoFit/>
          </a:bodyPr>
          <a:lstStyle/>
          <a:p>
            <a:r>
              <a:rPr lang="tr-TR" dirty="0" smtClean="0"/>
              <a:t>Prenses Diana </a:t>
            </a:r>
            <a:endParaRPr lang="tr-T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giyimvemoda.com/images/haberici/madonna(1).jpg"/>
          <p:cNvPicPr>
            <a:picLocks noChangeAspect="1" noChangeArrowheads="1"/>
          </p:cNvPicPr>
          <p:nvPr/>
        </p:nvPicPr>
        <p:blipFill>
          <a:blip r:embed="rId2"/>
          <a:srcRect/>
          <a:stretch>
            <a:fillRect/>
          </a:stretch>
        </p:blipFill>
        <p:spPr bwMode="auto">
          <a:xfrm>
            <a:off x="0" y="0"/>
            <a:ext cx="9144000" cy="6143644"/>
          </a:xfrm>
          <a:prstGeom prst="rect">
            <a:avLst/>
          </a:prstGeom>
          <a:noFill/>
        </p:spPr>
      </p:pic>
      <p:sp>
        <p:nvSpPr>
          <p:cNvPr id="3" name="2 Dikdörtgen"/>
          <p:cNvSpPr/>
          <p:nvPr/>
        </p:nvSpPr>
        <p:spPr>
          <a:xfrm>
            <a:off x="785786" y="6286520"/>
            <a:ext cx="1146468" cy="369332"/>
          </a:xfrm>
          <a:prstGeom prst="rect">
            <a:avLst/>
          </a:prstGeom>
        </p:spPr>
        <p:txBody>
          <a:bodyPr wrap="none">
            <a:spAutoFit/>
          </a:bodyPr>
          <a:lstStyle/>
          <a:p>
            <a:r>
              <a:rPr lang="tr-TR" dirty="0" err="1" smtClean="0"/>
              <a:t>Madonna</a:t>
            </a:r>
            <a:endParaRPr lang="tr-TR" dirty="0"/>
          </a:p>
        </p:txBody>
      </p:sp>
    </p:spTree>
  </p:cSld>
  <p:clrMapOvr>
    <a:masterClrMapping/>
  </p:clrMapOvr>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1149</TotalTime>
  <Words>1066</Words>
  <Application>Microsoft Office PowerPoint</Application>
  <PresentationFormat>Ekran Gösterisi (4:3)</PresentationFormat>
  <Paragraphs>58</Paragraphs>
  <Slides>54</Slides>
  <Notes>0</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54</vt:i4>
      </vt:variant>
    </vt:vector>
  </HeadingPairs>
  <TitlesOfParts>
    <vt:vector size="58" baseType="lpstr">
      <vt:lpstr>Arial</vt:lpstr>
      <vt:lpstr>Calibri</vt:lpstr>
      <vt:lpstr>Times New Roman</vt:lpstr>
      <vt:lpstr>Ofis Teması</vt:lpstr>
      <vt:lpstr>PowerPoint Sunusu</vt:lpstr>
      <vt:lpstr>80’LERDE TÜRKİYE’DE SOSYAL VE KÜLTÜREL YAPI</vt:lpstr>
      <vt:lpstr>PowerPoint Sunusu</vt:lpstr>
      <vt:lpstr>PowerPoint Sunusu</vt:lpstr>
      <vt:lpstr>PowerPoint Sunusu</vt:lpstr>
      <vt:lpstr>PowerPoint Sunusu</vt:lpstr>
      <vt:lpstr>PowerPoint Sunusu</vt:lpstr>
      <vt:lpstr>PowerPoint Sunusu</vt:lpstr>
      <vt:lpstr>PowerPoint Sunusu</vt:lpstr>
      <vt:lpstr>VİVİENNE WESTWOOD VE PUNK MODASI</vt:lpstr>
      <vt:lpstr>PowerPoint Sunusu</vt:lpstr>
      <vt:lpstr>PowerPoint Sunusu</vt:lpstr>
      <vt:lpstr>PowerPoint Sunusu</vt:lpstr>
      <vt:lpstr>JEAN PAUL GAULTİER</vt:lpstr>
      <vt:lpstr>PowerPoint Sunusu</vt:lpstr>
      <vt:lpstr>PowerPoint Sunusu</vt:lpstr>
      <vt:lpstr>PowerPoint Sunusu</vt:lpstr>
      <vt:lpstr>AEROBİK ZAMANI</vt:lpstr>
      <vt:lpstr>PowerPoint Sunusu</vt:lpstr>
      <vt:lpstr>PowerPoint Sunusu</vt:lpstr>
      <vt:lpstr>PowerPoint Sunusu</vt:lpstr>
      <vt:lpstr>PowerPoint Sunusu</vt:lpstr>
      <vt:lpstr>PowerPoint Sunusu</vt:lpstr>
      <vt:lpstr>PowerPoint Sunusu</vt:lpstr>
      <vt:lpstr>PowerPoint Sunusu</vt:lpstr>
      <vt:lpstr>PowerPoint Sunusu</vt:lpstr>
      <vt:lpstr>80’LERİN GELİNLİK MODASI</vt:lpstr>
      <vt:lpstr>PowerPoint Sunusu</vt:lpstr>
      <vt:lpstr>80’LERİN PLAJ MODASI</vt:lpstr>
      <vt:lpstr>PowerPoint Sunusu</vt:lpstr>
      <vt:lpstr>ERKEK GİYİMİNDE MODA</vt:lpstr>
      <vt:lpstr>PowerPoint Sunusu</vt:lpstr>
      <vt:lpstr>PowerPoint Sunusu</vt:lpstr>
      <vt:lpstr>DÖNEMİN YÜZLERİ </vt:lpstr>
      <vt:lpstr>PowerPoint Sunusu</vt:lpstr>
      <vt:lpstr>MODA ETKİNLİKLERİ</vt:lpstr>
      <vt:lpstr>PowerPoint Sunusu</vt:lpstr>
      <vt:lpstr>PowerPoint Sunusu</vt:lpstr>
      <vt:lpstr>YURTDIŞI DEFİLELERİ </vt:lpstr>
      <vt:lpstr>RIFAT ÖZBEK </vt:lpstr>
      <vt:lpstr>PowerPoint Sunusu</vt:lpstr>
      <vt:lpstr>PowerPoint Sunusu</vt:lpstr>
      <vt:lpstr>ESİN YILMAZ</vt:lpstr>
      <vt:lpstr>TÜRKİYE’DE MARKALAŞMA HAREKETLERİ</vt:lpstr>
      <vt:lpstr>FİLMLER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F_s_M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Slayt 1</dc:title>
  <dc:creator>user</dc:creator>
  <cp:lastModifiedBy>sinemm</cp:lastModifiedBy>
  <cp:revision>51</cp:revision>
  <dcterms:created xsi:type="dcterms:W3CDTF">2017-11-29T18:00:55Z</dcterms:created>
  <dcterms:modified xsi:type="dcterms:W3CDTF">2018-06-12T10:33:16Z</dcterms:modified>
</cp:coreProperties>
</file>