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6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14453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88605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1758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46813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13722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94415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84796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60361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/>
              <a:t>Resim eklemek için simgeye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14812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47326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258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121233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535271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tr-TR"/>
              <a:t>Asıl metin stillerini düzenlemek için tıklayın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4235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041013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37146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E2D734-016D-48E0-BDA3-667A4AFB0CCA}" type="datetimeFigureOut">
              <a:rPr lang="tr-TR" smtClean="0"/>
              <a:t>5.05.2020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D369042-E59E-4CC4-8C29-CF09D5613BD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5848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8D74367-8B8F-46E0-803F-84F2EB99F2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6439" y="1145098"/>
            <a:ext cx="9449309" cy="2801922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HİN 134 VEDİK EDEBİYAT</a:t>
            </a:r>
            <a:br>
              <a:rPr lang="tr-TR" sz="2400" dirty="0">
                <a:solidFill>
                  <a:schemeClr val="accent2"/>
                </a:solidFill>
                <a:latin typeface="Comic Sans MS" panose="030F0702030302020204" pitchFamily="66" charset="0"/>
              </a:rPr>
            </a:br>
            <a:br>
              <a:rPr lang="tr-TR" sz="2400" dirty="0">
                <a:solidFill>
                  <a:schemeClr val="accent2"/>
                </a:solidFill>
                <a:latin typeface="Comic Sans MS" panose="030F0702030302020204" pitchFamily="66" charset="0"/>
              </a:rPr>
            </a:br>
            <a:r>
              <a:rPr lang="tr-TR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10. HAFTA</a:t>
            </a:r>
            <a:br>
              <a:rPr lang="tr-TR" sz="2400" dirty="0">
                <a:solidFill>
                  <a:schemeClr val="accent2"/>
                </a:solidFill>
                <a:latin typeface="Comic Sans MS" panose="030F0702030302020204" pitchFamily="66" charset="0"/>
              </a:rPr>
            </a:br>
            <a:br>
              <a:rPr lang="tr-TR" sz="2400" dirty="0">
                <a:solidFill>
                  <a:schemeClr val="accent2"/>
                </a:solidFill>
                <a:latin typeface="Comic Sans MS" panose="030F0702030302020204" pitchFamily="66" charset="0"/>
              </a:rPr>
            </a:br>
            <a:r>
              <a:rPr lang="tr-TR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BRAHMANALAR</a:t>
            </a:r>
            <a:endParaRPr lang="tr-TR" sz="2400" dirty="0">
              <a:latin typeface="Comic Sans MS" panose="030F0702030302020204" pitchFamily="66" charset="0"/>
            </a:endParaRP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C7124340-183E-4BE5-A625-8A8C487984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89214" y="4311941"/>
            <a:ext cx="8576534" cy="1591721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Prof. Dr. H. Derya Can</a:t>
            </a:r>
          </a:p>
          <a:p>
            <a:pPr algn="r"/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Ankara Üniversitesi</a:t>
            </a:r>
          </a:p>
          <a:p>
            <a:pPr algn="r"/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Dil ve Tarih-Coğrafya Fakültesi</a:t>
            </a:r>
          </a:p>
          <a:p>
            <a:pPr algn="r"/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Doğu Dilleri ve Edebiyatları Bölümü</a:t>
            </a:r>
          </a:p>
          <a:p>
            <a:pPr algn="r"/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Hindoloji Anabilim Dalı</a:t>
            </a:r>
          </a:p>
          <a:p>
            <a:pPr algn="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66382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AF1C094-5769-45A0-8921-ACC1E9F97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7499031" cy="1280890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BRAHMANALAR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0F60298D-09CE-4513-97C4-0A3F90CC5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1706" y="1974209"/>
            <a:ext cx="6820250" cy="3777622"/>
          </a:xfrm>
        </p:spPr>
        <p:txBody>
          <a:bodyPr/>
          <a:lstStyle/>
          <a:p>
            <a:pPr algn="ctr"/>
            <a:endParaRPr lang="tr-T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Veda dönemine ait ikinci büyük eser grubu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Brahmanalar’dır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Brahmanlar’ın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büyük bir bölümü uzun, yorucu ve biraz da basit teolojik konuları içerir.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Hint düşüncesindeki yerini bilmeyen bir kişi için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Brahmanalar’dan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sıkılmadan on sayfa okuması zordur.</a:t>
            </a:r>
          </a:p>
        </p:txBody>
      </p:sp>
    </p:spTree>
    <p:extLst>
      <p:ext uri="{BB962C8B-B14F-4D97-AF65-F5344CB8AC3E}">
        <p14:creationId xmlns:p14="http://schemas.microsoft.com/office/powerpoint/2010/main" val="3896274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FB7AED7-D46A-4EE4-839E-4B4731E3CA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792375" cy="1280890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BRAHMANALAR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0AF5C43-EA41-4C80-8BA8-54F36AE33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7800" y="1905000"/>
            <a:ext cx="6937929" cy="4006222"/>
          </a:xfrm>
        </p:spPr>
        <p:txBody>
          <a:bodyPr>
            <a:normAutofit/>
          </a:bodyPr>
          <a:lstStyle/>
          <a:p>
            <a:pPr lvl="1" algn="ctr"/>
            <a:endParaRPr lang="tr-TR" dirty="0"/>
          </a:p>
          <a:p>
            <a:pPr marL="457200" lvl="1" indent="0" algn="ctr">
              <a:lnSpc>
                <a:spcPct val="150000"/>
              </a:lnSpc>
              <a:buNone/>
            </a:pPr>
            <a:r>
              <a:rPr lang="tr-TR" sz="1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Bilgili Din Adamının Açıklamaları anlamına gelen Brahmana sözcüğü kullanılmıştır.</a:t>
            </a:r>
          </a:p>
          <a:p>
            <a:pPr marL="457200" lvl="1" indent="0" algn="ctr">
              <a:lnSpc>
                <a:spcPct val="150000"/>
              </a:lnSpc>
              <a:buNone/>
            </a:pPr>
            <a:r>
              <a:rPr lang="tr-TR" sz="1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Bu açıklamalar özellikle kurban törenleriyle ilgilidir, bu nedenle Brahmanalar «Kurban Bilimi» ne ilişkili metinler olarak da  </a:t>
            </a:r>
            <a:r>
              <a:rPr lang="tr-TR" sz="18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nitelendirilebilinirler</a:t>
            </a:r>
            <a:r>
              <a:rPr lang="tr-TR" sz="1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</a:t>
            </a:r>
          </a:p>
          <a:p>
            <a:pPr marL="457200" lvl="1" indent="0" algn="ctr">
              <a:lnSpc>
                <a:spcPct val="150000"/>
              </a:lnSpc>
              <a:buNone/>
            </a:pPr>
            <a:r>
              <a:rPr lang="tr-TR" sz="1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Siyah </a:t>
            </a:r>
            <a:r>
              <a:rPr lang="tr-TR" sz="18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Yacurveda’da</a:t>
            </a:r>
            <a:r>
              <a:rPr lang="tr-TR" sz="1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tr-TR" sz="18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mantraların</a:t>
            </a:r>
            <a:r>
              <a:rPr lang="tr-TR" sz="1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tr-TR" sz="18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yanısıra</a:t>
            </a:r>
            <a:r>
              <a:rPr lang="tr-TR" sz="18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 kurbanın anlamı ve amacı üzerine düşüncelerde ve tartışmalarda, Brahmana edebiyatının başlangıcını görürüz.</a:t>
            </a:r>
          </a:p>
        </p:txBody>
      </p:sp>
    </p:spTree>
    <p:extLst>
      <p:ext uri="{BB962C8B-B14F-4D97-AF65-F5344CB8AC3E}">
        <p14:creationId xmlns:p14="http://schemas.microsoft.com/office/powerpoint/2010/main" val="1184656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87E24AB-C2A3-4596-9297-B15C82B34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7020975" cy="1280890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BRAHMANALAR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AB119F3-9684-420B-8EEC-395415F65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7259463" cy="3777622"/>
          </a:xfrm>
        </p:spPr>
        <p:txBody>
          <a:bodyPr/>
          <a:lstStyle/>
          <a:p>
            <a:pPr algn="ctr"/>
            <a:endParaRPr lang="tr-T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Vedalar’da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olduğu gibi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Brahmanalar’da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da ait olduğu Veda’ya göre ilgili din adamları ayrı ayrıdır. Buna göre;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Rigveda’ya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ait olanları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Hotar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Samaveda’ya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ait olanları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Udgatar</a:t>
            </a:r>
            <a:endParaRPr lang="tr-T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Yacurveda’ya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ait olanları ise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Adhvaryu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rahibinin sorumluluğu altındadır. </a:t>
            </a:r>
          </a:p>
        </p:txBody>
      </p:sp>
    </p:spTree>
    <p:extLst>
      <p:ext uri="{BB962C8B-B14F-4D97-AF65-F5344CB8AC3E}">
        <p14:creationId xmlns:p14="http://schemas.microsoft.com/office/powerpoint/2010/main" val="3483588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2781592-CBF8-4328-8EA6-9BA45B1EF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7173375" cy="1280890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BRAHMANALAR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6FE30E5-E948-488E-AE48-CCBD0B74E0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0600" y="1638300"/>
            <a:ext cx="7646798" cy="4272922"/>
          </a:xfrm>
        </p:spPr>
        <p:txBody>
          <a:bodyPr>
            <a:normAutofit/>
          </a:bodyPr>
          <a:lstStyle/>
          <a:p>
            <a:pPr algn="ctr"/>
            <a:endParaRPr lang="tr-T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Rigveda’dan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tanıdığımız tanrılar burada da görülür. Ancak burada renkleri biraz soluktur ve bütün güçlerini kendilerine sunulan kurbanlara borçludurlar.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Rigveda’da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ikincil durumda olan bazı tanrılarda bu dönemde ön plana çıkmıştır.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Bu tanrılara en iyi örnek olarak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Vishnu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ve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Rudra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(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Şiva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)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verilebilinir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 En büyük önem ise, tanrıların ve ifritlerin babası olarak görülen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Pracapati’ye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yani Yaratıkların Efendisine verilir. </a:t>
            </a:r>
          </a:p>
        </p:txBody>
      </p:sp>
    </p:spTree>
    <p:extLst>
      <p:ext uri="{BB962C8B-B14F-4D97-AF65-F5344CB8AC3E}">
        <p14:creationId xmlns:p14="http://schemas.microsoft.com/office/powerpoint/2010/main" val="143833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CD246E1-279E-4F86-B378-8AD3AB6FE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7401975" cy="1280890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BRAHMANALAR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4B51FB92-B42F-44B5-A1FB-07290B93B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6100" y="1905000"/>
            <a:ext cx="7114913" cy="4006222"/>
          </a:xfrm>
        </p:spPr>
        <p:txBody>
          <a:bodyPr>
            <a:normAutofit lnSpcReduction="10000"/>
          </a:bodyPr>
          <a:lstStyle/>
          <a:p>
            <a:pPr algn="ctr"/>
            <a:endParaRPr lang="tr-T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Rigveda’da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tanrılarla ifritler birçok kez savaşırlar ve bu savaşlarda tanrılar sadece kendilerine güvenirlerdi.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Brahmanalar’da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tanrıların başarılı olması için kurban sunmaları gerekmektedir.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Brahmanalar’da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hiçbir şey kurbandan ve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Brahmanlar’dan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önemli değildir.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Kurban doğanın yaratıcı gücüdür, bu nedenle de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Pracapati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ile eş tutulur.</a:t>
            </a:r>
          </a:p>
        </p:txBody>
      </p:sp>
    </p:spTree>
    <p:extLst>
      <p:ext uri="{BB962C8B-B14F-4D97-AF65-F5344CB8AC3E}">
        <p14:creationId xmlns:p14="http://schemas.microsoft.com/office/powerpoint/2010/main" val="23779420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85986101-386C-44A6-9551-B35910C78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8100475" cy="1280890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BRAHMANALAR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3759B12-7D63-4E88-A44E-F49CEC8C3C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536700"/>
            <a:ext cx="8279207" cy="4374522"/>
          </a:xfrm>
        </p:spPr>
        <p:txBody>
          <a:bodyPr>
            <a:normAutofit fontScale="92500" lnSpcReduction="10000"/>
          </a:bodyPr>
          <a:lstStyle/>
          <a:p>
            <a:pPr algn="ctr"/>
            <a:endParaRPr lang="tr-T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tr-TR" sz="19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«</a:t>
            </a:r>
            <a:r>
              <a:rPr lang="tr-TR" sz="19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Pracapati</a:t>
            </a:r>
            <a:r>
              <a:rPr lang="tr-TR" sz="19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kurbandır.» cümlesi </a:t>
            </a:r>
            <a:r>
              <a:rPr lang="tr-TR" sz="1900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Brahmanalar’da</a:t>
            </a:r>
            <a:r>
              <a:rPr lang="tr-TR" sz="19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sık sık kullanılır.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sz="19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«Bütün canlıların, bütün tanrıların ruhu kurbandır.»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sz="19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«Kendisini kurbana adayan kimse her şeye adamış olur, çünkü her şey sadece tanrıları izleyerek gelir. Kendini adayarak kurban hazırlıkları yapan kimse, kendi dışındaki her şeyi yaratır.»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sz="19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«Kurban» işini bilen tek sınıf olan din adamları, toplumda ayrıcalıklı bir yere sahiptiler.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sz="19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Bu dönemde kast Sitemi toplum üzerinde etkilerini tam anlamıyla göstermeye başlamıştır.  </a:t>
            </a:r>
          </a:p>
        </p:txBody>
      </p:sp>
    </p:spTree>
    <p:extLst>
      <p:ext uri="{BB962C8B-B14F-4D97-AF65-F5344CB8AC3E}">
        <p14:creationId xmlns:p14="http://schemas.microsoft.com/office/powerpoint/2010/main" val="4218651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F90F8CF-8FDD-42BD-9A9A-9DF908249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5872" y="624110"/>
            <a:ext cx="7189366" cy="1280890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BRAHMANALAR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3F5427B-C7F2-4C3B-BA49-E40DE4BF0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4900" y="1485900"/>
            <a:ext cx="7960337" cy="4425322"/>
          </a:xfrm>
        </p:spPr>
        <p:txBody>
          <a:bodyPr>
            <a:normAutofit/>
          </a:bodyPr>
          <a:lstStyle/>
          <a:p>
            <a:pPr algn="ctr"/>
            <a:endParaRPr lang="tr-T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Brahmanlar’ın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toplum üzerinde etkileri o kadar artmıştır ki,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Brahmanlar’ın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«tanrı» oldukları söyleniyordu.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Hatta iki tür tanrıdan bahsediyorlardı: «İki tür tanrı vardır; biri tanrı tanrılar, diğeri okumuş ve bilgili insan tanrılar olan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Brahmanlar’dır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. Kurban bunlar arasında paylaştırılır; kurban sunakları tanrılara, hediyeler ise insan tanrılara verilir;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kşi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kurban sunaklarıyla tanrıları hediyelerle insan tanrıları sevindirir. Bu iki tür tanrı doyurulduğu zaman kişiyi kutlu cennete gönderirler.»</a:t>
            </a:r>
          </a:p>
        </p:txBody>
      </p:sp>
    </p:spTree>
    <p:extLst>
      <p:ext uri="{BB962C8B-B14F-4D97-AF65-F5344CB8AC3E}">
        <p14:creationId xmlns:p14="http://schemas.microsoft.com/office/powerpoint/2010/main" val="326320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68AFE04-9522-4E7D-8BB8-C2DD4E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1300" y="624110"/>
            <a:ext cx="7310656" cy="1280890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BRAHMANALAR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354B8D5D-5D81-499C-9527-E9AB74F37A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0600" y="1358900"/>
            <a:ext cx="7831356" cy="4552322"/>
          </a:xfrm>
        </p:spPr>
        <p:txBody>
          <a:bodyPr>
            <a:normAutofit/>
          </a:bodyPr>
          <a:lstStyle/>
          <a:p>
            <a:pPr algn="ctr"/>
            <a:endParaRPr lang="tr-T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Bir Brahman’ın dört görevi vardır: Soyun devamı, uygun davranış, ün kazanma ve halkı olgunlaştırma.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Olgunlaşmış halkın da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Brahmanlar’a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karşı dört ödevi vardır: Onları onurlandırmak, hediyeler vermek, canlarını sıkıcı işler yapmamak ve onları öldürmemek.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Bir kral bile hiçbir şekilde bir brahmanın malına el süremezdi, eğer tersini yaparsa başına mutlaka bir kötülük gelirdi.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Kral tacını giyerken brahman şöyle derdi: «Ey halk, bu adam sizin kralınızdır; bizim kralımız ise Soma’dır.»</a:t>
            </a:r>
          </a:p>
        </p:txBody>
      </p:sp>
    </p:spTree>
    <p:extLst>
      <p:ext uri="{BB962C8B-B14F-4D97-AF65-F5344CB8AC3E}">
        <p14:creationId xmlns:p14="http://schemas.microsoft.com/office/powerpoint/2010/main" val="2342745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417067C-06D3-4D27-B6AE-425505ECA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4000" y="624110"/>
            <a:ext cx="7137400" cy="1280890"/>
          </a:xfrm>
        </p:spPr>
        <p:txBody>
          <a:bodyPr>
            <a:normAutofit/>
          </a:bodyPr>
          <a:lstStyle/>
          <a:p>
            <a:pPr algn="ctr"/>
            <a:r>
              <a:rPr lang="tr-TR" sz="2400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BRAHMANALAR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A0B6EDD4-9EE0-47EA-A4BD-5EF346C4C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9462" y="1540189"/>
            <a:ext cx="7137400" cy="3777622"/>
          </a:xfrm>
        </p:spPr>
        <p:txBody>
          <a:bodyPr>
            <a:normAutofit lnSpcReduction="10000"/>
          </a:bodyPr>
          <a:lstStyle/>
          <a:p>
            <a:pPr algn="ctr"/>
            <a:endParaRPr lang="tr-TR" dirty="0"/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Bir brahmanla brahman olmayan arasında çıkan tartışmada her zaman haklı taraf brahmandır; ona hiçbir zaman karşı gelinmez.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Bir çok tabulaşmıştır da örneğin; ölmüş bir kişiye ait toprak veya taştan yapılmış kaplar brahman verilmelidir.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Hintliler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Brahmanalar’ın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içeriğini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Vidhi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«Kural, yönerge» ve </a:t>
            </a:r>
            <a:r>
              <a:rPr lang="tr-TR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Arthavada</a:t>
            </a:r>
            <a:r>
              <a:rPr lang="tr-TR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«Anlamı açıklama, yorum» olarak iki kategoriye ayırmıştır.</a:t>
            </a:r>
          </a:p>
        </p:txBody>
      </p:sp>
    </p:spTree>
    <p:extLst>
      <p:ext uri="{BB962C8B-B14F-4D97-AF65-F5344CB8AC3E}">
        <p14:creationId xmlns:p14="http://schemas.microsoft.com/office/powerpoint/2010/main" val="1527283348"/>
      </p:ext>
    </p:extLst>
  </p:cSld>
  <p:clrMapOvr>
    <a:masterClrMapping/>
  </p:clrMapOvr>
</p:sld>
</file>

<file path=ppt/theme/theme1.xml><?xml version="1.0" encoding="utf-8"?>
<a:theme xmlns:a="http://schemas.openxmlformats.org/drawingml/2006/main" name="Duman">
  <a:themeElements>
    <a:clrScheme name="Duma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Duma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uma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79</TotalTime>
  <Words>571</Words>
  <Application>Microsoft Office PowerPoint</Application>
  <PresentationFormat>Geniş ekran</PresentationFormat>
  <Paragraphs>55</Paragraphs>
  <Slides>10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Comic Sans MS</vt:lpstr>
      <vt:lpstr>Wingdings 3</vt:lpstr>
      <vt:lpstr>Duman</vt:lpstr>
      <vt:lpstr>HİN 134 VEDİK EDEBİYAT  10. HAFTA  BRAHMANALAR</vt:lpstr>
      <vt:lpstr>BRAHMANALAR</vt:lpstr>
      <vt:lpstr>BRAHMANALAR</vt:lpstr>
      <vt:lpstr>BRAHMANALAR</vt:lpstr>
      <vt:lpstr>BRAHMANALAR</vt:lpstr>
      <vt:lpstr>BRAHMANALAR</vt:lpstr>
      <vt:lpstr>BRAHMANALAR</vt:lpstr>
      <vt:lpstr>BRAHMANALAR</vt:lpstr>
      <vt:lpstr>BRAHMANALAR</vt:lpstr>
      <vt:lpstr>BRAHMANALAR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HİN 134 VEDİK EDEBİYAT  7. HAFTA  BRAHMANALAR</dc:title>
  <dc:creator>Casper</dc:creator>
  <cp:lastModifiedBy>Casper</cp:lastModifiedBy>
  <cp:revision>17</cp:revision>
  <dcterms:created xsi:type="dcterms:W3CDTF">2020-05-02T16:39:38Z</dcterms:created>
  <dcterms:modified xsi:type="dcterms:W3CDTF">2020-05-05T18:26:08Z</dcterms:modified>
</cp:coreProperties>
</file>