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57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7" r:id="rId22"/>
    <p:sldId id="278" r:id="rId23"/>
    <p:sldId id="279" r:id="rId24"/>
    <p:sldId id="280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F7E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8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4">
  <dgm:title val=""/>
  <dgm:desc val=""/>
  <dgm:catLst>
    <dgm:cat type="accent3" pri="11400"/>
  </dgm:catLst>
  <dgm:styleLbl name="node0">
    <dgm:fillClrLst meth="cycle">
      <a:schemeClr val="accent3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3">
        <a:shade val="50000"/>
      </a:schemeClr>
      <a:schemeClr val="accent3">
        <a:tint val="55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3">
        <a:shade val="80000"/>
        <a:alpha val="50000"/>
      </a:schemeClr>
      <a:schemeClr val="accent3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55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4DC8FC-F122-FA49-A085-B7FD88D45161}" type="doc">
      <dgm:prSet loTypeId="urn:microsoft.com/office/officeart/2008/layout/HorizontalMultiLevelHierarchy" loCatId="" qsTypeId="urn:microsoft.com/office/officeart/2005/8/quickstyle/simple4" qsCatId="simple" csTypeId="urn:microsoft.com/office/officeart/2005/8/colors/accent3_4" csCatId="accent3" phldr="1"/>
      <dgm:spPr/>
      <dgm:t>
        <a:bodyPr/>
        <a:lstStyle/>
        <a:p>
          <a:endParaRPr lang="en-US"/>
        </a:p>
      </dgm:t>
    </dgm:pt>
    <dgm:pt modelId="{AB76AEF3-E969-E942-AD96-CA342AE1880C}">
      <dgm:prSet/>
      <dgm:spPr>
        <a:solidFill>
          <a:srgbClr val="0070C0"/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</dgm:spPr>
      <dgm:t>
        <a:bodyPr/>
        <a:lstStyle/>
        <a:p>
          <a:pPr rtl="0"/>
          <a:r>
            <a:rPr lang="tr-TR" b="1" dirty="0" smtClean="0"/>
            <a:t>ANA BAŞLIKLAR</a:t>
          </a:r>
          <a:endParaRPr lang="en-US" b="1" dirty="0"/>
        </a:p>
      </dgm:t>
    </dgm:pt>
    <dgm:pt modelId="{CED60E0D-812C-B448-B902-174959B47AC0}" type="parTrans" cxnId="{A4353C33-F807-B54C-9550-96192158994B}">
      <dgm:prSet/>
      <dgm:spPr/>
      <dgm:t>
        <a:bodyPr/>
        <a:lstStyle/>
        <a:p>
          <a:endParaRPr lang="en-US"/>
        </a:p>
      </dgm:t>
    </dgm:pt>
    <dgm:pt modelId="{45799D1C-8381-9B43-A6B0-3C13DE28844C}" type="sibTrans" cxnId="{A4353C33-F807-B54C-9550-96192158994B}">
      <dgm:prSet/>
      <dgm:spPr/>
      <dgm:t>
        <a:bodyPr/>
        <a:lstStyle/>
        <a:p>
          <a:endParaRPr lang="en-US"/>
        </a:p>
      </dgm:t>
    </dgm:pt>
    <dgm:pt modelId="{E1D3A174-3ED9-FF42-9EC9-8D6FF7C13CE6}">
      <dgm:prSet/>
      <dgm:spPr>
        <a:solidFill>
          <a:srgbClr val="4F7EDB"/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</dgm:spPr>
      <dgm:t>
        <a:bodyPr/>
        <a:lstStyle/>
        <a:p>
          <a:pPr rtl="0"/>
          <a:r>
            <a:rPr lang="tr-TR" dirty="0" smtClean="0"/>
            <a:t>Değerler, Din ve Maneviyat</a:t>
          </a:r>
          <a:endParaRPr lang="en-US" dirty="0"/>
        </a:p>
      </dgm:t>
    </dgm:pt>
    <dgm:pt modelId="{51DF90EA-0BC1-3F49-B29C-4BA38DE9722B}" type="parTrans" cxnId="{4711E4CA-3B4D-1F41-B56C-70B73A330ABF}">
      <dgm:prSet/>
      <dgm:spPr>
        <a:ln>
          <a:solidFill>
            <a:srgbClr val="0070C0"/>
          </a:solidFill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</dgm:spPr>
      <dgm:t>
        <a:bodyPr/>
        <a:lstStyle/>
        <a:p>
          <a:endParaRPr lang="en-US"/>
        </a:p>
      </dgm:t>
    </dgm:pt>
    <dgm:pt modelId="{6F6FE77B-4491-CF4D-A018-26FE17919E6B}" type="sibTrans" cxnId="{4711E4CA-3B4D-1F41-B56C-70B73A330ABF}">
      <dgm:prSet/>
      <dgm:spPr/>
      <dgm:t>
        <a:bodyPr/>
        <a:lstStyle/>
        <a:p>
          <a:endParaRPr lang="en-US"/>
        </a:p>
      </dgm:t>
    </dgm:pt>
    <dgm:pt modelId="{4DF6D53B-DF73-5D40-9A10-AD30DB3A9A0A}">
      <dgm:prSet/>
      <dgm:spPr>
        <a:solidFill>
          <a:srgbClr val="4F7EDB"/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</dgm:spPr>
      <dgm:t>
        <a:bodyPr/>
        <a:lstStyle/>
        <a:p>
          <a:pPr rtl="0"/>
          <a:r>
            <a:rPr lang="tr-TR" dirty="0" smtClean="0"/>
            <a:t>Ahlaki Gelişimin Alanları</a:t>
          </a:r>
          <a:endParaRPr lang="en-US" dirty="0"/>
        </a:p>
      </dgm:t>
    </dgm:pt>
    <dgm:pt modelId="{B4F0BCEF-C0DF-F645-AFAF-21B57390B485}" type="parTrans" cxnId="{5579DA23-70B0-2F49-B2EF-D0A626515E8C}">
      <dgm:prSet/>
      <dgm:spPr>
        <a:ln>
          <a:solidFill>
            <a:srgbClr val="0070C0"/>
          </a:solidFill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</dgm:spPr>
      <dgm:t>
        <a:bodyPr/>
        <a:lstStyle/>
        <a:p>
          <a:endParaRPr lang="en-US"/>
        </a:p>
      </dgm:t>
    </dgm:pt>
    <dgm:pt modelId="{CEC542C3-0672-7341-ACFE-08B7A2F511E2}" type="sibTrans" cxnId="{5579DA23-70B0-2F49-B2EF-D0A626515E8C}">
      <dgm:prSet/>
      <dgm:spPr/>
      <dgm:t>
        <a:bodyPr/>
        <a:lstStyle/>
        <a:p>
          <a:endParaRPr lang="en-US"/>
        </a:p>
      </dgm:t>
    </dgm:pt>
    <dgm:pt modelId="{1796FB0A-797C-4941-ADA9-B01948BFE8CE}">
      <dgm:prSet/>
      <dgm:spPr>
        <a:solidFill>
          <a:srgbClr val="4F7EDB"/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</dgm:spPr>
      <dgm:t>
        <a:bodyPr/>
        <a:lstStyle/>
        <a:p>
          <a:pPr rtl="0"/>
          <a:r>
            <a:rPr lang="tr-TR" dirty="0" smtClean="0"/>
            <a:t>Ahlaki Gelişim Ortamları</a:t>
          </a:r>
          <a:endParaRPr lang="en-US" dirty="0"/>
        </a:p>
      </dgm:t>
    </dgm:pt>
    <dgm:pt modelId="{80091D49-FCDB-7343-9FF2-A5F41120CF9C}" type="parTrans" cxnId="{95642C7A-06CB-FB43-ABE7-1A0DF32B36EE}">
      <dgm:prSet/>
      <dgm:spPr>
        <a:ln>
          <a:solidFill>
            <a:srgbClr val="0070C0"/>
          </a:solidFill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</dgm:spPr>
      <dgm:t>
        <a:bodyPr/>
        <a:lstStyle/>
        <a:p>
          <a:endParaRPr lang="en-US"/>
        </a:p>
      </dgm:t>
    </dgm:pt>
    <dgm:pt modelId="{106A8CEA-5791-6649-B355-4E278F8AB15D}" type="sibTrans" cxnId="{95642C7A-06CB-FB43-ABE7-1A0DF32B36EE}">
      <dgm:prSet/>
      <dgm:spPr/>
      <dgm:t>
        <a:bodyPr/>
        <a:lstStyle/>
        <a:p>
          <a:endParaRPr lang="en-US"/>
        </a:p>
      </dgm:t>
    </dgm:pt>
    <dgm:pt modelId="{66E4B212-49BB-6B4D-92B1-9FC2BD0AEE8D}" type="pres">
      <dgm:prSet presAssocID="{BC4DC8FC-F122-FA49-A085-B7FD88D4516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D903A8C-235D-A142-B50C-C7013F0AF0ED}" type="pres">
      <dgm:prSet presAssocID="{AB76AEF3-E969-E942-AD96-CA342AE1880C}" presName="root1" presStyleCnt="0"/>
      <dgm:spPr/>
      <dgm:t>
        <a:bodyPr/>
        <a:lstStyle/>
        <a:p>
          <a:endParaRPr lang="en-US"/>
        </a:p>
      </dgm:t>
    </dgm:pt>
    <dgm:pt modelId="{9942A565-8F66-9A47-A987-954CF1FAAADB}" type="pres">
      <dgm:prSet presAssocID="{AB76AEF3-E969-E942-AD96-CA342AE1880C}" presName="LevelOneTextNode" presStyleLbl="node0" presStyleIdx="0" presStyleCnt="1" custScaleX="218653">
        <dgm:presLayoutVars>
          <dgm:chPref val="3"/>
        </dgm:presLayoutVars>
      </dgm:prSet>
      <dgm:spPr>
        <a:prstGeom prst="cube">
          <a:avLst/>
        </a:prstGeom>
      </dgm:spPr>
      <dgm:t>
        <a:bodyPr/>
        <a:lstStyle/>
        <a:p>
          <a:endParaRPr lang="en-US"/>
        </a:p>
      </dgm:t>
    </dgm:pt>
    <dgm:pt modelId="{B16679F2-B9B2-CD47-BA94-A1D64648FCF8}" type="pres">
      <dgm:prSet presAssocID="{AB76AEF3-E969-E942-AD96-CA342AE1880C}" presName="level2hierChild" presStyleCnt="0"/>
      <dgm:spPr/>
      <dgm:t>
        <a:bodyPr/>
        <a:lstStyle/>
        <a:p>
          <a:endParaRPr lang="en-US"/>
        </a:p>
      </dgm:t>
    </dgm:pt>
    <dgm:pt modelId="{7CED02A6-57D9-8848-B9B4-0C0395E3E713}" type="pres">
      <dgm:prSet presAssocID="{B4F0BCEF-C0DF-F645-AFAF-21B57390B485}" presName="conn2-1" presStyleLbl="parChTrans1D2" presStyleIdx="0" presStyleCnt="3"/>
      <dgm:spPr/>
      <dgm:t>
        <a:bodyPr/>
        <a:lstStyle/>
        <a:p>
          <a:endParaRPr lang="en-US"/>
        </a:p>
      </dgm:t>
    </dgm:pt>
    <dgm:pt modelId="{2BD91B46-4ECB-0A41-8786-4DC355A6944C}" type="pres">
      <dgm:prSet presAssocID="{B4F0BCEF-C0DF-F645-AFAF-21B57390B485}" presName="connTx" presStyleLbl="parChTrans1D2" presStyleIdx="0" presStyleCnt="3"/>
      <dgm:spPr/>
      <dgm:t>
        <a:bodyPr/>
        <a:lstStyle/>
        <a:p>
          <a:endParaRPr lang="en-US"/>
        </a:p>
      </dgm:t>
    </dgm:pt>
    <dgm:pt modelId="{46B7E93A-BDD1-4242-A46B-BEC50132C7D0}" type="pres">
      <dgm:prSet presAssocID="{4DF6D53B-DF73-5D40-9A10-AD30DB3A9A0A}" presName="root2" presStyleCnt="0"/>
      <dgm:spPr/>
      <dgm:t>
        <a:bodyPr/>
        <a:lstStyle/>
        <a:p>
          <a:endParaRPr lang="en-US"/>
        </a:p>
      </dgm:t>
    </dgm:pt>
    <dgm:pt modelId="{268B2890-B970-6043-B36C-EAB90CE72C23}" type="pres">
      <dgm:prSet presAssocID="{4DF6D53B-DF73-5D40-9A10-AD30DB3A9A0A}" presName="LevelTwoTextNode" presStyleLbl="node2" presStyleIdx="0" presStyleCnt="3" custScaleX="149429" custScaleY="15225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5761EEB-DC73-3A45-B5D2-5206B07BEE6A}" type="pres">
      <dgm:prSet presAssocID="{4DF6D53B-DF73-5D40-9A10-AD30DB3A9A0A}" presName="level3hierChild" presStyleCnt="0"/>
      <dgm:spPr/>
      <dgm:t>
        <a:bodyPr/>
        <a:lstStyle/>
        <a:p>
          <a:endParaRPr lang="en-US"/>
        </a:p>
      </dgm:t>
    </dgm:pt>
    <dgm:pt modelId="{3905A778-204F-1142-A3D0-079D1143C0A7}" type="pres">
      <dgm:prSet presAssocID="{80091D49-FCDB-7343-9FF2-A5F41120CF9C}" presName="conn2-1" presStyleLbl="parChTrans1D2" presStyleIdx="1" presStyleCnt="3"/>
      <dgm:spPr/>
      <dgm:t>
        <a:bodyPr/>
        <a:lstStyle/>
        <a:p>
          <a:endParaRPr lang="en-US"/>
        </a:p>
      </dgm:t>
    </dgm:pt>
    <dgm:pt modelId="{F1BFA0D2-C7A9-D343-A132-ABCFBEA31938}" type="pres">
      <dgm:prSet presAssocID="{80091D49-FCDB-7343-9FF2-A5F41120CF9C}" presName="connTx" presStyleLbl="parChTrans1D2" presStyleIdx="1" presStyleCnt="3"/>
      <dgm:spPr/>
      <dgm:t>
        <a:bodyPr/>
        <a:lstStyle/>
        <a:p>
          <a:endParaRPr lang="en-US"/>
        </a:p>
      </dgm:t>
    </dgm:pt>
    <dgm:pt modelId="{F48A01A4-00F4-B14F-A6C6-99BE4B17878B}" type="pres">
      <dgm:prSet presAssocID="{1796FB0A-797C-4941-ADA9-B01948BFE8CE}" presName="root2" presStyleCnt="0"/>
      <dgm:spPr/>
      <dgm:t>
        <a:bodyPr/>
        <a:lstStyle/>
        <a:p>
          <a:endParaRPr lang="en-US"/>
        </a:p>
      </dgm:t>
    </dgm:pt>
    <dgm:pt modelId="{10796901-177A-3A44-BAD7-6DA8EC5115C0}" type="pres">
      <dgm:prSet presAssocID="{1796FB0A-797C-4941-ADA9-B01948BFE8CE}" presName="LevelTwoTextNode" presStyleLbl="node2" presStyleIdx="1" presStyleCnt="3" custScaleX="149429" custScaleY="15225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34F9FE6-717B-A847-A339-55BA4B691D0C}" type="pres">
      <dgm:prSet presAssocID="{1796FB0A-797C-4941-ADA9-B01948BFE8CE}" presName="level3hierChild" presStyleCnt="0"/>
      <dgm:spPr/>
      <dgm:t>
        <a:bodyPr/>
        <a:lstStyle/>
        <a:p>
          <a:endParaRPr lang="en-US"/>
        </a:p>
      </dgm:t>
    </dgm:pt>
    <dgm:pt modelId="{53D2E932-2E23-0B49-B721-FE5AE09E21CE}" type="pres">
      <dgm:prSet presAssocID="{51DF90EA-0BC1-3F49-B29C-4BA38DE9722B}" presName="conn2-1" presStyleLbl="parChTrans1D2" presStyleIdx="2" presStyleCnt="3"/>
      <dgm:spPr/>
      <dgm:t>
        <a:bodyPr/>
        <a:lstStyle/>
        <a:p>
          <a:endParaRPr lang="en-US"/>
        </a:p>
      </dgm:t>
    </dgm:pt>
    <dgm:pt modelId="{163836A9-8AB1-624B-A523-2F12E3B3E74D}" type="pres">
      <dgm:prSet presAssocID="{51DF90EA-0BC1-3F49-B29C-4BA38DE9722B}" presName="connTx" presStyleLbl="parChTrans1D2" presStyleIdx="2" presStyleCnt="3"/>
      <dgm:spPr/>
      <dgm:t>
        <a:bodyPr/>
        <a:lstStyle/>
        <a:p>
          <a:endParaRPr lang="en-US"/>
        </a:p>
      </dgm:t>
    </dgm:pt>
    <dgm:pt modelId="{3F686BEB-636C-F642-9E97-0713FE49C414}" type="pres">
      <dgm:prSet presAssocID="{E1D3A174-3ED9-FF42-9EC9-8D6FF7C13CE6}" presName="root2" presStyleCnt="0"/>
      <dgm:spPr/>
      <dgm:t>
        <a:bodyPr/>
        <a:lstStyle/>
        <a:p>
          <a:endParaRPr lang="en-US"/>
        </a:p>
      </dgm:t>
    </dgm:pt>
    <dgm:pt modelId="{11839E27-3606-DE45-AC2F-F3F15E51B916}" type="pres">
      <dgm:prSet presAssocID="{E1D3A174-3ED9-FF42-9EC9-8D6FF7C13CE6}" presName="LevelTwoTextNode" presStyleLbl="node2" presStyleIdx="2" presStyleCnt="3" custScaleX="149429" custScaleY="15225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924CF59-6D19-EE47-BFCE-BA0D70F4E435}" type="pres">
      <dgm:prSet presAssocID="{E1D3A174-3ED9-FF42-9EC9-8D6FF7C13CE6}" presName="level3hierChild" presStyleCnt="0"/>
      <dgm:spPr/>
      <dgm:t>
        <a:bodyPr/>
        <a:lstStyle/>
        <a:p>
          <a:endParaRPr lang="en-US"/>
        </a:p>
      </dgm:t>
    </dgm:pt>
  </dgm:ptLst>
  <dgm:cxnLst>
    <dgm:cxn modelId="{A4353C33-F807-B54C-9550-96192158994B}" srcId="{BC4DC8FC-F122-FA49-A085-B7FD88D45161}" destId="{AB76AEF3-E969-E942-AD96-CA342AE1880C}" srcOrd="0" destOrd="0" parTransId="{CED60E0D-812C-B448-B902-174959B47AC0}" sibTransId="{45799D1C-8381-9B43-A6B0-3C13DE28844C}"/>
    <dgm:cxn modelId="{17EF65AC-0FFB-4C90-AAC7-C0210273E7DC}" type="presOf" srcId="{B4F0BCEF-C0DF-F645-AFAF-21B57390B485}" destId="{2BD91B46-4ECB-0A41-8786-4DC355A6944C}" srcOrd="1" destOrd="0" presId="urn:microsoft.com/office/officeart/2008/layout/HorizontalMultiLevelHierarchy"/>
    <dgm:cxn modelId="{24E5F2E6-282A-40B1-9DDD-1BD8842AD6CE}" type="presOf" srcId="{AB76AEF3-E969-E942-AD96-CA342AE1880C}" destId="{9942A565-8F66-9A47-A987-954CF1FAAADB}" srcOrd="0" destOrd="0" presId="urn:microsoft.com/office/officeart/2008/layout/HorizontalMultiLevelHierarchy"/>
    <dgm:cxn modelId="{4717B39A-1683-48C2-AAF0-34437D6390CC}" type="presOf" srcId="{80091D49-FCDB-7343-9FF2-A5F41120CF9C}" destId="{3905A778-204F-1142-A3D0-079D1143C0A7}" srcOrd="0" destOrd="0" presId="urn:microsoft.com/office/officeart/2008/layout/HorizontalMultiLevelHierarchy"/>
    <dgm:cxn modelId="{F3E2EC0A-7AFE-4CB7-9222-72B66CFC0533}" type="presOf" srcId="{1796FB0A-797C-4941-ADA9-B01948BFE8CE}" destId="{10796901-177A-3A44-BAD7-6DA8EC5115C0}" srcOrd="0" destOrd="0" presId="urn:microsoft.com/office/officeart/2008/layout/HorizontalMultiLevelHierarchy"/>
    <dgm:cxn modelId="{C5795CBB-0D5E-46E4-98D5-F07D518C7977}" type="presOf" srcId="{51DF90EA-0BC1-3F49-B29C-4BA38DE9722B}" destId="{53D2E932-2E23-0B49-B721-FE5AE09E21CE}" srcOrd="0" destOrd="0" presId="urn:microsoft.com/office/officeart/2008/layout/HorizontalMultiLevelHierarchy"/>
    <dgm:cxn modelId="{18A8001E-4801-49B3-AF01-6D6F74424292}" type="presOf" srcId="{BC4DC8FC-F122-FA49-A085-B7FD88D45161}" destId="{66E4B212-49BB-6B4D-92B1-9FC2BD0AEE8D}" srcOrd="0" destOrd="0" presId="urn:microsoft.com/office/officeart/2008/layout/HorizontalMultiLevelHierarchy"/>
    <dgm:cxn modelId="{95642C7A-06CB-FB43-ABE7-1A0DF32B36EE}" srcId="{AB76AEF3-E969-E942-AD96-CA342AE1880C}" destId="{1796FB0A-797C-4941-ADA9-B01948BFE8CE}" srcOrd="1" destOrd="0" parTransId="{80091D49-FCDB-7343-9FF2-A5F41120CF9C}" sibTransId="{106A8CEA-5791-6649-B355-4E278F8AB15D}"/>
    <dgm:cxn modelId="{A295F6BD-E170-4642-AF50-354E15158316}" type="presOf" srcId="{80091D49-FCDB-7343-9FF2-A5F41120CF9C}" destId="{F1BFA0D2-C7A9-D343-A132-ABCFBEA31938}" srcOrd="1" destOrd="0" presId="urn:microsoft.com/office/officeart/2008/layout/HorizontalMultiLevelHierarchy"/>
    <dgm:cxn modelId="{03AD7CAC-34F9-4B86-ABC5-9FBA799C374F}" type="presOf" srcId="{4DF6D53B-DF73-5D40-9A10-AD30DB3A9A0A}" destId="{268B2890-B970-6043-B36C-EAB90CE72C23}" srcOrd="0" destOrd="0" presId="urn:microsoft.com/office/officeart/2008/layout/HorizontalMultiLevelHierarchy"/>
    <dgm:cxn modelId="{5579DA23-70B0-2F49-B2EF-D0A626515E8C}" srcId="{AB76AEF3-E969-E942-AD96-CA342AE1880C}" destId="{4DF6D53B-DF73-5D40-9A10-AD30DB3A9A0A}" srcOrd="0" destOrd="0" parTransId="{B4F0BCEF-C0DF-F645-AFAF-21B57390B485}" sibTransId="{CEC542C3-0672-7341-ACFE-08B7A2F511E2}"/>
    <dgm:cxn modelId="{4711E4CA-3B4D-1F41-B56C-70B73A330ABF}" srcId="{AB76AEF3-E969-E942-AD96-CA342AE1880C}" destId="{E1D3A174-3ED9-FF42-9EC9-8D6FF7C13CE6}" srcOrd="2" destOrd="0" parTransId="{51DF90EA-0BC1-3F49-B29C-4BA38DE9722B}" sibTransId="{6F6FE77B-4491-CF4D-A018-26FE17919E6B}"/>
    <dgm:cxn modelId="{DF1630E6-B3FB-4784-9431-78D736F26363}" type="presOf" srcId="{51DF90EA-0BC1-3F49-B29C-4BA38DE9722B}" destId="{163836A9-8AB1-624B-A523-2F12E3B3E74D}" srcOrd="1" destOrd="0" presId="urn:microsoft.com/office/officeart/2008/layout/HorizontalMultiLevelHierarchy"/>
    <dgm:cxn modelId="{90322FCC-11DE-43DC-A35F-B1A4E0572438}" type="presOf" srcId="{E1D3A174-3ED9-FF42-9EC9-8D6FF7C13CE6}" destId="{11839E27-3606-DE45-AC2F-F3F15E51B916}" srcOrd="0" destOrd="0" presId="urn:microsoft.com/office/officeart/2008/layout/HorizontalMultiLevelHierarchy"/>
    <dgm:cxn modelId="{1C44052F-08AA-42B1-9EDA-7F747476B305}" type="presOf" srcId="{B4F0BCEF-C0DF-F645-AFAF-21B57390B485}" destId="{7CED02A6-57D9-8848-B9B4-0C0395E3E713}" srcOrd="0" destOrd="0" presId="urn:microsoft.com/office/officeart/2008/layout/HorizontalMultiLevelHierarchy"/>
    <dgm:cxn modelId="{B67CE281-0B8A-4B04-9970-4E2872D453DD}" type="presParOf" srcId="{66E4B212-49BB-6B4D-92B1-9FC2BD0AEE8D}" destId="{0D903A8C-235D-A142-B50C-C7013F0AF0ED}" srcOrd="0" destOrd="0" presId="urn:microsoft.com/office/officeart/2008/layout/HorizontalMultiLevelHierarchy"/>
    <dgm:cxn modelId="{E5FA3694-1473-49A1-B0C8-471C006E796F}" type="presParOf" srcId="{0D903A8C-235D-A142-B50C-C7013F0AF0ED}" destId="{9942A565-8F66-9A47-A987-954CF1FAAADB}" srcOrd="0" destOrd="0" presId="urn:microsoft.com/office/officeart/2008/layout/HorizontalMultiLevelHierarchy"/>
    <dgm:cxn modelId="{104A41F9-5BF0-455D-BB1D-AC952B3B4A37}" type="presParOf" srcId="{0D903A8C-235D-A142-B50C-C7013F0AF0ED}" destId="{B16679F2-B9B2-CD47-BA94-A1D64648FCF8}" srcOrd="1" destOrd="0" presId="urn:microsoft.com/office/officeart/2008/layout/HorizontalMultiLevelHierarchy"/>
    <dgm:cxn modelId="{BD2587DE-DDCF-4373-91BB-301B00CAC625}" type="presParOf" srcId="{B16679F2-B9B2-CD47-BA94-A1D64648FCF8}" destId="{7CED02A6-57D9-8848-B9B4-0C0395E3E713}" srcOrd="0" destOrd="0" presId="urn:microsoft.com/office/officeart/2008/layout/HorizontalMultiLevelHierarchy"/>
    <dgm:cxn modelId="{C7252708-1190-4B5A-87BF-C907F18D3BC6}" type="presParOf" srcId="{7CED02A6-57D9-8848-B9B4-0C0395E3E713}" destId="{2BD91B46-4ECB-0A41-8786-4DC355A6944C}" srcOrd="0" destOrd="0" presId="urn:microsoft.com/office/officeart/2008/layout/HorizontalMultiLevelHierarchy"/>
    <dgm:cxn modelId="{B6E826E8-B6DE-4296-8857-D6331EC603A7}" type="presParOf" srcId="{B16679F2-B9B2-CD47-BA94-A1D64648FCF8}" destId="{46B7E93A-BDD1-4242-A46B-BEC50132C7D0}" srcOrd="1" destOrd="0" presId="urn:microsoft.com/office/officeart/2008/layout/HorizontalMultiLevelHierarchy"/>
    <dgm:cxn modelId="{C89A15F1-8C86-4BD1-99AD-45594C4DBC8C}" type="presParOf" srcId="{46B7E93A-BDD1-4242-A46B-BEC50132C7D0}" destId="{268B2890-B970-6043-B36C-EAB90CE72C23}" srcOrd="0" destOrd="0" presId="urn:microsoft.com/office/officeart/2008/layout/HorizontalMultiLevelHierarchy"/>
    <dgm:cxn modelId="{69A9C5DA-9E55-42A1-BE3A-9264C8F35681}" type="presParOf" srcId="{46B7E93A-BDD1-4242-A46B-BEC50132C7D0}" destId="{B5761EEB-DC73-3A45-B5D2-5206B07BEE6A}" srcOrd="1" destOrd="0" presId="urn:microsoft.com/office/officeart/2008/layout/HorizontalMultiLevelHierarchy"/>
    <dgm:cxn modelId="{3353F7BE-65A0-4E8E-AD79-36D85DED269A}" type="presParOf" srcId="{B16679F2-B9B2-CD47-BA94-A1D64648FCF8}" destId="{3905A778-204F-1142-A3D0-079D1143C0A7}" srcOrd="2" destOrd="0" presId="urn:microsoft.com/office/officeart/2008/layout/HorizontalMultiLevelHierarchy"/>
    <dgm:cxn modelId="{EFACAA72-CC6C-410B-8458-381000E0D3EF}" type="presParOf" srcId="{3905A778-204F-1142-A3D0-079D1143C0A7}" destId="{F1BFA0D2-C7A9-D343-A132-ABCFBEA31938}" srcOrd="0" destOrd="0" presId="urn:microsoft.com/office/officeart/2008/layout/HorizontalMultiLevelHierarchy"/>
    <dgm:cxn modelId="{F7BE06E8-F328-47BC-993C-0C8CF6B2115E}" type="presParOf" srcId="{B16679F2-B9B2-CD47-BA94-A1D64648FCF8}" destId="{F48A01A4-00F4-B14F-A6C6-99BE4B17878B}" srcOrd="3" destOrd="0" presId="urn:microsoft.com/office/officeart/2008/layout/HorizontalMultiLevelHierarchy"/>
    <dgm:cxn modelId="{27AE4CA2-C06B-44F0-85DF-F42DA2BAFC40}" type="presParOf" srcId="{F48A01A4-00F4-B14F-A6C6-99BE4B17878B}" destId="{10796901-177A-3A44-BAD7-6DA8EC5115C0}" srcOrd="0" destOrd="0" presId="urn:microsoft.com/office/officeart/2008/layout/HorizontalMultiLevelHierarchy"/>
    <dgm:cxn modelId="{41ECB97C-FC11-4C0C-AF5F-DD53331405F8}" type="presParOf" srcId="{F48A01A4-00F4-B14F-A6C6-99BE4B17878B}" destId="{034F9FE6-717B-A847-A339-55BA4B691D0C}" srcOrd="1" destOrd="0" presId="urn:microsoft.com/office/officeart/2008/layout/HorizontalMultiLevelHierarchy"/>
    <dgm:cxn modelId="{B8705079-0FCC-40D9-9B58-075D122C8ECB}" type="presParOf" srcId="{B16679F2-B9B2-CD47-BA94-A1D64648FCF8}" destId="{53D2E932-2E23-0B49-B721-FE5AE09E21CE}" srcOrd="4" destOrd="0" presId="urn:microsoft.com/office/officeart/2008/layout/HorizontalMultiLevelHierarchy"/>
    <dgm:cxn modelId="{80E6FD1F-63A6-4183-B63D-C8BF172C445D}" type="presParOf" srcId="{53D2E932-2E23-0B49-B721-FE5AE09E21CE}" destId="{163836A9-8AB1-624B-A523-2F12E3B3E74D}" srcOrd="0" destOrd="0" presId="urn:microsoft.com/office/officeart/2008/layout/HorizontalMultiLevelHierarchy"/>
    <dgm:cxn modelId="{877904AC-6BC3-49F1-92D9-204BF2AD09FF}" type="presParOf" srcId="{B16679F2-B9B2-CD47-BA94-A1D64648FCF8}" destId="{3F686BEB-636C-F642-9E97-0713FE49C414}" srcOrd="5" destOrd="0" presId="urn:microsoft.com/office/officeart/2008/layout/HorizontalMultiLevelHierarchy"/>
    <dgm:cxn modelId="{AC1DC922-30B6-4BDD-8521-1DCB81DF5783}" type="presParOf" srcId="{3F686BEB-636C-F642-9E97-0713FE49C414}" destId="{11839E27-3606-DE45-AC2F-F3F15E51B916}" srcOrd="0" destOrd="0" presId="urn:microsoft.com/office/officeart/2008/layout/HorizontalMultiLevelHierarchy"/>
    <dgm:cxn modelId="{1E6B455C-0297-49EB-BB66-BF99A52AC32B}" type="presParOf" srcId="{3F686BEB-636C-F642-9E97-0713FE49C414}" destId="{D924CF59-6D19-EE47-BFCE-BA0D70F4E435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D2E932-2E23-0B49-B721-FE5AE09E21CE}">
      <dsp:nvSpPr>
        <dsp:cNvPr id="0" name=""/>
        <dsp:cNvSpPr/>
      </dsp:nvSpPr>
      <dsp:spPr>
        <a:xfrm>
          <a:off x="2599461" y="2247106"/>
          <a:ext cx="560158" cy="1513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80079" y="0"/>
              </a:lnTo>
              <a:lnTo>
                <a:pt x="280079" y="1513615"/>
              </a:lnTo>
              <a:lnTo>
                <a:pt x="560158" y="1513615"/>
              </a:lnTo>
            </a:path>
          </a:pathLst>
        </a:custGeom>
        <a:noFill/>
        <a:ln w="9525" cap="flat" cmpd="sng" algn="ctr">
          <a:solidFill>
            <a:srgbClr val="0070C0"/>
          </a:solidFill>
          <a:prstDash val="solid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839192" y="2963565"/>
        <a:ext cx="80697" cy="80697"/>
      </dsp:txXfrm>
    </dsp:sp>
    <dsp:sp modelId="{3905A778-204F-1142-A3D0-079D1143C0A7}">
      <dsp:nvSpPr>
        <dsp:cNvPr id="0" name=""/>
        <dsp:cNvSpPr/>
      </dsp:nvSpPr>
      <dsp:spPr>
        <a:xfrm>
          <a:off x="2599461" y="2201386"/>
          <a:ext cx="56015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60158" y="45720"/>
              </a:lnTo>
            </a:path>
          </a:pathLst>
        </a:custGeom>
        <a:noFill/>
        <a:ln w="9525" cap="flat" cmpd="sng" algn="ctr">
          <a:solidFill>
            <a:srgbClr val="0070C0"/>
          </a:solidFill>
          <a:prstDash val="solid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865536" y="2233102"/>
        <a:ext cx="28007" cy="28007"/>
      </dsp:txXfrm>
    </dsp:sp>
    <dsp:sp modelId="{7CED02A6-57D9-8848-B9B4-0C0395E3E713}">
      <dsp:nvSpPr>
        <dsp:cNvPr id="0" name=""/>
        <dsp:cNvSpPr/>
      </dsp:nvSpPr>
      <dsp:spPr>
        <a:xfrm>
          <a:off x="2599461" y="733491"/>
          <a:ext cx="560158" cy="1513615"/>
        </a:xfrm>
        <a:custGeom>
          <a:avLst/>
          <a:gdLst/>
          <a:ahLst/>
          <a:cxnLst/>
          <a:rect l="0" t="0" r="0" b="0"/>
          <a:pathLst>
            <a:path>
              <a:moveTo>
                <a:pt x="0" y="1513615"/>
              </a:moveTo>
              <a:lnTo>
                <a:pt x="280079" y="1513615"/>
              </a:lnTo>
              <a:lnTo>
                <a:pt x="280079" y="0"/>
              </a:lnTo>
              <a:lnTo>
                <a:pt x="560158" y="0"/>
              </a:lnTo>
            </a:path>
          </a:pathLst>
        </a:custGeom>
        <a:noFill/>
        <a:ln w="9525" cap="flat" cmpd="sng" algn="ctr">
          <a:solidFill>
            <a:srgbClr val="0070C0"/>
          </a:solidFill>
          <a:prstDash val="solid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839192" y="1449950"/>
        <a:ext cx="80697" cy="80697"/>
      </dsp:txXfrm>
    </dsp:sp>
    <dsp:sp modelId="{9942A565-8F66-9A47-A987-954CF1FAAADB}">
      <dsp:nvSpPr>
        <dsp:cNvPr id="0" name=""/>
        <dsp:cNvSpPr/>
      </dsp:nvSpPr>
      <dsp:spPr>
        <a:xfrm rot="16200000">
          <a:off x="-581184" y="1313567"/>
          <a:ext cx="4494213" cy="1867078"/>
        </a:xfrm>
        <a:prstGeom prst="cube">
          <a:avLst/>
        </a:prstGeom>
        <a:solidFill>
          <a:srgbClr val="0070C0"/>
        </a:solidFill>
        <a:ln>
          <a:noFill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4800" b="1" kern="1200" dirty="0" smtClean="0"/>
            <a:t>ANA BAŞLIKLAR</a:t>
          </a:r>
          <a:endParaRPr lang="en-US" sz="4800" b="1" kern="1200" dirty="0"/>
        </a:p>
      </dsp:txBody>
      <dsp:txXfrm>
        <a:off x="-114415" y="1780337"/>
        <a:ext cx="4027444" cy="1400308"/>
      </dsp:txXfrm>
    </dsp:sp>
    <dsp:sp modelId="{268B2890-B970-6043-B36C-EAB90CE72C23}">
      <dsp:nvSpPr>
        <dsp:cNvPr id="0" name=""/>
        <dsp:cNvSpPr/>
      </dsp:nvSpPr>
      <dsp:spPr>
        <a:xfrm>
          <a:off x="3159619" y="83420"/>
          <a:ext cx="4185197" cy="1300140"/>
        </a:xfrm>
        <a:prstGeom prst="rect">
          <a:avLst/>
        </a:prstGeom>
        <a:solidFill>
          <a:srgbClr val="4F7EDB"/>
        </a:solidFill>
        <a:ln>
          <a:noFill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1733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900" kern="1200" dirty="0" smtClean="0"/>
            <a:t>Ahlaki Gelişimin Alanları</a:t>
          </a:r>
          <a:endParaRPr lang="en-US" sz="3900" kern="1200" dirty="0"/>
        </a:p>
      </dsp:txBody>
      <dsp:txXfrm>
        <a:off x="3159619" y="83420"/>
        <a:ext cx="4185197" cy="1300140"/>
      </dsp:txXfrm>
    </dsp:sp>
    <dsp:sp modelId="{10796901-177A-3A44-BAD7-6DA8EC5115C0}">
      <dsp:nvSpPr>
        <dsp:cNvPr id="0" name=""/>
        <dsp:cNvSpPr/>
      </dsp:nvSpPr>
      <dsp:spPr>
        <a:xfrm>
          <a:off x="3159619" y="1597036"/>
          <a:ext cx="4185197" cy="1300140"/>
        </a:xfrm>
        <a:prstGeom prst="rect">
          <a:avLst/>
        </a:prstGeom>
        <a:solidFill>
          <a:srgbClr val="4F7EDB"/>
        </a:solidFill>
        <a:ln>
          <a:noFill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1689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800" kern="1200" dirty="0" smtClean="0"/>
            <a:t>Ahlaki Gelişim Ortamları</a:t>
          </a:r>
          <a:endParaRPr lang="en-US" sz="3800" kern="1200" dirty="0"/>
        </a:p>
      </dsp:txBody>
      <dsp:txXfrm>
        <a:off x="3159619" y="1597036"/>
        <a:ext cx="4185197" cy="1300140"/>
      </dsp:txXfrm>
    </dsp:sp>
    <dsp:sp modelId="{11839E27-3606-DE45-AC2F-F3F15E51B916}">
      <dsp:nvSpPr>
        <dsp:cNvPr id="0" name=""/>
        <dsp:cNvSpPr/>
      </dsp:nvSpPr>
      <dsp:spPr>
        <a:xfrm>
          <a:off x="3159619" y="3110651"/>
          <a:ext cx="4185197" cy="1300140"/>
        </a:xfrm>
        <a:prstGeom prst="rect">
          <a:avLst/>
        </a:prstGeom>
        <a:solidFill>
          <a:srgbClr val="4F7EDB"/>
        </a:solidFill>
        <a:ln>
          <a:noFill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495" tIns="23495" rIns="23495" bIns="23495" numCol="1" spcCol="1270" anchor="ctr" anchorCtr="0">
          <a:noAutofit/>
        </a:bodyPr>
        <a:lstStyle/>
        <a:p>
          <a:pPr lvl="0" algn="ctr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700" kern="1200" dirty="0" smtClean="0"/>
            <a:t>Değerler, Din ve Maneviyat</a:t>
          </a:r>
          <a:endParaRPr lang="en-US" sz="3700" kern="1200" dirty="0"/>
        </a:p>
      </dsp:txBody>
      <dsp:txXfrm>
        <a:off x="3159619" y="3110651"/>
        <a:ext cx="4185197" cy="13001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16.10.2015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16.10.2015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16.10.2015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16.10.2015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16.10.2015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16.10.2015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16.10.2015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16.10.2015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16.10.2015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16.10.2015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16.10.2015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aturation sat="6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 Yer Tutucusu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3720DD-5B6D-40BF-8493-A6B52D484E6B}" type="datetimeFigureOut">
              <a:rPr lang="tr-TR" smtClean="0"/>
              <a:t>16.10.2015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544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Düz Bağlayıcı 4"/>
          <p:cNvCxnSpPr/>
          <p:nvPr/>
        </p:nvCxnSpPr>
        <p:spPr>
          <a:xfrm>
            <a:off x="1043608" y="3429000"/>
            <a:ext cx="5616624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" name="Dikdörtgen 5"/>
          <p:cNvSpPr/>
          <p:nvPr/>
        </p:nvSpPr>
        <p:spPr>
          <a:xfrm>
            <a:off x="971600" y="2132856"/>
            <a:ext cx="4118820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r-TR" sz="8000" dirty="0" smtClean="0">
                <a:solidFill>
                  <a:schemeClr val="accent2">
                    <a:lumMod val="75000"/>
                  </a:schemeClr>
                </a:solidFill>
              </a:rPr>
              <a:t>BÖLÜM </a:t>
            </a:r>
            <a:r>
              <a:rPr lang="tr-TR" sz="8000" dirty="0" smtClean="0">
                <a:solidFill>
                  <a:schemeClr val="accent2">
                    <a:lumMod val="75000"/>
                  </a:schemeClr>
                </a:solidFill>
              </a:rPr>
              <a:t>7</a:t>
            </a:r>
            <a:endParaRPr lang="tr-TR" sz="8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Dikdörtgen 7"/>
          <p:cNvSpPr/>
          <p:nvPr/>
        </p:nvSpPr>
        <p:spPr>
          <a:xfrm>
            <a:off x="1415022" y="3462808"/>
            <a:ext cx="631358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6600" b="1" dirty="0"/>
              <a:t>AHLAKİ GELİŞİM,</a:t>
            </a:r>
          </a:p>
          <a:p>
            <a:r>
              <a:rPr lang="tr-TR" sz="6600" b="1" dirty="0"/>
              <a:t>DEĞERLER </a:t>
            </a:r>
            <a:r>
              <a:rPr lang="tr-TR" sz="6600" b="1" dirty="0" smtClean="0"/>
              <a:t>ve </a:t>
            </a:r>
            <a:r>
              <a:rPr lang="tr-TR" sz="6600" b="1" dirty="0"/>
              <a:t>DİN</a:t>
            </a:r>
            <a:endParaRPr lang="tr-TR" sz="65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71723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5159035"/>
              </p:ext>
            </p:extLst>
          </p:nvPr>
        </p:nvGraphicFramePr>
        <p:xfrm>
          <a:off x="671264" y="1671091"/>
          <a:ext cx="8077200" cy="44942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Dikdörtgen 4"/>
          <p:cNvSpPr/>
          <p:nvPr/>
        </p:nvSpPr>
        <p:spPr>
          <a:xfrm>
            <a:off x="539552" y="260648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600" b="1" dirty="0"/>
              <a:t>AHLAKİ </a:t>
            </a:r>
            <a:r>
              <a:rPr lang="tr-TR" sz="3600" b="1" dirty="0" smtClean="0"/>
              <a:t>GELİŞİM, DEĞERLER </a:t>
            </a:r>
            <a:r>
              <a:rPr lang="tr-TR" sz="3600" b="1" dirty="0"/>
              <a:t>VE DİN</a:t>
            </a:r>
            <a:endParaRPr lang="tr-TR" sz="35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9257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942A565-8F66-9A47-A987-954CF1FAAAD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9942A565-8F66-9A47-A987-954CF1FAAAD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CED02A6-57D9-8848-B9B4-0C0395E3E7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7CED02A6-57D9-8848-B9B4-0C0395E3E71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68B2890-B970-6043-B36C-EAB90CE72C2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268B2890-B970-6043-B36C-EAB90CE72C2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905A778-204F-1142-A3D0-079D1143C0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3905A778-204F-1142-A3D0-079D1143C0A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0796901-177A-3A44-BAD7-6DA8EC5115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10796901-177A-3A44-BAD7-6DA8EC5115C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3D2E932-2E23-0B49-B721-FE5AE09E21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53D2E932-2E23-0B49-B721-FE5AE09E21C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1839E27-3606-DE45-AC2F-F3F15E51B9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11839E27-3606-DE45-AC2F-F3F15E51B91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6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700" b="1" dirty="0">
                <a:solidFill>
                  <a:schemeClr val="accent2">
                    <a:lumMod val="75000"/>
                  </a:schemeClr>
                </a:solidFill>
              </a:rPr>
              <a:t>Ahlaki Gelişimin Alanları</a:t>
            </a:r>
            <a:endParaRPr lang="tr-TR" sz="37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27430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Ahlaki Düşünce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67544" y="3305016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b="1" dirty="0" smtClean="0"/>
              <a:t>Ahlaki Gelişim: </a:t>
            </a:r>
          </a:p>
          <a:p>
            <a:pPr algn="ctr"/>
            <a:r>
              <a:rPr lang="tr-TR" sz="3500" dirty="0" smtClean="0"/>
              <a:t>Doğru </a:t>
            </a:r>
            <a:r>
              <a:rPr lang="tr-TR" sz="3500" dirty="0"/>
              <a:t>ve yanlışın </a:t>
            </a:r>
            <a:r>
              <a:rPr lang="tr-TR" sz="3500" dirty="0" smtClean="0"/>
              <a:t>standartlarına ilişkin </a:t>
            </a:r>
            <a:r>
              <a:rPr lang="tr-TR" sz="3500" dirty="0"/>
              <a:t>düşünceler, duygular ve davranışlar.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401614560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6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700" b="1" dirty="0">
                <a:solidFill>
                  <a:schemeClr val="accent2">
                    <a:lumMod val="75000"/>
                  </a:schemeClr>
                </a:solidFill>
              </a:rPr>
              <a:t>Ahlaki Gelişimin Alanları</a:t>
            </a:r>
            <a:endParaRPr lang="tr-TR" sz="37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27430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Ahlaki Düşünce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67544" y="2852936"/>
            <a:ext cx="85689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Kohlberg, provokatif </a:t>
            </a:r>
            <a:r>
              <a:rPr lang="tr-TR" sz="3500" dirty="0" smtClean="0"/>
              <a:t>bir ahlaki </a:t>
            </a:r>
            <a:r>
              <a:rPr lang="tr-TR" sz="3500" dirty="0"/>
              <a:t>akıl yürütme kuramı </a:t>
            </a:r>
            <a:r>
              <a:rPr lang="tr-TR" sz="3500" dirty="0" smtClean="0"/>
              <a:t>geliştirmiştir.</a:t>
            </a:r>
            <a:endParaRPr lang="tr-TR" sz="3500" dirty="0"/>
          </a:p>
        </p:txBody>
      </p:sp>
      <p:sp>
        <p:nvSpPr>
          <p:cNvPr id="7" name="Dikdörtgen 6"/>
          <p:cNvSpPr/>
          <p:nvPr/>
        </p:nvSpPr>
        <p:spPr>
          <a:xfrm>
            <a:off x="467544" y="4449886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Ahlaki gelişimin üç düzey </a:t>
            </a:r>
            <a:r>
              <a:rPr lang="tr-TR" sz="3500" dirty="0" smtClean="0"/>
              <a:t>ve </a:t>
            </a:r>
            <a:r>
              <a:rPr lang="tr-TR" sz="3500" dirty="0"/>
              <a:t>altı aşamadan (her düzeyde iki </a:t>
            </a:r>
            <a:r>
              <a:rPr lang="tr-TR" sz="3500" dirty="0" smtClean="0"/>
              <a:t>aşama) oluştuğunu </a:t>
            </a:r>
            <a:r>
              <a:rPr lang="tr-TR" sz="3500" dirty="0"/>
              <a:t>ileri sürmüştür.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2865710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6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700" b="1" dirty="0">
                <a:solidFill>
                  <a:schemeClr val="accent2">
                    <a:lumMod val="75000"/>
                  </a:schemeClr>
                </a:solidFill>
              </a:rPr>
              <a:t>Ahlaki Gelişimin Alanları</a:t>
            </a:r>
            <a:endParaRPr lang="tr-TR" sz="37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27430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Ahlaki Düşünce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1259632" y="3140968"/>
            <a:ext cx="6624736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q"/>
            </a:pPr>
            <a:r>
              <a:rPr lang="tr-TR" sz="3500" dirty="0" smtClean="0"/>
              <a:t>Gelenek öncesi</a:t>
            </a:r>
            <a:endParaRPr lang="tr-TR" sz="3500" dirty="0"/>
          </a:p>
        </p:txBody>
      </p:sp>
      <p:sp>
        <p:nvSpPr>
          <p:cNvPr id="3" name="Dikdörtgen 2"/>
          <p:cNvSpPr/>
          <p:nvPr/>
        </p:nvSpPr>
        <p:spPr>
          <a:xfrm>
            <a:off x="1259632" y="3940488"/>
            <a:ext cx="2637902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itchFamily="2" charset="2"/>
              <a:buChar char="q"/>
            </a:pPr>
            <a:r>
              <a:rPr lang="tr-TR" sz="3500" dirty="0"/>
              <a:t>G</a:t>
            </a:r>
            <a:r>
              <a:rPr lang="tr-TR" sz="3500" dirty="0" smtClean="0"/>
              <a:t>eleneksel</a:t>
            </a:r>
            <a:endParaRPr lang="tr-TR" sz="3500" dirty="0"/>
          </a:p>
        </p:txBody>
      </p:sp>
      <p:sp>
        <p:nvSpPr>
          <p:cNvPr id="6" name="Dikdörtgen 5"/>
          <p:cNvSpPr/>
          <p:nvPr/>
        </p:nvSpPr>
        <p:spPr>
          <a:xfrm>
            <a:off x="1259632" y="4743418"/>
            <a:ext cx="3532121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itchFamily="2" charset="2"/>
              <a:buChar char="q"/>
            </a:pPr>
            <a:r>
              <a:rPr lang="tr-TR" sz="3500" dirty="0"/>
              <a:t>G</a:t>
            </a:r>
            <a:r>
              <a:rPr lang="tr-TR" sz="3500" dirty="0" smtClean="0"/>
              <a:t>elenek sonrası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2126738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6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700" b="1" dirty="0">
                <a:solidFill>
                  <a:schemeClr val="accent2">
                    <a:lumMod val="75000"/>
                  </a:schemeClr>
                </a:solidFill>
              </a:rPr>
              <a:t>Ahlaki Gelişimin Alanları</a:t>
            </a:r>
            <a:endParaRPr lang="tr-TR" sz="37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27430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Ahlaki Düşünce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2466762"/>
            <a:ext cx="8568952" cy="3647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300" b="1" dirty="0" smtClean="0"/>
              <a:t>Gelenek Öncesi Akıl Yürütme: </a:t>
            </a:r>
          </a:p>
          <a:p>
            <a:pPr algn="ctr"/>
            <a:r>
              <a:rPr lang="tr-TR" sz="3300" dirty="0" smtClean="0"/>
              <a:t>Kohlberg’in ahlaki gelişimindeki </a:t>
            </a:r>
            <a:r>
              <a:rPr lang="tr-TR" sz="3300" dirty="0"/>
              <a:t>en </a:t>
            </a:r>
            <a:r>
              <a:rPr lang="tr-TR" sz="3300" dirty="0" smtClean="0"/>
              <a:t>alt düzeydir</a:t>
            </a:r>
            <a:r>
              <a:rPr lang="tr-TR" sz="3300" dirty="0"/>
              <a:t>. Bu düzeyde </a:t>
            </a:r>
            <a:r>
              <a:rPr lang="tr-TR" sz="3300" dirty="0" smtClean="0"/>
              <a:t>ahlak çoğunlukla </a:t>
            </a:r>
            <a:r>
              <a:rPr lang="tr-TR" sz="3300" dirty="0"/>
              <a:t>ödül ve ceza üzerine odaklanır. </a:t>
            </a:r>
            <a:r>
              <a:rPr lang="tr-TR" sz="3300" dirty="0" smtClean="0"/>
              <a:t>Gelenek öncesi </a:t>
            </a:r>
            <a:r>
              <a:rPr lang="tr-TR" sz="3300" dirty="0"/>
              <a:t>akıl yürütmedeki iki aşama, ceza ve </a:t>
            </a:r>
            <a:r>
              <a:rPr lang="tr-TR" sz="3300" dirty="0" smtClean="0"/>
              <a:t>itaat yönelimi </a:t>
            </a:r>
            <a:r>
              <a:rPr lang="tr-TR" sz="3300" dirty="0"/>
              <a:t>(birinci evre) ve bireysellik, araçsal amaç ve</a:t>
            </a:r>
          </a:p>
          <a:p>
            <a:pPr algn="ctr"/>
            <a:r>
              <a:rPr lang="tr-TR" sz="3300" dirty="0"/>
              <a:t>karşılıklılıktır (ikinci evre).</a:t>
            </a:r>
            <a:endParaRPr lang="tr-TR" sz="3300" dirty="0"/>
          </a:p>
        </p:txBody>
      </p:sp>
    </p:spTree>
    <p:extLst>
      <p:ext uri="{BB962C8B-B14F-4D97-AF65-F5344CB8AC3E}">
        <p14:creationId xmlns:p14="http://schemas.microsoft.com/office/powerpoint/2010/main" val="2126738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6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700" b="1" dirty="0">
                <a:solidFill>
                  <a:schemeClr val="accent2">
                    <a:lumMod val="75000"/>
                  </a:schemeClr>
                </a:solidFill>
              </a:rPr>
              <a:t>Ahlaki Gelişimin Alanları</a:t>
            </a:r>
            <a:endParaRPr lang="tr-TR" sz="37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27430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Ahlaki Düşünce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2982431"/>
            <a:ext cx="85689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b="1" dirty="0" smtClean="0"/>
              <a:t>Adalet Perspektifi: </a:t>
            </a:r>
          </a:p>
          <a:p>
            <a:pPr algn="ctr"/>
            <a:r>
              <a:rPr lang="tr-TR" sz="3500" dirty="0" smtClean="0"/>
              <a:t>Bireylerin </a:t>
            </a:r>
            <a:r>
              <a:rPr lang="tr-TR" sz="3500" dirty="0"/>
              <a:t>haklarına </a:t>
            </a:r>
            <a:r>
              <a:rPr lang="tr-TR" sz="3500" dirty="0" smtClean="0"/>
              <a:t>odaklanan ahlaki </a:t>
            </a:r>
            <a:r>
              <a:rPr lang="tr-TR" sz="3500" dirty="0"/>
              <a:t>bir bakış açısı. Bireyler ahlaki </a:t>
            </a:r>
            <a:r>
              <a:rPr lang="tr-TR" sz="3500" dirty="0" smtClean="0"/>
              <a:t>kararlarını bağımsız </a:t>
            </a:r>
            <a:r>
              <a:rPr lang="tr-TR" sz="3500" dirty="0"/>
              <a:t>biçimde verirler.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2126738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6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700" b="1" dirty="0">
                <a:solidFill>
                  <a:schemeClr val="accent2">
                    <a:lumMod val="75000"/>
                  </a:schemeClr>
                </a:solidFill>
              </a:rPr>
              <a:t>Ahlaki Gelişimin Alanları</a:t>
            </a:r>
            <a:endParaRPr lang="tr-TR" sz="37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27430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Ahlaki Düşünce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67544" y="2803862"/>
            <a:ext cx="8568952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b="1" dirty="0" smtClean="0"/>
              <a:t>Koruyucu Perspektif: </a:t>
            </a:r>
          </a:p>
          <a:p>
            <a:pPr algn="ctr"/>
            <a:r>
              <a:rPr lang="tr-TR" sz="3500" dirty="0" smtClean="0"/>
              <a:t>İnsanları</a:t>
            </a:r>
            <a:r>
              <a:rPr lang="tr-TR" sz="3500" dirty="0"/>
              <a:t>, diğerlerine </a:t>
            </a:r>
            <a:r>
              <a:rPr lang="tr-TR" sz="3500" dirty="0" smtClean="0"/>
              <a:t>bağlılıkları açısından </a:t>
            </a:r>
            <a:r>
              <a:rPr lang="tr-TR" sz="3500" dirty="0"/>
              <a:t>ele alan ve kişiler arası iletişimi, başkalarıyla</a:t>
            </a:r>
          </a:p>
          <a:p>
            <a:pPr algn="ctr"/>
            <a:r>
              <a:rPr lang="tr-TR" sz="3500" dirty="0"/>
              <a:t>ilişkileri ve onlar için kaygı duymayı vurgulayan </a:t>
            </a:r>
            <a:r>
              <a:rPr lang="tr-TR" sz="3500" dirty="0" err="1" smtClean="0"/>
              <a:t>Carol</a:t>
            </a:r>
            <a:r>
              <a:rPr lang="tr-TR" sz="3500" dirty="0"/>
              <a:t> </a:t>
            </a:r>
            <a:r>
              <a:rPr lang="tr-TR" sz="3500" dirty="0" err="1" smtClean="0"/>
              <a:t>Gilligan’ın</a:t>
            </a:r>
            <a:r>
              <a:rPr lang="tr-TR" sz="3500" dirty="0" smtClean="0"/>
              <a:t> </a:t>
            </a:r>
            <a:r>
              <a:rPr lang="tr-TR" sz="3500" dirty="0"/>
              <a:t>ahlaki bakış açısıdır.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940747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6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700" b="1" dirty="0">
                <a:solidFill>
                  <a:schemeClr val="accent2">
                    <a:lumMod val="75000"/>
                  </a:schemeClr>
                </a:solidFill>
              </a:rPr>
              <a:t>Ahlaki Gelişimin Alanları</a:t>
            </a:r>
            <a:endParaRPr lang="tr-TR" sz="37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27430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Ahlaki Düşünce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3198455"/>
            <a:ext cx="85689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b="1" dirty="0" smtClean="0"/>
              <a:t>Sosyal Geleneksel Akıl Yürütme: </a:t>
            </a:r>
          </a:p>
          <a:p>
            <a:pPr algn="ctr"/>
            <a:r>
              <a:rPr lang="tr-TR" sz="3500" dirty="0" smtClean="0"/>
              <a:t>Etik konuları vurgulayan </a:t>
            </a:r>
            <a:r>
              <a:rPr lang="tr-TR" sz="3500" dirty="0"/>
              <a:t>ahlaki akıl yürütmenin karşıtı, </a:t>
            </a:r>
            <a:r>
              <a:rPr lang="tr-TR" sz="3500" dirty="0" smtClean="0"/>
              <a:t>toplumsal uzlaşım </a:t>
            </a:r>
            <a:r>
              <a:rPr lang="tr-TR" sz="3500" dirty="0"/>
              <a:t>ve geleneklere ilişkin düşünceler.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2223680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6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700" b="1" dirty="0">
                <a:solidFill>
                  <a:schemeClr val="accent2">
                    <a:lumMod val="75000"/>
                  </a:schemeClr>
                </a:solidFill>
              </a:rPr>
              <a:t>Ahlaki Gelişimin Alanları</a:t>
            </a:r>
            <a:endParaRPr lang="tr-TR" sz="37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27358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Ahlaki Davranış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2564904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Davranışçılar, ahlaki davranışın pekiştirme, ceza ve taklit süreçleri ile açıklanabileceğini</a:t>
            </a:r>
          </a:p>
          <a:p>
            <a:pPr algn="ctr"/>
            <a:r>
              <a:rPr lang="tr-TR" sz="3500" dirty="0"/>
              <a:t>iddia ederler.</a:t>
            </a:r>
            <a:endParaRPr lang="tr-TR" sz="3500" dirty="0"/>
          </a:p>
        </p:txBody>
      </p:sp>
      <p:sp>
        <p:nvSpPr>
          <p:cNvPr id="3" name="Dikdörtgen 2"/>
          <p:cNvSpPr/>
          <p:nvPr/>
        </p:nvSpPr>
        <p:spPr>
          <a:xfrm>
            <a:off x="467544" y="4509120"/>
            <a:ext cx="85689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Ahlaki gelişimde durumsal değişkenlik davranışçılar tarafından vurgulanmıştır.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222368011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6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700" b="1" dirty="0">
                <a:solidFill>
                  <a:schemeClr val="accent2">
                    <a:lumMod val="75000"/>
                  </a:schemeClr>
                </a:solidFill>
              </a:rPr>
              <a:t>Ahlaki Gelişimin Alanları</a:t>
            </a:r>
            <a:endParaRPr lang="tr-TR" sz="37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3377024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 err="1"/>
              <a:t>Hartshorne</a:t>
            </a:r>
            <a:r>
              <a:rPr lang="tr-TR" sz="3500" dirty="0"/>
              <a:t> ve </a:t>
            </a:r>
            <a:r>
              <a:rPr lang="tr-TR" sz="3500" dirty="0" err="1"/>
              <a:t>May’in</a:t>
            </a:r>
            <a:r>
              <a:rPr lang="tr-TR" sz="3500" dirty="0"/>
              <a:t> klasik çalışmasında, farklı durumlardaki </a:t>
            </a:r>
            <a:r>
              <a:rPr lang="tr-TR" sz="3500" dirty="0" smtClean="0"/>
              <a:t>ahlaki davranışlarda </a:t>
            </a:r>
            <a:r>
              <a:rPr lang="tr-TR" sz="3500" dirty="0"/>
              <a:t>dikkate değer farklılıklar bulunmuştur.</a:t>
            </a:r>
            <a:endParaRPr lang="tr-TR" sz="3500" dirty="0"/>
          </a:p>
        </p:txBody>
      </p:sp>
      <p:sp>
        <p:nvSpPr>
          <p:cNvPr id="6" name="Dikdörtgen 5"/>
          <p:cNvSpPr/>
          <p:nvPr/>
        </p:nvSpPr>
        <p:spPr>
          <a:xfrm>
            <a:off x="835070" y="1628800"/>
            <a:ext cx="27358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Ahlaki Davranış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3680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6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700" b="1" dirty="0">
                <a:solidFill>
                  <a:schemeClr val="accent2">
                    <a:lumMod val="75000"/>
                  </a:schemeClr>
                </a:solidFill>
              </a:rPr>
              <a:t>Ahlaki Gelişimin Alanları</a:t>
            </a:r>
            <a:endParaRPr lang="tr-TR" sz="37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2947878"/>
            <a:ext cx="8568952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Ahlaki gelişimin sosyal </a:t>
            </a:r>
            <a:r>
              <a:rPr lang="tr-TR" sz="3500" dirty="0" smtClean="0"/>
              <a:t>bilişsel kuramı</a:t>
            </a:r>
            <a:r>
              <a:rPr lang="tr-TR" sz="3500" dirty="0"/>
              <a:t>, ahlaki yetenek (ahlaki davranış yapma becerisi) ve ahlaki performans (</a:t>
            </a:r>
            <a:r>
              <a:rPr lang="tr-TR" sz="3500" dirty="0" smtClean="0"/>
              <a:t>belli bir </a:t>
            </a:r>
            <a:r>
              <a:rPr lang="tr-TR" sz="3500" dirty="0"/>
              <a:t>durumda bu tür davranışları gösterme) arasındaki farkı ortaya </a:t>
            </a:r>
            <a:r>
              <a:rPr lang="tr-TR" sz="3500" dirty="0" smtClean="0"/>
              <a:t>koyarlar.</a:t>
            </a:r>
            <a:endParaRPr lang="tr-TR" sz="3500" dirty="0"/>
          </a:p>
        </p:txBody>
      </p:sp>
      <p:sp>
        <p:nvSpPr>
          <p:cNvPr id="6" name="Dikdörtgen 5"/>
          <p:cNvSpPr/>
          <p:nvPr/>
        </p:nvSpPr>
        <p:spPr>
          <a:xfrm>
            <a:off x="835070" y="1628800"/>
            <a:ext cx="27358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Ahlaki Davranış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1741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6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700" b="1" dirty="0">
                <a:solidFill>
                  <a:schemeClr val="accent2">
                    <a:lumMod val="75000"/>
                  </a:schemeClr>
                </a:solidFill>
              </a:rPr>
              <a:t>Ahlaki Gelişimin Alanları</a:t>
            </a:r>
            <a:endParaRPr lang="tr-TR" sz="37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3088992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 smtClean="0"/>
              <a:t>Sosyal bilişsel </a:t>
            </a:r>
            <a:r>
              <a:rPr lang="tr-TR" sz="3500" dirty="0"/>
              <a:t>kuramcılar, Kohlberg’in ahlak davranışa ve durumsal değişkenlere yeterli </a:t>
            </a:r>
            <a:r>
              <a:rPr lang="tr-TR" sz="3500" dirty="0" smtClean="0"/>
              <a:t>ilgiyi göstermediğini </a:t>
            </a:r>
            <a:r>
              <a:rPr lang="tr-TR" sz="3500" dirty="0"/>
              <a:t>ifade ederler.</a:t>
            </a:r>
            <a:endParaRPr lang="tr-TR" sz="3500" dirty="0"/>
          </a:p>
        </p:txBody>
      </p:sp>
      <p:sp>
        <p:nvSpPr>
          <p:cNvPr id="6" name="Dikdörtgen 5"/>
          <p:cNvSpPr/>
          <p:nvPr/>
        </p:nvSpPr>
        <p:spPr>
          <a:xfrm>
            <a:off x="835070" y="1628800"/>
            <a:ext cx="27358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Ahlaki Davranış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1741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6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700" b="1" dirty="0">
                <a:solidFill>
                  <a:schemeClr val="accent2">
                    <a:lumMod val="75000"/>
                  </a:schemeClr>
                </a:solidFill>
              </a:rPr>
              <a:t>Ahlaki Gelişimin Alanları</a:t>
            </a:r>
            <a:endParaRPr lang="tr-TR" sz="37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3054439"/>
            <a:ext cx="85689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Olumlu sosyal davranış, özellikle özgecilik üzerinde </a:t>
            </a:r>
            <a:r>
              <a:rPr lang="tr-TR" sz="3500" dirty="0" smtClean="0"/>
              <a:t>durmuştur. Ergenler</a:t>
            </a:r>
            <a:r>
              <a:rPr lang="tr-TR" sz="3500" dirty="0"/>
              <a:t>, çocuklardan, kızlar ise erkeklerden daha fazla olumlu sosyal </a:t>
            </a:r>
            <a:r>
              <a:rPr lang="tr-TR" sz="3500" dirty="0" smtClean="0"/>
              <a:t>davranışla ilgilenmektedirler</a:t>
            </a:r>
            <a:r>
              <a:rPr lang="tr-TR" sz="3500" dirty="0"/>
              <a:t>.</a:t>
            </a:r>
            <a:endParaRPr lang="tr-TR" sz="3500" dirty="0"/>
          </a:p>
        </p:txBody>
      </p:sp>
      <p:sp>
        <p:nvSpPr>
          <p:cNvPr id="6" name="Dikdörtgen 5"/>
          <p:cNvSpPr/>
          <p:nvPr/>
        </p:nvSpPr>
        <p:spPr>
          <a:xfrm>
            <a:off x="835070" y="1628800"/>
            <a:ext cx="27358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Ahlaki Davranış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5405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6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700" b="1" dirty="0">
                <a:solidFill>
                  <a:schemeClr val="accent2">
                    <a:lumMod val="75000"/>
                  </a:schemeClr>
                </a:solidFill>
              </a:rPr>
              <a:t>Ahlaki Gelişimin Alanları</a:t>
            </a:r>
            <a:endParaRPr lang="tr-TR" sz="37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3555593"/>
            <a:ext cx="85689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Bağışlayıcılık ve minnettarlık, olumlu sosyal davranışın </a:t>
            </a:r>
            <a:r>
              <a:rPr lang="tr-TR" sz="3500" dirty="0" smtClean="0"/>
              <a:t>önemli yönleridir</a:t>
            </a:r>
            <a:r>
              <a:rPr lang="tr-TR" sz="3500" dirty="0"/>
              <a:t>.</a:t>
            </a:r>
            <a:endParaRPr lang="tr-TR" sz="3500" dirty="0"/>
          </a:p>
        </p:txBody>
      </p:sp>
      <p:sp>
        <p:nvSpPr>
          <p:cNvPr id="7" name="Dikdörtgen 6"/>
          <p:cNvSpPr/>
          <p:nvPr/>
        </p:nvSpPr>
        <p:spPr>
          <a:xfrm>
            <a:off x="835070" y="1628800"/>
            <a:ext cx="27358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Ahlaki Davranış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5405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6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700" b="1" dirty="0">
                <a:solidFill>
                  <a:schemeClr val="accent2">
                    <a:lumMod val="75000"/>
                  </a:schemeClr>
                </a:solidFill>
              </a:rPr>
              <a:t>Ahlaki Gelişimin Alanları</a:t>
            </a:r>
            <a:endParaRPr lang="tr-TR" sz="37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23643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Ahlaki Duygu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2636912"/>
            <a:ext cx="85689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Freud’un kuramında süperego-kişiliğin ahlaki yönü- kişiliğin üç ana </a:t>
            </a:r>
            <a:r>
              <a:rPr lang="tr-TR" sz="3500" dirty="0" smtClean="0"/>
              <a:t>yapısından biridir</a:t>
            </a:r>
            <a:r>
              <a:rPr lang="tr-TR" sz="3500" dirty="0"/>
              <a:t>.</a:t>
            </a:r>
            <a:endParaRPr lang="tr-TR" sz="3500" dirty="0"/>
          </a:p>
        </p:txBody>
      </p:sp>
      <p:sp>
        <p:nvSpPr>
          <p:cNvPr id="3" name="Dikdörtgen 2"/>
          <p:cNvSpPr/>
          <p:nvPr/>
        </p:nvSpPr>
        <p:spPr>
          <a:xfrm>
            <a:off x="467544" y="4241120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Freud, özdeşim kurmada çocukların bir ebeveynin doğru ve yanlış standartlarını</a:t>
            </a:r>
          </a:p>
          <a:p>
            <a:pPr algn="ctr"/>
            <a:r>
              <a:rPr lang="tr-TR" sz="3500" dirty="0"/>
              <a:t>içselleştirdiğini de ileri sürmektedir.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2495405424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2584936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 err="1"/>
              <a:t>Freudyen</a:t>
            </a:r>
            <a:r>
              <a:rPr lang="tr-TR" sz="3500" dirty="0"/>
              <a:t> görüşte, çocuklar, suçluluktan</a:t>
            </a:r>
          </a:p>
          <a:p>
            <a:pPr algn="ctr"/>
            <a:r>
              <a:rPr lang="tr-TR" sz="3500" dirty="0"/>
              <a:t>kaçınmak için ahlaki standartlara uyum gösterebilirler.</a:t>
            </a:r>
            <a:endParaRPr lang="tr-TR" sz="3500" dirty="0"/>
          </a:p>
        </p:txBody>
      </p:sp>
      <p:sp>
        <p:nvSpPr>
          <p:cNvPr id="5" name="Dikdörtgen 4"/>
          <p:cNvSpPr/>
          <p:nvPr/>
        </p:nvSpPr>
        <p:spPr>
          <a:xfrm>
            <a:off x="467544" y="431957"/>
            <a:ext cx="8568952" cy="66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700" b="1" dirty="0">
                <a:solidFill>
                  <a:schemeClr val="accent2">
                    <a:lumMod val="75000"/>
                  </a:schemeClr>
                </a:solidFill>
              </a:rPr>
              <a:t>Ahlaki Gelişimin Alanları</a:t>
            </a:r>
            <a:endParaRPr lang="tr-TR" sz="37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835070" y="1628800"/>
            <a:ext cx="23643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Ahlaki Duygu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Dikdörtgen 6"/>
          <p:cNvSpPr/>
          <p:nvPr/>
        </p:nvSpPr>
        <p:spPr>
          <a:xfrm>
            <a:off x="467544" y="4654877"/>
            <a:ext cx="85689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 err="1"/>
              <a:t>Süperego’nun</a:t>
            </a:r>
            <a:r>
              <a:rPr lang="tr-TR" sz="3500" dirty="0"/>
              <a:t> </a:t>
            </a:r>
            <a:r>
              <a:rPr lang="tr-TR" sz="3500" dirty="0" smtClean="0"/>
              <a:t>iki </a:t>
            </a:r>
            <a:r>
              <a:rPr lang="it-IT" sz="3500" dirty="0" smtClean="0"/>
              <a:t>temel </a:t>
            </a:r>
            <a:r>
              <a:rPr lang="it-IT" sz="3500" dirty="0"/>
              <a:t>bileşeni ego ideali ve vicdandır.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1375292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6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700" b="1" dirty="0">
                <a:solidFill>
                  <a:schemeClr val="accent2">
                    <a:lumMod val="75000"/>
                  </a:schemeClr>
                </a:solidFill>
              </a:rPr>
              <a:t>Ahlaki Gelişimin Alanları</a:t>
            </a:r>
            <a:endParaRPr lang="tr-TR" sz="37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23643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Ahlaki Duygu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67544" y="2885742"/>
            <a:ext cx="8568952" cy="263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300" dirty="0"/>
              <a:t>Empati gelişimsel olarak değişir. Duygular</a:t>
            </a:r>
          </a:p>
          <a:p>
            <a:pPr algn="ctr"/>
            <a:r>
              <a:rPr lang="tr-TR" sz="3300" dirty="0"/>
              <a:t>ve ahlaki gelişime ilişkin günümüz yaklaşımı hem olumlu duyguların (</a:t>
            </a:r>
            <a:r>
              <a:rPr lang="tr-TR" sz="3300" dirty="0" smtClean="0"/>
              <a:t>empati gibi</a:t>
            </a:r>
            <a:r>
              <a:rPr lang="tr-TR" sz="3300" dirty="0"/>
              <a:t>) hem de olumsuz duyguların (suçluluk gibi) ergenlerin ahlaki </a:t>
            </a:r>
            <a:r>
              <a:rPr lang="tr-TR" sz="3300" dirty="0" smtClean="0"/>
              <a:t>gelişimine katkı </a:t>
            </a:r>
            <a:r>
              <a:rPr lang="tr-TR" sz="3300" dirty="0"/>
              <a:t>sağladığını kabul etmektedir.</a:t>
            </a:r>
            <a:endParaRPr lang="tr-TR" sz="3300" dirty="0"/>
          </a:p>
        </p:txBody>
      </p:sp>
    </p:spTree>
    <p:extLst>
      <p:ext uri="{BB962C8B-B14F-4D97-AF65-F5344CB8AC3E}">
        <p14:creationId xmlns:p14="http://schemas.microsoft.com/office/powerpoint/2010/main" val="2381725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6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700" b="1" dirty="0">
                <a:solidFill>
                  <a:schemeClr val="accent2">
                    <a:lumMod val="75000"/>
                  </a:schemeClr>
                </a:solidFill>
              </a:rPr>
              <a:t>Ahlaki Gelişimin Alanları</a:t>
            </a:r>
            <a:endParaRPr lang="tr-TR" sz="37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23643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Ahlaki Duygu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3339569"/>
            <a:ext cx="85689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Duygular, ahlaki gelişimin bilişsel ve sosyal</a:t>
            </a:r>
          </a:p>
          <a:p>
            <a:pPr algn="ctr"/>
            <a:r>
              <a:rPr lang="tr-TR" sz="3500" dirty="0"/>
              <a:t>boyutlarıyla iç içe geçmiştir.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2853893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6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700" b="1" dirty="0">
                <a:solidFill>
                  <a:schemeClr val="accent2">
                    <a:lumMod val="75000"/>
                  </a:schemeClr>
                </a:solidFill>
              </a:rPr>
              <a:t>Ahlaki Gelişimin Alanları</a:t>
            </a:r>
            <a:endParaRPr lang="tr-TR" sz="37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22413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Ahlaki Kişilik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2691497"/>
            <a:ext cx="85689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Son dönemde ahlaki kişilik çalışmalarına ilgide büyük bir artış olmuştur.</a:t>
            </a:r>
            <a:endParaRPr lang="tr-TR" sz="3500" dirty="0"/>
          </a:p>
        </p:txBody>
      </p:sp>
      <p:sp>
        <p:nvSpPr>
          <p:cNvPr id="3" name="Dikdörtgen 2"/>
          <p:cNvSpPr/>
          <p:nvPr/>
        </p:nvSpPr>
        <p:spPr>
          <a:xfrm>
            <a:off x="467544" y="4491697"/>
            <a:ext cx="85689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Bu </a:t>
            </a:r>
            <a:r>
              <a:rPr lang="tr-TR" sz="3500" dirty="0" smtClean="0"/>
              <a:t>ilgi, ahlaki </a:t>
            </a:r>
            <a:r>
              <a:rPr lang="tr-TR" sz="3500" dirty="0"/>
              <a:t>kimlik, ahlaki karakter ve ahlak timsalleri üzerine yoğunlaşmaktadır.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2853893127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6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700" b="1" dirty="0">
                <a:solidFill>
                  <a:schemeClr val="accent2">
                    <a:lumMod val="75000"/>
                  </a:schemeClr>
                </a:solidFill>
              </a:rPr>
              <a:t>Ahlaki Gelişimin Alanları</a:t>
            </a:r>
            <a:endParaRPr lang="tr-TR" sz="37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22413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Ahlaki Kişilik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67544" y="2492896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 err="1" smtClean="0"/>
              <a:t>Bliasi</a:t>
            </a:r>
            <a:r>
              <a:rPr lang="tr-TR" sz="3500" dirty="0" smtClean="0"/>
              <a:t>, ahlaki </a:t>
            </a:r>
            <a:r>
              <a:rPr lang="tr-TR" sz="3500" dirty="0"/>
              <a:t>kimliğe ilişkin görüşünde </a:t>
            </a:r>
            <a:r>
              <a:rPr lang="tr-TR" sz="3500" dirty="0" smtClean="0"/>
              <a:t>       irade </a:t>
            </a:r>
            <a:r>
              <a:rPr lang="tr-TR" sz="3500" dirty="0"/>
              <a:t>(öz-kontrol), bütünlük ve ahlaki arzuyu vurgulamaktadır.</a:t>
            </a:r>
            <a:endParaRPr lang="tr-TR" sz="3500" dirty="0"/>
          </a:p>
        </p:txBody>
      </p:sp>
      <p:sp>
        <p:nvSpPr>
          <p:cNvPr id="7" name="Dikdörtgen 6"/>
          <p:cNvSpPr/>
          <p:nvPr/>
        </p:nvSpPr>
        <p:spPr>
          <a:xfrm>
            <a:off x="467544" y="4385136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Ahlaki karakter, inanç, ısrar etme, dikkat dağıtıcı şeylerin ve </a:t>
            </a:r>
            <a:r>
              <a:rPr lang="tr-TR" sz="3500" dirty="0" smtClean="0"/>
              <a:t>engellerin üstesinden </a:t>
            </a:r>
            <a:r>
              <a:rPr lang="tr-TR" sz="3500" dirty="0"/>
              <a:t>gelme gücüne sahip olmayı ifade etmektedir.</a:t>
            </a:r>
            <a:endParaRPr lang="tr-TR" sz="3500" dirty="0"/>
          </a:p>
        </p:txBody>
      </p:sp>
      <p:sp>
        <p:nvSpPr>
          <p:cNvPr id="8" name="Dikdörtgen 7"/>
          <p:cNvSpPr/>
          <p:nvPr/>
        </p:nvSpPr>
        <p:spPr>
          <a:xfrm>
            <a:off x="835070" y="1628799"/>
            <a:ext cx="22413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Ahlaki Kişilik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4172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Ahlaki Gelişim Ortamları</a:t>
            </a:r>
            <a:endParaRPr lang="tr-TR" sz="37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799"/>
            <a:ext cx="196335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Ebeveynlik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Dikdörtgen 6"/>
          <p:cNvSpPr/>
          <p:nvPr/>
        </p:nvSpPr>
        <p:spPr>
          <a:xfrm>
            <a:off x="467544" y="2348880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b="1" dirty="0" smtClean="0"/>
              <a:t>Sevgiyi Çekme: </a:t>
            </a:r>
          </a:p>
          <a:p>
            <a:pPr algn="ctr"/>
            <a:r>
              <a:rPr lang="tr-TR" sz="3500" dirty="0" smtClean="0"/>
              <a:t>Bir </a:t>
            </a:r>
            <a:r>
              <a:rPr lang="tr-TR" sz="3500" dirty="0"/>
              <a:t>ebeveynin, ilgisini ya da </a:t>
            </a:r>
            <a:r>
              <a:rPr lang="tr-TR" sz="3500" dirty="0" smtClean="0"/>
              <a:t>sevgisini ergenden </a:t>
            </a:r>
            <a:r>
              <a:rPr lang="tr-TR" sz="3500" dirty="0"/>
              <a:t>çekmesini ifade eden disiplin tekniği.</a:t>
            </a:r>
            <a:endParaRPr lang="tr-TR" sz="3500" dirty="0"/>
          </a:p>
        </p:txBody>
      </p:sp>
      <p:sp>
        <p:nvSpPr>
          <p:cNvPr id="9" name="Dikdörtgen 8"/>
          <p:cNvSpPr/>
          <p:nvPr/>
        </p:nvSpPr>
        <p:spPr>
          <a:xfrm>
            <a:off x="467544" y="4221088"/>
            <a:ext cx="85689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b="1" dirty="0" smtClean="0"/>
              <a:t>Güç Kullanımı: </a:t>
            </a:r>
          </a:p>
          <a:p>
            <a:pPr algn="ctr"/>
            <a:r>
              <a:rPr lang="tr-TR" sz="3500" dirty="0" smtClean="0"/>
              <a:t>Bir </a:t>
            </a:r>
            <a:r>
              <a:rPr lang="tr-TR" sz="3500" dirty="0"/>
              <a:t>ebeveynin ergen ya da </a:t>
            </a:r>
            <a:r>
              <a:rPr lang="tr-TR" sz="3500" dirty="0" smtClean="0"/>
              <a:t>ergenin kaynakları </a:t>
            </a:r>
            <a:r>
              <a:rPr lang="tr-TR" sz="3500" dirty="0"/>
              <a:t>üzerinde kontrol sağlamayı </a:t>
            </a:r>
            <a:r>
              <a:rPr lang="tr-TR" sz="3500" dirty="0" smtClean="0"/>
              <a:t>amaçlayan disiplin </a:t>
            </a:r>
            <a:r>
              <a:rPr lang="tr-TR" sz="3500" dirty="0"/>
              <a:t>tekniği.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293311580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Ahlaki Gelişim Ortamları</a:t>
            </a:r>
            <a:endParaRPr lang="tr-TR" sz="37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799"/>
            <a:ext cx="196335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Ebeveynlik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2828836"/>
            <a:ext cx="85689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Disiplin teknikleri, sevgiyi çekme, güç uygulama, açıklamayı içermektedir. Açıklama</a:t>
            </a:r>
          </a:p>
          <a:p>
            <a:pPr algn="ctr"/>
            <a:r>
              <a:rPr lang="tr-TR" sz="3500" dirty="0"/>
              <a:t>özellikle orta </a:t>
            </a:r>
            <a:r>
              <a:rPr lang="tr-TR" sz="3500" dirty="0" err="1"/>
              <a:t>sosyo</a:t>
            </a:r>
            <a:r>
              <a:rPr lang="tr-TR" sz="3500" dirty="0"/>
              <a:t> ekonomik seviyedeki çocuklarda en etkili tekniktir.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1637231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Ahlaki Gelişim Ortamları</a:t>
            </a:r>
            <a:endParaRPr lang="tr-TR" sz="37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799"/>
            <a:ext cx="138332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 smtClean="0">
                <a:solidFill>
                  <a:schemeClr val="accent2">
                    <a:lumMod val="75000"/>
                  </a:schemeClr>
                </a:solidFill>
              </a:rPr>
              <a:t>Okullar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67544" y="3483585"/>
            <a:ext cx="85689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b="1" dirty="0" smtClean="0"/>
              <a:t>Örtük Program: </a:t>
            </a:r>
          </a:p>
          <a:p>
            <a:pPr algn="ctr"/>
            <a:r>
              <a:rPr lang="tr-TR" sz="3500" dirty="0" smtClean="0"/>
              <a:t>Her </a:t>
            </a:r>
            <a:r>
              <a:rPr lang="tr-TR" sz="3500" dirty="0"/>
              <a:t>okulu nitelendiren </a:t>
            </a:r>
            <a:r>
              <a:rPr lang="tr-TR" sz="3500" dirty="0" smtClean="0"/>
              <a:t>yaygın ahlaki </a:t>
            </a:r>
            <a:r>
              <a:rPr lang="tr-TR" sz="3500" dirty="0"/>
              <a:t>atmosfer.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1637231609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2551837"/>
            <a:ext cx="8568952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b="1" dirty="0" smtClean="0"/>
              <a:t>Karakter Eğitimi: </a:t>
            </a:r>
          </a:p>
          <a:p>
            <a:pPr algn="ctr"/>
            <a:r>
              <a:rPr lang="tr-TR" sz="3500" dirty="0" smtClean="0"/>
              <a:t>Öğrencilerin </a:t>
            </a:r>
            <a:r>
              <a:rPr lang="tr-TR" sz="3500" dirty="0"/>
              <a:t>ahlaki </a:t>
            </a:r>
            <a:r>
              <a:rPr lang="tr-TR" sz="3500" dirty="0" smtClean="0"/>
              <a:t>olmayan davranışlarla </a:t>
            </a:r>
            <a:r>
              <a:rPr lang="tr-TR" sz="3500" dirty="0"/>
              <a:t>ilgilenmesini ve diğerlerine </a:t>
            </a:r>
            <a:r>
              <a:rPr lang="tr-TR" sz="3500" dirty="0" smtClean="0"/>
              <a:t>zarar vermesini </a:t>
            </a:r>
            <a:r>
              <a:rPr lang="tr-TR" sz="3500" dirty="0"/>
              <a:t>önlemeye yönelik temel ahlaki </a:t>
            </a:r>
            <a:r>
              <a:rPr lang="tr-TR" sz="3500" dirty="0" smtClean="0"/>
              <a:t>bilgiler öğretmeyi </a:t>
            </a:r>
            <a:r>
              <a:rPr lang="tr-TR" sz="3500" dirty="0"/>
              <a:t>amaçlayan doğrudan ahlaki eğitim</a:t>
            </a:r>
          </a:p>
          <a:p>
            <a:pPr algn="ctr"/>
            <a:r>
              <a:rPr lang="tr-TR" sz="3500" dirty="0"/>
              <a:t>yaklaşımıdır.</a:t>
            </a:r>
            <a:endParaRPr lang="tr-TR" sz="3500" dirty="0"/>
          </a:p>
        </p:txBody>
      </p:sp>
      <p:sp>
        <p:nvSpPr>
          <p:cNvPr id="5" name="Dikdörtgen 4"/>
          <p:cNvSpPr/>
          <p:nvPr/>
        </p:nvSpPr>
        <p:spPr>
          <a:xfrm>
            <a:off x="467544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Ahlaki Gelişim Ortamları</a:t>
            </a:r>
            <a:endParaRPr lang="tr-TR" sz="37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835070" y="1628799"/>
            <a:ext cx="138332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 smtClean="0">
                <a:solidFill>
                  <a:schemeClr val="accent2">
                    <a:lumMod val="75000"/>
                  </a:schemeClr>
                </a:solidFill>
              </a:rPr>
              <a:t>Okullar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016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Ahlaki Gelişim Ortamları</a:t>
            </a:r>
            <a:endParaRPr lang="tr-TR" sz="37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799"/>
            <a:ext cx="138332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 smtClean="0">
                <a:solidFill>
                  <a:schemeClr val="accent2">
                    <a:lumMod val="75000"/>
                  </a:schemeClr>
                </a:solidFill>
              </a:rPr>
              <a:t>Okullar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67544" y="2625293"/>
            <a:ext cx="8568952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b="1" dirty="0" smtClean="0"/>
              <a:t>Değer Açıklama: </a:t>
            </a:r>
          </a:p>
          <a:p>
            <a:pPr algn="ctr"/>
            <a:r>
              <a:rPr lang="tr-TR" sz="3500" dirty="0" smtClean="0"/>
              <a:t>Bireylerin</a:t>
            </a:r>
            <a:r>
              <a:rPr lang="tr-TR" sz="3500" dirty="0"/>
              <a:t>, onlar için önemli </a:t>
            </a:r>
            <a:r>
              <a:rPr lang="tr-TR" sz="3500" dirty="0" smtClean="0"/>
              <a:t>olan en </a:t>
            </a:r>
            <a:r>
              <a:rPr lang="tr-TR" sz="3500" dirty="0"/>
              <a:t>iyi işleyen, yaşam amaçlarına en iyi hizmet </a:t>
            </a:r>
            <a:r>
              <a:rPr lang="tr-TR" sz="3500" dirty="0" smtClean="0"/>
              <a:t>eden hizmet </a:t>
            </a:r>
            <a:r>
              <a:rPr lang="tr-TR" sz="3500" dirty="0"/>
              <a:t>eden şeylerin neler </a:t>
            </a:r>
            <a:r>
              <a:rPr lang="tr-TR" sz="3500" dirty="0" smtClean="0"/>
              <a:t>olduğunu belirginleştirmelerine </a:t>
            </a:r>
            <a:r>
              <a:rPr lang="tr-TR" sz="3500" dirty="0"/>
              <a:t>yardımcı olmaya </a:t>
            </a:r>
            <a:r>
              <a:rPr lang="tr-TR" sz="3500" dirty="0" smtClean="0"/>
              <a:t>odaklanan eğitsel </a:t>
            </a:r>
            <a:r>
              <a:rPr lang="tr-TR" sz="3500" dirty="0"/>
              <a:t>yaklaşım.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73213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Ahlaki Gelişim Ortamları</a:t>
            </a:r>
            <a:endParaRPr lang="tr-TR" sz="37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799"/>
            <a:ext cx="138332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 smtClean="0">
                <a:solidFill>
                  <a:schemeClr val="accent2">
                    <a:lumMod val="75000"/>
                  </a:schemeClr>
                </a:solidFill>
              </a:rPr>
              <a:t>Okullar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67544" y="3233008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b="1" dirty="0" smtClean="0"/>
              <a:t>Topluma Hizmet Uygulamaları: </a:t>
            </a:r>
          </a:p>
          <a:p>
            <a:pPr algn="ctr"/>
            <a:r>
              <a:rPr lang="tr-TR" sz="3500" dirty="0" smtClean="0"/>
              <a:t>Sosyal sorumluluk ve </a:t>
            </a:r>
            <a:r>
              <a:rPr lang="tr-TR" sz="3500" dirty="0"/>
              <a:t>topluma hizmeti geliştirmeye yönelik </a:t>
            </a:r>
            <a:r>
              <a:rPr lang="tr-TR" sz="3500" dirty="0" smtClean="0"/>
              <a:t>eğitim biçimi</a:t>
            </a:r>
            <a:r>
              <a:rPr lang="tr-TR" sz="3500" dirty="0"/>
              <a:t>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3083475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Değerler, Din ve Maneviyat</a:t>
            </a:r>
            <a:endParaRPr lang="tr-TR" sz="37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799"/>
            <a:ext cx="16191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Değerler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3126447"/>
            <a:ext cx="85689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400" dirty="0"/>
              <a:t>Değerler, yapılması gereken şeylere ilişkin </a:t>
            </a:r>
            <a:r>
              <a:rPr lang="tr-TR" sz="3400" dirty="0" smtClean="0"/>
              <a:t>  inanç </a:t>
            </a:r>
            <a:r>
              <a:rPr lang="tr-TR" sz="3400" dirty="0"/>
              <a:t>ve tutumlardır. Son yirmi </a:t>
            </a:r>
            <a:r>
              <a:rPr lang="tr-TR" sz="3400" dirty="0" smtClean="0"/>
              <a:t>yıldır, ergenlerin</a:t>
            </a:r>
            <a:r>
              <a:rPr lang="tr-TR" sz="3400" dirty="0"/>
              <a:t>, kişisel iyi oluşa ilgileri artarken, diğerlerinin refahına ilgileri azalmaktadır.</a:t>
            </a:r>
            <a:endParaRPr lang="tr-TR" sz="3400" dirty="0"/>
          </a:p>
        </p:txBody>
      </p:sp>
    </p:spTree>
    <p:extLst>
      <p:ext uri="{BB962C8B-B14F-4D97-AF65-F5344CB8AC3E}">
        <p14:creationId xmlns:p14="http://schemas.microsoft.com/office/powerpoint/2010/main" val="198722233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Değerler, Din ve Maneviyat</a:t>
            </a:r>
            <a:endParaRPr lang="tr-TR" sz="37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799"/>
            <a:ext cx="16191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Değerler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3267561"/>
            <a:ext cx="85689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Son zamanlarda, ergenler toplum değerleri ve sosyal konulara daha az ilgi göstermektedirler.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3402320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Değerler, Din ve Maneviyat</a:t>
            </a:r>
            <a:endParaRPr lang="tr-TR" sz="37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799"/>
            <a:ext cx="30780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Din ve Maneviyat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2708920"/>
            <a:ext cx="85689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Din, dindarlık ve maneviyat kavramları arasında ayrım yapılmaktadır.</a:t>
            </a:r>
            <a:endParaRPr lang="tr-TR" sz="3500" dirty="0"/>
          </a:p>
        </p:txBody>
      </p:sp>
      <p:sp>
        <p:nvSpPr>
          <p:cNvPr id="3" name="Dikdörtgen 2"/>
          <p:cNvSpPr/>
          <p:nvPr/>
        </p:nvSpPr>
        <p:spPr>
          <a:xfrm>
            <a:off x="467544" y="4313128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Pek </a:t>
            </a:r>
            <a:r>
              <a:rPr lang="tr-TR" sz="3500" dirty="0" smtClean="0"/>
              <a:t>çok çocuk</a:t>
            </a:r>
            <a:r>
              <a:rPr lang="tr-TR" sz="3500" dirty="0"/>
              <a:t>, ergen ve beliren yetişkin </a:t>
            </a:r>
            <a:r>
              <a:rPr lang="tr-TR" sz="3500" dirty="0" smtClean="0"/>
              <a:t>    dine </a:t>
            </a:r>
            <a:r>
              <a:rPr lang="tr-TR" sz="3500" dirty="0"/>
              <a:t>ilgi gösterir ve dini kurumlar dini inançları</a:t>
            </a:r>
          </a:p>
          <a:p>
            <a:pPr algn="ctr"/>
            <a:r>
              <a:rPr lang="tr-TR" sz="3500" dirty="0"/>
              <a:t>onlara tanıtmak için kurulmuştur.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3402320876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Değerler, Din ve Maneviyat</a:t>
            </a:r>
            <a:endParaRPr lang="tr-TR" sz="37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799"/>
            <a:ext cx="30780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Din ve Maneviyat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67544" y="2636912"/>
            <a:ext cx="85689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Din ve </a:t>
            </a:r>
            <a:r>
              <a:rPr lang="tr-TR" sz="3500" dirty="0" smtClean="0"/>
              <a:t>maneviyatın farklı </a:t>
            </a:r>
            <a:r>
              <a:rPr lang="tr-TR" sz="3500" dirty="0"/>
              <a:t>yönleri ergenlerin gelişimindeki olumlu sonuçlar ile bağlantılıdır.</a:t>
            </a:r>
            <a:endParaRPr lang="tr-TR" sz="3500" dirty="0"/>
          </a:p>
        </p:txBody>
      </p:sp>
      <p:sp>
        <p:nvSpPr>
          <p:cNvPr id="7" name="Dikdörtgen 6"/>
          <p:cNvSpPr/>
          <p:nvPr/>
        </p:nvSpPr>
        <p:spPr>
          <a:xfrm>
            <a:off x="467544" y="4313128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 smtClean="0"/>
              <a:t>Bilişsel değişimler </a:t>
            </a:r>
            <a:r>
              <a:rPr lang="tr-TR" sz="3500" dirty="0"/>
              <a:t>-soyut, idealist ve </a:t>
            </a:r>
            <a:r>
              <a:rPr lang="tr-TR" sz="3500" dirty="0" smtClean="0"/>
              <a:t>  mantıksal </a:t>
            </a:r>
            <a:r>
              <a:rPr lang="tr-TR" sz="3500" dirty="0"/>
              <a:t>düşünmenin artışı gibi- ergenlerin dini </a:t>
            </a:r>
            <a:r>
              <a:rPr lang="tr-TR" sz="3500" dirty="0" smtClean="0"/>
              <a:t>ve manevi </a:t>
            </a:r>
            <a:r>
              <a:rPr lang="tr-TR" sz="3500" dirty="0"/>
              <a:t>gelişimlerini etkiler.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3670225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Değerler, Din ve Maneviyat</a:t>
            </a:r>
            <a:endParaRPr lang="tr-TR" sz="37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799"/>
            <a:ext cx="30780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Din ve Maneviyat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3305016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Ergenlik ve genç yetişkinlikte, dine ilginin artışını </a:t>
            </a:r>
            <a:r>
              <a:rPr lang="tr-TR" sz="3500" dirty="0" smtClean="0"/>
              <a:t>anlamak için </a:t>
            </a:r>
            <a:r>
              <a:rPr lang="tr-TR" sz="3500" dirty="0"/>
              <a:t>Erikson’un kimlik üzerine ortaya koyduğu fikirlere başvurulabilir.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1890813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Değerler, Din ve Maneviyat</a:t>
            </a:r>
            <a:endParaRPr lang="tr-TR" sz="37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799"/>
            <a:ext cx="30780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Din ve Maneviyat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3449032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 smtClean="0"/>
              <a:t>Eğer ergenlerin ebeveynleri ile olumlu bir ilişkisi varsa onlara güvenli bağlanır, genellikle</a:t>
            </a:r>
          </a:p>
          <a:p>
            <a:pPr algn="ctr"/>
            <a:r>
              <a:rPr lang="tr-TR" sz="3500" dirty="0" smtClean="0"/>
              <a:t>ebeveynlerinin dini inançlarını benimserler.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1890813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Değerler, Din ve Maneviyat</a:t>
            </a:r>
            <a:endParaRPr lang="tr-TR" sz="37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799"/>
            <a:ext cx="30780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Din ve Maneviyat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3627601"/>
            <a:ext cx="85689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Ergen/beliren yetişkin cinselliği </a:t>
            </a:r>
            <a:r>
              <a:rPr lang="tr-TR" sz="3500" dirty="0" smtClean="0"/>
              <a:t>ile dindarlığı </a:t>
            </a:r>
            <a:r>
              <a:rPr lang="tr-TR" sz="3500" dirty="0"/>
              <a:t>arasında bağlantı olduğu bulunmuştur.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2069916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921</Words>
  <Application>Microsoft Office PowerPoint</Application>
  <PresentationFormat>Ekran Gösterisi (4:3)</PresentationFormat>
  <Paragraphs>138</Paragraphs>
  <Slides>35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35</vt:i4>
      </vt:variant>
    </vt:vector>
  </HeadingPairs>
  <TitlesOfParts>
    <vt:vector size="36" baseType="lpstr">
      <vt:lpstr>Ofis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buğra154</dc:creator>
  <cp:lastModifiedBy>buğra154</cp:lastModifiedBy>
  <cp:revision>6</cp:revision>
  <dcterms:created xsi:type="dcterms:W3CDTF">2015-10-16T13:55:46Z</dcterms:created>
  <dcterms:modified xsi:type="dcterms:W3CDTF">2015-10-16T15:11:14Z</dcterms:modified>
</cp:coreProperties>
</file>