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6"/>
  </p:notesMasterIdLst>
  <p:sldIdLst>
    <p:sldId id="256" r:id="rId2"/>
    <p:sldId id="402" r:id="rId3"/>
    <p:sldId id="257" r:id="rId4"/>
    <p:sldId id="399" r:id="rId5"/>
    <p:sldId id="472" r:id="rId6"/>
    <p:sldId id="428" r:id="rId7"/>
    <p:sldId id="401" r:id="rId8"/>
    <p:sldId id="403" r:id="rId9"/>
    <p:sldId id="404" r:id="rId10"/>
    <p:sldId id="405" r:id="rId11"/>
    <p:sldId id="429" r:id="rId12"/>
    <p:sldId id="430" r:id="rId13"/>
    <p:sldId id="431" r:id="rId14"/>
    <p:sldId id="406" r:id="rId15"/>
    <p:sldId id="407" r:id="rId16"/>
    <p:sldId id="408" r:id="rId17"/>
    <p:sldId id="409" r:id="rId18"/>
    <p:sldId id="410" r:id="rId19"/>
    <p:sldId id="411" r:id="rId20"/>
    <p:sldId id="420" r:id="rId21"/>
    <p:sldId id="421" r:id="rId22"/>
    <p:sldId id="412" r:id="rId23"/>
    <p:sldId id="413" r:id="rId24"/>
    <p:sldId id="414" r:id="rId25"/>
    <p:sldId id="432" r:id="rId26"/>
    <p:sldId id="436" r:id="rId27"/>
    <p:sldId id="437" r:id="rId28"/>
    <p:sldId id="438" r:id="rId29"/>
    <p:sldId id="439" r:id="rId30"/>
    <p:sldId id="417" r:id="rId31"/>
    <p:sldId id="418" r:id="rId32"/>
    <p:sldId id="282" r:id="rId33"/>
    <p:sldId id="440" r:id="rId34"/>
    <p:sldId id="441" r:id="rId35"/>
    <p:sldId id="419" r:id="rId36"/>
    <p:sldId id="422" r:id="rId37"/>
    <p:sldId id="423" r:id="rId38"/>
    <p:sldId id="424" r:id="rId39"/>
    <p:sldId id="425" r:id="rId40"/>
    <p:sldId id="426" r:id="rId41"/>
    <p:sldId id="427" r:id="rId42"/>
    <p:sldId id="443" r:id="rId43"/>
    <p:sldId id="444" r:id="rId44"/>
    <p:sldId id="445" r:id="rId45"/>
    <p:sldId id="446" r:id="rId46"/>
    <p:sldId id="447" r:id="rId47"/>
    <p:sldId id="448" r:id="rId48"/>
    <p:sldId id="449" r:id="rId49"/>
    <p:sldId id="293" r:id="rId50"/>
    <p:sldId id="294" r:id="rId51"/>
    <p:sldId id="295" r:id="rId52"/>
    <p:sldId id="296" r:id="rId53"/>
    <p:sldId id="450" r:id="rId54"/>
    <p:sldId id="451" r:id="rId55"/>
    <p:sldId id="452" r:id="rId56"/>
    <p:sldId id="453" r:id="rId57"/>
    <p:sldId id="454" r:id="rId58"/>
    <p:sldId id="455" r:id="rId59"/>
    <p:sldId id="456" r:id="rId60"/>
    <p:sldId id="457" r:id="rId61"/>
    <p:sldId id="458" r:id="rId62"/>
    <p:sldId id="459" r:id="rId63"/>
    <p:sldId id="460" r:id="rId64"/>
    <p:sldId id="461" r:id="rId65"/>
    <p:sldId id="462" r:id="rId66"/>
    <p:sldId id="463" r:id="rId67"/>
    <p:sldId id="464" r:id="rId68"/>
    <p:sldId id="465" r:id="rId69"/>
    <p:sldId id="466" r:id="rId70"/>
    <p:sldId id="467" r:id="rId71"/>
    <p:sldId id="468" r:id="rId72"/>
    <p:sldId id="469" r:id="rId73"/>
    <p:sldId id="470" r:id="rId74"/>
    <p:sldId id="471" r:id="rId7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38" autoAdjust="0"/>
    <p:restoredTop sz="94660"/>
  </p:normalViewPr>
  <p:slideViewPr>
    <p:cSldViewPr>
      <p:cViewPr varScale="1">
        <p:scale>
          <a:sx n="68" d="100"/>
          <a:sy n="68" d="100"/>
        </p:scale>
        <p:origin x="180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6F02E-5E88-4975-A7D1-43A59E9204D9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95BB7A-E373-4227-8229-6819DD2A93AE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29216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CD294-733B-4798-A730-437839BED489}" type="slidenum">
              <a:rPr lang="tr-TR" smtClean="0"/>
              <a:t>60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5761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şlık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9" name="Alt Başlık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/>
              <a:t>Asıl alt başlık stilini düzenlemek için tıklatın</a:t>
            </a:r>
            <a:endParaRPr kumimoji="0" lang="en-US"/>
          </a:p>
        </p:txBody>
      </p:sp>
      <p:sp>
        <p:nvSpPr>
          <p:cNvPr id="28" name="Veri Yer Tutucusu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17" name="Altbilgi Yer Tutucusu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tr-TR"/>
          </a:p>
        </p:txBody>
      </p:sp>
      <p:sp>
        <p:nvSpPr>
          <p:cNvPr id="10" name="Dikdörtgen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Dikdörtgen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Dikdörtgen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Düz Bağlayıcı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Düz Bağlayıcı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Düz Bağlayıcı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Düz Bağlayıcı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Dikdörtgen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ayt Numarası Yer Tutucus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8" name="İçerik Yer Tutucus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tr-TR"/>
          </a:p>
        </p:txBody>
      </p:sp>
      <p:sp>
        <p:nvSpPr>
          <p:cNvPr id="9" name="Dikdörtgen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Dikdörtgen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ikdörtgen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Düz Bağlayıcı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Düz Bağlayıcı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Düz Bağlayıcı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Düz Bağlayıcı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Dikdörtgen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Düz Bağlayıcı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İçerik Yer Tutucus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11" name="İçerik Yer Tutucus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İçerik Yer Tutucus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13" name="İçerik Yer Tutucus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12" name="Metin Yer Tutucus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  <p:sp>
        <p:nvSpPr>
          <p:cNvPr id="14" name="Metin Yer Tutucus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6" name="Veri Yer Tutucusu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üz Bağlayıcı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  <p:sp>
        <p:nvSpPr>
          <p:cNvPr id="8" name="Düz Bağlayıcı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Düz Bağlayıcı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İçerik Yer Tutucus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21" name="Veri Yer Tutucusu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22" name="Slayt Numarası Yer Tutucus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3" name="Altbilgi Yer Tutucusu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tr-TR"/>
              <a:t>Resim eklemek için simgeyi tıklatın</a:t>
            </a:r>
            <a:endParaRPr kumimoji="0" lang="en-US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  <p:sp>
        <p:nvSpPr>
          <p:cNvPr id="10" name="Düz Bağlayıcı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Dikdörtgen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üz Bağlayıcı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Düz Bağlayıcı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Düz Bağlayıcı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Veri Yer Tutucusu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18" name="Slayt Numarası Yer Tutucus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1" name="Altbilgi Yer Tutucusu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Başlık Yer Tutucus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13" name="Metin Yer Tutucus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/>
              <a:t>Asıl metin stillerini düzenlemek için tıklatın</a:t>
            </a:r>
          </a:p>
          <a:p>
            <a:pPr lvl="1" eaLnBrk="1" latinLnBrk="0" hangingPunct="1"/>
            <a:r>
              <a:rPr kumimoji="0" lang="tr-TR"/>
              <a:t>İkinci düzey</a:t>
            </a:r>
          </a:p>
          <a:p>
            <a:pPr lvl="2" eaLnBrk="1" latinLnBrk="0" hangingPunct="1"/>
            <a:r>
              <a:rPr kumimoji="0" lang="tr-TR"/>
              <a:t>Üçüncü düzey</a:t>
            </a:r>
          </a:p>
          <a:p>
            <a:pPr lvl="3" eaLnBrk="1" latinLnBrk="0" hangingPunct="1"/>
            <a:r>
              <a:rPr kumimoji="0" lang="tr-TR"/>
              <a:t>Dördüncü düzey</a:t>
            </a:r>
          </a:p>
          <a:p>
            <a:pPr lvl="4" eaLnBrk="1" latinLnBrk="0" hangingPunct="1"/>
            <a:r>
              <a:rPr kumimoji="0" lang="tr-TR"/>
              <a:t>Beşinci düzey</a:t>
            </a:r>
            <a:endParaRPr kumimoji="0" lang="en-US"/>
          </a:p>
        </p:txBody>
      </p:sp>
      <p:sp>
        <p:nvSpPr>
          <p:cNvPr id="14" name="Veri Yer Tutucusu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591D99E-39F0-4FF2-B1A6-EED57EF101B6}" type="datetimeFigureOut">
              <a:rPr lang="tr-TR" smtClean="0"/>
              <a:pPr/>
              <a:t>12.03.2021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Dikdörtgen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ayt Numarası Yer Tutucus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3694311-4BF2-4912-9FCA-CD4DD74D3F90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763688" y="1052736"/>
            <a:ext cx="7128792" cy="2542434"/>
          </a:xfrm>
        </p:spPr>
        <p:txBody>
          <a:bodyPr>
            <a:noAutofit/>
          </a:bodyPr>
          <a:lstStyle/>
          <a:p>
            <a:pPr algn="ctr"/>
            <a:r>
              <a:rPr lang="tr-TR" sz="4000" dirty="0">
                <a:solidFill>
                  <a:srgbClr val="FF0000"/>
                </a:solidFill>
              </a:rPr>
              <a:t> RUMİNANT </a:t>
            </a:r>
            <a:br>
              <a:rPr lang="tr-TR" sz="4000" dirty="0">
                <a:solidFill>
                  <a:srgbClr val="FF0000"/>
                </a:solidFill>
              </a:rPr>
            </a:br>
            <a:r>
              <a:rPr lang="tr-TR" sz="4000">
                <a:solidFill>
                  <a:srgbClr val="FF0000"/>
                </a:solidFill>
              </a:rPr>
              <a:t>  ÖN MİDE </a:t>
            </a:r>
            <a:r>
              <a:rPr lang="tr-TR" sz="4000" dirty="0">
                <a:solidFill>
                  <a:srgbClr val="FF0000"/>
                </a:solidFill>
              </a:rPr>
              <a:t>SİSTEMİ </a:t>
            </a:r>
            <a:br>
              <a:rPr lang="tr-TR" sz="4000" dirty="0">
                <a:solidFill>
                  <a:srgbClr val="FF0000"/>
                </a:solidFill>
              </a:rPr>
            </a:br>
            <a:r>
              <a:rPr lang="tr-TR" sz="4000" dirty="0">
                <a:solidFill>
                  <a:srgbClr val="FF0000"/>
                </a:solidFill>
              </a:rPr>
              <a:t>    HASTALIKLARI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339752" y="5119464"/>
            <a:ext cx="6172200" cy="1371600"/>
          </a:xfrm>
        </p:spPr>
        <p:txBody>
          <a:bodyPr/>
          <a:lstStyle/>
          <a:p>
            <a:r>
              <a:rPr lang="tr-TR" dirty="0">
                <a:solidFill>
                  <a:schemeClr val="tx1"/>
                </a:solidFill>
              </a:rPr>
              <a:t>         </a:t>
            </a:r>
            <a:r>
              <a:rPr lang="tr-TR" sz="2800" dirty="0" err="1">
                <a:solidFill>
                  <a:schemeClr val="tx1"/>
                </a:solidFill>
              </a:rPr>
              <a:t>Prof.Dr.Mehmet</a:t>
            </a:r>
            <a:r>
              <a:rPr lang="tr-TR" sz="2800" dirty="0">
                <a:solidFill>
                  <a:schemeClr val="tx1"/>
                </a:solidFill>
              </a:rPr>
              <a:t> ŞAHAL</a:t>
            </a:r>
          </a:p>
        </p:txBody>
      </p:sp>
    </p:spTree>
    <p:extLst>
      <p:ext uri="{BB962C8B-B14F-4D97-AF65-F5344CB8AC3E}">
        <p14:creationId xmlns:p14="http://schemas.microsoft.com/office/powerpoint/2010/main" val="4038072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1DAED38-D08D-4861-BBDE-C716611C3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743B2E1-848A-4A35-AE1A-AFF8621505C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tr-TR" dirty="0"/>
          </a:p>
        </p:txBody>
      </p:sp>
      <p:grpSp>
        <p:nvGrpSpPr>
          <p:cNvPr id="4" name="Group 19200">
            <a:extLst>
              <a:ext uri="{FF2B5EF4-FFF2-40B4-BE49-F238E27FC236}">
                <a16:creationId xmlns:a16="http://schemas.microsoft.com/office/drawing/2014/main" id="{9051D859-51F6-4107-AEA9-52D30001CBBF}"/>
              </a:ext>
            </a:extLst>
          </p:cNvPr>
          <p:cNvGrpSpPr/>
          <p:nvPr/>
        </p:nvGrpSpPr>
        <p:grpSpPr>
          <a:xfrm>
            <a:off x="457200" y="1584750"/>
            <a:ext cx="7169224" cy="4454216"/>
            <a:chOff x="0" y="0"/>
            <a:chExt cx="4286251" cy="3224784"/>
          </a:xfrm>
        </p:grpSpPr>
        <p:pic>
          <p:nvPicPr>
            <p:cNvPr id="5" name="Picture 604">
              <a:extLst>
                <a:ext uri="{FF2B5EF4-FFF2-40B4-BE49-F238E27FC236}">
                  <a16:creationId xmlns:a16="http://schemas.microsoft.com/office/drawing/2014/main" id="{7B80CCAC-4C09-41CF-BCF0-EA88601BEA4A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050" y="19050"/>
              <a:ext cx="4248151" cy="3186684"/>
            </a:xfrm>
            <a:prstGeom prst="rect">
              <a:avLst/>
            </a:prstGeom>
          </p:spPr>
        </p:pic>
        <p:sp>
          <p:nvSpPr>
            <p:cNvPr id="6" name="Shape 605">
              <a:extLst>
                <a:ext uri="{FF2B5EF4-FFF2-40B4-BE49-F238E27FC236}">
                  <a16:creationId xmlns:a16="http://schemas.microsoft.com/office/drawing/2014/main" id="{C67F95A5-BA8D-456B-8C58-97911ABCD4D7}"/>
                </a:ext>
              </a:extLst>
            </p:cNvPr>
            <p:cNvSpPr/>
            <p:nvPr/>
          </p:nvSpPr>
          <p:spPr>
            <a:xfrm>
              <a:off x="0" y="0"/>
              <a:ext cx="2143126" cy="3224784"/>
            </a:xfrm>
            <a:custGeom>
              <a:avLst/>
              <a:gdLst/>
              <a:ahLst/>
              <a:cxnLst/>
              <a:rect l="0" t="0" r="0" b="0"/>
              <a:pathLst>
                <a:path w="2143126" h="3224784">
                  <a:moveTo>
                    <a:pt x="0" y="0"/>
                  </a:moveTo>
                  <a:lnTo>
                    <a:pt x="2143126" y="0"/>
                  </a:lnTo>
                  <a:lnTo>
                    <a:pt x="2143126" y="38100"/>
                  </a:lnTo>
                  <a:lnTo>
                    <a:pt x="38100" y="38100"/>
                  </a:lnTo>
                  <a:lnTo>
                    <a:pt x="38100" y="3186684"/>
                  </a:lnTo>
                  <a:lnTo>
                    <a:pt x="2143126" y="3186684"/>
                  </a:lnTo>
                  <a:lnTo>
                    <a:pt x="2143126" y="3224784"/>
                  </a:lnTo>
                  <a:lnTo>
                    <a:pt x="0" y="32247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4F9D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" name="Shape 606">
              <a:extLst>
                <a:ext uri="{FF2B5EF4-FFF2-40B4-BE49-F238E27FC236}">
                  <a16:creationId xmlns:a16="http://schemas.microsoft.com/office/drawing/2014/main" id="{4B60639B-B1AA-42E0-8C1D-BEB82BD558FF}"/>
                </a:ext>
              </a:extLst>
            </p:cNvPr>
            <p:cNvSpPr/>
            <p:nvPr/>
          </p:nvSpPr>
          <p:spPr>
            <a:xfrm>
              <a:off x="2143126" y="0"/>
              <a:ext cx="2143125" cy="3224784"/>
            </a:xfrm>
            <a:custGeom>
              <a:avLst/>
              <a:gdLst/>
              <a:ahLst/>
              <a:cxnLst/>
              <a:rect l="0" t="0" r="0" b="0"/>
              <a:pathLst>
                <a:path w="2143125" h="3224784">
                  <a:moveTo>
                    <a:pt x="0" y="0"/>
                  </a:moveTo>
                  <a:lnTo>
                    <a:pt x="2143125" y="0"/>
                  </a:lnTo>
                  <a:lnTo>
                    <a:pt x="2143125" y="3224784"/>
                  </a:lnTo>
                  <a:lnTo>
                    <a:pt x="0" y="3224784"/>
                  </a:lnTo>
                  <a:lnTo>
                    <a:pt x="0" y="3186684"/>
                  </a:lnTo>
                  <a:lnTo>
                    <a:pt x="2105025" y="3186684"/>
                  </a:lnTo>
                  <a:lnTo>
                    <a:pt x="2105025" y="38100"/>
                  </a:lnTo>
                  <a:lnTo>
                    <a:pt x="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4F9D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520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147248" cy="6285312"/>
          </a:xfrm>
        </p:spPr>
        <p:txBody>
          <a:bodyPr>
            <a:normAutofit lnSpcReduction="10000"/>
          </a:bodyPr>
          <a:lstStyle/>
          <a:p>
            <a:r>
              <a:rPr lang="tr-TR" dirty="0"/>
              <a:t>RUMEN  INDİGESYONU</a:t>
            </a:r>
          </a:p>
          <a:p>
            <a:r>
              <a:rPr lang="tr-TR" dirty="0"/>
              <a:t>ETİYOLOJİ</a:t>
            </a:r>
          </a:p>
          <a:p>
            <a:r>
              <a:rPr lang="tr-TR" dirty="0"/>
              <a:t> -</a:t>
            </a:r>
            <a:r>
              <a:rPr lang="tr-TR" dirty="0" err="1"/>
              <a:t>Alimenter</a:t>
            </a:r>
            <a:r>
              <a:rPr lang="tr-TR" dirty="0"/>
              <a:t> nedenler</a:t>
            </a:r>
          </a:p>
          <a:p>
            <a:r>
              <a:rPr lang="tr-TR" dirty="0"/>
              <a:t>- Spesifik Hastalıklar</a:t>
            </a:r>
          </a:p>
          <a:p>
            <a:r>
              <a:rPr lang="tr-TR" dirty="0"/>
              <a:t>1- </a:t>
            </a:r>
            <a:r>
              <a:rPr lang="tr-TR" dirty="0" err="1"/>
              <a:t>Alimenter</a:t>
            </a:r>
            <a:r>
              <a:rPr lang="tr-TR" dirty="0"/>
              <a:t> Nedenler (</a:t>
            </a:r>
            <a:r>
              <a:rPr lang="tr-TR" dirty="0" err="1"/>
              <a:t>Nontravmatik</a:t>
            </a:r>
            <a:r>
              <a:rPr lang="tr-TR" dirty="0"/>
              <a:t> ve </a:t>
            </a:r>
            <a:r>
              <a:rPr lang="tr-TR" dirty="0" err="1"/>
              <a:t>Travmatik</a:t>
            </a:r>
            <a:r>
              <a:rPr lang="tr-TR" dirty="0"/>
              <a:t>)</a:t>
            </a:r>
          </a:p>
          <a:p>
            <a:r>
              <a:rPr lang="tr-TR" dirty="0"/>
              <a:t>-</a:t>
            </a:r>
            <a:r>
              <a:rPr lang="tr-TR" dirty="0" err="1"/>
              <a:t>Nontravmatik</a:t>
            </a:r>
            <a:r>
              <a:rPr lang="tr-TR" dirty="0"/>
              <a:t> bakım ve besleme hataları</a:t>
            </a:r>
          </a:p>
          <a:p>
            <a:r>
              <a:rPr lang="tr-TR" dirty="0"/>
              <a:t>Ani Yem değişikliği</a:t>
            </a:r>
          </a:p>
          <a:p>
            <a:r>
              <a:rPr lang="tr-TR" dirty="0" err="1"/>
              <a:t>Rasyonun</a:t>
            </a:r>
            <a:r>
              <a:rPr lang="tr-TR" dirty="0"/>
              <a:t> karbonhidrattan zengin, proteinden fakir oluşu</a:t>
            </a:r>
          </a:p>
          <a:p>
            <a:r>
              <a:rPr lang="tr-TR" dirty="0"/>
              <a:t>Doğum öncesi dengesiz beslenme</a:t>
            </a:r>
          </a:p>
          <a:p>
            <a:r>
              <a:rPr lang="tr-TR" dirty="0"/>
              <a:t>Konsantre yem fazla, kaba yemin az verilmesi</a:t>
            </a:r>
          </a:p>
          <a:p>
            <a:r>
              <a:rPr lang="tr-TR" dirty="0"/>
              <a:t>İçilen suyun pis kirli olması</a:t>
            </a:r>
          </a:p>
          <a:p>
            <a:r>
              <a:rPr lang="tr-TR" dirty="0"/>
              <a:t>Ağızdan uzun süre antibiyotik ve </a:t>
            </a:r>
            <a:r>
              <a:rPr lang="tr-TR" dirty="0" err="1"/>
              <a:t>sulfonamid</a:t>
            </a:r>
            <a:r>
              <a:rPr lang="tr-TR" dirty="0"/>
              <a:t> alınması</a:t>
            </a:r>
          </a:p>
          <a:p>
            <a:r>
              <a:rPr lang="tr-TR" dirty="0" err="1"/>
              <a:t>Rasyonda</a:t>
            </a:r>
            <a:r>
              <a:rPr lang="tr-TR" dirty="0"/>
              <a:t> mineral ve iz element noksanlığı (</a:t>
            </a:r>
            <a:r>
              <a:rPr lang="tr-TR" dirty="0" err="1"/>
              <a:t>P,S,Cu,Co</a:t>
            </a:r>
            <a:r>
              <a:rPr lang="tr-TR" dirty="0"/>
              <a:t>, </a:t>
            </a:r>
            <a:r>
              <a:rPr lang="tr-TR" dirty="0" err="1"/>
              <a:t>Ca,Mn,Mo</a:t>
            </a:r>
            <a:r>
              <a:rPr lang="tr-TR" dirty="0"/>
              <a:t>)</a:t>
            </a:r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72863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9D2A84B-87F5-410C-ABD4-65509115C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İNDİGESYON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C32CD2A-9336-476F-805B-54811218447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/>
              <a:t>2- Spesifik hastalıklar</a:t>
            </a:r>
          </a:p>
          <a:p>
            <a:r>
              <a:rPr lang="tr-TR" dirty="0" err="1"/>
              <a:t>Tüberkuloz</a:t>
            </a:r>
            <a:r>
              <a:rPr lang="tr-TR" dirty="0"/>
              <a:t>, </a:t>
            </a:r>
            <a:r>
              <a:rPr lang="tr-TR" dirty="0" err="1"/>
              <a:t>Salmoneloz</a:t>
            </a:r>
            <a:r>
              <a:rPr lang="tr-TR" dirty="0"/>
              <a:t>, </a:t>
            </a:r>
            <a:r>
              <a:rPr lang="tr-TR" dirty="0" err="1"/>
              <a:t>Anthrax</a:t>
            </a:r>
            <a:r>
              <a:rPr lang="tr-TR" dirty="0"/>
              <a:t>, Şap, CGB, </a:t>
            </a:r>
            <a:r>
              <a:rPr lang="tr-TR" dirty="0" err="1"/>
              <a:t>Mastitis</a:t>
            </a:r>
            <a:r>
              <a:rPr lang="tr-TR" dirty="0"/>
              <a:t>, </a:t>
            </a:r>
            <a:r>
              <a:rPr lang="tr-TR" dirty="0" err="1"/>
              <a:t>Metritis,Ateşli</a:t>
            </a:r>
            <a:r>
              <a:rPr lang="tr-TR" dirty="0"/>
              <a:t> organ hastalıkları.</a:t>
            </a:r>
          </a:p>
          <a:p>
            <a:endParaRPr lang="tr-TR" dirty="0"/>
          </a:p>
          <a:p>
            <a:r>
              <a:rPr lang="tr-TR" dirty="0" err="1"/>
              <a:t>Primer</a:t>
            </a:r>
            <a:r>
              <a:rPr lang="tr-TR" dirty="0"/>
              <a:t> </a:t>
            </a:r>
            <a:r>
              <a:rPr lang="tr-TR" dirty="0" err="1"/>
              <a:t>alimenter</a:t>
            </a:r>
            <a:r>
              <a:rPr lang="tr-TR" dirty="0"/>
              <a:t> </a:t>
            </a:r>
            <a:r>
              <a:rPr lang="tr-TR" dirty="0" err="1"/>
              <a:t>indigesyonlarda</a:t>
            </a:r>
            <a:r>
              <a:rPr lang="tr-TR" dirty="0"/>
              <a:t>:</a:t>
            </a:r>
          </a:p>
          <a:p>
            <a:endParaRPr lang="tr-TR" dirty="0"/>
          </a:p>
          <a:p>
            <a:r>
              <a:rPr lang="tr-TR" dirty="0"/>
              <a:t>1- </a:t>
            </a:r>
            <a:r>
              <a:rPr lang="tr-TR" dirty="0" err="1"/>
              <a:t>Mikroflora</a:t>
            </a:r>
            <a:r>
              <a:rPr lang="tr-TR" dirty="0"/>
              <a:t> ve </a:t>
            </a:r>
            <a:r>
              <a:rPr lang="tr-TR" dirty="0" err="1"/>
              <a:t>mikrofaunanın</a:t>
            </a:r>
            <a:r>
              <a:rPr lang="tr-TR" dirty="0"/>
              <a:t> bozuklukları</a:t>
            </a:r>
          </a:p>
          <a:p>
            <a:r>
              <a:rPr lang="tr-TR" dirty="0"/>
              <a:t>-Aktivite düşüklüğü</a:t>
            </a:r>
          </a:p>
          <a:p>
            <a:r>
              <a:rPr lang="tr-TR" dirty="0"/>
              <a:t>-Aktivite artışı (</a:t>
            </a:r>
            <a:r>
              <a:rPr lang="tr-TR" dirty="0" err="1"/>
              <a:t>timpani</a:t>
            </a:r>
            <a:r>
              <a:rPr lang="tr-TR" dirty="0"/>
              <a:t>)</a:t>
            </a:r>
          </a:p>
          <a:p>
            <a:r>
              <a:rPr lang="tr-TR" dirty="0"/>
              <a:t>2- </a:t>
            </a:r>
            <a:r>
              <a:rPr lang="tr-TR" dirty="0" err="1"/>
              <a:t>Biyoşimik</a:t>
            </a:r>
            <a:r>
              <a:rPr lang="tr-TR" dirty="0"/>
              <a:t> </a:t>
            </a:r>
            <a:r>
              <a:rPr lang="tr-TR" dirty="0" err="1"/>
              <a:t>disfonksiyonlar</a:t>
            </a:r>
            <a:endParaRPr lang="tr-TR" dirty="0"/>
          </a:p>
          <a:p>
            <a:r>
              <a:rPr lang="tr-TR" dirty="0"/>
              <a:t>-Rumen </a:t>
            </a:r>
            <a:r>
              <a:rPr lang="tr-TR" dirty="0" err="1"/>
              <a:t>asidozu</a:t>
            </a:r>
            <a:r>
              <a:rPr lang="tr-TR" dirty="0"/>
              <a:t> (Akut, </a:t>
            </a:r>
            <a:r>
              <a:rPr lang="tr-TR" dirty="0" err="1"/>
              <a:t>Subakut</a:t>
            </a:r>
            <a:r>
              <a:rPr lang="tr-TR" dirty="0"/>
              <a:t> (SARA) ve Kronik </a:t>
            </a:r>
            <a:r>
              <a:rPr lang="tr-TR" dirty="0" err="1"/>
              <a:t>latent</a:t>
            </a:r>
            <a:r>
              <a:rPr lang="tr-TR" dirty="0"/>
              <a:t> formda)</a:t>
            </a:r>
          </a:p>
          <a:p>
            <a:r>
              <a:rPr lang="tr-TR" dirty="0"/>
              <a:t>-Rumen </a:t>
            </a:r>
            <a:r>
              <a:rPr lang="tr-TR" dirty="0" err="1"/>
              <a:t>alkalozu</a:t>
            </a:r>
            <a:endParaRPr lang="tr-TR" dirty="0"/>
          </a:p>
          <a:p>
            <a:r>
              <a:rPr lang="tr-TR" dirty="0"/>
              <a:t>-Rumen </a:t>
            </a:r>
            <a:r>
              <a:rPr lang="tr-TR" dirty="0" err="1"/>
              <a:t>putrifikasyonu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25323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7467600" cy="1143000"/>
          </a:xfrm>
        </p:spPr>
        <p:txBody>
          <a:bodyPr/>
          <a:lstStyle/>
          <a:p>
            <a:r>
              <a:rPr lang="tr-TR" b="1" dirty="0">
                <a:solidFill>
                  <a:srgbClr val="C00000"/>
                </a:solidFill>
              </a:rPr>
              <a:t>                    RUMEN ASİDOZU 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79512" y="980728"/>
            <a:ext cx="8424936" cy="5688632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tr-TR" dirty="0"/>
              <a:t>       Rumen </a:t>
            </a:r>
            <a:r>
              <a:rPr lang="tr-TR" dirty="0" err="1"/>
              <a:t>asidozu</a:t>
            </a:r>
            <a:r>
              <a:rPr lang="tr-TR" dirty="0"/>
              <a:t>, </a:t>
            </a:r>
            <a:r>
              <a:rPr lang="tr-TR" dirty="0" err="1"/>
              <a:t>ruminantların</a:t>
            </a:r>
            <a:r>
              <a:rPr lang="tr-TR" dirty="0"/>
              <a:t> kolay fermente olabilir karbonhidratları aşırı miktarda tüketmesi sonucunda oluşan ve rumen </a:t>
            </a:r>
            <a:r>
              <a:rPr lang="tr-TR" dirty="0" err="1"/>
              <a:t>pH’ının</a:t>
            </a:r>
            <a:r>
              <a:rPr lang="tr-TR" dirty="0"/>
              <a:t> normalin altına düşmesiyle ortaya çıkan en yaygın beslenme bozukluklarından birisidir. </a:t>
            </a:r>
          </a:p>
          <a:p>
            <a:pPr marL="0" indent="0" algn="just">
              <a:buNone/>
            </a:pPr>
            <a:endParaRPr lang="tr-TR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tr-TR" sz="2200" dirty="0"/>
              <a:t>Kolay sindirilebilen karbonhidratça zengin yemlerin fazla verilmesi,                      ( Tahıllar, un, ekmek, kepek, </a:t>
            </a:r>
            <a:r>
              <a:rPr lang="tr-TR" sz="2200" dirty="0" err="1"/>
              <a:t>pancar,patates</a:t>
            </a:r>
            <a:r>
              <a:rPr lang="tr-TR" sz="2200" dirty="0"/>
              <a:t>, </a:t>
            </a:r>
            <a:r>
              <a:rPr lang="tr-TR" sz="2200" dirty="0" err="1"/>
              <a:t>üzüm,bira</a:t>
            </a:r>
            <a:r>
              <a:rPr lang="tr-TR" sz="2200" dirty="0"/>
              <a:t> mayası, konsantre yem, mısır…)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tr-TR" sz="2200" dirty="0"/>
              <a:t>Uzun süre aç kalan hayvanların aniden enerjice zengin </a:t>
            </a:r>
            <a:r>
              <a:rPr lang="tr-TR" sz="2200" dirty="0" err="1"/>
              <a:t>rasyonla</a:t>
            </a:r>
            <a:r>
              <a:rPr lang="tr-TR" sz="2200" dirty="0"/>
              <a:t> beslenmesi,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tr-TR" sz="2200" dirty="0"/>
              <a:t>Bol konsantre yemle birlikte kötü kalitede kaba yem verilmesi,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tr-TR" sz="2200" dirty="0"/>
              <a:t>Hasat edilmiş tahıl ve pancar tarlalarında otlatılması,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tr-TR" sz="2200" dirty="0"/>
              <a:t>Konsantre yemin öğünlere dağıtılması yerine tek öğünde verilmesi, 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tr-TR" sz="2200" dirty="0"/>
              <a:t>Yemleme hataları( Kötü kaliteli kaba yemin içinden seçerek konsantre yemin tüketimi) gibi sebepler etiyolojisinde yer alır.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28374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900592" y="548680"/>
            <a:ext cx="832520" cy="580926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79512" y="116632"/>
            <a:ext cx="8352928" cy="6624736"/>
          </a:xfrm>
        </p:spPr>
        <p:txBody>
          <a:bodyPr>
            <a:normAutofit fontScale="85000" lnSpcReduction="20000"/>
          </a:bodyPr>
          <a:lstStyle/>
          <a:p>
            <a:endParaRPr lang="tr-TR" b="1" dirty="0"/>
          </a:p>
          <a:p>
            <a:r>
              <a:rPr lang="tr-TR" b="1" dirty="0"/>
              <a:t>RUMEN ASİDOZU</a:t>
            </a:r>
          </a:p>
          <a:p>
            <a:r>
              <a:rPr lang="tr-TR" b="1" dirty="0"/>
              <a:t>Kolay fermente edilebilir karbonhidratça zengin yemlerin fazla</a:t>
            </a:r>
            <a:r>
              <a:rPr lang="tr-TR" dirty="0"/>
              <a:t> alınmasıyla </a:t>
            </a:r>
            <a:r>
              <a:rPr lang="tr-TR" dirty="0" err="1"/>
              <a:t>selülotik</a:t>
            </a:r>
            <a:r>
              <a:rPr lang="tr-TR" dirty="0"/>
              <a:t> bakterilerin yerini </a:t>
            </a:r>
            <a:r>
              <a:rPr lang="tr-TR" dirty="0" err="1"/>
              <a:t>sakkarolitik</a:t>
            </a:r>
            <a:r>
              <a:rPr lang="tr-TR" dirty="0"/>
              <a:t> ve </a:t>
            </a:r>
            <a:r>
              <a:rPr lang="tr-TR" dirty="0" err="1"/>
              <a:t>amilolitik</a:t>
            </a:r>
            <a:r>
              <a:rPr lang="tr-TR" dirty="0"/>
              <a:t> bakteriler alır.</a:t>
            </a:r>
          </a:p>
          <a:p>
            <a:endParaRPr lang="tr-TR" dirty="0"/>
          </a:p>
          <a:p>
            <a:r>
              <a:rPr lang="tr-TR" dirty="0"/>
              <a:t>Bu bakteriler nişastayı hızlıca hidrolize eder.</a:t>
            </a:r>
          </a:p>
          <a:p>
            <a:endParaRPr lang="tr-TR" dirty="0"/>
          </a:p>
          <a:p>
            <a:r>
              <a:rPr lang="tr-TR" dirty="0" err="1"/>
              <a:t>Rumende</a:t>
            </a:r>
            <a:r>
              <a:rPr lang="tr-TR" dirty="0"/>
              <a:t> </a:t>
            </a:r>
            <a:r>
              <a:rPr lang="tr-TR" b="1" dirty="0"/>
              <a:t>serbest hidrojen iyonları artar ve rumen </a:t>
            </a:r>
            <a:r>
              <a:rPr lang="tr-TR" b="1" dirty="0" err="1"/>
              <a:t>ph’ı</a:t>
            </a:r>
            <a:r>
              <a:rPr lang="tr-TR" b="1" dirty="0"/>
              <a:t> düşer.</a:t>
            </a:r>
          </a:p>
          <a:p>
            <a:endParaRPr lang="tr-TR" dirty="0"/>
          </a:p>
          <a:p>
            <a:r>
              <a:rPr lang="tr-TR" dirty="0" err="1"/>
              <a:t>Rumende</a:t>
            </a:r>
            <a:r>
              <a:rPr lang="tr-TR" dirty="0"/>
              <a:t> </a:t>
            </a:r>
            <a:r>
              <a:rPr lang="tr-TR" b="1" dirty="0"/>
              <a:t>uçucu yağ asitlerinin(Asetik </a:t>
            </a:r>
            <a:r>
              <a:rPr lang="tr-TR" b="1" dirty="0" err="1"/>
              <a:t>asit,propiyonik</a:t>
            </a:r>
            <a:r>
              <a:rPr lang="tr-TR" b="1" dirty="0"/>
              <a:t> </a:t>
            </a:r>
            <a:r>
              <a:rPr lang="tr-TR" b="1" dirty="0" err="1"/>
              <a:t>asit,bütirik</a:t>
            </a:r>
            <a:r>
              <a:rPr lang="tr-TR" b="1" dirty="0"/>
              <a:t> asit) sentezi artar</a:t>
            </a:r>
            <a:r>
              <a:rPr lang="tr-TR" dirty="0"/>
              <a:t>.</a:t>
            </a:r>
          </a:p>
          <a:p>
            <a:endParaRPr lang="tr-TR" dirty="0"/>
          </a:p>
          <a:p>
            <a:r>
              <a:rPr lang="tr-TR" dirty="0"/>
              <a:t>Rumen </a:t>
            </a:r>
            <a:r>
              <a:rPr lang="tr-TR" dirty="0" err="1"/>
              <a:t>ph’ının</a:t>
            </a:r>
            <a:r>
              <a:rPr lang="tr-TR" dirty="0"/>
              <a:t> (5.5-7 normal </a:t>
            </a:r>
            <a:r>
              <a:rPr lang="tr-TR" dirty="0" err="1"/>
              <a:t>ph</a:t>
            </a:r>
            <a:r>
              <a:rPr lang="tr-TR" dirty="0"/>
              <a:t>)  düşmesiyle birlikte diğer mikroorganizmalar azalır ve </a:t>
            </a:r>
            <a:r>
              <a:rPr lang="tr-TR" b="1" dirty="0" err="1"/>
              <a:t>Laktobasiller’in</a:t>
            </a:r>
            <a:r>
              <a:rPr lang="tr-TR" b="1" dirty="0"/>
              <a:t> sayısı </a:t>
            </a:r>
            <a:r>
              <a:rPr lang="tr-TR" dirty="0"/>
              <a:t>artar.</a:t>
            </a:r>
          </a:p>
          <a:p>
            <a:endParaRPr lang="tr-TR" dirty="0"/>
          </a:p>
          <a:p>
            <a:r>
              <a:rPr lang="tr-TR" b="1" dirty="0"/>
              <a:t>Laktik asit sentezi </a:t>
            </a:r>
            <a:r>
              <a:rPr lang="tr-TR" dirty="0" err="1"/>
              <a:t>artar.Laktik</a:t>
            </a:r>
            <a:r>
              <a:rPr lang="tr-TR" dirty="0"/>
              <a:t> asit birikimi sonucu </a:t>
            </a:r>
            <a:r>
              <a:rPr lang="tr-TR" b="1" dirty="0"/>
              <a:t>rumen içeriğinin </a:t>
            </a:r>
            <a:r>
              <a:rPr lang="tr-TR" b="1" dirty="0" err="1"/>
              <a:t>osmotik</a:t>
            </a:r>
            <a:r>
              <a:rPr lang="tr-TR" b="1" dirty="0"/>
              <a:t> basıncı yükselir.</a:t>
            </a:r>
          </a:p>
          <a:p>
            <a:endParaRPr lang="tr-TR" b="1" dirty="0"/>
          </a:p>
          <a:p>
            <a:r>
              <a:rPr lang="tr-TR" dirty="0"/>
              <a:t> Vücudun diğer </a:t>
            </a:r>
            <a:r>
              <a:rPr lang="tr-TR" dirty="0" err="1"/>
              <a:t>kompartmanlarından</a:t>
            </a:r>
            <a:r>
              <a:rPr lang="tr-TR" dirty="0"/>
              <a:t> </a:t>
            </a:r>
            <a:r>
              <a:rPr lang="tr-TR" b="1" dirty="0"/>
              <a:t>rumene sıvı geçişi </a:t>
            </a:r>
            <a:r>
              <a:rPr lang="tr-TR" dirty="0"/>
              <a:t>meydana gelir ve </a:t>
            </a:r>
            <a:r>
              <a:rPr lang="tr-TR" b="1" dirty="0" err="1"/>
              <a:t>dehidrasyon</a:t>
            </a:r>
            <a:r>
              <a:rPr lang="tr-TR" dirty="0"/>
              <a:t> meydana gelir.</a:t>
            </a:r>
          </a:p>
        </p:txBody>
      </p:sp>
    </p:spTree>
    <p:extLst>
      <p:ext uri="{BB962C8B-B14F-4D97-AF65-F5344CB8AC3E}">
        <p14:creationId xmlns:p14="http://schemas.microsoft.com/office/powerpoint/2010/main" val="2121000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E25811F-E441-4638-91E3-F6EDAD011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PATOGENEZ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60BA5CC-33DF-46B8-B869-5492DA4CFDC0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8158" y="1496180"/>
            <a:ext cx="7467600" cy="4873752"/>
          </a:xfrm>
        </p:spPr>
        <p:txBody>
          <a:bodyPr>
            <a:normAutofit fontScale="92500" lnSpcReduction="20000"/>
          </a:bodyPr>
          <a:lstStyle/>
          <a:p>
            <a:r>
              <a:rPr lang="tr-TR" dirty="0"/>
              <a:t>Rumen içeriğinde gram pozitif ve negatif mikroorganizmalar çoğalır, </a:t>
            </a:r>
            <a:r>
              <a:rPr lang="tr-TR" dirty="0" err="1"/>
              <a:t>selülotik</a:t>
            </a:r>
            <a:r>
              <a:rPr lang="tr-TR" dirty="0"/>
              <a:t> </a:t>
            </a:r>
            <a:r>
              <a:rPr lang="tr-TR" dirty="0" err="1"/>
              <a:t>flora,protozoon</a:t>
            </a:r>
            <a:r>
              <a:rPr lang="tr-TR" dirty="0"/>
              <a:t> ve </a:t>
            </a:r>
            <a:r>
              <a:rPr lang="tr-TR" dirty="0" err="1"/>
              <a:t>infusoiralar</a:t>
            </a:r>
            <a:r>
              <a:rPr lang="tr-TR" dirty="0"/>
              <a:t> ölür.</a:t>
            </a:r>
          </a:p>
          <a:p>
            <a:endParaRPr lang="tr-TR" dirty="0"/>
          </a:p>
          <a:p>
            <a:r>
              <a:rPr lang="tr-TR" dirty="0"/>
              <a:t>Önce gram pozitif koklar (</a:t>
            </a:r>
            <a:r>
              <a:rPr lang="tr-TR" dirty="0" err="1"/>
              <a:t>Strept</a:t>
            </a:r>
            <a:r>
              <a:rPr lang="tr-TR" dirty="0"/>
              <a:t>. </a:t>
            </a:r>
            <a:r>
              <a:rPr lang="tr-TR" dirty="0" err="1"/>
              <a:t>bovis</a:t>
            </a:r>
            <a:r>
              <a:rPr lang="tr-TR" dirty="0"/>
              <a:t>)</a:t>
            </a:r>
          </a:p>
          <a:p>
            <a:r>
              <a:rPr lang="tr-TR" dirty="0"/>
              <a:t>Daha sonra  gram negatif (çeşitli </a:t>
            </a:r>
            <a:r>
              <a:rPr lang="tr-TR" dirty="0" err="1"/>
              <a:t>Laktobasiller</a:t>
            </a:r>
            <a:r>
              <a:rPr lang="tr-TR" dirty="0"/>
              <a:t>) bakteriler çoğalır.</a:t>
            </a:r>
          </a:p>
          <a:p>
            <a:r>
              <a:rPr lang="tr-TR" dirty="0"/>
              <a:t> İçerikteki Laktik asit miktarı 100-300mmol/L’ye çıkabilir</a:t>
            </a:r>
          </a:p>
          <a:p>
            <a:r>
              <a:rPr lang="tr-TR" dirty="0"/>
              <a:t>L laktik asit -------- </a:t>
            </a:r>
            <a:r>
              <a:rPr lang="tr-TR" dirty="0" err="1"/>
              <a:t>Strept</a:t>
            </a:r>
            <a:r>
              <a:rPr lang="tr-TR" dirty="0"/>
              <a:t>. </a:t>
            </a:r>
            <a:r>
              <a:rPr lang="tr-TR" dirty="0" err="1"/>
              <a:t>bovis</a:t>
            </a:r>
            <a:endParaRPr lang="tr-TR" dirty="0"/>
          </a:p>
          <a:p>
            <a:r>
              <a:rPr lang="tr-TR" dirty="0"/>
              <a:t>D laktik asit ---------</a:t>
            </a:r>
            <a:r>
              <a:rPr lang="tr-TR" dirty="0" err="1"/>
              <a:t>Laktobasil</a:t>
            </a:r>
            <a:endParaRPr lang="tr-TR" dirty="0"/>
          </a:p>
          <a:p>
            <a:r>
              <a:rPr lang="tr-TR" dirty="0" err="1"/>
              <a:t>pH</a:t>
            </a:r>
            <a:r>
              <a:rPr lang="tr-TR" dirty="0"/>
              <a:t> 5,2’de serbest laktik </a:t>
            </a:r>
            <a:r>
              <a:rPr lang="tr-TR" dirty="0" err="1"/>
              <a:t>asitin</a:t>
            </a:r>
            <a:r>
              <a:rPr lang="tr-TR" dirty="0"/>
              <a:t> toplam emilimdeki payı %15</a:t>
            </a:r>
          </a:p>
          <a:p>
            <a:r>
              <a:rPr lang="tr-TR" dirty="0" err="1"/>
              <a:t>pH</a:t>
            </a:r>
            <a:r>
              <a:rPr lang="tr-TR" dirty="0"/>
              <a:t> 4.0’da %75’dir. </a:t>
            </a:r>
          </a:p>
        </p:txBody>
      </p:sp>
    </p:spTree>
    <p:extLst>
      <p:ext uri="{BB962C8B-B14F-4D97-AF65-F5344CB8AC3E}">
        <p14:creationId xmlns:p14="http://schemas.microsoft.com/office/powerpoint/2010/main" val="1606258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0C88E1C-B042-42A5-AE41-3F22D9B15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PATOGENEZ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0C5626F-4CEA-4DF8-876D-FB8E51BD5C3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- Ön midelerde asit iyonların artması, </a:t>
            </a:r>
            <a:r>
              <a:rPr lang="tr-TR" dirty="0" err="1"/>
              <a:t>osmotik</a:t>
            </a:r>
            <a:r>
              <a:rPr lang="tr-TR" dirty="0"/>
              <a:t> basıncın normalin üzerine çıkmasına neden olur. Bu durum </a:t>
            </a:r>
            <a:r>
              <a:rPr lang="tr-TR" dirty="0" err="1"/>
              <a:t>rumende</a:t>
            </a:r>
            <a:r>
              <a:rPr lang="tr-TR" dirty="0"/>
              <a:t> su emilimini önleyici etki gösterir. </a:t>
            </a:r>
            <a:r>
              <a:rPr lang="tr-TR" dirty="0" err="1"/>
              <a:t>Rumende</a:t>
            </a:r>
            <a:r>
              <a:rPr lang="tr-TR" dirty="0"/>
              <a:t> sıvı volümü artar, ishal oluşur.</a:t>
            </a:r>
          </a:p>
          <a:p>
            <a:r>
              <a:rPr lang="tr-TR" dirty="0"/>
              <a:t>-Rumen çeperinden </a:t>
            </a:r>
            <a:r>
              <a:rPr lang="tr-TR" dirty="0" err="1"/>
              <a:t>rumen</a:t>
            </a:r>
            <a:r>
              <a:rPr lang="tr-TR" dirty="0"/>
              <a:t> içine sıvı geçişi sonucu, kanda </a:t>
            </a:r>
            <a:r>
              <a:rPr lang="tr-TR" dirty="0" err="1"/>
              <a:t>anhidremi</a:t>
            </a:r>
            <a:r>
              <a:rPr lang="tr-TR" dirty="0"/>
              <a:t> ve </a:t>
            </a:r>
            <a:r>
              <a:rPr lang="tr-TR" dirty="0" err="1"/>
              <a:t>hemokonsantrasyon</a:t>
            </a:r>
            <a:r>
              <a:rPr lang="tr-TR" dirty="0"/>
              <a:t> oluşur.</a:t>
            </a:r>
          </a:p>
          <a:p>
            <a:r>
              <a:rPr lang="tr-TR" dirty="0"/>
              <a:t>Kanda laktik ve </a:t>
            </a:r>
            <a:r>
              <a:rPr lang="tr-TR" dirty="0" err="1"/>
              <a:t>pürivik</a:t>
            </a:r>
            <a:r>
              <a:rPr lang="tr-TR" dirty="0"/>
              <a:t> asitlerle, glikoz düzeyi artar.</a:t>
            </a:r>
          </a:p>
          <a:p>
            <a:r>
              <a:rPr lang="tr-TR" dirty="0"/>
              <a:t>Alkali rezervi (H</a:t>
            </a:r>
            <a:r>
              <a:rPr lang="tr-TR" strike="sngStrike" baseline="30000" dirty="0"/>
              <a:t>+</a:t>
            </a:r>
            <a:r>
              <a:rPr lang="tr-TR" dirty="0"/>
              <a:t> iyonu plazma HCO</a:t>
            </a:r>
            <a:r>
              <a:rPr lang="tr-TR" baseline="-25000" dirty="0"/>
              <a:t>3</a:t>
            </a:r>
            <a:r>
              <a:rPr lang="tr-TR" dirty="0"/>
              <a:t> kullanımı ile suya çevrilir)  ve </a:t>
            </a:r>
            <a:r>
              <a:rPr lang="tr-TR" dirty="0" err="1"/>
              <a:t>tiamin</a:t>
            </a:r>
            <a:r>
              <a:rPr lang="tr-TR" dirty="0"/>
              <a:t> miktarı azalır</a:t>
            </a:r>
          </a:p>
        </p:txBody>
      </p:sp>
    </p:spTree>
    <p:extLst>
      <p:ext uri="{BB962C8B-B14F-4D97-AF65-F5344CB8AC3E}">
        <p14:creationId xmlns:p14="http://schemas.microsoft.com/office/powerpoint/2010/main" val="3852251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0938B28-2048-447C-B8D8-12C00A2A1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/>
              <a:t>Rumende</a:t>
            </a:r>
            <a:r>
              <a:rPr lang="tr-TR" dirty="0"/>
              <a:t> oluşan </a:t>
            </a:r>
            <a:r>
              <a:rPr lang="tr-TR" dirty="0" err="1"/>
              <a:t>toksik</a:t>
            </a:r>
            <a:r>
              <a:rPr lang="tr-TR" dirty="0"/>
              <a:t> maddeler</a:t>
            </a:r>
            <a:br>
              <a:rPr lang="tr-TR" dirty="0"/>
            </a:b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BEA9076-0232-4618-8567-1C07D7389C2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- D-Laktik asit</a:t>
            </a:r>
          </a:p>
          <a:p>
            <a:r>
              <a:rPr lang="tr-TR" dirty="0"/>
              <a:t>-</a:t>
            </a:r>
            <a:r>
              <a:rPr lang="tr-TR" dirty="0" err="1"/>
              <a:t>Histamin</a:t>
            </a:r>
            <a:endParaRPr lang="tr-TR" dirty="0"/>
          </a:p>
          <a:p>
            <a:r>
              <a:rPr lang="tr-TR" dirty="0"/>
              <a:t>-</a:t>
            </a:r>
            <a:r>
              <a:rPr lang="tr-TR" dirty="0" err="1"/>
              <a:t>Tyramin</a:t>
            </a:r>
            <a:endParaRPr lang="tr-TR" dirty="0"/>
          </a:p>
          <a:p>
            <a:r>
              <a:rPr lang="tr-TR" dirty="0"/>
              <a:t>-</a:t>
            </a:r>
            <a:r>
              <a:rPr lang="tr-TR" dirty="0" err="1"/>
              <a:t>Tryptamin</a:t>
            </a:r>
            <a:endParaRPr lang="tr-TR" dirty="0"/>
          </a:p>
          <a:p>
            <a:r>
              <a:rPr lang="tr-TR" dirty="0"/>
              <a:t>-Etanol</a:t>
            </a:r>
          </a:p>
          <a:p>
            <a:r>
              <a:rPr lang="tr-TR" dirty="0"/>
              <a:t>-Bakteriyel </a:t>
            </a:r>
            <a:r>
              <a:rPr lang="tr-TR" dirty="0" err="1"/>
              <a:t>endotoksin</a:t>
            </a:r>
            <a:r>
              <a:rPr lang="tr-TR" dirty="0"/>
              <a:t> (</a:t>
            </a:r>
            <a:r>
              <a:rPr lang="tr-TR" dirty="0" err="1"/>
              <a:t>grm</a:t>
            </a:r>
            <a:r>
              <a:rPr lang="tr-TR" dirty="0"/>
              <a:t> (-) bakterilerin ölmesi sonucu)</a:t>
            </a:r>
          </a:p>
          <a:p>
            <a:r>
              <a:rPr lang="tr-TR" dirty="0" err="1"/>
              <a:t>Metanol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88967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4FEF1D7-C192-44BA-A2AB-B2607536E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SEMPTOMLAR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BEF0B22-4E0C-4CB1-8563-FBE4406058A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/>
              <a:t>İştahsızlık, </a:t>
            </a:r>
            <a:r>
              <a:rPr lang="tr-TR" dirty="0" err="1"/>
              <a:t>rumen</a:t>
            </a:r>
            <a:r>
              <a:rPr lang="tr-TR" dirty="0"/>
              <a:t> hareketlerinde azalma, süt veriminde gerileme (süt yağı% 0,4 düşer; süt yağı/protein oranı 1 veya &lt; 1’dir).</a:t>
            </a:r>
          </a:p>
          <a:p>
            <a:r>
              <a:rPr lang="tr-TR" dirty="0"/>
              <a:t>Sancı belirtileri, diş gıcırdatma, kanlı mukuslu dışkılama</a:t>
            </a:r>
          </a:p>
          <a:p>
            <a:r>
              <a:rPr lang="tr-TR" dirty="0"/>
              <a:t>Şiddetli olaylarda yem alımından 6-12 saat sonra hastalanır</a:t>
            </a:r>
          </a:p>
          <a:p>
            <a:r>
              <a:rPr lang="tr-TR" dirty="0" err="1"/>
              <a:t>Skleral</a:t>
            </a:r>
            <a:r>
              <a:rPr lang="tr-TR" dirty="0"/>
              <a:t> damarlar </a:t>
            </a:r>
            <a:r>
              <a:rPr lang="tr-TR" dirty="0" err="1"/>
              <a:t>hiperemik</a:t>
            </a:r>
            <a:r>
              <a:rPr lang="tr-TR" dirty="0"/>
              <a:t> ve dolgundur</a:t>
            </a:r>
          </a:p>
          <a:p>
            <a:r>
              <a:rPr lang="tr-TR" dirty="0" err="1"/>
              <a:t>Furbüre</a:t>
            </a:r>
            <a:r>
              <a:rPr lang="tr-TR" dirty="0"/>
              <a:t> bağlı topallık</a:t>
            </a:r>
          </a:p>
          <a:p>
            <a:r>
              <a:rPr lang="tr-TR" dirty="0"/>
              <a:t>Rumen </a:t>
            </a:r>
            <a:r>
              <a:rPr lang="tr-TR" dirty="0" err="1"/>
              <a:t>atonisiyle</a:t>
            </a:r>
            <a:r>
              <a:rPr lang="tr-TR" dirty="0"/>
              <a:t> birlikte uçucu yağ asitleri </a:t>
            </a:r>
            <a:r>
              <a:rPr lang="tr-TR" dirty="0" err="1"/>
              <a:t>absorbsiyonunda</a:t>
            </a:r>
            <a:r>
              <a:rPr lang="tr-TR" dirty="0"/>
              <a:t> azalma</a:t>
            </a:r>
          </a:p>
          <a:p>
            <a:r>
              <a:rPr lang="tr-TR" dirty="0"/>
              <a:t>Floranın </a:t>
            </a:r>
            <a:r>
              <a:rPr lang="tr-TR" dirty="0" err="1"/>
              <a:t>metabolik</a:t>
            </a:r>
            <a:r>
              <a:rPr lang="tr-TR" dirty="0"/>
              <a:t> aktivitesinde artışla birlikte bakteri popülasyonunda azalma</a:t>
            </a:r>
          </a:p>
          <a:p>
            <a:r>
              <a:rPr lang="tr-TR" dirty="0" err="1"/>
              <a:t>Absorbsiyon</a:t>
            </a:r>
            <a:r>
              <a:rPr lang="tr-TR" dirty="0"/>
              <a:t> kapasitesinde azalmayla birlikte kronik </a:t>
            </a:r>
            <a:r>
              <a:rPr lang="tr-TR" dirty="0" err="1"/>
              <a:t>rumenitis</a:t>
            </a:r>
            <a:r>
              <a:rPr lang="tr-TR" dirty="0"/>
              <a:t> gelişimi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84256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-387424"/>
            <a:ext cx="7467600" cy="1143000"/>
          </a:xfrm>
        </p:spPr>
        <p:txBody>
          <a:bodyPr/>
          <a:lstStyle/>
          <a:p>
            <a:r>
              <a:rPr lang="tr-TR" b="1" dirty="0">
                <a:solidFill>
                  <a:schemeClr val="accent2">
                    <a:lumMod val="50000"/>
                  </a:schemeClr>
                </a:solidFill>
              </a:rPr>
              <a:t>                      semptomlar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836712"/>
            <a:ext cx="8280920" cy="5904656"/>
          </a:xfrm>
        </p:spPr>
        <p:txBody>
          <a:bodyPr/>
          <a:lstStyle/>
          <a:p>
            <a:pPr marL="0" indent="0">
              <a:buNone/>
            </a:pPr>
            <a:r>
              <a:rPr lang="tr-TR" dirty="0"/>
              <a:t>           </a:t>
            </a:r>
          </a:p>
          <a:p>
            <a:pPr marL="0" indent="0">
              <a:buNone/>
            </a:pPr>
            <a:r>
              <a:rPr lang="tr-TR" dirty="0"/>
              <a:t>          </a:t>
            </a:r>
            <a:r>
              <a:rPr lang="tr-TR" b="1" dirty="0"/>
              <a:t>Hafif form:</a:t>
            </a:r>
          </a:p>
          <a:p>
            <a:pPr marL="0" indent="0">
              <a:buNone/>
            </a:pPr>
            <a:endParaRPr lang="tr-TR" dirty="0"/>
          </a:p>
          <a:p>
            <a:r>
              <a:rPr lang="tr-TR" dirty="0"/>
              <a:t>Geçici iştahsızlık</a:t>
            </a:r>
          </a:p>
          <a:p>
            <a:r>
              <a:rPr lang="tr-TR" dirty="0"/>
              <a:t>Rumen hareketlerinde ve geviş getirmede azalma</a:t>
            </a:r>
          </a:p>
          <a:p>
            <a:r>
              <a:rPr lang="tr-TR" dirty="0"/>
              <a:t>Gri ve yumuşak hafif ishal dışkı</a:t>
            </a:r>
          </a:p>
          <a:p>
            <a:r>
              <a:rPr lang="tr-TR" dirty="0"/>
              <a:t>Süt miktarında ve süt yağında düşüş</a:t>
            </a:r>
          </a:p>
          <a:p>
            <a:r>
              <a:rPr lang="tr-TR" dirty="0"/>
              <a:t>Hafif topallama, </a:t>
            </a:r>
            <a:r>
              <a:rPr lang="tr-TR" dirty="0" err="1"/>
              <a:t>abortlar</a:t>
            </a:r>
            <a:r>
              <a:rPr lang="tr-TR" dirty="0"/>
              <a:t>, yaşama şansı düşük yavru doğumları</a:t>
            </a:r>
          </a:p>
          <a:p>
            <a:r>
              <a:rPr lang="tr-TR" dirty="0"/>
              <a:t>Bu form </a:t>
            </a:r>
            <a:r>
              <a:rPr lang="tr-TR" b="1" dirty="0" err="1"/>
              <a:t>subklinik</a:t>
            </a:r>
            <a:r>
              <a:rPr lang="tr-TR" b="1" dirty="0"/>
              <a:t> ve kronik </a:t>
            </a:r>
            <a:r>
              <a:rPr lang="tr-TR" dirty="0"/>
              <a:t>seyreder.</a:t>
            </a:r>
          </a:p>
        </p:txBody>
      </p:sp>
    </p:spTree>
    <p:extLst>
      <p:ext uri="{BB962C8B-B14F-4D97-AF65-F5344CB8AC3E}">
        <p14:creationId xmlns:p14="http://schemas.microsoft.com/office/powerpoint/2010/main" val="573360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476656" y="908720"/>
            <a:ext cx="544488" cy="292894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003232" cy="6408712"/>
          </a:xfrm>
        </p:spPr>
        <p:txBody>
          <a:bodyPr/>
          <a:lstStyle/>
          <a:p>
            <a:pPr marL="0" indent="0">
              <a:buNone/>
            </a:pPr>
            <a:r>
              <a:rPr lang="tr-TR" dirty="0"/>
              <a:t>       </a:t>
            </a:r>
            <a:r>
              <a:rPr lang="tr-TR" b="1" dirty="0"/>
              <a:t>Orta dereceli form:</a:t>
            </a:r>
          </a:p>
          <a:p>
            <a:r>
              <a:rPr lang="tr-TR" dirty="0"/>
              <a:t> Yem alımından 12-24 saat sonra ortaya çıkar</a:t>
            </a:r>
          </a:p>
          <a:p>
            <a:r>
              <a:rPr lang="tr-TR" dirty="0"/>
              <a:t>Aniden yem ve su alımında durma </a:t>
            </a:r>
          </a:p>
          <a:p>
            <a:r>
              <a:rPr lang="tr-TR" dirty="0"/>
              <a:t>Huzursuzluk,  boş çiğneme , diş gıcırdatma , inleme, sancı belirtileri.</a:t>
            </a:r>
          </a:p>
          <a:p>
            <a:r>
              <a:rPr lang="tr-TR" dirty="0" err="1"/>
              <a:t>Apati</a:t>
            </a:r>
            <a:r>
              <a:rPr lang="tr-TR" dirty="0"/>
              <a:t> gelişimi(durgunluk, çevreye ilgisizlik, yatma isteği..)</a:t>
            </a:r>
          </a:p>
          <a:p>
            <a:r>
              <a:rPr lang="tr-TR" dirty="0"/>
              <a:t>Vücut sıcaklığı başta normaldir, sonra düşer.</a:t>
            </a:r>
          </a:p>
          <a:p>
            <a:r>
              <a:rPr lang="tr-TR" dirty="0" err="1"/>
              <a:t>Mermede</a:t>
            </a:r>
            <a:r>
              <a:rPr lang="tr-TR" dirty="0"/>
              <a:t> kuruluk, </a:t>
            </a:r>
            <a:r>
              <a:rPr lang="tr-TR" dirty="0" err="1"/>
              <a:t>konjuktivalar</a:t>
            </a:r>
            <a:r>
              <a:rPr lang="tr-TR" dirty="0"/>
              <a:t> </a:t>
            </a:r>
            <a:r>
              <a:rPr lang="tr-TR" dirty="0" err="1"/>
              <a:t>hiperemik</a:t>
            </a:r>
            <a:endParaRPr lang="tr-TR" dirty="0"/>
          </a:p>
          <a:p>
            <a:r>
              <a:rPr lang="tr-TR" dirty="0" err="1"/>
              <a:t>Dehidrasyon</a:t>
            </a:r>
            <a:r>
              <a:rPr lang="tr-TR" dirty="0"/>
              <a:t> ( </a:t>
            </a:r>
            <a:r>
              <a:rPr lang="tr-TR" dirty="0" err="1"/>
              <a:t>enoftalmi</a:t>
            </a:r>
            <a:r>
              <a:rPr lang="tr-TR" dirty="0"/>
              <a:t>, deri elastikiyetinde azalma, </a:t>
            </a:r>
            <a:r>
              <a:rPr lang="tr-TR" dirty="0" err="1"/>
              <a:t>oligo</a:t>
            </a:r>
            <a:r>
              <a:rPr lang="tr-TR" dirty="0"/>
              <a:t>/anüri)</a:t>
            </a:r>
          </a:p>
          <a:p>
            <a:r>
              <a:rPr lang="tr-TR" dirty="0"/>
              <a:t> Yumuşak </a:t>
            </a:r>
            <a:r>
              <a:rPr lang="tr-TR" dirty="0" err="1"/>
              <a:t>yapışkan,keskin</a:t>
            </a:r>
            <a:r>
              <a:rPr lang="tr-TR" dirty="0"/>
              <a:t> kokulu ve köpüklü, sindirilmemiş taneler içeren dışkı (kısa süreli ishal)</a:t>
            </a:r>
          </a:p>
          <a:p>
            <a:r>
              <a:rPr lang="tr-TR" dirty="0"/>
              <a:t>Süt veriminde düşme</a:t>
            </a:r>
          </a:p>
        </p:txBody>
      </p:sp>
    </p:spTree>
    <p:extLst>
      <p:ext uri="{BB962C8B-B14F-4D97-AF65-F5344CB8AC3E}">
        <p14:creationId xmlns:p14="http://schemas.microsoft.com/office/powerpoint/2010/main" val="1141982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908704" y="548680"/>
            <a:ext cx="544488" cy="508918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251520" y="116632"/>
            <a:ext cx="8424936" cy="6624736"/>
          </a:xfrm>
        </p:spPr>
        <p:txBody>
          <a:bodyPr/>
          <a:lstStyle/>
          <a:p>
            <a:pPr marL="0" indent="0">
              <a:buNone/>
            </a:pPr>
            <a:r>
              <a:rPr lang="tr-TR" b="1" dirty="0"/>
              <a:t>         </a:t>
            </a:r>
          </a:p>
          <a:p>
            <a:pPr marL="0" indent="0">
              <a:buNone/>
            </a:pPr>
            <a:endParaRPr lang="tr-TR" b="1" dirty="0"/>
          </a:p>
          <a:p>
            <a:pPr marL="0" indent="0">
              <a:buNone/>
            </a:pPr>
            <a:r>
              <a:rPr lang="tr-TR" b="1" dirty="0"/>
              <a:t>         Şiddetli form:</a:t>
            </a:r>
          </a:p>
          <a:p>
            <a:endParaRPr lang="tr-TR" dirty="0"/>
          </a:p>
          <a:p>
            <a:r>
              <a:rPr lang="tr-TR" dirty="0"/>
              <a:t>Yem alımından 6-12 saat sonra semptomlar oluşur</a:t>
            </a:r>
          </a:p>
          <a:p>
            <a:r>
              <a:rPr lang="tr-TR" dirty="0"/>
              <a:t>Şiddetli ishal</a:t>
            </a:r>
          </a:p>
          <a:p>
            <a:r>
              <a:rPr lang="tr-TR" dirty="0" err="1"/>
              <a:t>S.S.S.bozuklukları</a:t>
            </a:r>
            <a:endParaRPr lang="tr-TR" dirty="0"/>
          </a:p>
          <a:p>
            <a:r>
              <a:rPr lang="tr-TR" dirty="0" err="1"/>
              <a:t>Dehidrasyon</a:t>
            </a:r>
            <a:endParaRPr lang="tr-TR" dirty="0"/>
          </a:p>
          <a:p>
            <a:r>
              <a:rPr lang="tr-TR" dirty="0"/>
              <a:t>Yatma ve koma tablosu</a:t>
            </a:r>
          </a:p>
          <a:p>
            <a:r>
              <a:rPr lang="tr-TR" dirty="0"/>
              <a:t>İleri derecede kalp dolaşım yetmezliği( artmış kalp frekansı, </a:t>
            </a:r>
            <a:r>
              <a:rPr lang="tr-TR" dirty="0" err="1"/>
              <a:t>sistolik</a:t>
            </a:r>
            <a:r>
              <a:rPr lang="tr-TR" dirty="0"/>
              <a:t> ve </a:t>
            </a:r>
            <a:r>
              <a:rPr lang="tr-TR" dirty="0" err="1"/>
              <a:t>diyastolik</a:t>
            </a:r>
            <a:r>
              <a:rPr lang="tr-TR" dirty="0"/>
              <a:t> seslerin ayırt edilememesi, zayıf nabız)</a:t>
            </a:r>
          </a:p>
          <a:p>
            <a:r>
              <a:rPr lang="tr-TR" dirty="0"/>
              <a:t>Tedavi edilmediğinde 12-24 saat içinde ölüm</a:t>
            </a:r>
          </a:p>
          <a:p>
            <a:endParaRPr lang="tr-TR" dirty="0"/>
          </a:p>
          <a:p>
            <a:pPr marL="0" indent="0">
              <a:buNone/>
            </a:pPr>
            <a:endParaRPr lang="tr-TR" dirty="0"/>
          </a:p>
          <a:p>
            <a:pPr>
              <a:buFont typeface="Courier New" panose="02070309020205020404" pitchFamily="49" charset="0"/>
              <a:buChar char="o"/>
            </a:pPr>
            <a:endParaRPr lang="tr-TR" dirty="0"/>
          </a:p>
          <a:p>
            <a:pPr>
              <a:buFont typeface="Courier New" panose="02070309020205020404" pitchFamily="49" charset="0"/>
              <a:buChar char="o"/>
            </a:pPr>
            <a:endParaRPr lang="tr-TR" dirty="0"/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69885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E6FFAA2-A394-489D-B18D-D018A7F4F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SEMPTOMLAR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68439B3-A6E2-43DF-8A97-6A210C22C2C5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-</a:t>
            </a:r>
            <a:r>
              <a:rPr lang="tr-TR" dirty="0" err="1"/>
              <a:t>Dekompanze</a:t>
            </a:r>
            <a:r>
              <a:rPr lang="tr-TR" dirty="0"/>
              <a:t> </a:t>
            </a:r>
            <a:r>
              <a:rPr lang="tr-TR" dirty="0" err="1"/>
              <a:t>metabolik</a:t>
            </a:r>
            <a:r>
              <a:rPr lang="tr-TR" dirty="0"/>
              <a:t> </a:t>
            </a:r>
            <a:r>
              <a:rPr lang="tr-TR" dirty="0" err="1"/>
              <a:t>asidozla</a:t>
            </a:r>
            <a:r>
              <a:rPr lang="tr-TR" dirty="0"/>
              <a:t> birlikte </a:t>
            </a:r>
            <a:r>
              <a:rPr lang="tr-TR" dirty="0" err="1"/>
              <a:t>laktat</a:t>
            </a:r>
            <a:r>
              <a:rPr lang="tr-TR" dirty="0"/>
              <a:t> artışı</a:t>
            </a:r>
          </a:p>
          <a:p>
            <a:r>
              <a:rPr lang="tr-TR" dirty="0" err="1"/>
              <a:t>Bakteriyal</a:t>
            </a:r>
            <a:r>
              <a:rPr lang="tr-TR" dirty="0"/>
              <a:t> </a:t>
            </a:r>
            <a:r>
              <a:rPr lang="tr-TR" dirty="0" err="1"/>
              <a:t>endotoksinlerin</a:t>
            </a:r>
            <a:r>
              <a:rPr lang="tr-TR" dirty="0"/>
              <a:t> ve </a:t>
            </a:r>
            <a:r>
              <a:rPr lang="tr-TR" dirty="0" err="1"/>
              <a:t>histamin</a:t>
            </a:r>
            <a:r>
              <a:rPr lang="tr-TR" dirty="0"/>
              <a:t> serbest kalmasının tırnak sağlığına etkisi (</a:t>
            </a:r>
            <a:r>
              <a:rPr lang="tr-TR" dirty="0" err="1"/>
              <a:t>Laminitis</a:t>
            </a:r>
            <a:r>
              <a:rPr lang="tr-TR" dirty="0"/>
              <a:t>, Taban ülseri, </a:t>
            </a:r>
            <a:r>
              <a:rPr lang="tr-TR" dirty="0" err="1"/>
              <a:t>Pododermatitis</a:t>
            </a:r>
            <a:r>
              <a:rPr lang="tr-TR" dirty="0"/>
              <a:t> </a:t>
            </a:r>
            <a:r>
              <a:rPr lang="tr-TR" dirty="0" err="1"/>
              <a:t>aseptika</a:t>
            </a:r>
            <a:r>
              <a:rPr lang="tr-TR" dirty="0"/>
              <a:t> akuta </a:t>
            </a:r>
            <a:r>
              <a:rPr lang="tr-TR" dirty="0" err="1"/>
              <a:t>diffusa</a:t>
            </a:r>
            <a:r>
              <a:rPr lang="tr-TR" dirty="0"/>
              <a:t>)</a:t>
            </a:r>
          </a:p>
          <a:p>
            <a:r>
              <a:rPr lang="tr-TR" dirty="0"/>
              <a:t>Kan </a:t>
            </a:r>
            <a:r>
              <a:rPr lang="tr-TR" dirty="0" err="1"/>
              <a:t>PH’sının</a:t>
            </a:r>
            <a:r>
              <a:rPr lang="tr-TR" dirty="0"/>
              <a:t> 7,1’in altına düşmesi </a:t>
            </a:r>
            <a:r>
              <a:rPr lang="tr-TR" dirty="0" err="1"/>
              <a:t>kateşoleminlerin</a:t>
            </a:r>
            <a:r>
              <a:rPr lang="tr-TR" dirty="0"/>
              <a:t> </a:t>
            </a:r>
            <a:r>
              <a:rPr lang="tr-TR" dirty="0" err="1"/>
              <a:t>myokarda</a:t>
            </a:r>
            <a:r>
              <a:rPr lang="tr-TR" dirty="0"/>
              <a:t> olan etkisini azaltır. Bunun sonucu </a:t>
            </a:r>
            <a:r>
              <a:rPr lang="tr-TR" dirty="0" err="1"/>
              <a:t>kardial</a:t>
            </a:r>
            <a:r>
              <a:rPr lang="tr-TR" dirty="0"/>
              <a:t> fonksiyonlarda azalma ve aritmiler şekillenir. Alkali idrar </a:t>
            </a:r>
            <a:r>
              <a:rPr lang="tr-TR" dirty="0" err="1"/>
              <a:t>pH’sı</a:t>
            </a:r>
            <a:r>
              <a:rPr lang="tr-TR" dirty="0"/>
              <a:t> asit yöne kayar. </a:t>
            </a:r>
            <a:r>
              <a:rPr lang="tr-TR" dirty="0" err="1"/>
              <a:t>Asidotik</a:t>
            </a:r>
            <a:r>
              <a:rPr lang="tr-TR" dirty="0"/>
              <a:t> hayvanlarda anüri ortaya çıkar.</a:t>
            </a:r>
          </a:p>
          <a:p>
            <a:r>
              <a:rPr lang="tr-TR" dirty="0"/>
              <a:t>Şiddetli olaylarda ölüm 12-24 saatte oluşur.</a:t>
            </a:r>
          </a:p>
        </p:txBody>
      </p:sp>
    </p:spTree>
    <p:extLst>
      <p:ext uri="{BB962C8B-B14F-4D97-AF65-F5344CB8AC3E}">
        <p14:creationId xmlns:p14="http://schemas.microsoft.com/office/powerpoint/2010/main" val="2713564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9368F17-193E-4529-B8C6-1B34A678E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tr-TR" dirty="0" err="1"/>
              <a:t>Subakut</a:t>
            </a:r>
            <a:r>
              <a:rPr lang="tr-TR" dirty="0"/>
              <a:t> Rumen </a:t>
            </a:r>
            <a:r>
              <a:rPr lang="tr-TR" dirty="0" err="1"/>
              <a:t>Asidozu</a:t>
            </a:r>
            <a:r>
              <a:rPr lang="tr-TR" dirty="0"/>
              <a:t> </a:t>
            </a:r>
            <a:r>
              <a:rPr lang="tr-TR" dirty="0" err="1"/>
              <a:t>sekonder</a:t>
            </a:r>
            <a:r>
              <a:rPr lang="tr-TR" dirty="0"/>
              <a:t> hastalıkları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4D29599-AFC8-4DF9-8A2F-207242D8858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00929" y="1417638"/>
            <a:ext cx="7467600" cy="4873625"/>
          </a:xfrm>
        </p:spPr>
        <p:txBody>
          <a:bodyPr>
            <a:normAutofit fontScale="25000" lnSpcReduction="20000"/>
          </a:bodyPr>
          <a:lstStyle/>
          <a:p>
            <a:r>
              <a:rPr lang="tr-TR" sz="8000" dirty="0">
                <a:solidFill>
                  <a:srgbClr val="FF0000"/>
                </a:solidFill>
              </a:rPr>
              <a:t>İştahta azalma</a:t>
            </a:r>
          </a:p>
          <a:p>
            <a:r>
              <a:rPr lang="tr-TR" sz="8000" dirty="0"/>
              <a:t>-</a:t>
            </a:r>
            <a:r>
              <a:rPr lang="tr-TR" sz="8000" dirty="0" err="1"/>
              <a:t>Abomasum</a:t>
            </a:r>
            <a:r>
              <a:rPr lang="tr-TR" sz="8000" dirty="0"/>
              <a:t> deplasmanı</a:t>
            </a:r>
          </a:p>
          <a:p>
            <a:r>
              <a:rPr lang="tr-TR" sz="8000" dirty="0"/>
              <a:t>- </a:t>
            </a:r>
            <a:r>
              <a:rPr lang="tr-TR" sz="8000" dirty="0" err="1"/>
              <a:t>Subklinik</a:t>
            </a:r>
            <a:r>
              <a:rPr lang="tr-TR" sz="8000" dirty="0"/>
              <a:t> </a:t>
            </a:r>
            <a:r>
              <a:rPr lang="tr-TR" sz="8000" dirty="0" err="1"/>
              <a:t>ketozis</a:t>
            </a:r>
            <a:r>
              <a:rPr lang="tr-TR" sz="8000" dirty="0"/>
              <a:t> (</a:t>
            </a:r>
            <a:r>
              <a:rPr lang="tr-TR" sz="8000" dirty="0" err="1"/>
              <a:t>rumende</a:t>
            </a:r>
            <a:r>
              <a:rPr lang="tr-TR" sz="8000" dirty="0"/>
              <a:t> </a:t>
            </a:r>
            <a:r>
              <a:rPr lang="tr-TR" sz="8000" dirty="0" err="1"/>
              <a:t>butirik</a:t>
            </a:r>
            <a:r>
              <a:rPr lang="tr-TR" sz="8000" dirty="0"/>
              <a:t> asit </a:t>
            </a:r>
            <a:r>
              <a:rPr lang="tr-TR" sz="8000" dirty="0" err="1"/>
              <a:t>artışı,rumen</a:t>
            </a:r>
            <a:r>
              <a:rPr lang="tr-TR" sz="8000" dirty="0"/>
              <a:t> duvarında ß-</a:t>
            </a:r>
            <a:r>
              <a:rPr lang="tr-TR" sz="8000" dirty="0" err="1"/>
              <a:t>hidroksi</a:t>
            </a:r>
            <a:r>
              <a:rPr lang="tr-TR" sz="8000" dirty="0"/>
              <a:t> </a:t>
            </a:r>
            <a:r>
              <a:rPr lang="tr-TR" sz="8000" dirty="0" err="1"/>
              <a:t>butirik</a:t>
            </a:r>
            <a:r>
              <a:rPr lang="tr-TR" sz="8000" dirty="0"/>
              <a:t> </a:t>
            </a:r>
            <a:r>
              <a:rPr lang="tr-TR" sz="8000" dirty="0" err="1"/>
              <a:t>asite</a:t>
            </a:r>
            <a:r>
              <a:rPr lang="tr-TR" sz="8000" dirty="0"/>
              <a:t> dönüşür), ayrıca </a:t>
            </a:r>
            <a:r>
              <a:rPr lang="tr-TR" sz="8000" dirty="0" err="1"/>
              <a:t>propiynik</a:t>
            </a:r>
            <a:r>
              <a:rPr lang="tr-TR" sz="8000" dirty="0"/>
              <a:t> asit artar.</a:t>
            </a:r>
          </a:p>
          <a:p>
            <a:r>
              <a:rPr lang="tr-TR" sz="8000" dirty="0"/>
              <a:t>- </a:t>
            </a:r>
            <a:r>
              <a:rPr lang="tr-TR" sz="8000" dirty="0" err="1"/>
              <a:t>Lipomobilizasyon</a:t>
            </a:r>
            <a:r>
              <a:rPr lang="tr-TR" sz="8000" dirty="0"/>
              <a:t> sendrom</a:t>
            </a:r>
          </a:p>
          <a:p>
            <a:r>
              <a:rPr lang="tr-TR" sz="8000" dirty="0"/>
              <a:t>- Kilo kaybı (BCS en az 1; SYK 13 mm azalır)</a:t>
            </a:r>
          </a:p>
          <a:p>
            <a:r>
              <a:rPr lang="tr-TR" sz="8000" dirty="0">
                <a:solidFill>
                  <a:srgbClr val="FF0000"/>
                </a:solidFill>
              </a:rPr>
              <a:t>Tırnak hastalıkları (</a:t>
            </a:r>
            <a:r>
              <a:rPr lang="tr-TR" sz="8000" dirty="0" err="1">
                <a:solidFill>
                  <a:srgbClr val="FF0000"/>
                </a:solidFill>
              </a:rPr>
              <a:t>Laminitis</a:t>
            </a:r>
            <a:r>
              <a:rPr lang="tr-TR" sz="8000" dirty="0">
                <a:solidFill>
                  <a:srgbClr val="FF0000"/>
                </a:solidFill>
              </a:rPr>
              <a:t>): 2-3 ay sonra %30 oranında  </a:t>
            </a:r>
          </a:p>
          <a:p>
            <a:r>
              <a:rPr lang="tr-TR" sz="8000" dirty="0"/>
              <a:t>-Kızgınlık göstermeme % </a:t>
            </a:r>
            <a:r>
              <a:rPr lang="tr-TR" sz="8000" dirty="0" err="1"/>
              <a:t>dessi</a:t>
            </a:r>
            <a:r>
              <a:rPr lang="tr-TR" sz="8000" dirty="0"/>
              <a:t> artar</a:t>
            </a:r>
          </a:p>
          <a:p>
            <a:r>
              <a:rPr lang="tr-TR" sz="8000" dirty="0" err="1">
                <a:solidFill>
                  <a:srgbClr val="FF0000"/>
                </a:solidFill>
              </a:rPr>
              <a:t>Immun</a:t>
            </a:r>
            <a:r>
              <a:rPr lang="tr-TR" sz="8000" dirty="0">
                <a:solidFill>
                  <a:srgbClr val="FF0000"/>
                </a:solidFill>
              </a:rPr>
              <a:t> sistemin zayıflaması</a:t>
            </a:r>
          </a:p>
          <a:p>
            <a:r>
              <a:rPr lang="tr-TR" sz="8000" dirty="0"/>
              <a:t>-</a:t>
            </a:r>
            <a:r>
              <a:rPr lang="tr-TR" sz="8000" dirty="0" err="1"/>
              <a:t>Mastitis</a:t>
            </a:r>
            <a:endParaRPr lang="tr-TR" sz="8000" dirty="0"/>
          </a:p>
          <a:p>
            <a:r>
              <a:rPr lang="tr-TR" sz="8000" dirty="0"/>
              <a:t>-</a:t>
            </a:r>
            <a:r>
              <a:rPr lang="tr-TR" sz="8000" dirty="0" err="1"/>
              <a:t>Endometritis</a:t>
            </a:r>
            <a:endParaRPr lang="tr-TR" sz="8000" dirty="0"/>
          </a:p>
          <a:p>
            <a:r>
              <a:rPr lang="tr-TR" sz="8000" dirty="0"/>
              <a:t>-</a:t>
            </a:r>
            <a:r>
              <a:rPr lang="tr-TR" sz="8000" dirty="0" err="1"/>
              <a:t>Enfeksiyöz</a:t>
            </a:r>
            <a:r>
              <a:rPr lang="tr-TR" sz="8000" dirty="0"/>
              <a:t> tırnak hastalıkları</a:t>
            </a:r>
          </a:p>
          <a:p>
            <a:r>
              <a:rPr lang="tr-TR" sz="8000" dirty="0" err="1">
                <a:solidFill>
                  <a:srgbClr val="FF0000"/>
                </a:solidFill>
              </a:rPr>
              <a:t>Fertilite</a:t>
            </a:r>
            <a:r>
              <a:rPr lang="tr-TR" sz="8000" dirty="0">
                <a:solidFill>
                  <a:srgbClr val="FF0000"/>
                </a:solidFill>
              </a:rPr>
              <a:t> Problemleri</a:t>
            </a:r>
          </a:p>
          <a:p>
            <a:r>
              <a:rPr lang="tr-TR" sz="8000" dirty="0"/>
              <a:t>-</a:t>
            </a:r>
            <a:r>
              <a:rPr lang="tr-TR" sz="8000" dirty="0" err="1"/>
              <a:t>Ovulasyonda</a:t>
            </a:r>
            <a:r>
              <a:rPr lang="tr-TR" sz="8000" dirty="0"/>
              <a:t> gecikme</a:t>
            </a:r>
          </a:p>
          <a:p>
            <a:r>
              <a:rPr lang="tr-TR" sz="8000" dirty="0"/>
              <a:t>-Kızgınlık göstermeme</a:t>
            </a:r>
          </a:p>
          <a:p>
            <a:endParaRPr lang="tr-TR" sz="6200" dirty="0"/>
          </a:p>
          <a:p>
            <a:endParaRPr lang="tr-TR" sz="6200" dirty="0"/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39615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9A1E093-1477-485C-95C1-7D13A64D4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TANI</a:t>
            </a:r>
            <a:br>
              <a:rPr lang="tr-TR" dirty="0"/>
            </a:b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70FF118-A3FB-49E6-BF55-27FF94E9C57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tr-TR" dirty="0"/>
              <a:t>Rumen Sıvısı  Alınması</a:t>
            </a:r>
          </a:p>
          <a:p>
            <a:r>
              <a:rPr lang="tr-TR" dirty="0"/>
              <a:t>-Rumen Ponksiyonu:</a:t>
            </a:r>
          </a:p>
          <a:p>
            <a:r>
              <a:rPr lang="tr-TR" dirty="0"/>
              <a:t>Yemlemeden 2-4 saat sonra</a:t>
            </a:r>
          </a:p>
          <a:p>
            <a:r>
              <a:rPr lang="tr-TR" dirty="0"/>
              <a:t>Sol açlık çukurluğu, son </a:t>
            </a:r>
            <a:r>
              <a:rPr lang="tr-TR" dirty="0" err="1"/>
              <a:t>kostanın</a:t>
            </a:r>
            <a:r>
              <a:rPr lang="tr-TR" dirty="0"/>
              <a:t> 20 cm </a:t>
            </a:r>
            <a:r>
              <a:rPr lang="tr-TR" dirty="0" err="1"/>
              <a:t>kaudali</a:t>
            </a:r>
            <a:r>
              <a:rPr lang="tr-TR" dirty="0"/>
              <a:t>, diz eklemi hizası, </a:t>
            </a:r>
            <a:r>
              <a:rPr lang="tr-TR" dirty="0" err="1"/>
              <a:t>traş</a:t>
            </a:r>
            <a:r>
              <a:rPr lang="tr-TR" dirty="0"/>
              <a:t>, dezenfeksiyon, lokal anestezi uygulanır.</a:t>
            </a:r>
          </a:p>
          <a:p>
            <a:r>
              <a:rPr lang="tr-TR" dirty="0"/>
              <a:t>10 ml’lik enjektörle </a:t>
            </a:r>
            <a:r>
              <a:rPr lang="tr-TR" dirty="0" err="1"/>
              <a:t>rumen</a:t>
            </a:r>
            <a:r>
              <a:rPr lang="tr-TR" dirty="0"/>
              <a:t> sıvısı alınır, daha sonra 5 ml serum fizyolojik </a:t>
            </a:r>
            <a:r>
              <a:rPr lang="tr-TR" dirty="0" err="1"/>
              <a:t>kanül</a:t>
            </a:r>
            <a:r>
              <a:rPr lang="tr-TR" dirty="0"/>
              <a:t> geri çekilirken yavaş verilir.</a:t>
            </a:r>
          </a:p>
          <a:p>
            <a:r>
              <a:rPr lang="tr-TR" dirty="0"/>
              <a:t>Komplikasyon </a:t>
            </a:r>
            <a:r>
              <a:rPr lang="tr-TR" dirty="0" err="1"/>
              <a:t>enderdir,bazan</a:t>
            </a:r>
            <a:r>
              <a:rPr lang="tr-TR" dirty="0"/>
              <a:t> </a:t>
            </a:r>
            <a:r>
              <a:rPr lang="tr-TR" dirty="0" err="1"/>
              <a:t>subkutan</a:t>
            </a:r>
            <a:r>
              <a:rPr lang="tr-TR" dirty="0"/>
              <a:t> </a:t>
            </a:r>
            <a:r>
              <a:rPr lang="tr-TR" dirty="0" err="1"/>
              <a:t>hematom</a:t>
            </a:r>
            <a:r>
              <a:rPr lang="tr-TR" dirty="0"/>
              <a:t> oluşur.</a:t>
            </a:r>
          </a:p>
          <a:p>
            <a:r>
              <a:rPr lang="tr-TR" dirty="0"/>
              <a:t>- </a:t>
            </a:r>
            <a:r>
              <a:rPr lang="tr-TR" dirty="0" err="1"/>
              <a:t>Anamnez</a:t>
            </a:r>
            <a:r>
              <a:rPr lang="tr-TR" dirty="0"/>
              <a:t>, klinik bulgular ve </a:t>
            </a:r>
            <a:r>
              <a:rPr lang="tr-TR" dirty="0" err="1"/>
              <a:t>rumen</a:t>
            </a:r>
            <a:r>
              <a:rPr lang="tr-TR" dirty="0"/>
              <a:t> içeriği </a:t>
            </a:r>
            <a:r>
              <a:rPr lang="tr-TR" dirty="0" err="1"/>
              <a:t>pH</a:t>
            </a:r>
            <a:r>
              <a:rPr lang="tr-TR" dirty="0"/>
              <a:t> muayenesi</a:t>
            </a:r>
          </a:p>
          <a:p>
            <a:r>
              <a:rPr lang="tr-TR" dirty="0"/>
              <a:t>-Rumen içeriği kıvamı sulanmış, ekşimsi </a:t>
            </a:r>
            <a:r>
              <a:rPr lang="tr-TR" dirty="0" err="1"/>
              <a:t>kokuda,yeşil</a:t>
            </a:r>
            <a:r>
              <a:rPr lang="tr-TR" dirty="0"/>
              <a:t> gri-kahverengimsi renkte, </a:t>
            </a:r>
            <a:r>
              <a:rPr lang="tr-TR" dirty="0" err="1"/>
              <a:t>infusoira</a:t>
            </a:r>
            <a:r>
              <a:rPr lang="tr-TR" dirty="0"/>
              <a:t> yoktur.</a:t>
            </a:r>
          </a:p>
          <a:p>
            <a:r>
              <a:rPr lang="tr-TR" dirty="0"/>
              <a:t>-Kan gazları muayenesi</a:t>
            </a:r>
          </a:p>
          <a:p>
            <a:r>
              <a:rPr lang="tr-TR" dirty="0"/>
              <a:t>-</a:t>
            </a:r>
            <a:r>
              <a:rPr lang="tr-TR" dirty="0" err="1"/>
              <a:t>Rumende</a:t>
            </a:r>
            <a:r>
              <a:rPr lang="tr-TR" dirty="0"/>
              <a:t> uçucu yağ asitleri ve laktik asit miktarı(330 </a:t>
            </a:r>
            <a:r>
              <a:rPr lang="tr-TR" dirty="0" err="1"/>
              <a:t>mmol</a:t>
            </a:r>
            <a:r>
              <a:rPr lang="tr-TR" dirty="0"/>
              <a:t>/L)</a:t>
            </a:r>
          </a:p>
          <a:p>
            <a:r>
              <a:rPr lang="tr-TR" dirty="0"/>
              <a:t>-Kanda </a:t>
            </a:r>
            <a:r>
              <a:rPr lang="tr-TR" dirty="0" err="1"/>
              <a:t>Ca</a:t>
            </a:r>
            <a:r>
              <a:rPr lang="tr-TR" dirty="0"/>
              <a:t> ve P </a:t>
            </a:r>
            <a:r>
              <a:rPr lang="tr-TR" dirty="0" err="1"/>
              <a:t>tesbiti</a:t>
            </a:r>
            <a:r>
              <a:rPr lang="tr-TR" dirty="0"/>
              <a:t> ( idrarla çıkarımda artma)</a:t>
            </a:r>
          </a:p>
          <a:p>
            <a:r>
              <a:rPr lang="tr-TR" dirty="0"/>
              <a:t>-İdrar </a:t>
            </a:r>
            <a:r>
              <a:rPr lang="tr-TR" dirty="0" err="1"/>
              <a:t>pH’sı</a:t>
            </a:r>
            <a:r>
              <a:rPr lang="tr-TR" dirty="0"/>
              <a:t> asittir.</a:t>
            </a:r>
          </a:p>
        </p:txBody>
      </p:sp>
    </p:spTree>
    <p:extLst>
      <p:ext uri="{BB962C8B-B14F-4D97-AF65-F5344CB8AC3E}">
        <p14:creationId xmlns:p14="http://schemas.microsoft.com/office/powerpoint/2010/main" val="9614319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DB82C31-21A9-4284-83C2-375830CBA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SAĞALTIM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1DFD4C3-886E-431C-A85A-01562A965CB5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tr-TR" dirty="0"/>
              <a:t>- </a:t>
            </a:r>
            <a:r>
              <a:rPr lang="tr-TR" dirty="0">
                <a:solidFill>
                  <a:srgbClr val="FF0000"/>
                </a:solidFill>
              </a:rPr>
              <a:t>Hafif olgulara </a:t>
            </a:r>
          </a:p>
          <a:p>
            <a:r>
              <a:rPr lang="tr-TR" dirty="0"/>
              <a:t>oral yolla bol su ile 250 gr NaHCO3 veya CaCO3; 200 gr </a:t>
            </a:r>
            <a:r>
              <a:rPr lang="tr-TR" dirty="0" err="1"/>
              <a:t>MgO</a:t>
            </a:r>
            <a:endParaRPr lang="tr-TR" dirty="0"/>
          </a:p>
          <a:p>
            <a:r>
              <a:rPr lang="tr-TR" dirty="0"/>
              <a:t>-Taze normal 3-5 Litre </a:t>
            </a:r>
            <a:r>
              <a:rPr lang="tr-TR" dirty="0" err="1"/>
              <a:t>rumen</a:t>
            </a:r>
            <a:r>
              <a:rPr lang="tr-TR" dirty="0"/>
              <a:t> içeriği</a:t>
            </a:r>
          </a:p>
          <a:p>
            <a:r>
              <a:rPr lang="tr-TR" dirty="0"/>
              <a:t>- Yem değişikliği kuru ot ve saman;1-2 Kg ekmek mayası veya bira mayası (laktik asit </a:t>
            </a:r>
            <a:r>
              <a:rPr lang="tr-TR" dirty="0" err="1"/>
              <a:t>kons</a:t>
            </a:r>
            <a:r>
              <a:rPr lang="tr-TR" dirty="0"/>
              <a:t>. azaltılır) +Aktif kömür (1-3 gr/Kg), </a:t>
            </a:r>
            <a:r>
              <a:rPr lang="tr-TR" dirty="0" err="1"/>
              <a:t>Vetarumex</a:t>
            </a:r>
            <a:r>
              <a:rPr lang="tr-TR" dirty="0"/>
              <a:t> oral toz.</a:t>
            </a:r>
          </a:p>
          <a:p>
            <a:r>
              <a:rPr lang="tr-TR" b="1" dirty="0">
                <a:solidFill>
                  <a:srgbClr val="FF0000"/>
                </a:solidFill>
              </a:rPr>
              <a:t>Şiddetli olgularda</a:t>
            </a:r>
          </a:p>
          <a:p>
            <a:r>
              <a:rPr lang="tr-T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 Rumen içeriği boşaltılır veya </a:t>
            </a:r>
            <a:r>
              <a:rPr lang="tr-TR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</a:t>
            </a:r>
            <a:r>
              <a:rPr lang="tr-TR" sz="2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umenotomi</a:t>
            </a:r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</a:t>
            </a:r>
            <a:r>
              <a:rPr lang="tr-TR" sz="2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rumen</a:t>
            </a:r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içeriği temizlenir,NaHCO3’lı ılık su ile  yıkanır, </a:t>
            </a:r>
            <a:r>
              <a:rPr lang="tr-TR" sz="2000" b="1" dirty="0">
                <a:solidFill>
                  <a:srgbClr val="FF0000"/>
                </a:solidFill>
              </a:rPr>
              <a:t>antibiyotik</a:t>
            </a:r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ilave edilir) uygulanır.</a:t>
            </a:r>
          </a:p>
          <a:p>
            <a:r>
              <a:rPr lang="tr-TR" sz="2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Dehidrasyonu</a:t>
            </a:r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ve </a:t>
            </a:r>
            <a:r>
              <a:rPr lang="tr-TR" sz="2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metabolik</a:t>
            </a:r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tr-TR" sz="2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asidozu</a:t>
            </a:r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düzeltme</a:t>
            </a:r>
          </a:p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% 8,4 NaHCO3 Sığır: 0,5-1 </a:t>
            </a:r>
            <a:r>
              <a:rPr lang="tr-TR" sz="2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lt</a:t>
            </a:r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 Koyun-Keçi: 0,1-0,5 </a:t>
            </a:r>
            <a:r>
              <a:rPr lang="tr-TR" sz="2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Lt</a:t>
            </a:r>
            <a:endParaRPr lang="tr-TR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tr-TR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7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D37ED49-FE6C-4E58-8217-DCCC7DBA4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SAĞALTIM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0D06F6F-8617-4CA6-A808-990F0E5596D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-Serum fizyolojik Sığır: 2-4 </a:t>
            </a:r>
            <a:r>
              <a:rPr lang="tr-TR" dirty="0" err="1"/>
              <a:t>Lt</a:t>
            </a:r>
            <a:r>
              <a:rPr lang="tr-TR" dirty="0"/>
              <a:t>; Koyun: 0,5-1 </a:t>
            </a:r>
            <a:r>
              <a:rPr lang="tr-TR" dirty="0" err="1"/>
              <a:t>Lt</a:t>
            </a:r>
            <a:r>
              <a:rPr lang="tr-TR" dirty="0"/>
              <a:t> </a:t>
            </a:r>
            <a:r>
              <a:rPr lang="tr-TR" dirty="0" err="1"/>
              <a:t>i.v</a:t>
            </a:r>
            <a:endParaRPr lang="tr-TR" dirty="0"/>
          </a:p>
          <a:p>
            <a:r>
              <a:rPr lang="tr-TR" dirty="0" err="1"/>
              <a:t>Ca</a:t>
            </a:r>
            <a:r>
              <a:rPr lang="tr-TR" dirty="0"/>
              <a:t> ve Mg </a:t>
            </a:r>
            <a:r>
              <a:rPr lang="tr-TR" dirty="0" err="1"/>
              <a:t>Glukonat</a:t>
            </a:r>
            <a:r>
              <a:rPr lang="tr-TR" dirty="0"/>
              <a:t> 150 ml </a:t>
            </a:r>
            <a:r>
              <a:rPr lang="tr-TR" dirty="0" err="1"/>
              <a:t>i.v</a:t>
            </a:r>
            <a:r>
              <a:rPr lang="tr-TR" dirty="0"/>
              <a:t> +</a:t>
            </a:r>
            <a:r>
              <a:rPr lang="tr-TR" dirty="0" err="1"/>
              <a:t>Vit</a:t>
            </a:r>
            <a:r>
              <a:rPr lang="tr-TR" dirty="0"/>
              <a:t> B1 4-8 mg/Kg</a:t>
            </a:r>
          </a:p>
          <a:p>
            <a:r>
              <a:rPr lang="tr-TR" dirty="0"/>
              <a:t>Ayrıca şiddetli akut </a:t>
            </a:r>
            <a:r>
              <a:rPr lang="tr-TR" dirty="0" err="1"/>
              <a:t>asidozda</a:t>
            </a:r>
            <a:r>
              <a:rPr lang="tr-TR" dirty="0"/>
              <a:t>:</a:t>
            </a:r>
          </a:p>
          <a:p>
            <a:r>
              <a:rPr lang="tr-TR" dirty="0"/>
              <a:t>18 gr NaHCO3 +21 gr NaCl+3 gr </a:t>
            </a:r>
            <a:r>
              <a:rPr lang="tr-TR" dirty="0" err="1"/>
              <a:t>KCl</a:t>
            </a:r>
            <a:r>
              <a:rPr lang="tr-TR" dirty="0"/>
              <a:t> +4 </a:t>
            </a:r>
            <a:r>
              <a:rPr lang="tr-TR" dirty="0" err="1"/>
              <a:t>Lt</a:t>
            </a:r>
            <a:r>
              <a:rPr lang="tr-TR" dirty="0"/>
              <a:t> </a:t>
            </a:r>
            <a:r>
              <a:rPr lang="tr-TR" dirty="0" err="1"/>
              <a:t>Distile</a:t>
            </a:r>
            <a:r>
              <a:rPr lang="tr-TR" dirty="0"/>
              <a:t> su </a:t>
            </a:r>
            <a:r>
              <a:rPr lang="tr-TR" dirty="0" err="1"/>
              <a:t>i.v</a:t>
            </a:r>
            <a:r>
              <a:rPr lang="tr-TR" dirty="0"/>
              <a:t> veya:</a:t>
            </a:r>
          </a:p>
          <a:p>
            <a:r>
              <a:rPr lang="tr-TR" dirty="0"/>
              <a:t>4,5 gr </a:t>
            </a:r>
            <a:r>
              <a:rPr lang="tr-TR" dirty="0" err="1"/>
              <a:t>NaCl</a:t>
            </a:r>
            <a:r>
              <a:rPr lang="tr-TR" dirty="0"/>
              <a:t>+ 6,5 gr NaHCO3 +1 </a:t>
            </a:r>
            <a:r>
              <a:rPr lang="tr-TR" dirty="0" err="1"/>
              <a:t>lt</a:t>
            </a:r>
            <a:r>
              <a:rPr lang="tr-TR" dirty="0"/>
              <a:t> </a:t>
            </a:r>
            <a:r>
              <a:rPr lang="tr-TR" dirty="0" err="1"/>
              <a:t>Distile</a:t>
            </a:r>
            <a:r>
              <a:rPr lang="tr-TR" dirty="0"/>
              <a:t> su </a:t>
            </a:r>
            <a:r>
              <a:rPr lang="tr-TR" dirty="0" err="1"/>
              <a:t>i.v</a:t>
            </a:r>
            <a:endParaRPr lang="tr-TR" dirty="0"/>
          </a:p>
          <a:p>
            <a:r>
              <a:rPr lang="tr-TR" dirty="0"/>
              <a:t>-</a:t>
            </a:r>
            <a:r>
              <a:rPr lang="tr-TR" dirty="0" err="1"/>
              <a:t>Fluniksin</a:t>
            </a:r>
            <a:r>
              <a:rPr lang="tr-TR" dirty="0"/>
              <a:t> </a:t>
            </a:r>
            <a:r>
              <a:rPr lang="tr-TR" dirty="0" err="1"/>
              <a:t>meglumin</a:t>
            </a:r>
            <a:r>
              <a:rPr lang="tr-TR" dirty="0"/>
              <a:t> + </a:t>
            </a:r>
            <a:r>
              <a:rPr lang="tr-TR" dirty="0" err="1"/>
              <a:t>Antihistaminik</a:t>
            </a:r>
            <a:r>
              <a:rPr lang="tr-TR" dirty="0"/>
              <a:t> ilaçlar</a:t>
            </a:r>
          </a:p>
          <a:p>
            <a:r>
              <a:rPr lang="tr-TR" dirty="0" err="1"/>
              <a:t>Glukoz</a:t>
            </a:r>
            <a:r>
              <a:rPr lang="tr-TR" dirty="0"/>
              <a:t>, </a:t>
            </a:r>
            <a:r>
              <a:rPr lang="tr-TR" dirty="0" err="1"/>
              <a:t>laktat</a:t>
            </a:r>
            <a:r>
              <a:rPr lang="tr-TR" dirty="0"/>
              <a:t> içeren elektrolitler, </a:t>
            </a:r>
            <a:r>
              <a:rPr lang="tr-TR" dirty="0" err="1"/>
              <a:t>glukokortikoidler</a:t>
            </a:r>
            <a:r>
              <a:rPr lang="tr-TR" dirty="0"/>
              <a:t> </a:t>
            </a:r>
            <a:r>
              <a:rPr lang="tr-TR" dirty="0" err="1">
                <a:solidFill>
                  <a:srgbClr val="FF0000"/>
                </a:solidFill>
              </a:rPr>
              <a:t>kontraendikedir</a:t>
            </a:r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9764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0472EE5-BD4A-49BC-90B6-6954BB596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KORUNMA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2ABD228-5185-4D60-AE3F-3CB878BF499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Besinin; %50-60 kaba yem, % 40-50 konsantre yem karışımı </a:t>
            </a:r>
            <a:r>
              <a:rPr lang="tr-TR" dirty="0" err="1"/>
              <a:t>rasyonla</a:t>
            </a:r>
            <a:r>
              <a:rPr lang="tr-TR" dirty="0"/>
              <a:t> yapılmasıdır.</a:t>
            </a:r>
          </a:p>
          <a:p>
            <a:r>
              <a:rPr lang="tr-TR" dirty="0"/>
              <a:t>Başlangıç olarak bu </a:t>
            </a:r>
            <a:r>
              <a:rPr lang="tr-TR" dirty="0" err="1"/>
              <a:t>rasyon</a:t>
            </a:r>
            <a:r>
              <a:rPr lang="tr-TR" dirty="0"/>
              <a:t> 7-10 gün uygulanır ve hayvanların bu yeme reaksiyonu izlenir.</a:t>
            </a:r>
          </a:p>
          <a:p>
            <a:r>
              <a:rPr lang="tr-TR" dirty="0"/>
              <a:t>Daha sonra 2-4 günde bir kaba yem miktarı % 10 oranında aşağı indirilir.</a:t>
            </a:r>
          </a:p>
          <a:p>
            <a:r>
              <a:rPr lang="tr-TR" dirty="0"/>
              <a:t>Sonuçta % 10-15 kaba yeme geçilir.</a:t>
            </a:r>
          </a:p>
          <a:p>
            <a:r>
              <a:rPr lang="tr-TR" dirty="0"/>
              <a:t>Adaptasyon süresi 18-22 gün olmalıdır.</a:t>
            </a:r>
          </a:p>
          <a:p>
            <a:r>
              <a:rPr lang="tr-TR" dirty="0"/>
              <a:t>-Yüksek konsantre yemle beslenen hayvanlara  4gr NaHCO3/  10 </a:t>
            </a:r>
            <a:r>
              <a:rPr lang="tr-TR" dirty="0" err="1"/>
              <a:t>KgCA</a:t>
            </a:r>
            <a:r>
              <a:rPr lang="tr-TR" dirty="0"/>
              <a:t> verilebilir.</a:t>
            </a:r>
          </a:p>
        </p:txBody>
      </p:sp>
    </p:spTree>
    <p:extLst>
      <p:ext uri="{BB962C8B-B14F-4D97-AF65-F5344CB8AC3E}">
        <p14:creationId xmlns:p14="http://schemas.microsoft.com/office/powerpoint/2010/main" val="375166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F915347-EDDF-4C2B-BC8E-08B25FE6E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895" y="384048"/>
            <a:ext cx="7467600" cy="1143000"/>
          </a:xfrm>
        </p:spPr>
        <p:txBody>
          <a:bodyPr/>
          <a:lstStyle/>
          <a:p>
            <a:r>
              <a:rPr lang="tr-TR" dirty="0"/>
              <a:t>SÜT BUZAĞILARINDA RUMENE SÜT GEÇİŞ SENDROMU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9AAE9D8-C81B-4643-A02F-DFF632F577A0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/>
              <a:t>Akut formda </a:t>
            </a:r>
            <a:r>
              <a:rPr lang="tr-TR" dirty="0" err="1"/>
              <a:t>özofagustan</a:t>
            </a:r>
            <a:r>
              <a:rPr lang="tr-TR" dirty="0"/>
              <a:t> geçen sütün </a:t>
            </a:r>
            <a:r>
              <a:rPr lang="tr-TR" dirty="0" err="1"/>
              <a:t>abomasum</a:t>
            </a:r>
            <a:r>
              <a:rPr lang="tr-TR" dirty="0"/>
              <a:t> yerine , çeşitli nedenlerle oluk refleksi oluşmaması sonucu fazla miktarda sütün </a:t>
            </a:r>
            <a:r>
              <a:rPr lang="tr-TR" dirty="0" err="1"/>
              <a:t>retikulum</a:t>
            </a:r>
            <a:r>
              <a:rPr lang="tr-TR" dirty="0"/>
              <a:t> ve </a:t>
            </a:r>
            <a:r>
              <a:rPr lang="tr-TR" dirty="0" err="1"/>
              <a:t>rumene</a:t>
            </a:r>
            <a:r>
              <a:rPr lang="tr-TR" dirty="0"/>
              <a:t> akması ve orada uzun süre kalması.</a:t>
            </a:r>
          </a:p>
          <a:p>
            <a:r>
              <a:rPr lang="tr-TR" dirty="0" err="1"/>
              <a:t>Rumende</a:t>
            </a:r>
            <a:r>
              <a:rPr lang="tr-TR" dirty="0"/>
              <a:t> Laktik asit ve </a:t>
            </a:r>
            <a:r>
              <a:rPr lang="tr-TR" dirty="0" err="1"/>
              <a:t>Butirik</a:t>
            </a:r>
            <a:r>
              <a:rPr lang="tr-TR" dirty="0"/>
              <a:t> asit oluşumu</a:t>
            </a:r>
          </a:p>
          <a:p>
            <a:r>
              <a:rPr lang="tr-TR" dirty="0"/>
              <a:t>Rumen mukozasında </a:t>
            </a:r>
            <a:r>
              <a:rPr lang="tr-TR" dirty="0" err="1"/>
              <a:t>asite</a:t>
            </a:r>
            <a:r>
              <a:rPr lang="tr-TR" dirty="0"/>
              <a:t> bağlı </a:t>
            </a:r>
            <a:r>
              <a:rPr lang="tr-TR" dirty="0" err="1"/>
              <a:t>yangılanma</a:t>
            </a:r>
            <a:r>
              <a:rPr lang="tr-TR" dirty="0"/>
              <a:t> ve/veya </a:t>
            </a:r>
            <a:r>
              <a:rPr lang="tr-TR" dirty="0" err="1"/>
              <a:t>hiperkeratoz</a:t>
            </a:r>
            <a:r>
              <a:rPr lang="tr-TR" dirty="0"/>
              <a:t> oluşumu</a:t>
            </a:r>
          </a:p>
          <a:p>
            <a:r>
              <a:rPr lang="tr-TR" dirty="0"/>
              <a:t>Klinik Belirtiler:</a:t>
            </a:r>
          </a:p>
          <a:p>
            <a:r>
              <a:rPr lang="tr-TR" dirty="0"/>
              <a:t>Genel durum bozukluğu</a:t>
            </a:r>
          </a:p>
          <a:p>
            <a:r>
              <a:rPr lang="tr-TR" dirty="0"/>
              <a:t>Süt emmenin durması</a:t>
            </a:r>
          </a:p>
          <a:p>
            <a:r>
              <a:rPr lang="tr-TR" dirty="0"/>
              <a:t>Sol açlık çukurluğunda çalkantı sesi, hafif </a:t>
            </a:r>
            <a:r>
              <a:rPr lang="tr-TR" dirty="0" err="1"/>
              <a:t>timpani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321347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742D85E-3361-4157-AD0E-1DDE65B77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BUZAĞILARDA RUMENE SÜT GEÇİŞ SENDROMU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AABD418-E819-4F7C-9B44-65C04D7B3E3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/>
              <a:t>Diş gıcırdatma</a:t>
            </a:r>
          </a:p>
          <a:p>
            <a:r>
              <a:rPr lang="tr-TR" dirty="0"/>
              <a:t>Belde kamburlaşma</a:t>
            </a:r>
          </a:p>
          <a:p>
            <a:r>
              <a:rPr lang="tr-TR" dirty="0"/>
              <a:t>Uzun süren </a:t>
            </a:r>
            <a:r>
              <a:rPr lang="tr-TR" dirty="0" err="1"/>
              <a:t>olguılarda</a:t>
            </a:r>
            <a:r>
              <a:rPr lang="tr-TR" dirty="0"/>
              <a:t>:</a:t>
            </a:r>
          </a:p>
          <a:p>
            <a:r>
              <a:rPr lang="tr-TR" dirty="0"/>
              <a:t>-Tüylerde dökülme, kıllarda </a:t>
            </a:r>
            <a:r>
              <a:rPr lang="tr-TR" dirty="0" err="1"/>
              <a:t>kütleşme</a:t>
            </a:r>
            <a:r>
              <a:rPr lang="tr-TR" dirty="0"/>
              <a:t>, kilo kaybı</a:t>
            </a:r>
          </a:p>
          <a:p>
            <a:r>
              <a:rPr lang="tr-TR" dirty="0"/>
              <a:t>Rumen sıvı </a:t>
            </a:r>
            <a:r>
              <a:rPr lang="tr-TR" dirty="0" err="1"/>
              <a:t>pH’sı</a:t>
            </a:r>
            <a:r>
              <a:rPr lang="tr-TR" dirty="0"/>
              <a:t> &lt; 6.0’da içerik kazein dolayısıyla peynirleşmiştir.</a:t>
            </a:r>
          </a:p>
          <a:p>
            <a:r>
              <a:rPr lang="tr-TR" dirty="0"/>
              <a:t>Tedavi:</a:t>
            </a:r>
          </a:p>
          <a:p>
            <a:r>
              <a:rPr lang="tr-TR" dirty="0" err="1"/>
              <a:t>Rumenin</a:t>
            </a:r>
            <a:r>
              <a:rPr lang="tr-TR" dirty="0"/>
              <a:t> sondalanarak boşaltılması ve lavajı</a:t>
            </a:r>
          </a:p>
          <a:p>
            <a:r>
              <a:rPr lang="tr-TR" dirty="0"/>
              <a:t>Rumen içine NaHCO3 verilir</a:t>
            </a:r>
          </a:p>
          <a:p>
            <a:r>
              <a:rPr lang="tr-TR" dirty="0"/>
              <a:t>Buzağılarda süt içimi öncesi emme refleksi uyarılır. Hayvanların stres durumu ve bakım koşulları düzeltilir.</a:t>
            </a:r>
          </a:p>
        </p:txBody>
      </p:sp>
    </p:spTree>
    <p:extLst>
      <p:ext uri="{BB962C8B-B14F-4D97-AF65-F5344CB8AC3E}">
        <p14:creationId xmlns:p14="http://schemas.microsoft.com/office/powerpoint/2010/main" val="32630204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E503C42-8536-49E5-A5F3-EE694F508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RUMEN ALKALOZU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AD6C0F7-C5BE-47DB-80B1-BBAF17C5068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/>
              <a:t>ETİYOLOJİ</a:t>
            </a:r>
          </a:p>
          <a:p>
            <a:r>
              <a:rPr lang="tr-TR" dirty="0"/>
              <a:t>Hayvanların ham protein oranı fazla (özellikle </a:t>
            </a:r>
            <a:r>
              <a:rPr lang="tr-TR" dirty="0" err="1"/>
              <a:t>nonprotein</a:t>
            </a:r>
            <a:r>
              <a:rPr lang="tr-TR" dirty="0"/>
              <a:t> azotlu bileşikler), kolay sindirilebilir karbonhidrat oranı düşük </a:t>
            </a:r>
            <a:r>
              <a:rPr lang="tr-TR" dirty="0" err="1"/>
              <a:t>rasyonla</a:t>
            </a:r>
            <a:r>
              <a:rPr lang="tr-TR" dirty="0"/>
              <a:t> beslenmesi</a:t>
            </a:r>
          </a:p>
          <a:p>
            <a:r>
              <a:rPr lang="tr-TR" dirty="0"/>
              <a:t>Yemlerde aşırı Potasyum bulunması</a:t>
            </a:r>
          </a:p>
          <a:p>
            <a:r>
              <a:rPr lang="tr-TR" dirty="0"/>
              <a:t>Açlık durumunda yetersiz asit üretimi</a:t>
            </a:r>
          </a:p>
          <a:p>
            <a:r>
              <a:rPr lang="tr-TR" dirty="0"/>
              <a:t>Aşırı üre ve nitratlı yemlerin yedirilmesi</a:t>
            </a:r>
          </a:p>
          <a:p>
            <a:r>
              <a:rPr lang="tr-TR" dirty="0"/>
              <a:t>Hayvanlara aniden proteince zengin yeşil otların yedirilmesi (erkek hayvanlarda sergi amaçlı besleme)</a:t>
            </a:r>
          </a:p>
          <a:p>
            <a:r>
              <a:rPr lang="tr-TR" dirty="0"/>
              <a:t>Oral yolla kontrolsüz NaHCO3, proteince zengin silaj yemleri, aşırı mineral madde karışımı (</a:t>
            </a:r>
            <a:r>
              <a:rPr lang="tr-TR" dirty="0" err="1"/>
              <a:t>rumen</a:t>
            </a:r>
            <a:r>
              <a:rPr lang="tr-TR" dirty="0"/>
              <a:t> total </a:t>
            </a:r>
            <a:r>
              <a:rPr lang="tr-TR" dirty="0" err="1"/>
              <a:t>asiditesini</a:t>
            </a:r>
            <a:r>
              <a:rPr lang="tr-TR" dirty="0"/>
              <a:t> azaltır.</a:t>
            </a:r>
          </a:p>
          <a:p>
            <a:r>
              <a:rPr lang="tr-TR" dirty="0"/>
              <a:t>Yemlemeden önce yeterli havalandırılmayan amonyak içeren saman ve otlar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280900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CE95B42-B2B0-4244-954A-37C1A872D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PATOGENEZ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57730F4-A41A-4B9E-B9E6-7C24647A76D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/>
              <a:t>-Yemlerdeki aşırı ham protein ve azotlu maddeler </a:t>
            </a:r>
            <a:r>
              <a:rPr lang="tr-TR" dirty="0" err="1"/>
              <a:t>rumende</a:t>
            </a:r>
            <a:r>
              <a:rPr lang="tr-TR" dirty="0"/>
              <a:t> amonyak yoğunluğunu artırır.</a:t>
            </a:r>
          </a:p>
          <a:p>
            <a:r>
              <a:rPr lang="tr-TR" dirty="0"/>
              <a:t>-Kolay fermente olan karbonhidratların azlığı nedeniyle </a:t>
            </a:r>
            <a:r>
              <a:rPr lang="tr-TR" dirty="0" err="1"/>
              <a:t>mikrobiyal</a:t>
            </a:r>
            <a:r>
              <a:rPr lang="tr-TR" dirty="0"/>
              <a:t> protein sentezi C iskeletinin ve </a:t>
            </a:r>
            <a:r>
              <a:rPr lang="tr-TR" dirty="0" err="1"/>
              <a:t>ATP’nin</a:t>
            </a:r>
            <a:r>
              <a:rPr lang="tr-TR" dirty="0"/>
              <a:t> azlığı dolayısıyla azalır. </a:t>
            </a:r>
            <a:r>
              <a:rPr lang="tr-TR" dirty="0" err="1"/>
              <a:t>Ruminal</a:t>
            </a:r>
            <a:r>
              <a:rPr lang="tr-TR" dirty="0"/>
              <a:t> amonyak artışı silaj proteinlerinin çözünürlüğünü artırır ve </a:t>
            </a:r>
            <a:r>
              <a:rPr lang="tr-TR" dirty="0" err="1"/>
              <a:t>mikrobiyal</a:t>
            </a:r>
            <a:r>
              <a:rPr lang="tr-TR" dirty="0"/>
              <a:t> </a:t>
            </a:r>
            <a:r>
              <a:rPr lang="tr-TR" dirty="0" err="1"/>
              <a:t>üreaz</a:t>
            </a:r>
            <a:r>
              <a:rPr lang="tr-TR" dirty="0"/>
              <a:t> aktivitesinde artışa neden olur. Amonyak artışı nedeniyle ön mide </a:t>
            </a:r>
            <a:r>
              <a:rPr lang="tr-TR" dirty="0" err="1"/>
              <a:t>motilitesi</a:t>
            </a:r>
            <a:r>
              <a:rPr lang="tr-TR" dirty="0"/>
              <a:t> durur (18 </a:t>
            </a:r>
            <a:r>
              <a:rPr lang="tr-TR" dirty="0" err="1"/>
              <a:t>mmol</a:t>
            </a:r>
            <a:r>
              <a:rPr lang="tr-TR" dirty="0"/>
              <a:t> NH3/</a:t>
            </a:r>
            <a:r>
              <a:rPr lang="tr-TR" dirty="0" err="1"/>
              <a:t>lt</a:t>
            </a:r>
            <a:r>
              <a:rPr lang="tr-TR" dirty="0"/>
              <a:t>).</a:t>
            </a:r>
          </a:p>
          <a:p>
            <a:r>
              <a:rPr lang="tr-TR" dirty="0" err="1"/>
              <a:t>Rumende</a:t>
            </a:r>
            <a:r>
              <a:rPr lang="tr-TR" dirty="0"/>
              <a:t> normal amonyak miktarı 5-15 </a:t>
            </a:r>
            <a:r>
              <a:rPr lang="tr-TR" dirty="0" err="1"/>
              <a:t>mmol</a:t>
            </a:r>
            <a:r>
              <a:rPr lang="tr-TR" dirty="0"/>
              <a:t>/l’ den 30 </a:t>
            </a:r>
            <a:r>
              <a:rPr lang="tr-TR" dirty="0" err="1"/>
              <a:t>mmol</a:t>
            </a:r>
            <a:r>
              <a:rPr lang="tr-TR" dirty="0"/>
              <a:t>/l’ ye hatta 50-60 </a:t>
            </a:r>
            <a:r>
              <a:rPr lang="tr-TR" dirty="0" err="1"/>
              <a:t>mmol</a:t>
            </a:r>
            <a:r>
              <a:rPr lang="tr-TR" dirty="0"/>
              <a:t>/l’ye çıkabilir.</a:t>
            </a:r>
          </a:p>
        </p:txBody>
      </p:sp>
    </p:spTree>
    <p:extLst>
      <p:ext uri="{BB962C8B-B14F-4D97-AF65-F5344CB8AC3E}">
        <p14:creationId xmlns:p14="http://schemas.microsoft.com/office/powerpoint/2010/main" val="7166894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42AAA8E-1AD2-46D1-90C7-1ABC885D5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PATOGENEZ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D37C430-D584-4293-BC77-5F92BF13D72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/>
              <a:t>-Amonyak </a:t>
            </a:r>
            <a:r>
              <a:rPr lang="tr-TR" dirty="0" err="1"/>
              <a:t>rumen</a:t>
            </a:r>
            <a:r>
              <a:rPr lang="tr-TR" dirty="0"/>
              <a:t> bakterileri ve </a:t>
            </a:r>
            <a:r>
              <a:rPr lang="tr-TR" dirty="0" err="1"/>
              <a:t>protozoonların</a:t>
            </a:r>
            <a:r>
              <a:rPr lang="tr-TR" dirty="0"/>
              <a:t> protein sentezi içi gereklidir.</a:t>
            </a:r>
          </a:p>
          <a:p>
            <a:r>
              <a:rPr lang="tr-TR" dirty="0"/>
              <a:t>Aşırı artan amonyak </a:t>
            </a:r>
            <a:r>
              <a:rPr lang="tr-TR" dirty="0" err="1"/>
              <a:t>rumenden</a:t>
            </a:r>
            <a:r>
              <a:rPr lang="tr-TR" dirty="0"/>
              <a:t> </a:t>
            </a:r>
            <a:r>
              <a:rPr lang="tr-TR" dirty="0" err="1"/>
              <a:t>resorbe</a:t>
            </a:r>
            <a:r>
              <a:rPr lang="tr-TR" dirty="0"/>
              <a:t> olarak karaciğerin </a:t>
            </a:r>
            <a:r>
              <a:rPr lang="tr-TR" dirty="0" err="1"/>
              <a:t>detoksifikasyon</a:t>
            </a:r>
            <a:r>
              <a:rPr lang="tr-TR" dirty="0"/>
              <a:t> görevlerini bozar. </a:t>
            </a:r>
            <a:r>
              <a:rPr lang="tr-TR" dirty="0" err="1"/>
              <a:t>Perifer</a:t>
            </a:r>
            <a:r>
              <a:rPr lang="tr-TR" dirty="0"/>
              <a:t> kana geçen amonyak </a:t>
            </a:r>
            <a:r>
              <a:rPr lang="tr-TR" dirty="0" err="1"/>
              <a:t>intoksikasyona</a:t>
            </a:r>
            <a:r>
              <a:rPr lang="tr-TR" dirty="0"/>
              <a:t> neden olur.</a:t>
            </a:r>
          </a:p>
          <a:p>
            <a:r>
              <a:rPr lang="tr-TR" dirty="0"/>
              <a:t>Karaciğerin üre sentezi artar; artan üre </a:t>
            </a:r>
            <a:r>
              <a:rPr lang="tr-TR" dirty="0" err="1"/>
              <a:t>renal,fekal</a:t>
            </a:r>
            <a:r>
              <a:rPr lang="tr-TR" dirty="0"/>
              <a:t> ve </a:t>
            </a:r>
            <a:r>
              <a:rPr lang="tr-TR" dirty="0" err="1"/>
              <a:t>laktojen</a:t>
            </a:r>
            <a:r>
              <a:rPr lang="tr-TR" dirty="0"/>
              <a:t> yolla çıkarılır.</a:t>
            </a:r>
          </a:p>
          <a:p>
            <a:r>
              <a:rPr lang="tr-TR" dirty="0"/>
              <a:t>İdrarın alkali </a:t>
            </a:r>
            <a:r>
              <a:rPr lang="tr-TR" dirty="0" err="1"/>
              <a:t>pH’sı</a:t>
            </a:r>
            <a:r>
              <a:rPr lang="tr-TR" dirty="0"/>
              <a:t>  belirgin olarak yükselir.</a:t>
            </a:r>
          </a:p>
          <a:p>
            <a:r>
              <a:rPr lang="tr-TR" dirty="0"/>
              <a:t>Bir </a:t>
            </a:r>
            <a:r>
              <a:rPr lang="tr-TR" dirty="0" err="1"/>
              <a:t>mol</a:t>
            </a:r>
            <a:r>
              <a:rPr lang="tr-TR" dirty="0"/>
              <a:t> üre sentezi için 3 </a:t>
            </a:r>
            <a:r>
              <a:rPr lang="tr-TR" dirty="0" err="1"/>
              <a:t>mol</a:t>
            </a:r>
            <a:r>
              <a:rPr lang="tr-TR" dirty="0"/>
              <a:t> ATP harcanmaktadır. Organizmada büyük enerji kaybı oluşur.</a:t>
            </a:r>
          </a:p>
          <a:p>
            <a:r>
              <a:rPr lang="tr-TR" dirty="0" err="1"/>
              <a:t>Rumendeki</a:t>
            </a:r>
            <a:r>
              <a:rPr lang="tr-TR" dirty="0"/>
              <a:t> </a:t>
            </a:r>
            <a:r>
              <a:rPr lang="tr-TR" dirty="0" err="1"/>
              <a:t>butirat</a:t>
            </a:r>
            <a:r>
              <a:rPr lang="tr-TR" dirty="0"/>
              <a:t> konsantrasyonundaki artış dolayısıyla </a:t>
            </a:r>
            <a:r>
              <a:rPr lang="tr-TR" dirty="0" err="1"/>
              <a:t>hiperketonemi</a:t>
            </a:r>
            <a:r>
              <a:rPr lang="tr-TR" dirty="0"/>
              <a:t> oluşur, </a:t>
            </a:r>
            <a:r>
              <a:rPr lang="tr-TR" dirty="0" err="1"/>
              <a:t>lipoliz</a:t>
            </a:r>
            <a:r>
              <a:rPr lang="tr-TR" dirty="0"/>
              <a:t> ve </a:t>
            </a:r>
            <a:r>
              <a:rPr lang="tr-TR" dirty="0" err="1"/>
              <a:t>proteoliz</a:t>
            </a:r>
            <a:r>
              <a:rPr lang="tr-TR" dirty="0"/>
              <a:t> şiddetlenir. </a:t>
            </a:r>
            <a:r>
              <a:rPr lang="tr-TR" dirty="0" err="1"/>
              <a:t>Rumende</a:t>
            </a:r>
            <a:r>
              <a:rPr lang="tr-TR" dirty="0"/>
              <a:t> </a:t>
            </a:r>
            <a:r>
              <a:rPr lang="tr-TR" dirty="0" err="1"/>
              <a:t>Coli</a:t>
            </a:r>
            <a:r>
              <a:rPr lang="tr-TR" dirty="0"/>
              <a:t> ve </a:t>
            </a:r>
            <a:r>
              <a:rPr lang="tr-TR" dirty="0" err="1"/>
              <a:t>Proteus</a:t>
            </a:r>
            <a:r>
              <a:rPr lang="tr-TR" dirty="0"/>
              <a:t> grubu bakteriler artar.</a:t>
            </a:r>
          </a:p>
        </p:txBody>
      </p:sp>
    </p:spTree>
    <p:extLst>
      <p:ext uri="{BB962C8B-B14F-4D97-AF65-F5344CB8AC3E}">
        <p14:creationId xmlns:p14="http://schemas.microsoft.com/office/powerpoint/2010/main" val="1093855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468544" y="836712"/>
            <a:ext cx="1552600" cy="292894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79512" y="116632"/>
            <a:ext cx="8352928" cy="6624736"/>
          </a:xfrm>
        </p:spPr>
        <p:txBody>
          <a:bodyPr>
            <a:normAutofit fontScale="92500" lnSpcReduction="20000"/>
          </a:bodyPr>
          <a:lstStyle/>
          <a:p>
            <a:pPr algn="just"/>
            <a:endParaRPr lang="tr-TR" dirty="0"/>
          </a:p>
          <a:p>
            <a:pPr algn="just"/>
            <a:r>
              <a:rPr lang="tr-TR" dirty="0"/>
              <a:t>Kolay sindirilebilir karbonhidratlarca fakir, selülozca zengin </a:t>
            </a:r>
            <a:r>
              <a:rPr lang="tr-TR" dirty="0" err="1"/>
              <a:t>rasyon</a:t>
            </a:r>
            <a:r>
              <a:rPr lang="tr-TR" dirty="0"/>
              <a:t> veya alkali maddelerin aşırı tüketimi sonucu </a:t>
            </a:r>
            <a:r>
              <a:rPr lang="tr-TR" b="1" dirty="0" err="1"/>
              <a:t>sakkarolitik</a:t>
            </a:r>
            <a:r>
              <a:rPr lang="tr-TR" b="1" dirty="0"/>
              <a:t> ve </a:t>
            </a:r>
            <a:r>
              <a:rPr lang="tr-TR" b="1" dirty="0" err="1"/>
              <a:t>amilolitik</a:t>
            </a:r>
            <a:r>
              <a:rPr lang="tr-TR" b="1" dirty="0"/>
              <a:t>  mikroorganizmaların sayıları azalır</a:t>
            </a:r>
            <a:r>
              <a:rPr lang="tr-TR" dirty="0"/>
              <a:t>. </a:t>
            </a:r>
            <a:r>
              <a:rPr lang="tr-TR" b="1" dirty="0"/>
              <a:t>Koli ve </a:t>
            </a:r>
            <a:r>
              <a:rPr lang="tr-TR" b="1" dirty="0" err="1"/>
              <a:t>proteus</a:t>
            </a:r>
            <a:r>
              <a:rPr lang="tr-TR" b="1" dirty="0"/>
              <a:t> grubu bakterilerin sayısı artar.</a:t>
            </a:r>
          </a:p>
          <a:p>
            <a:pPr algn="just"/>
            <a:endParaRPr lang="tr-TR" b="1" dirty="0"/>
          </a:p>
          <a:p>
            <a:pPr algn="just"/>
            <a:r>
              <a:rPr lang="tr-TR" b="1" dirty="0"/>
              <a:t>Uçucu yağ asitlerinin sentezi azalır,  </a:t>
            </a:r>
            <a:r>
              <a:rPr lang="tr-TR" b="1" dirty="0" err="1"/>
              <a:t>mikrobiyal</a:t>
            </a:r>
            <a:r>
              <a:rPr lang="tr-TR" b="1" dirty="0"/>
              <a:t> protein sentezi artar, </a:t>
            </a:r>
            <a:r>
              <a:rPr lang="tr-TR" b="1" dirty="0" err="1"/>
              <a:t>rumen</a:t>
            </a:r>
            <a:r>
              <a:rPr lang="tr-TR" b="1" dirty="0"/>
              <a:t> </a:t>
            </a:r>
            <a:r>
              <a:rPr lang="tr-TR" b="1" dirty="0" err="1"/>
              <a:t>pH’ı</a:t>
            </a:r>
            <a:r>
              <a:rPr lang="tr-TR" b="1" dirty="0"/>
              <a:t> yükselir(</a:t>
            </a:r>
            <a:r>
              <a:rPr lang="tr-TR" b="1" dirty="0" err="1"/>
              <a:t>pH</a:t>
            </a:r>
            <a:r>
              <a:rPr lang="tr-TR" b="1" dirty="0"/>
              <a:t> 7-8 arası)</a:t>
            </a:r>
            <a:r>
              <a:rPr lang="tr-TR" dirty="0"/>
              <a:t>.</a:t>
            </a:r>
          </a:p>
          <a:p>
            <a:pPr algn="just"/>
            <a:endParaRPr lang="tr-TR" dirty="0"/>
          </a:p>
          <a:p>
            <a:pPr algn="just"/>
            <a:r>
              <a:rPr lang="tr-TR" dirty="0" err="1"/>
              <a:t>Rumende</a:t>
            </a:r>
            <a:r>
              <a:rPr lang="tr-TR" dirty="0"/>
              <a:t> </a:t>
            </a:r>
            <a:r>
              <a:rPr lang="tr-TR" b="1" dirty="0"/>
              <a:t>amonyak konsantrasyonu </a:t>
            </a:r>
            <a:r>
              <a:rPr lang="tr-TR" dirty="0"/>
              <a:t>artar, magnezyum ile güç çözünen tuzlar teşkil eder, bu nedenle </a:t>
            </a:r>
            <a:r>
              <a:rPr lang="tr-TR" b="1" dirty="0" err="1"/>
              <a:t>hipomagnezemi</a:t>
            </a:r>
            <a:r>
              <a:rPr lang="tr-TR" dirty="0"/>
              <a:t> gelişir.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Amonyağın toksinlerle birlikte rumen duvarından dolaşıma geçmesiyle karaciğerin </a:t>
            </a:r>
            <a:r>
              <a:rPr lang="tr-TR" dirty="0" err="1"/>
              <a:t>detoksifikasyon</a:t>
            </a:r>
            <a:r>
              <a:rPr lang="tr-TR" dirty="0"/>
              <a:t> kapasitesi aşılır.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Amonyak </a:t>
            </a:r>
            <a:r>
              <a:rPr lang="tr-TR" b="1" dirty="0" err="1"/>
              <a:t>kemoreseptörleri</a:t>
            </a:r>
            <a:r>
              <a:rPr lang="tr-TR" dirty="0"/>
              <a:t> etkiler ve </a:t>
            </a:r>
            <a:r>
              <a:rPr lang="tr-TR" b="1" dirty="0"/>
              <a:t>ön mide hareketlerini engeller. </a:t>
            </a:r>
          </a:p>
        </p:txBody>
      </p:sp>
    </p:spTree>
    <p:extLst>
      <p:ext uri="{BB962C8B-B14F-4D97-AF65-F5344CB8AC3E}">
        <p14:creationId xmlns:p14="http://schemas.microsoft.com/office/powerpoint/2010/main" val="3177699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828584" y="1556792"/>
            <a:ext cx="2200672" cy="364902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075240" cy="6285312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r>
              <a:rPr lang="tr-TR" dirty="0" err="1"/>
              <a:t>Glikoneogenez</a:t>
            </a:r>
            <a:r>
              <a:rPr lang="tr-TR" dirty="0"/>
              <a:t> için gerekli olan </a:t>
            </a:r>
            <a:r>
              <a:rPr lang="tr-TR" dirty="0" err="1"/>
              <a:t>propiyonatın</a:t>
            </a:r>
            <a:r>
              <a:rPr lang="tr-TR" dirty="0"/>
              <a:t> </a:t>
            </a:r>
            <a:r>
              <a:rPr lang="tr-TR" dirty="0" err="1"/>
              <a:t>yetersizleşmesi</a:t>
            </a:r>
            <a:r>
              <a:rPr lang="tr-TR" dirty="0"/>
              <a:t> nedeniyle </a:t>
            </a:r>
            <a:r>
              <a:rPr lang="tr-TR" b="1" dirty="0"/>
              <a:t>enerji dengesi negatife </a:t>
            </a:r>
            <a:r>
              <a:rPr lang="tr-TR" dirty="0"/>
              <a:t>kayar.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 err="1"/>
              <a:t>Ketozis</a:t>
            </a:r>
            <a:r>
              <a:rPr lang="tr-TR" dirty="0"/>
              <a:t> ve </a:t>
            </a:r>
            <a:r>
              <a:rPr lang="tr-TR" dirty="0" err="1"/>
              <a:t>toksik</a:t>
            </a:r>
            <a:r>
              <a:rPr lang="tr-TR" dirty="0"/>
              <a:t> ürünler </a:t>
            </a:r>
            <a:r>
              <a:rPr lang="tr-TR" b="1" dirty="0"/>
              <a:t>devam eden süreçte karaciğer dejenerasyonuna sebep olur ve amonyaktan üre sentezleme yeteneği azalır.</a:t>
            </a:r>
          </a:p>
        </p:txBody>
      </p:sp>
    </p:spTree>
    <p:extLst>
      <p:ext uri="{BB962C8B-B14F-4D97-AF65-F5344CB8AC3E}">
        <p14:creationId xmlns:p14="http://schemas.microsoft.com/office/powerpoint/2010/main" val="21941555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11560" y="0"/>
            <a:ext cx="7467600" cy="724942"/>
          </a:xfrm>
        </p:spPr>
        <p:txBody>
          <a:bodyPr/>
          <a:lstStyle/>
          <a:p>
            <a:r>
              <a:rPr lang="tr-TR" dirty="0">
                <a:solidFill>
                  <a:schemeClr val="accent2">
                    <a:lumMod val="75000"/>
                  </a:schemeClr>
                </a:solidFill>
              </a:rPr>
              <a:t>                       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semptomlar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8219256" cy="583264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tr-TR" b="1" dirty="0"/>
              <a:t>       Akut form:</a:t>
            </a:r>
          </a:p>
          <a:p>
            <a:pPr marL="0" indent="0">
              <a:buNone/>
            </a:pPr>
            <a:r>
              <a:rPr lang="tr-TR" dirty="0"/>
              <a:t>İştahsızlık</a:t>
            </a:r>
          </a:p>
          <a:p>
            <a:pPr marL="0" indent="0">
              <a:buNone/>
            </a:pPr>
            <a:r>
              <a:rPr lang="tr-TR" dirty="0"/>
              <a:t>Rumen </a:t>
            </a:r>
            <a:r>
              <a:rPr lang="tr-TR" dirty="0" err="1"/>
              <a:t>pH’sı</a:t>
            </a:r>
            <a:r>
              <a:rPr lang="tr-TR" dirty="0"/>
              <a:t> 7,5-8.0</a:t>
            </a:r>
          </a:p>
          <a:p>
            <a:pPr marL="0" indent="0">
              <a:buNone/>
            </a:pPr>
            <a:r>
              <a:rPr lang="tr-TR" dirty="0"/>
              <a:t>Ön mide hareketlerinde azalma</a:t>
            </a:r>
          </a:p>
          <a:p>
            <a:pPr marL="0" indent="0">
              <a:buNone/>
            </a:pPr>
            <a:r>
              <a:rPr lang="tr-TR" dirty="0"/>
              <a:t>Süt yağında azalma</a:t>
            </a:r>
          </a:p>
          <a:p>
            <a:pPr marL="0" indent="0">
              <a:buNone/>
            </a:pPr>
            <a:r>
              <a:rPr lang="tr-TR" dirty="0" err="1"/>
              <a:t>Hipersalivasyon</a:t>
            </a:r>
            <a:r>
              <a:rPr lang="tr-TR" dirty="0"/>
              <a:t> </a:t>
            </a:r>
          </a:p>
          <a:p>
            <a:pPr marL="0" indent="0">
              <a:buNone/>
            </a:pPr>
            <a:r>
              <a:rPr lang="tr-TR" dirty="0"/>
              <a:t>Sürekli </a:t>
            </a:r>
            <a:r>
              <a:rPr lang="tr-TR" dirty="0" err="1"/>
              <a:t>timpani</a:t>
            </a:r>
            <a:r>
              <a:rPr lang="tr-TR" dirty="0"/>
              <a:t> </a:t>
            </a:r>
          </a:p>
          <a:p>
            <a:r>
              <a:rPr lang="tr-TR" dirty="0"/>
              <a:t> Rumen sıvısı amonyak kokusundadır. İçerik koyu renktedir. </a:t>
            </a:r>
            <a:r>
              <a:rPr lang="tr-TR" dirty="0" err="1"/>
              <a:t>Infusoiraların</a:t>
            </a:r>
            <a:r>
              <a:rPr lang="tr-TR" dirty="0"/>
              <a:t> aktivitesi </a:t>
            </a:r>
            <a:r>
              <a:rPr lang="tr-TR" dirty="0" err="1"/>
              <a:t>azalmış,canlılık</a:t>
            </a:r>
            <a:r>
              <a:rPr lang="tr-TR" dirty="0"/>
              <a:t> oranı düşmüştür.</a:t>
            </a:r>
          </a:p>
          <a:p>
            <a:r>
              <a:rPr lang="tr-TR" dirty="0"/>
              <a:t>Kan üre konsantrasyonu artar</a:t>
            </a:r>
          </a:p>
          <a:p>
            <a:pPr marL="0" indent="0">
              <a:buNone/>
            </a:pPr>
            <a:r>
              <a:rPr lang="tr-TR" dirty="0"/>
              <a:t>Şiddetli titremeler veya </a:t>
            </a:r>
            <a:r>
              <a:rPr lang="tr-TR" dirty="0" err="1"/>
              <a:t>tetani</a:t>
            </a:r>
            <a:r>
              <a:rPr lang="tr-TR" dirty="0"/>
              <a:t>, sallantılı yürüyüş</a:t>
            </a:r>
          </a:p>
          <a:p>
            <a:pPr marL="0" indent="0">
              <a:buNone/>
            </a:pPr>
            <a:r>
              <a:rPr lang="tr-TR" dirty="0"/>
              <a:t>Koma ve ölüm</a:t>
            </a:r>
          </a:p>
          <a:p>
            <a:pPr marL="0" indent="0">
              <a:buNone/>
            </a:pPr>
            <a:r>
              <a:rPr lang="tr-TR" b="1" dirty="0"/>
              <a:t>        Kronik form:</a:t>
            </a:r>
          </a:p>
          <a:p>
            <a:pPr marL="0" indent="0">
              <a:buNone/>
            </a:pPr>
            <a:r>
              <a:rPr lang="tr-TR" dirty="0"/>
              <a:t>İştahsızlık</a:t>
            </a:r>
          </a:p>
          <a:p>
            <a:pPr marL="0" indent="0">
              <a:buNone/>
            </a:pPr>
            <a:r>
              <a:rPr lang="tr-TR" dirty="0"/>
              <a:t>Rumen hareketlerinde azalma</a:t>
            </a:r>
          </a:p>
          <a:p>
            <a:pPr marL="0" indent="0">
              <a:buNone/>
            </a:pPr>
            <a:r>
              <a:rPr lang="tr-TR" dirty="0"/>
              <a:t>Zaman zaman </a:t>
            </a:r>
            <a:r>
              <a:rPr lang="tr-TR" dirty="0" err="1"/>
              <a:t>timpani</a:t>
            </a:r>
            <a:r>
              <a:rPr lang="tr-TR" dirty="0"/>
              <a:t> ve ishal</a:t>
            </a:r>
          </a:p>
          <a:p>
            <a:pPr marL="0" indent="0">
              <a:buNone/>
            </a:pPr>
            <a:r>
              <a:rPr lang="tr-TR" dirty="0"/>
              <a:t>Süt yağında azalma, </a:t>
            </a:r>
            <a:r>
              <a:rPr lang="tr-TR" dirty="0" err="1"/>
              <a:t>endometritis</a:t>
            </a:r>
            <a:r>
              <a:rPr lang="tr-TR" dirty="0"/>
              <a:t> ve üreme bozuklukları, </a:t>
            </a:r>
            <a:r>
              <a:rPr lang="tr-TR" dirty="0" err="1"/>
              <a:t>ketozis</a:t>
            </a:r>
            <a:r>
              <a:rPr lang="tr-TR" dirty="0"/>
              <a:t> ve </a:t>
            </a:r>
            <a:r>
              <a:rPr lang="tr-TR" dirty="0" err="1"/>
              <a:t>hipomagnezemi</a:t>
            </a:r>
            <a:r>
              <a:rPr lang="tr-TR" dirty="0"/>
              <a:t>, </a:t>
            </a:r>
            <a:r>
              <a:rPr lang="tr-TR" dirty="0" err="1"/>
              <a:t>rumen</a:t>
            </a:r>
            <a:r>
              <a:rPr lang="tr-TR" dirty="0"/>
              <a:t> </a:t>
            </a:r>
            <a:r>
              <a:rPr lang="tr-TR" dirty="0" err="1"/>
              <a:t>putrifikasyonu</a:t>
            </a:r>
            <a:r>
              <a:rPr lang="tr-TR" dirty="0"/>
              <a:t>, </a:t>
            </a:r>
            <a:r>
              <a:rPr lang="tr-TR" dirty="0" err="1"/>
              <a:t>metabolik</a:t>
            </a:r>
            <a:r>
              <a:rPr lang="tr-TR" dirty="0"/>
              <a:t> </a:t>
            </a:r>
            <a:r>
              <a:rPr lang="tr-TR" dirty="0" err="1"/>
              <a:t>alkaloz</a:t>
            </a:r>
            <a:endParaRPr lang="tr-TR" dirty="0"/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79387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324528" y="1412776"/>
            <a:ext cx="1552600" cy="436910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79512" y="188640"/>
            <a:ext cx="8496944" cy="6552728"/>
          </a:xfrm>
        </p:spPr>
        <p:txBody>
          <a:bodyPr/>
          <a:lstStyle/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</a:t>
            </a:r>
          </a:p>
          <a:p>
            <a:pPr marL="0" indent="0">
              <a:buNone/>
            </a:pPr>
            <a:endParaRPr lang="tr-TR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TANI</a:t>
            </a:r>
          </a:p>
          <a:p>
            <a:pPr marL="0" indent="0">
              <a:buNone/>
            </a:pPr>
            <a:r>
              <a:rPr lang="tr-TR" dirty="0"/>
              <a:t>     </a:t>
            </a:r>
          </a:p>
          <a:p>
            <a:pPr marL="0" indent="0">
              <a:buNone/>
            </a:pPr>
            <a:r>
              <a:rPr lang="tr-TR" dirty="0"/>
              <a:t>        Rumen sıvısının </a:t>
            </a:r>
            <a:r>
              <a:rPr lang="tr-TR" dirty="0" err="1"/>
              <a:t>pH’ı</a:t>
            </a:r>
            <a:r>
              <a:rPr lang="tr-TR" dirty="0"/>
              <a:t> 7.2 üstünde, koyu kahverengi amonyak kokulu, </a:t>
            </a:r>
            <a:r>
              <a:rPr lang="tr-TR" dirty="0" err="1"/>
              <a:t>infusoria</a:t>
            </a:r>
            <a:r>
              <a:rPr lang="tr-TR" dirty="0"/>
              <a:t> sayısı ve hareketleri azalmıştır.</a:t>
            </a:r>
          </a:p>
          <a:p>
            <a:pPr marL="0" indent="0">
              <a:buNone/>
            </a:pPr>
            <a:r>
              <a:rPr lang="tr-TR" dirty="0"/>
              <a:t>  Süt yağında azalma</a:t>
            </a:r>
          </a:p>
          <a:p>
            <a:pPr marL="0" indent="0">
              <a:buNone/>
            </a:pPr>
            <a:r>
              <a:rPr lang="tr-TR" dirty="0"/>
              <a:t>   </a:t>
            </a:r>
            <a:r>
              <a:rPr lang="tr-TR" dirty="0" err="1"/>
              <a:t>Hipomagnezemi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   </a:t>
            </a:r>
            <a:r>
              <a:rPr lang="tr-TR" dirty="0" err="1"/>
              <a:t>Hiperketonemi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   </a:t>
            </a:r>
            <a:r>
              <a:rPr lang="tr-TR" dirty="0" err="1"/>
              <a:t>Hiperasetonemi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   </a:t>
            </a:r>
            <a:r>
              <a:rPr lang="tr-TR" dirty="0" err="1"/>
              <a:t>Azotemi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   AST, ALT,OCT enzimlerinde artış</a:t>
            </a:r>
          </a:p>
        </p:txBody>
      </p:sp>
    </p:spTree>
    <p:extLst>
      <p:ext uri="{BB962C8B-B14F-4D97-AF65-F5344CB8AC3E}">
        <p14:creationId xmlns:p14="http://schemas.microsoft.com/office/powerpoint/2010/main" val="29879295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612560" y="692696"/>
            <a:ext cx="1984648" cy="796950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79512" y="0"/>
            <a:ext cx="8496944" cy="68580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tr-TR" dirty="0">
                <a:solidFill>
                  <a:srgbClr val="0070C0"/>
                </a:solidFill>
              </a:rPr>
              <a:t>                                        </a:t>
            </a:r>
          </a:p>
          <a:p>
            <a:pPr marL="0" indent="0">
              <a:buNone/>
            </a:pPr>
            <a:r>
              <a:rPr lang="tr-TR" dirty="0">
                <a:solidFill>
                  <a:srgbClr val="0070C0"/>
                </a:solidFill>
              </a:rPr>
              <a:t>                                                    </a:t>
            </a:r>
            <a:r>
              <a:rPr lang="tr-TR" b="1" dirty="0">
                <a:solidFill>
                  <a:srgbClr val="0070C0"/>
                </a:solidFill>
              </a:rPr>
              <a:t>TEDAVİ</a:t>
            </a:r>
          </a:p>
          <a:p>
            <a:pPr marL="0" indent="0">
              <a:buNone/>
            </a:pPr>
            <a:endParaRPr lang="tr-TR" b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tr-TR" dirty="0"/>
              <a:t>       </a:t>
            </a:r>
            <a:r>
              <a:rPr lang="tr-TR" dirty="0" err="1"/>
              <a:t>Rasyon</a:t>
            </a:r>
            <a:r>
              <a:rPr lang="tr-TR" dirty="0"/>
              <a:t> düzenlenir. Kolay sindirilebilen karbonhidratça zengin yemlerin miktarı arttırılır. (Melas, tahıl, mısır silajı, pancar posası, kaliteli kuru ot eklenebilir…) Alkali maddelerin alımına sebep olan yem maddeleri kesinlikle kaldırılır.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Rumen boşaltılır ve lavajı yapılır. Taze rumen içeriği verilir.1 litre ev sirkesi  5 litre su ile sulandırılır ve verilir. </a:t>
            </a:r>
            <a:r>
              <a:rPr lang="tr-TR" dirty="0" err="1"/>
              <a:t>Vetarumex</a:t>
            </a:r>
            <a:r>
              <a:rPr lang="tr-TR" dirty="0"/>
              <a:t> içirilebilir.</a:t>
            </a:r>
          </a:p>
          <a:p>
            <a:pPr marL="0" indent="0" algn="just">
              <a:buNone/>
            </a:pPr>
            <a:r>
              <a:rPr lang="tr-TR" dirty="0"/>
              <a:t>0,5 litre %80’lik asetik asit 5-10 </a:t>
            </a:r>
            <a:r>
              <a:rPr lang="tr-TR" dirty="0" err="1"/>
              <a:t>lt</a:t>
            </a:r>
            <a:r>
              <a:rPr lang="tr-TR" dirty="0"/>
              <a:t> su ile içirilir.</a:t>
            </a:r>
          </a:p>
          <a:p>
            <a:pPr marL="0" indent="0" algn="just">
              <a:buNone/>
            </a:pPr>
            <a:r>
              <a:rPr lang="tr-TR" dirty="0"/>
              <a:t>Karaciğerin korunması için dekstroz </a:t>
            </a:r>
            <a:r>
              <a:rPr lang="tr-TR" dirty="0" err="1"/>
              <a:t>infüzyonu</a:t>
            </a:r>
            <a:r>
              <a:rPr lang="tr-TR" dirty="0"/>
              <a:t> ve </a:t>
            </a:r>
            <a:r>
              <a:rPr lang="tr-TR" dirty="0" err="1"/>
              <a:t>metiyonin</a:t>
            </a:r>
            <a:r>
              <a:rPr lang="tr-TR" dirty="0"/>
              <a:t> uygulaması yapılır.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VitB1 enjeksiyonu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 err="1"/>
              <a:t>Alkaloz</a:t>
            </a:r>
            <a:r>
              <a:rPr lang="tr-TR" dirty="0"/>
              <a:t> ortadan kalkana kadar birkaç gün günde 2 kez sığırlara 50 gr, koyunlara 10 gr sodyum </a:t>
            </a:r>
            <a:r>
              <a:rPr lang="tr-TR" dirty="0" err="1"/>
              <a:t>laktat</a:t>
            </a:r>
            <a:r>
              <a:rPr lang="tr-TR" dirty="0"/>
              <a:t>, sodyum </a:t>
            </a:r>
            <a:r>
              <a:rPr lang="tr-TR" dirty="0" err="1"/>
              <a:t>propiyonat</a:t>
            </a:r>
            <a:r>
              <a:rPr lang="tr-TR" dirty="0"/>
              <a:t> veya sodyum asetat oral yolla verilebilir.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 err="1"/>
              <a:t>Parezis</a:t>
            </a:r>
            <a:r>
              <a:rPr lang="tr-TR" dirty="0"/>
              <a:t> belirtisi olan hayvanlarda </a:t>
            </a:r>
            <a:r>
              <a:rPr lang="tr-TR" dirty="0" err="1"/>
              <a:t>parenteral</a:t>
            </a:r>
            <a:r>
              <a:rPr lang="tr-TR" dirty="0"/>
              <a:t> </a:t>
            </a:r>
            <a:r>
              <a:rPr lang="tr-TR" dirty="0" err="1"/>
              <a:t>Glukoz</a:t>
            </a:r>
            <a:r>
              <a:rPr lang="tr-TR" dirty="0"/>
              <a:t>, </a:t>
            </a:r>
            <a:r>
              <a:rPr lang="tr-TR" dirty="0" err="1"/>
              <a:t>Ca</a:t>
            </a:r>
            <a:r>
              <a:rPr lang="tr-TR" dirty="0"/>
              <a:t>, Mg solüsyonları, </a:t>
            </a:r>
            <a:r>
              <a:rPr lang="tr-TR" dirty="0" err="1"/>
              <a:t>glikokortikoidler</a:t>
            </a:r>
            <a:r>
              <a:rPr lang="tr-TR" dirty="0"/>
              <a:t>, </a:t>
            </a:r>
            <a:r>
              <a:rPr lang="tr-TR" dirty="0" err="1"/>
              <a:t>antihistaminik</a:t>
            </a:r>
            <a:r>
              <a:rPr lang="tr-TR" dirty="0"/>
              <a:t> preparatları verilmelidir.</a:t>
            </a:r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402745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894065B-893D-4B1E-A697-DC4914C46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RUMEN PUTRİFİKASYONU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9EFBBED-93FA-4C69-9933-4EEF3165BE5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tr-TR" dirty="0"/>
              <a:t>ETİYOLOJİ</a:t>
            </a:r>
          </a:p>
          <a:p>
            <a:r>
              <a:rPr lang="tr-TR" dirty="0"/>
              <a:t>Fazla miktarda protein, karbonhidrat düzeyi düşük </a:t>
            </a:r>
            <a:r>
              <a:rPr lang="tr-TR" dirty="0" err="1"/>
              <a:t>rasyonla</a:t>
            </a:r>
            <a:r>
              <a:rPr lang="tr-TR" dirty="0"/>
              <a:t> uzun süre beslenme.</a:t>
            </a:r>
          </a:p>
          <a:p>
            <a:r>
              <a:rPr lang="tr-TR" dirty="0"/>
              <a:t>Kokuşmuş, bozulmuş, çürümüş, toksin içeren küflenmiş besinlerin ve yemek artıklarının yedirilmesi.</a:t>
            </a:r>
          </a:p>
          <a:p>
            <a:r>
              <a:rPr lang="tr-TR" dirty="0"/>
              <a:t>Toprakla karışık bozulmuş </a:t>
            </a:r>
            <a:r>
              <a:rPr lang="tr-TR" dirty="0" err="1"/>
              <a:t>pH</a:t>
            </a:r>
            <a:r>
              <a:rPr lang="tr-TR" dirty="0"/>
              <a:t>&gt; 5 olan pancar , patates ve çürümüş çayır silajı yedirilmesi</a:t>
            </a:r>
          </a:p>
          <a:p>
            <a:r>
              <a:rPr lang="tr-TR" dirty="0"/>
              <a:t>-Rumen florasında </a:t>
            </a:r>
            <a:r>
              <a:rPr lang="tr-TR" dirty="0" err="1"/>
              <a:t>E.coli</a:t>
            </a:r>
            <a:r>
              <a:rPr lang="tr-TR" dirty="0"/>
              <a:t>, </a:t>
            </a:r>
            <a:r>
              <a:rPr lang="tr-TR" dirty="0" err="1"/>
              <a:t>Pseudomonas</a:t>
            </a:r>
            <a:r>
              <a:rPr lang="tr-TR" dirty="0"/>
              <a:t>, </a:t>
            </a:r>
            <a:r>
              <a:rPr lang="tr-TR" dirty="0" err="1"/>
              <a:t>Salmonella</a:t>
            </a:r>
            <a:r>
              <a:rPr lang="tr-TR" dirty="0"/>
              <a:t> ve </a:t>
            </a:r>
            <a:r>
              <a:rPr lang="tr-TR" dirty="0" err="1"/>
              <a:t>Proteus</a:t>
            </a:r>
            <a:r>
              <a:rPr lang="tr-TR" dirty="0"/>
              <a:t> , </a:t>
            </a:r>
            <a:r>
              <a:rPr lang="tr-TR" dirty="0" err="1"/>
              <a:t>Clostridie</a:t>
            </a:r>
            <a:r>
              <a:rPr lang="tr-TR" dirty="0"/>
              <a:t> tipi bakteriler aşırı artar. </a:t>
            </a:r>
            <a:r>
              <a:rPr lang="tr-TR" dirty="0" err="1"/>
              <a:t>Rumende</a:t>
            </a:r>
            <a:r>
              <a:rPr lang="tr-TR" dirty="0"/>
              <a:t> </a:t>
            </a:r>
            <a:r>
              <a:rPr lang="tr-TR" dirty="0" err="1"/>
              <a:t>butirik</a:t>
            </a:r>
            <a:r>
              <a:rPr lang="tr-TR" dirty="0"/>
              <a:t> ve </a:t>
            </a:r>
            <a:r>
              <a:rPr lang="tr-TR" dirty="0" err="1"/>
              <a:t>propiyonik</a:t>
            </a:r>
            <a:r>
              <a:rPr lang="tr-TR" dirty="0"/>
              <a:t> asit miktarı artar.</a:t>
            </a:r>
          </a:p>
          <a:p>
            <a:r>
              <a:rPr lang="tr-TR" dirty="0"/>
              <a:t>-</a:t>
            </a:r>
            <a:r>
              <a:rPr lang="tr-TR" dirty="0" err="1"/>
              <a:t>Rumende</a:t>
            </a:r>
            <a:r>
              <a:rPr lang="tr-TR" dirty="0"/>
              <a:t> </a:t>
            </a:r>
            <a:r>
              <a:rPr lang="tr-TR" dirty="0" err="1"/>
              <a:t>toksik</a:t>
            </a:r>
            <a:r>
              <a:rPr lang="tr-TR" dirty="0"/>
              <a:t> metabolizma artıkları nedeniyle ön midelerde B kompleks ve K vitamini sentezi aksar.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366172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6B83FFC-65C6-4345-A60D-D1BAC9E33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PATOGENEZ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2CB198B-397A-4119-8A51-6C1F4DCA9A0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tr-TR" dirty="0"/>
              <a:t>Rumen sıvı </a:t>
            </a:r>
            <a:r>
              <a:rPr lang="tr-TR" dirty="0" err="1"/>
              <a:t>pH’sı</a:t>
            </a:r>
            <a:r>
              <a:rPr lang="tr-TR" dirty="0"/>
              <a:t> 8.0-8,5 arasındadır,</a:t>
            </a:r>
          </a:p>
          <a:p>
            <a:r>
              <a:rPr lang="tr-TR" dirty="0" err="1"/>
              <a:t>İnfusoiralar</a:t>
            </a:r>
            <a:r>
              <a:rPr lang="tr-TR" dirty="0"/>
              <a:t> belirgin azalmıştır.</a:t>
            </a:r>
          </a:p>
          <a:p>
            <a:r>
              <a:rPr lang="tr-TR" dirty="0"/>
              <a:t>İçerikte amonyak miktarı ve </a:t>
            </a:r>
            <a:r>
              <a:rPr lang="tr-TR" dirty="0" err="1"/>
              <a:t>Coli</a:t>
            </a:r>
            <a:r>
              <a:rPr lang="tr-TR" dirty="0"/>
              <a:t>, </a:t>
            </a:r>
            <a:r>
              <a:rPr lang="tr-TR" dirty="0" err="1"/>
              <a:t>Proteus</a:t>
            </a:r>
            <a:r>
              <a:rPr lang="tr-TR" dirty="0"/>
              <a:t> grubu bakterileri artmış, sıvı dışkı gibi pis kokuludur.</a:t>
            </a:r>
          </a:p>
          <a:p>
            <a:r>
              <a:rPr lang="tr-TR" dirty="0"/>
              <a:t>Ortaya çıkan </a:t>
            </a:r>
            <a:r>
              <a:rPr lang="tr-TR" dirty="0" err="1"/>
              <a:t>toksik</a:t>
            </a:r>
            <a:r>
              <a:rPr lang="tr-TR" dirty="0"/>
              <a:t> maddeler dolaşıma geçip karaciğerin </a:t>
            </a:r>
            <a:r>
              <a:rPr lang="tr-TR" dirty="0" err="1"/>
              <a:t>detoksifikasyon</a:t>
            </a:r>
            <a:r>
              <a:rPr lang="tr-TR" dirty="0"/>
              <a:t> kapasitesini aştıklarında </a:t>
            </a:r>
            <a:r>
              <a:rPr lang="tr-TR" b="1" dirty="0" err="1"/>
              <a:t>ototoksikasyon</a:t>
            </a:r>
            <a:r>
              <a:rPr lang="tr-TR" b="1" dirty="0"/>
              <a:t> </a:t>
            </a:r>
            <a:r>
              <a:rPr lang="tr-TR" dirty="0"/>
              <a:t>meydana gelir.</a:t>
            </a:r>
          </a:p>
        </p:txBody>
      </p:sp>
    </p:spTree>
    <p:extLst>
      <p:ext uri="{BB962C8B-B14F-4D97-AF65-F5344CB8AC3E}">
        <p14:creationId xmlns:p14="http://schemas.microsoft.com/office/powerpoint/2010/main" val="27445861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0" y="-243408"/>
            <a:ext cx="7467600" cy="1143000"/>
          </a:xfrm>
          <a:solidFill>
            <a:schemeClr val="bg1"/>
          </a:solidFill>
        </p:spPr>
        <p:txBody>
          <a:bodyPr/>
          <a:lstStyle/>
          <a:p>
            <a:r>
              <a:rPr lang="tr-TR" dirty="0">
                <a:solidFill>
                  <a:schemeClr val="accent2">
                    <a:lumMod val="75000"/>
                  </a:schemeClr>
                </a:solidFill>
              </a:rPr>
              <a:t>                  Semptomlar     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124744"/>
            <a:ext cx="7992888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/>
              <a:t>          </a:t>
            </a:r>
            <a:r>
              <a:rPr lang="tr-TR" b="1" dirty="0"/>
              <a:t>Akut olaylarda :</a:t>
            </a:r>
          </a:p>
          <a:p>
            <a:pPr marL="0" indent="0">
              <a:buNone/>
            </a:pPr>
            <a:endParaRPr lang="tr-TR" dirty="0"/>
          </a:p>
          <a:p>
            <a:r>
              <a:rPr lang="tr-TR" dirty="0"/>
              <a:t>İştahsızlık, süt veriminde azalma, sürekli </a:t>
            </a:r>
            <a:r>
              <a:rPr lang="tr-TR" dirty="0" err="1"/>
              <a:t>timpani</a:t>
            </a:r>
            <a:endParaRPr lang="tr-TR" dirty="0"/>
          </a:p>
          <a:p>
            <a:r>
              <a:rPr lang="tr-TR" dirty="0"/>
              <a:t>Durgunluk</a:t>
            </a:r>
          </a:p>
          <a:p>
            <a:r>
              <a:rPr lang="tr-TR" dirty="0"/>
              <a:t>Geviş getirmenin ve rumen hareketlerinin durması</a:t>
            </a:r>
          </a:p>
          <a:p>
            <a:r>
              <a:rPr lang="tr-TR" dirty="0"/>
              <a:t>Pis kokulu ishal </a:t>
            </a:r>
          </a:p>
          <a:p>
            <a:r>
              <a:rPr lang="tr-TR" dirty="0"/>
              <a:t>Sancı ve </a:t>
            </a:r>
            <a:r>
              <a:rPr lang="tr-TR" dirty="0" err="1"/>
              <a:t>timpani</a:t>
            </a:r>
            <a:r>
              <a:rPr lang="tr-TR" dirty="0"/>
              <a:t> gibi sindirim sistemi semptomları</a:t>
            </a:r>
          </a:p>
          <a:p>
            <a:r>
              <a:rPr lang="tr-TR" dirty="0"/>
              <a:t>Kalp dolaşım yetmezliği (nabızda zayıflama </a:t>
            </a:r>
            <a:r>
              <a:rPr lang="tr-TR" dirty="0" err="1"/>
              <a:t>frenkansta</a:t>
            </a:r>
            <a:r>
              <a:rPr lang="tr-TR" dirty="0"/>
              <a:t> artış, </a:t>
            </a:r>
            <a:r>
              <a:rPr lang="tr-TR" dirty="0" err="1"/>
              <a:t>ritm</a:t>
            </a:r>
            <a:r>
              <a:rPr lang="tr-TR" dirty="0"/>
              <a:t> bozuklukları, kirli </a:t>
            </a:r>
            <a:r>
              <a:rPr lang="tr-TR" dirty="0" err="1"/>
              <a:t>hiperemik</a:t>
            </a:r>
            <a:r>
              <a:rPr lang="tr-TR" dirty="0"/>
              <a:t> mukozalar)</a:t>
            </a:r>
          </a:p>
          <a:p>
            <a:pPr marL="0" indent="0">
              <a:buNone/>
            </a:pPr>
            <a:r>
              <a:rPr lang="tr-TR" dirty="0"/>
              <a:t> Paresi veya kramplar oluşur. Tedavi edilmediği takdirde ölüm görülür.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155896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-1836712" y="548680"/>
            <a:ext cx="1018456" cy="1301006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7755632" cy="6120680"/>
          </a:xfrm>
        </p:spPr>
        <p:txBody>
          <a:bodyPr/>
          <a:lstStyle/>
          <a:p>
            <a:endParaRPr lang="tr-TR" dirty="0"/>
          </a:p>
          <a:p>
            <a:r>
              <a:rPr lang="tr-TR" b="1" dirty="0"/>
              <a:t>Subakut olaylarda </a:t>
            </a:r>
            <a:r>
              <a:rPr lang="tr-TR" dirty="0"/>
              <a:t>İneklerde </a:t>
            </a:r>
            <a:r>
              <a:rPr lang="tr-TR" dirty="0" err="1"/>
              <a:t>E.coli</a:t>
            </a:r>
            <a:r>
              <a:rPr lang="tr-TR" dirty="0"/>
              <a:t> ve </a:t>
            </a:r>
            <a:r>
              <a:rPr lang="tr-TR" dirty="0" err="1"/>
              <a:t>klebsiella</a:t>
            </a:r>
            <a:r>
              <a:rPr lang="tr-TR" dirty="0"/>
              <a:t> </a:t>
            </a:r>
            <a:r>
              <a:rPr lang="tr-TR" dirty="0" err="1"/>
              <a:t>mastitleri</a:t>
            </a:r>
            <a:r>
              <a:rPr lang="tr-TR" dirty="0"/>
              <a:t>, </a:t>
            </a:r>
            <a:r>
              <a:rPr lang="tr-TR" dirty="0" err="1"/>
              <a:t>ekzema</a:t>
            </a:r>
            <a:r>
              <a:rPr lang="tr-TR" dirty="0"/>
              <a:t>, </a:t>
            </a:r>
            <a:r>
              <a:rPr lang="tr-TR" dirty="0" err="1"/>
              <a:t>retensiyo</a:t>
            </a:r>
            <a:r>
              <a:rPr lang="tr-TR" dirty="0"/>
              <a:t> </a:t>
            </a:r>
            <a:r>
              <a:rPr lang="tr-TR" dirty="0" err="1"/>
              <a:t>sekundinarum</a:t>
            </a:r>
            <a:r>
              <a:rPr lang="tr-TR" dirty="0"/>
              <a:t>, </a:t>
            </a:r>
            <a:r>
              <a:rPr lang="tr-TR" dirty="0" err="1"/>
              <a:t>endometritis</a:t>
            </a:r>
            <a:r>
              <a:rPr lang="tr-TR" dirty="0"/>
              <a:t> ve </a:t>
            </a:r>
            <a:r>
              <a:rPr lang="tr-TR" dirty="0" err="1"/>
              <a:t>fertilite</a:t>
            </a:r>
            <a:r>
              <a:rPr lang="tr-TR" dirty="0"/>
              <a:t> bozuklukları oluşur (boğalarda sperma kalitesi bozulur)</a:t>
            </a:r>
          </a:p>
          <a:p>
            <a:endParaRPr lang="tr-TR" dirty="0"/>
          </a:p>
          <a:p>
            <a:r>
              <a:rPr lang="tr-TR" dirty="0"/>
              <a:t>Genç hayvanlarda </a:t>
            </a:r>
            <a:r>
              <a:rPr lang="tr-TR" dirty="0" err="1"/>
              <a:t>ekstremitelerde</a:t>
            </a:r>
            <a:r>
              <a:rPr lang="tr-TR" dirty="0"/>
              <a:t> ödem ve deri </a:t>
            </a:r>
            <a:r>
              <a:rPr lang="tr-TR" dirty="0" err="1"/>
              <a:t>ekzantemleri</a:t>
            </a:r>
            <a:r>
              <a:rPr lang="tr-TR" dirty="0"/>
              <a:t> , eklem deformasyonları ve yangıları oluşur.</a:t>
            </a:r>
          </a:p>
          <a:p>
            <a:endParaRPr lang="tr-TR" dirty="0"/>
          </a:p>
          <a:p>
            <a:r>
              <a:rPr lang="tr-TR" dirty="0"/>
              <a:t>Genellikle </a:t>
            </a:r>
            <a:r>
              <a:rPr lang="tr-TR" dirty="0" err="1"/>
              <a:t>mikotoksikozis</a:t>
            </a:r>
            <a:r>
              <a:rPr lang="tr-TR" dirty="0"/>
              <a:t> ve </a:t>
            </a:r>
            <a:r>
              <a:rPr lang="tr-TR" dirty="0" err="1"/>
              <a:t>clostritidium</a:t>
            </a:r>
            <a:r>
              <a:rPr lang="tr-TR" dirty="0"/>
              <a:t> </a:t>
            </a:r>
            <a:r>
              <a:rPr lang="tr-TR" dirty="0" err="1"/>
              <a:t>intoksikasyonları</a:t>
            </a:r>
            <a:r>
              <a:rPr lang="tr-TR" dirty="0"/>
              <a:t> ile komplike olur.</a:t>
            </a:r>
          </a:p>
        </p:txBody>
      </p:sp>
    </p:spTree>
    <p:extLst>
      <p:ext uri="{BB962C8B-B14F-4D97-AF65-F5344CB8AC3E}">
        <p14:creationId xmlns:p14="http://schemas.microsoft.com/office/powerpoint/2010/main" val="35711346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476656" y="1484784"/>
            <a:ext cx="976536" cy="148878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548680"/>
            <a:ext cx="7931224" cy="5925272"/>
          </a:xfrm>
        </p:spPr>
        <p:txBody>
          <a:bodyPr/>
          <a:lstStyle/>
          <a:p>
            <a:pPr marL="0" indent="0">
              <a:buNone/>
            </a:pPr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                              </a:t>
            </a:r>
            <a:r>
              <a:rPr lang="tr-TR" sz="3200" b="1" dirty="0">
                <a:solidFill>
                  <a:schemeClr val="accent2">
                    <a:lumMod val="75000"/>
                  </a:schemeClr>
                </a:solidFill>
              </a:rPr>
              <a:t>Tanı</a:t>
            </a:r>
            <a:r>
              <a:rPr lang="tr-TR" sz="3200" dirty="0"/>
              <a:t> </a:t>
            </a:r>
          </a:p>
          <a:p>
            <a:pPr marL="0" indent="0">
              <a:buNone/>
            </a:pPr>
            <a:endParaRPr lang="tr-TR" sz="3200" dirty="0"/>
          </a:p>
          <a:p>
            <a:pPr marL="0" indent="0">
              <a:buNone/>
            </a:pPr>
            <a:r>
              <a:rPr lang="tr-TR" dirty="0"/>
              <a:t>-Anamnez, </a:t>
            </a:r>
            <a:r>
              <a:rPr lang="tr-TR" dirty="0" err="1"/>
              <a:t>rasyonun</a:t>
            </a:r>
            <a:r>
              <a:rPr lang="tr-TR" dirty="0"/>
              <a:t> incelenmesi ve klinik semptomlar-</a:t>
            </a:r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dirty="0"/>
              <a:t>      Rumen içeriği siyah yeşilimsi, pis kokulu, sulu köpüklüdür.</a:t>
            </a:r>
          </a:p>
          <a:p>
            <a:pPr marL="0" indent="0">
              <a:buNone/>
            </a:pPr>
            <a:r>
              <a:rPr lang="tr-TR" dirty="0"/>
              <a:t>      </a:t>
            </a:r>
            <a:r>
              <a:rPr lang="tr-TR" dirty="0" err="1"/>
              <a:t>Ph</a:t>
            </a:r>
            <a:r>
              <a:rPr lang="tr-TR" dirty="0"/>
              <a:t> değeri 7.5-8.5 arasındadır.</a:t>
            </a:r>
          </a:p>
          <a:p>
            <a:pPr marL="0" indent="0">
              <a:buNone/>
            </a:pPr>
            <a:r>
              <a:rPr lang="tr-TR" dirty="0"/>
              <a:t>      </a:t>
            </a:r>
            <a:r>
              <a:rPr lang="tr-TR" dirty="0" err="1"/>
              <a:t>İnfusoriaların</a:t>
            </a:r>
            <a:r>
              <a:rPr lang="tr-TR" dirty="0"/>
              <a:t> sayısı ve hareketleri azalmıştır.</a:t>
            </a:r>
          </a:p>
          <a:p>
            <a:pPr marL="0" indent="0">
              <a:buNone/>
            </a:pPr>
            <a:r>
              <a:rPr lang="tr-TR" dirty="0"/>
              <a:t>      Amonyak konsantrasyonu yüksektir.</a:t>
            </a:r>
          </a:p>
          <a:p>
            <a:pPr marL="0" indent="0">
              <a:buNone/>
            </a:pPr>
            <a:r>
              <a:rPr lang="tr-TR" dirty="0"/>
              <a:t>      Koli ve </a:t>
            </a:r>
            <a:r>
              <a:rPr lang="tr-TR" dirty="0" err="1"/>
              <a:t>proteus</a:t>
            </a:r>
            <a:r>
              <a:rPr lang="tr-TR" dirty="0"/>
              <a:t> grubu mikroorganizmalar fazladır.</a:t>
            </a:r>
          </a:p>
        </p:txBody>
      </p:sp>
    </p:spTree>
    <p:extLst>
      <p:ext uri="{BB962C8B-B14F-4D97-AF65-F5344CB8AC3E}">
        <p14:creationId xmlns:p14="http://schemas.microsoft.com/office/powerpoint/2010/main" val="1518306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1D52B5F-B5FE-4DBD-A4D8-C9A8B263C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SAĞALTIM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5748136-AD18-4E2D-82B3-6A15A1A18FE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/>
              <a:t>Rumen sıvısını asitleştirme amacıyla </a:t>
            </a:r>
            <a:r>
              <a:rPr lang="tr-TR" dirty="0" err="1"/>
              <a:t>alkalozisde</a:t>
            </a:r>
            <a:r>
              <a:rPr lang="tr-TR" dirty="0"/>
              <a:t> uygulanan ilaçlar önerilir.</a:t>
            </a:r>
          </a:p>
          <a:p>
            <a:r>
              <a:rPr lang="tr-TR" dirty="0"/>
              <a:t>Hayvana sonda ile 50 gr </a:t>
            </a:r>
            <a:r>
              <a:rPr lang="tr-TR" dirty="0" err="1"/>
              <a:t>askorbik</a:t>
            </a:r>
            <a:r>
              <a:rPr lang="tr-TR" dirty="0"/>
              <a:t> asit+20 ml % 10’ </a:t>
            </a:r>
            <a:r>
              <a:rPr lang="tr-TR" dirty="0" err="1"/>
              <a:t>luk</a:t>
            </a:r>
            <a:r>
              <a:rPr lang="tr-TR" dirty="0"/>
              <a:t> Bakır sülfat ve 500 ml oksijenli su verilmesi yararlıdır.</a:t>
            </a:r>
          </a:p>
          <a:p>
            <a:r>
              <a:rPr lang="tr-TR" dirty="0"/>
              <a:t>Toksinler 1-2 kg aktif kömür içirilerek bağlanır</a:t>
            </a:r>
          </a:p>
          <a:p>
            <a:r>
              <a:rPr lang="tr-TR" dirty="0"/>
              <a:t>Şiddetli olgularda mide içeriği boşaltılıp lavaj yapılır. </a:t>
            </a:r>
            <a:r>
              <a:rPr lang="tr-TR" dirty="0" err="1"/>
              <a:t>Peros</a:t>
            </a:r>
            <a:r>
              <a:rPr lang="tr-TR" dirty="0"/>
              <a:t> yolla </a:t>
            </a:r>
            <a:r>
              <a:rPr lang="tr-TR" dirty="0" err="1"/>
              <a:t>tetrasiklin</a:t>
            </a:r>
            <a:r>
              <a:rPr lang="tr-TR" dirty="0"/>
              <a:t> ve streptomisin (5-10 gr) verilir.</a:t>
            </a:r>
          </a:p>
          <a:p>
            <a:r>
              <a:rPr lang="tr-TR" dirty="0"/>
              <a:t>5-10 litre taze </a:t>
            </a:r>
            <a:r>
              <a:rPr lang="tr-TR" dirty="0" err="1"/>
              <a:t>rumen</a:t>
            </a:r>
            <a:r>
              <a:rPr lang="tr-TR" dirty="0"/>
              <a:t> sıvısı içirilir.</a:t>
            </a:r>
          </a:p>
          <a:p>
            <a:r>
              <a:rPr lang="tr-TR" dirty="0" err="1"/>
              <a:t>Rasyona</a:t>
            </a:r>
            <a:r>
              <a:rPr lang="tr-TR" dirty="0"/>
              <a:t> 200-400 gr melas ilave edilir</a:t>
            </a:r>
          </a:p>
          <a:p>
            <a:r>
              <a:rPr lang="tr-TR" dirty="0" err="1"/>
              <a:t>Parenteral</a:t>
            </a:r>
            <a:r>
              <a:rPr lang="tr-TR" dirty="0"/>
              <a:t> yolla %20-30’luk </a:t>
            </a:r>
            <a:r>
              <a:rPr lang="tr-TR" dirty="0" err="1"/>
              <a:t>Glukoz</a:t>
            </a:r>
            <a:r>
              <a:rPr lang="tr-TR" dirty="0"/>
              <a:t> </a:t>
            </a:r>
            <a:r>
              <a:rPr lang="tr-TR" dirty="0" err="1"/>
              <a:t>i.v</a:t>
            </a:r>
            <a:r>
              <a:rPr lang="tr-TR" dirty="0"/>
              <a:t> verilir.</a:t>
            </a:r>
          </a:p>
          <a:p>
            <a:r>
              <a:rPr lang="tr-TR" dirty="0"/>
              <a:t>Sıvı </a:t>
            </a:r>
            <a:r>
              <a:rPr lang="tr-TR" dirty="0" err="1"/>
              <a:t>infüzyonları</a:t>
            </a:r>
            <a:r>
              <a:rPr lang="tr-TR" dirty="0"/>
              <a:t> ile dolaşım desteklenmeli, gerekirse </a:t>
            </a:r>
            <a:r>
              <a:rPr lang="tr-TR" dirty="0" err="1"/>
              <a:t>antihistaminikler</a:t>
            </a:r>
            <a:r>
              <a:rPr lang="tr-TR" dirty="0"/>
              <a:t> , B grubu vitaminler (özl.B1) ve kalsiyum uygulamaları yapılmalıdır.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194110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F104D32-6578-4EF7-9ADF-27832E46F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tr-TR" dirty="0"/>
              <a:t>RUMİNANTLARDA TİMPANİ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1F0CA28-455B-40B5-BF45-D288DCC662F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>
            <a:normAutofit lnSpcReduction="10000"/>
          </a:bodyPr>
          <a:lstStyle/>
          <a:p>
            <a:r>
              <a:rPr lang="tr-TR" dirty="0"/>
              <a:t>ETİYOLOJİ</a:t>
            </a:r>
          </a:p>
          <a:p>
            <a:r>
              <a:rPr lang="tr-TR" dirty="0" err="1"/>
              <a:t>Rumende</a:t>
            </a:r>
            <a:r>
              <a:rPr lang="tr-TR" dirty="0"/>
              <a:t> 24 saatte 500-1500 Litre gaz toplanır.</a:t>
            </a:r>
          </a:p>
          <a:p>
            <a:r>
              <a:rPr lang="tr-TR" dirty="0"/>
              <a:t>CO2(%50-60),CH4(%30-40), ayrıca H2S,CO,N2   gazları oluşur.</a:t>
            </a:r>
          </a:p>
          <a:p>
            <a:endParaRPr lang="tr-TR" dirty="0"/>
          </a:p>
          <a:p>
            <a:r>
              <a:rPr lang="tr-TR" dirty="0" err="1"/>
              <a:t>Arteriel</a:t>
            </a:r>
            <a:r>
              <a:rPr lang="tr-TR" dirty="0"/>
              <a:t> </a:t>
            </a:r>
            <a:r>
              <a:rPr lang="tr-TR" dirty="0" err="1"/>
              <a:t>hipoksemi</a:t>
            </a:r>
            <a:r>
              <a:rPr lang="tr-TR" dirty="0"/>
              <a:t>, </a:t>
            </a:r>
            <a:r>
              <a:rPr lang="tr-TR" dirty="0" err="1"/>
              <a:t>Hiperkapni</a:t>
            </a:r>
            <a:r>
              <a:rPr lang="tr-TR" dirty="0"/>
              <a:t> ve </a:t>
            </a:r>
            <a:r>
              <a:rPr lang="tr-TR" dirty="0" err="1"/>
              <a:t>Respiratorik</a:t>
            </a:r>
            <a:r>
              <a:rPr lang="tr-TR" dirty="0"/>
              <a:t> </a:t>
            </a:r>
            <a:r>
              <a:rPr lang="tr-TR" dirty="0" err="1"/>
              <a:t>asidoz</a:t>
            </a:r>
            <a:r>
              <a:rPr lang="tr-TR" dirty="0"/>
              <a:t> gelişir.</a:t>
            </a:r>
          </a:p>
          <a:p>
            <a:r>
              <a:rPr lang="tr-TR" dirty="0"/>
              <a:t>Hayvan solunum felci ve dolaşım yetmezliğinden</a:t>
            </a:r>
          </a:p>
          <a:p>
            <a:r>
              <a:rPr lang="tr-TR" dirty="0"/>
              <a:t>Gazın köpüklü oluşuna bağlı -----</a:t>
            </a:r>
            <a:r>
              <a:rPr lang="tr-TR" dirty="0" err="1"/>
              <a:t>primer</a:t>
            </a:r>
            <a:endParaRPr lang="tr-TR" dirty="0"/>
          </a:p>
          <a:p>
            <a:r>
              <a:rPr lang="tr-TR" dirty="0" err="1"/>
              <a:t>Ruktusun</a:t>
            </a:r>
            <a:r>
              <a:rPr lang="tr-TR" dirty="0"/>
              <a:t> engellenmesine bağlı------------</a:t>
            </a:r>
            <a:r>
              <a:rPr lang="tr-TR" dirty="0" err="1"/>
              <a:t>sekonder</a:t>
            </a:r>
            <a:endParaRPr lang="tr-TR" dirty="0"/>
          </a:p>
          <a:p>
            <a:r>
              <a:rPr lang="tr-TR" dirty="0"/>
              <a:t>Sinir kollarında fonksiyon bozukluğu (</a:t>
            </a:r>
            <a:r>
              <a:rPr lang="tr-TR" dirty="0" err="1"/>
              <a:t>Vagus</a:t>
            </a:r>
            <a:r>
              <a:rPr lang="tr-TR" dirty="0"/>
              <a:t> </a:t>
            </a:r>
            <a:r>
              <a:rPr lang="tr-TR" dirty="0" err="1"/>
              <a:t>İndigesyonu</a:t>
            </a:r>
            <a:r>
              <a:rPr lang="tr-T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852339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FDFD266-5E5C-4C71-87D7-37127E496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PRİMER NEDENLER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8D5AFF2-E082-414D-95E6-F5B95D01574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>
                <a:solidFill>
                  <a:srgbClr val="FF0000"/>
                </a:solidFill>
              </a:rPr>
              <a:t>-Beslenmeye ait faktörler.</a:t>
            </a:r>
          </a:p>
          <a:p>
            <a:r>
              <a:rPr lang="tr-TR" dirty="0"/>
              <a:t>Soldurulmamış taze otlar, </a:t>
            </a:r>
            <a:r>
              <a:rPr lang="tr-TR" dirty="0" err="1"/>
              <a:t>legumioz</a:t>
            </a:r>
            <a:r>
              <a:rPr lang="tr-TR" dirty="0"/>
              <a:t> familyasından </a:t>
            </a:r>
            <a:r>
              <a:rPr lang="tr-TR" dirty="0" err="1"/>
              <a:t>yonca,bakla</a:t>
            </a:r>
            <a:r>
              <a:rPr lang="tr-TR" dirty="0"/>
              <a:t> ,bezelye, pancar yaprağı, çiğli, </a:t>
            </a:r>
            <a:r>
              <a:rPr lang="tr-TR" dirty="0" err="1"/>
              <a:t>kırağılı</a:t>
            </a:r>
            <a:r>
              <a:rPr lang="tr-TR" dirty="0"/>
              <a:t>, donmuş yemler, kızışmış, fermente olmuş yemler</a:t>
            </a:r>
          </a:p>
          <a:p>
            <a:r>
              <a:rPr lang="tr-TR" dirty="0"/>
              <a:t>-</a:t>
            </a:r>
            <a:r>
              <a:rPr lang="tr-TR" dirty="0">
                <a:solidFill>
                  <a:srgbClr val="FF0000"/>
                </a:solidFill>
              </a:rPr>
              <a:t>Hayvanın kendisine ait faktörler</a:t>
            </a:r>
          </a:p>
          <a:p>
            <a:r>
              <a:rPr lang="tr-TR" dirty="0" err="1"/>
              <a:t>Rumende</a:t>
            </a:r>
            <a:r>
              <a:rPr lang="tr-TR" dirty="0"/>
              <a:t> mukus teşkil eden bakterilerin varlığı (</a:t>
            </a:r>
            <a:r>
              <a:rPr lang="tr-TR" dirty="0" err="1"/>
              <a:t>Strept.bovis</a:t>
            </a:r>
            <a:r>
              <a:rPr lang="tr-TR" dirty="0"/>
              <a:t>), ve ön mide içeriğinin çok çabuk köpürme özelliği</a:t>
            </a:r>
          </a:p>
          <a:p>
            <a:r>
              <a:rPr lang="tr-TR" dirty="0"/>
              <a:t>Köpürme Nedenleri: Karbonhidrat ve proteinden zengin yemlerin yapısında: Suda eriyebilir sitoplazma proteinleri, </a:t>
            </a:r>
            <a:r>
              <a:rPr lang="tr-TR" dirty="0" err="1"/>
              <a:t>polisakkaritler</a:t>
            </a:r>
            <a:r>
              <a:rPr lang="tr-TR" dirty="0"/>
              <a:t> (nişasta, selüloz ve pektin polimerleri), pektin-metil-</a:t>
            </a:r>
            <a:r>
              <a:rPr lang="tr-TR" dirty="0" err="1"/>
              <a:t>esteraz</a:t>
            </a:r>
            <a:r>
              <a:rPr lang="tr-TR" dirty="0"/>
              <a:t> ve </a:t>
            </a:r>
            <a:r>
              <a:rPr lang="tr-TR" dirty="0" err="1"/>
              <a:t>saponin</a:t>
            </a:r>
            <a:r>
              <a:rPr lang="tr-TR" dirty="0"/>
              <a:t> gibi jel yapıcı maddeler. Ön mide içeriği </a:t>
            </a:r>
            <a:r>
              <a:rPr lang="tr-TR" dirty="0" err="1"/>
              <a:t>viskositesi</a:t>
            </a:r>
            <a:r>
              <a:rPr lang="tr-TR" dirty="0"/>
              <a:t> ve sıvının yüzey gerilimi çok hızlı artar, gaz-köpük karışımı oluşur.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134071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FBF43E5-9F36-45B2-84B3-DFBD54DF1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SEKONDER NEDENLER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DD3E971-AB4F-4E60-B99B-659B3211993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/>
              <a:t>-Ön midelerde toplanan gazın </a:t>
            </a:r>
            <a:r>
              <a:rPr lang="tr-TR" dirty="0" err="1"/>
              <a:t>ruktus</a:t>
            </a:r>
            <a:r>
              <a:rPr lang="tr-TR" dirty="0"/>
              <a:t> yardımıyla dışarı atılamaması.</a:t>
            </a:r>
          </a:p>
          <a:p>
            <a:r>
              <a:rPr lang="tr-TR" dirty="0" err="1"/>
              <a:t>Özofagusta</a:t>
            </a:r>
            <a:r>
              <a:rPr lang="tr-TR" dirty="0"/>
              <a:t> tam veya </a:t>
            </a:r>
            <a:r>
              <a:rPr lang="tr-TR" dirty="0" err="1"/>
              <a:t>parsiyal</a:t>
            </a:r>
            <a:r>
              <a:rPr lang="tr-TR" dirty="0"/>
              <a:t> tıkanma (</a:t>
            </a:r>
            <a:r>
              <a:rPr lang="tr-TR" dirty="0" err="1"/>
              <a:t>patetes</a:t>
            </a:r>
            <a:r>
              <a:rPr lang="tr-TR" dirty="0"/>
              <a:t>, pancar, elma, lahana kökü, turp, şalgam gibi yumru bitkiler ve </a:t>
            </a:r>
            <a:r>
              <a:rPr lang="tr-TR" dirty="0" err="1"/>
              <a:t>Tricho</a:t>
            </a:r>
            <a:r>
              <a:rPr lang="tr-TR" dirty="0"/>
              <a:t> ve </a:t>
            </a:r>
            <a:r>
              <a:rPr lang="tr-TR" dirty="0" err="1"/>
              <a:t>Phytobezoare</a:t>
            </a:r>
            <a:r>
              <a:rPr lang="tr-TR" dirty="0"/>
              <a:t> ve naylon ile </a:t>
            </a:r>
            <a:r>
              <a:rPr lang="tr-TR" dirty="0" err="1"/>
              <a:t>kardianın</a:t>
            </a:r>
            <a:r>
              <a:rPr lang="tr-TR" dirty="0"/>
              <a:t> tıkanması, </a:t>
            </a:r>
            <a:r>
              <a:rPr lang="tr-TR" dirty="0" err="1"/>
              <a:t>abse</a:t>
            </a:r>
            <a:r>
              <a:rPr lang="tr-TR" dirty="0"/>
              <a:t> ve tümör oluşumları.</a:t>
            </a:r>
          </a:p>
          <a:p>
            <a:r>
              <a:rPr lang="tr-TR" dirty="0" err="1"/>
              <a:t>Rumende</a:t>
            </a:r>
            <a:r>
              <a:rPr lang="tr-TR" dirty="0"/>
              <a:t> çok yüksek ve çok düşük </a:t>
            </a:r>
            <a:r>
              <a:rPr lang="tr-TR" dirty="0" err="1"/>
              <a:t>pH</a:t>
            </a:r>
            <a:r>
              <a:rPr lang="tr-TR" dirty="0"/>
              <a:t>, </a:t>
            </a:r>
            <a:r>
              <a:rPr lang="tr-TR" dirty="0" err="1"/>
              <a:t>Ruminitis</a:t>
            </a:r>
            <a:r>
              <a:rPr lang="tr-TR" dirty="0"/>
              <a:t> (kronik </a:t>
            </a:r>
            <a:r>
              <a:rPr lang="tr-TR" dirty="0" err="1"/>
              <a:t>rezidiv</a:t>
            </a:r>
            <a:r>
              <a:rPr lang="tr-TR" dirty="0"/>
              <a:t> </a:t>
            </a:r>
            <a:r>
              <a:rPr lang="tr-TR" dirty="0" err="1"/>
              <a:t>timpani</a:t>
            </a:r>
            <a:r>
              <a:rPr lang="tr-TR" dirty="0"/>
              <a:t>)</a:t>
            </a:r>
          </a:p>
          <a:p>
            <a:r>
              <a:rPr lang="tr-TR" dirty="0" err="1"/>
              <a:t>Abomasum</a:t>
            </a:r>
            <a:r>
              <a:rPr lang="tr-TR" dirty="0"/>
              <a:t> ve </a:t>
            </a:r>
            <a:r>
              <a:rPr lang="tr-TR" dirty="0" err="1"/>
              <a:t>sekum</a:t>
            </a:r>
            <a:r>
              <a:rPr lang="tr-TR" dirty="0"/>
              <a:t> </a:t>
            </a:r>
            <a:r>
              <a:rPr lang="tr-TR" dirty="0" err="1"/>
              <a:t>dilatasyonları</a:t>
            </a:r>
            <a:endParaRPr lang="tr-TR" dirty="0"/>
          </a:p>
          <a:p>
            <a:r>
              <a:rPr lang="tr-TR" dirty="0"/>
              <a:t>RPT, </a:t>
            </a:r>
            <a:r>
              <a:rPr lang="tr-TR" dirty="0" err="1"/>
              <a:t>N.vagus</a:t>
            </a:r>
            <a:r>
              <a:rPr lang="tr-TR" dirty="0"/>
              <a:t> zedelenmesi</a:t>
            </a:r>
          </a:p>
          <a:p>
            <a:r>
              <a:rPr lang="tr-TR" dirty="0"/>
              <a:t>İleri gebelik, </a:t>
            </a:r>
            <a:r>
              <a:rPr lang="tr-TR" dirty="0" err="1"/>
              <a:t>hipokalsemi</a:t>
            </a:r>
            <a:r>
              <a:rPr lang="tr-TR" dirty="0"/>
              <a:t>, çayır </a:t>
            </a:r>
            <a:r>
              <a:rPr lang="tr-TR" dirty="0" err="1"/>
              <a:t>tetanisi</a:t>
            </a:r>
            <a:r>
              <a:rPr lang="tr-TR" dirty="0"/>
              <a:t>, </a:t>
            </a:r>
            <a:r>
              <a:rPr lang="tr-TR" dirty="0" err="1"/>
              <a:t>tetanoz</a:t>
            </a:r>
            <a:r>
              <a:rPr lang="tr-TR" dirty="0"/>
              <a:t>, üre zehirlenmesi.</a:t>
            </a:r>
          </a:p>
          <a:p>
            <a:r>
              <a:rPr lang="tr-TR" dirty="0"/>
              <a:t>Çayır otunda K/</a:t>
            </a:r>
            <a:r>
              <a:rPr lang="tr-TR" dirty="0" err="1"/>
              <a:t>Na</a:t>
            </a:r>
            <a:r>
              <a:rPr lang="tr-TR" dirty="0"/>
              <a:t> oranının potasyum lehine artışı.</a:t>
            </a:r>
          </a:p>
          <a:p>
            <a:r>
              <a:rPr lang="tr-TR" dirty="0"/>
              <a:t>Biriken gaz </a:t>
            </a:r>
            <a:r>
              <a:rPr lang="tr-TR" dirty="0" err="1"/>
              <a:t>ruktus</a:t>
            </a:r>
            <a:r>
              <a:rPr lang="tr-TR" dirty="0"/>
              <a:t> için </a:t>
            </a:r>
            <a:r>
              <a:rPr lang="tr-TR" dirty="0" err="1"/>
              <a:t>kardiaya</a:t>
            </a:r>
            <a:r>
              <a:rPr lang="tr-TR" dirty="0"/>
              <a:t> girememekte, gittikçe </a:t>
            </a:r>
            <a:r>
              <a:rPr lang="tr-TR" dirty="0" err="1"/>
              <a:t>rumen</a:t>
            </a:r>
            <a:r>
              <a:rPr lang="tr-TR" dirty="0"/>
              <a:t> hacmi artmaktadır.</a:t>
            </a:r>
          </a:p>
        </p:txBody>
      </p:sp>
    </p:spTree>
    <p:extLst>
      <p:ext uri="{BB962C8B-B14F-4D97-AF65-F5344CB8AC3E}">
        <p14:creationId xmlns:p14="http://schemas.microsoft.com/office/powerpoint/2010/main" val="6559348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5B76797-6143-4D8D-853C-E304DCFE6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SEMPTOMLAR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FB7A84A-7F67-4522-9784-D90944482D10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Sol açlık çukurluğunda 1-8 saat </a:t>
            </a:r>
            <a:r>
              <a:rPr lang="tr-TR" dirty="0" err="1"/>
              <a:t>içersinde</a:t>
            </a:r>
            <a:r>
              <a:rPr lang="tr-TR" dirty="0"/>
              <a:t> aşırı gerginleşme, sağ açlık çukurluğunda da gerginleşme ve şişme</a:t>
            </a:r>
          </a:p>
          <a:p>
            <a:r>
              <a:rPr lang="tr-TR" dirty="0"/>
              <a:t>Çok sayıda hayvanda arka arkaya </a:t>
            </a:r>
            <a:r>
              <a:rPr lang="tr-TR" dirty="0" err="1"/>
              <a:t>timpani</a:t>
            </a:r>
            <a:r>
              <a:rPr lang="tr-TR" dirty="0"/>
              <a:t> de yem analizi yapılmalıdır.</a:t>
            </a:r>
          </a:p>
          <a:p>
            <a:r>
              <a:rPr lang="tr-TR" dirty="0"/>
              <a:t>Köpüklü formda; salya akıntısı, öğürtü, </a:t>
            </a:r>
            <a:r>
              <a:rPr lang="tr-TR" dirty="0" err="1"/>
              <a:t>rumen</a:t>
            </a:r>
            <a:r>
              <a:rPr lang="tr-TR" dirty="0"/>
              <a:t> </a:t>
            </a:r>
            <a:r>
              <a:rPr lang="tr-TR" dirty="0" err="1"/>
              <a:t>kontraksiyonu</a:t>
            </a:r>
            <a:r>
              <a:rPr lang="tr-TR" dirty="0"/>
              <a:t> başlangıçta artar, daha sonra durur.</a:t>
            </a:r>
          </a:p>
          <a:p>
            <a:r>
              <a:rPr lang="tr-TR" dirty="0"/>
              <a:t>Solunum tipi </a:t>
            </a:r>
            <a:r>
              <a:rPr lang="tr-TR" dirty="0" err="1"/>
              <a:t>kostaldır</a:t>
            </a:r>
            <a:r>
              <a:rPr lang="tr-TR" dirty="0"/>
              <a:t>. Kusma, </a:t>
            </a:r>
            <a:r>
              <a:rPr lang="tr-TR" dirty="0" err="1"/>
              <a:t>tenesmus</a:t>
            </a:r>
            <a:r>
              <a:rPr lang="tr-TR" dirty="0"/>
              <a:t>, </a:t>
            </a:r>
            <a:r>
              <a:rPr lang="tr-TR" dirty="0" err="1"/>
              <a:t>rumen</a:t>
            </a:r>
            <a:r>
              <a:rPr lang="tr-TR" dirty="0"/>
              <a:t> </a:t>
            </a:r>
            <a:r>
              <a:rPr lang="tr-TR" dirty="0" err="1"/>
              <a:t>rupturu</a:t>
            </a:r>
            <a:r>
              <a:rPr lang="tr-TR" dirty="0"/>
              <a:t> oluşabilir.</a:t>
            </a:r>
          </a:p>
          <a:p>
            <a:r>
              <a:rPr lang="tr-TR" dirty="0"/>
              <a:t>Şiddetli seyirde 1-2 saatte hayvan düşer ve </a:t>
            </a:r>
            <a:r>
              <a:rPr lang="tr-TR" dirty="0" err="1"/>
              <a:t>asfeksi</a:t>
            </a:r>
            <a:r>
              <a:rPr lang="tr-TR" dirty="0"/>
              <a:t> krampına girer.</a:t>
            </a:r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839192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ED8ECC0-A77C-44C4-AD5D-760589BB4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SAĞALTIM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46AC6E5-E6CB-4D43-B558-07B302795AF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 err="1"/>
              <a:t>Kardiadan</a:t>
            </a:r>
            <a:r>
              <a:rPr lang="tr-TR" dirty="0"/>
              <a:t> geçişi kolaylaştırmak için hayvanın ön tarafı 30-40 cm yükseltilir.</a:t>
            </a:r>
          </a:p>
          <a:p>
            <a:r>
              <a:rPr lang="tr-TR" dirty="0"/>
              <a:t>Ağızdan 1-2 litre parafin </a:t>
            </a:r>
            <a:r>
              <a:rPr lang="tr-TR" dirty="0" err="1"/>
              <a:t>likid</a:t>
            </a:r>
            <a:r>
              <a:rPr lang="tr-TR" dirty="0"/>
              <a:t> veya bitkisel yağ içirilebilir.</a:t>
            </a:r>
          </a:p>
          <a:p>
            <a:r>
              <a:rPr lang="tr-TR" dirty="0"/>
              <a:t>Gazın köpüklü olduğu durumlarda </a:t>
            </a:r>
            <a:r>
              <a:rPr lang="tr-TR" dirty="0" err="1"/>
              <a:t>tetrasiklin</a:t>
            </a:r>
            <a:r>
              <a:rPr lang="tr-TR" dirty="0"/>
              <a:t> + </a:t>
            </a:r>
            <a:r>
              <a:rPr lang="tr-TR" dirty="0" err="1"/>
              <a:t>Asetil</a:t>
            </a:r>
            <a:r>
              <a:rPr lang="tr-TR" dirty="0"/>
              <a:t> </a:t>
            </a:r>
            <a:r>
              <a:rPr lang="tr-TR" dirty="0" err="1"/>
              <a:t>butilat</a:t>
            </a:r>
            <a:r>
              <a:rPr lang="tr-TR" dirty="0"/>
              <a:t>(</a:t>
            </a:r>
            <a:r>
              <a:rPr lang="tr-TR" dirty="0" err="1"/>
              <a:t>Blotrol</a:t>
            </a:r>
            <a:r>
              <a:rPr lang="tr-TR" dirty="0"/>
              <a:t>), metil silikon preparatları (Mete) 500-1000 ml suyla içirilir.</a:t>
            </a:r>
          </a:p>
          <a:p>
            <a:r>
              <a:rPr lang="tr-TR" dirty="0"/>
              <a:t>Gaz sondası ile sondalama yapılır.</a:t>
            </a:r>
          </a:p>
          <a:p>
            <a:r>
              <a:rPr lang="tr-TR" dirty="0" err="1"/>
              <a:t>Antifermantatif</a:t>
            </a:r>
            <a:r>
              <a:rPr lang="tr-TR" dirty="0"/>
              <a:t> </a:t>
            </a:r>
            <a:r>
              <a:rPr lang="tr-TR" dirty="0" err="1"/>
              <a:t>Creolin</a:t>
            </a:r>
            <a:r>
              <a:rPr lang="tr-TR" dirty="0"/>
              <a:t>(20-30 ml); %40’lık </a:t>
            </a:r>
            <a:r>
              <a:rPr lang="tr-TR" dirty="0" err="1"/>
              <a:t>Formalin</a:t>
            </a:r>
            <a:r>
              <a:rPr lang="tr-TR" dirty="0"/>
              <a:t>(10-50 ml) 1-2 litre su </a:t>
            </a:r>
            <a:r>
              <a:rPr lang="tr-TR" dirty="0" err="1"/>
              <a:t>içersinde</a:t>
            </a:r>
            <a:r>
              <a:rPr lang="tr-TR" dirty="0"/>
              <a:t> verilir.</a:t>
            </a:r>
          </a:p>
          <a:p>
            <a:r>
              <a:rPr lang="tr-TR" dirty="0"/>
              <a:t>Tuzlu </a:t>
            </a:r>
            <a:r>
              <a:rPr lang="tr-TR" dirty="0" err="1"/>
              <a:t>sürgüt</a:t>
            </a:r>
            <a:r>
              <a:rPr lang="tr-TR" dirty="0"/>
              <a:t> (sodyum ve </a:t>
            </a:r>
            <a:r>
              <a:rPr lang="tr-TR" dirty="0" err="1"/>
              <a:t>mağnezyum</a:t>
            </a:r>
            <a:r>
              <a:rPr lang="tr-TR" dirty="0"/>
              <a:t> sülfat)</a:t>
            </a:r>
          </a:p>
          <a:p>
            <a:r>
              <a:rPr lang="tr-TR" dirty="0" err="1"/>
              <a:t>Sürsil</a:t>
            </a:r>
            <a:r>
              <a:rPr lang="tr-TR" dirty="0"/>
              <a:t> verilebilir.</a:t>
            </a:r>
          </a:p>
          <a:p>
            <a:r>
              <a:rPr lang="tr-TR" dirty="0" err="1"/>
              <a:t>Tükrük</a:t>
            </a:r>
            <a:r>
              <a:rPr lang="tr-TR" dirty="0"/>
              <a:t> </a:t>
            </a:r>
            <a:r>
              <a:rPr lang="tr-TR" dirty="0" err="1"/>
              <a:t>sekresyonunu</a:t>
            </a:r>
            <a:r>
              <a:rPr lang="tr-TR" dirty="0"/>
              <a:t> artırmak için ağıza kuru ottan saç örgüsü yerleştirilir.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892628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80D4E50-5E7B-45EF-844F-B06C05222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SAĞALTIM</a:t>
            </a:r>
            <a:br>
              <a:rPr lang="tr-TR" dirty="0"/>
            </a:b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A6124D0-74C9-440B-981B-069B1B7A02C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Sonda kullanılma zamanı yoksa sol açlık çukurluğuna </a:t>
            </a:r>
            <a:r>
              <a:rPr lang="tr-TR" dirty="0" err="1"/>
              <a:t>trokar</a:t>
            </a:r>
            <a:r>
              <a:rPr lang="tr-TR" dirty="0"/>
              <a:t> uygulanır(köpüklü formda </a:t>
            </a:r>
            <a:r>
              <a:rPr lang="tr-TR" dirty="0" err="1"/>
              <a:t>kontraendike</a:t>
            </a:r>
            <a:r>
              <a:rPr lang="tr-TR" dirty="0"/>
              <a:t>)</a:t>
            </a:r>
          </a:p>
          <a:p>
            <a:r>
              <a:rPr lang="tr-TR" dirty="0"/>
              <a:t>Nüksedici olgularda </a:t>
            </a:r>
            <a:r>
              <a:rPr lang="tr-TR" dirty="0" err="1"/>
              <a:t>rumene</a:t>
            </a:r>
            <a:r>
              <a:rPr lang="tr-TR" dirty="0"/>
              <a:t> </a:t>
            </a:r>
            <a:r>
              <a:rPr lang="tr-TR" dirty="0" err="1"/>
              <a:t>tirbişon</a:t>
            </a:r>
            <a:r>
              <a:rPr lang="tr-TR" dirty="0"/>
              <a:t> tarzında </a:t>
            </a:r>
            <a:r>
              <a:rPr lang="tr-TR" dirty="0" err="1"/>
              <a:t>trokar</a:t>
            </a:r>
            <a:r>
              <a:rPr lang="tr-TR" dirty="0"/>
              <a:t> yerleştirilir</a:t>
            </a:r>
          </a:p>
          <a:p>
            <a:r>
              <a:rPr lang="tr-TR" dirty="0"/>
              <a:t>Gazın aniden boşaltılması özellikle buzağı ve genç danalarda beyinde anemiye neden olabilir.</a:t>
            </a:r>
          </a:p>
          <a:p>
            <a:r>
              <a:rPr lang="tr-TR" dirty="0" err="1"/>
              <a:t>Trokar</a:t>
            </a:r>
            <a:r>
              <a:rPr lang="tr-TR" dirty="0"/>
              <a:t> olmadığı zamanlarda hayat kurtarıcı (</a:t>
            </a:r>
            <a:r>
              <a:rPr lang="tr-TR" dirty="0" err="1"/>
              <a:t>İndicatio</a:t>
            </a:r>
            <a:r>
              <a:rPr lang="tr-TR" dirty="0"/>
              <a:t> </a:t>
            </a:r>
            <a:r>
              <a:rPr lang="tr-TR" dirty="0" err="1"/>
              <a:t>vitalis</a:t>
            </a:r>
            <a:r>
              <a:rPr lang="tr-TR" dirty="0"/>
              <a:t>) olarak sivri çakı kullanılabilir.</a:t>
            </a:r>
          </a:p>
          <a:p>
            <a:r>
              <a:rPr lang="tr-TR" dirty="0"/>
              <a:t>Son çare olarak </a:t>
            </a:r>
            <a:r>
              <a:rPr lang="tr-TR" dirty="0" err="1"/>
              <a:t>laparorumenetomi</a:t>
            </a:r>
            <a:r>
              <a:rPr lang="tr-TR" dirty="0"/>
              <a:t> yapılabilir.</a:t>
            </a:r>
          </a:p>
          <a:p>
            <a:r>
              <a:rPr lang="tr-TR" dirty="0"/>
              <a:t>Yemlere %4 tuz katılması su içmeyi artıracağı için </a:t>
            </a:r>
            <a:r>
              <a:rPr lang="tr-TR"/>
              <a:t>gazı önler.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442665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81EC7A-755D-48C3-BBD2-B89594050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YABANCI CİSİM SENDROMU (RPT)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6FFE96D-D56B-4FEF-9D57-B6350083E16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ETİYOLOJİ</a:t>
            </a:r>
          </a:p>
          <a:p>
            <a:r>
              <a:rPr lang="tr-TR" dirty="0"/>
              <a:t>Sığırlarda yemle birlikte yutulan keskin, sivri yaralayıcı cisimlerin </a:t>
            </a:r>
            <a:r>
              <a:rPr lang="tr-TR" dirty="0" err="1"/>
              <a:t>retikulum</a:t>
            </a:r>
            <a:r>
              <a:rPr lang="tr-TR" dirty="0"/>
              <a:t> duvarını delmesiyle oluşur. Tadilat ve tamirat yapılan alandan toplanan yemler yabancı tel ve çivi cisimleri içerebilir.</a:t>
            </a:r>
          </a:p>
          <a:p>
            <a:r>
              <a:rPr lang="tr-TR" dirty="0"/>
              <a:t>Erişkin sığırların %90’ında kesim sonrası yabancı cisim bulunur. </a:t>
            </a:r>
          </a:p>
          <a:p>
            <a:r>
              <a:rPr lang="tr-TR" dirty="0"/>
              <a:t>Yabancı cisimler peritonu, </a:t>
            </a:r>
            <a:r>
              <a:rPr lang="tr-TR" dirty="0" err="1"/>
              <a:t>diyaframayı</a:t>
            </a:r>
            <a:r>
              <a:rPr lang="tr-TR" dirty="0"/>
              <a:t>, perikardı, dalağı, akciğer ve karaciğeri yaralayabilirler.</a:t>
            </a:r>
          </a:p>
        </p:txBody>
      </p:sp>
    </p:spTree>
    <p:extLst>
      <p:ext uri="{BB962C8B-B14F-4D97-AF65-F5344CB8AC3E}">
        <p14:creationId xmlns:p14="http://schemas.microsoft.com/office/powerpoint/2010/main" val="26672195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FDBC7B7-116A-449B-87D3-EA5A3CE01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PATOGENEZ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2AF7A66-6AA6-4D68-8DCA-CABCA495A0F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/>
              <a:t>Batan cismin boyu kısa ise, </a:t>
            </a:r>
            <a:r>
              <a:rPr lang="tr-TR" dirty="0" err="1"/>
              <a:t>retikulumun</a:t>
            </a:r>
            <a:r>
              <a:rPr lang="tr-TR" dirty="0"/>
              <a:t> </a:t>
            </a:r>
            <a:r>
              <a:rPr lang="tr-TR" dirty="0" err="1"/>
              <a:t>epitel</a:t>
            </a:r>
            <a:r>
              <a:rPr lang="tr-TR" dirty="0"/>
              <a:t> ve </a:t>
            </a:r>
            <a:r>
              <a:rPr lang="tr-TR" dirty="0" err="1"/>
              <a:t>muskuler</a:t>
            </a:r>
            <a:r>
              <a:rPr lang="tr-TR" dirty="0"/>
              <a:t> tabakasına gömülü kalır. Bu tabloya «</a:t>
            </a:r>
            <a:r>
              <a:rPr lang="tr-TR" dirty="0" err="1"/>
              <a:t>Retikulitis</a:t>
            </a:r>
            <a:r>
              <a:rPr lang="tr-TR" dirty="0"/>
              <a:t> </a:t>
            </a:r>
            <a:r>
              <a:rPr lang="tr-TR" dirty="0" err="1"/>
              <a:t>travmatika</a:t>
            </a:r>
            <a:r>
              <a:rPr lang="tr-TR" dirty="0"/>
              <a:t> </a:t>
            </a:r>
            <a:r>
              <a:rPr lang="tr-TR" dirty="0" err="1"/>
              <a:t>simpleks</a:t>
            </a:r>
            <a:r>
              <a:rPr lang="tr-TR" dirty="0"/>
              <a:t>» adı verilir.</a:t>
            </a:r>
          </a:p>
          <a:p>
            <a:r>
              <a:rPr lang="tr-TR" dirty="0" err="1"/>
              <a:t>Retikulum</a:t>
            </a:r>
            <a:r>
              <a:rPr lang="tr-TR" dirty="0"/>
              <a:t> </a:t>
            </a:r>
            <a:r>
              <a:rPr lang="tr-TR" dirty="0" err="1"/>
              <a:t>serozası</a:t>
            </a:r>
            <a:r>
              <a:rPr lang="tr-TR" dirty="0"/>
              <a:t> delinip, peritonun </a:t>
            </a:r>
            <a:r>
              <a:rPr lang="tr-TR" dirty="0" err="1"/>
              <a:t>visseral</a:t>
            </a:r>
            <a:r>
              <a:rPr lang="tr-TR" dirty="0"/>
              <a:t> zarı yaralandığı takdirde </a:t>
            </a:r>
            <a:r>
              <a:rPr lang="tr-TR" dirty="0">
                <a:solidFill>
                  <a:srgbClr val="FF0000"/>
                </a:solidFill>
              </a:rPr>
              <a:t>ağrı belirtileri </a:t>
            </a:r>
            <a:r>
              <a:rPr lang="tr-TR" dirty="0"/>
              <a:t>ortaya çıkar (</a:t>
            </a:r>
            <a:r>
              <a:rPr lang="tr-TR" dirty="0" err="1"/>
              <a:t>perforatif</a:t>
            </a:r>
            <a:r>
              <a:rPr lang="tr-TR" dirty="0"/>
              <a:t> </a:t>
            </a:r>
            <a:r>
              <a:rPr lang="tr-TR" dirty="0" err="1"/>
              <a:t>peritonitis</a:t>
            </a:r>
            <a:r>
              <a:rPr lang="tr-TR" dirty="0"/>
              <a:t>). </a:t>
            </a:r>
            <a:r>
              <a:rPr lang="tr-TR" dirty="0" err="1"/>
              <a:t>Fibröz</a:t>
            </a:r>
            <a:r>
              <a:rPr lang="tr-TR" dirty="0"/>
              <a:t> karakterde yangı meydana gelir. Meydana gelen sınırlı yangıya «</a:t>
            </a:r>
            <a:r>
              <a:rPr lang="tr-TR" dirty="0" err="1"/>
              <a:t>Retikulitis</a:t>
            </a:r>
            <a:r>
              <a:rPr lang="tr-TR" dirty="0"/>
              <a:t> </a:t>
            </a:r>
            <a:r>
              <a:rPr lang="tr-TR" dirty="0" err="1"/>
              <a:t>travmatika</a:t>
            </a:r>
            <a:r>
              <a:rPr lang="tr-TR" dirty="0"/>
              <a:t> </a:t>
            </a:r>
            <a:r>
              <a:rPr lang="tr-TR" dirty="0" err="1"/>
              <a:t>sirkumskripta</a:t>
            </a:r>
            <a:r>
              <a:rPr lang="tr-TR" dirty="0"/>
              <a:t>» adı verilir.</a:t>
            </a:r>
          </a:p>
          <a:p>
            <a:r>
              <a:rPr lang="tr-TR" dirty="0"/>
              <a:t>Peritona irinli  yangının yayılması «</a:t>
            </a:r>
            <a:r>
              <a:rPr lang="tr-TR" dirty="0" err="1"/>
              <a:t>Peritonitis</a:t>
            </a:r>
            <a:r>
              <a:rPr lang="tr-TR" dirty="0"/>
              <a:t> </a:t>
            </a:r>
            <a:r>
              <a:rPr lang="tr-TR" dirty="0" err="1"/>
              <a:t>diffusa</a:t>
            </a:r>
            <a:r>
              <a:rPr lang="tr-TR" dirty="0"/>
              <a:t>» adı verilir.</a:t>
            </a:r>
          </a:p>
          <a:p>
            <a:r>
              <a:rPr lang="tr-TR" dirty="0" err="1"/>
              <a:t>Kardial</a:t>
            </a:r>
            <a:r>
              <a:rPr lang="tr-TR" dirty="0"/>
              <a:t> kesede </a:t>
            </a:r>
            <a:r>
              <a:rPr lang="tr-TR" dirty="0" err="1"/>
              <a:t>travmatik</a:t>
            </a:r>
            <a:r>
              <a:rPr lang="tr-TR" dirty="0"/>
              <a:t> yangı «</a:t>
            </a:r>
            <a:r>
              <a:rPr lang="tr-TR" dirty="0" err="1"/>
              <a:t>Perikarditis</a:t>
            </a:r>
            <a:r>
              <a:rPr lang="tr-TR" dirty="0"/>
              <a:t> </a:t>
            </a:r>
            <a:r>
              <a:rPr lang="tr-TR" dirty="0" err="1"/>
              <a:t>travmatika</a:t>
            </a:r>
            <a:r>
              <a:rPr lang="tr-TR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8416077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A52F737-3943-4D19-B31C-501380409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SEMPTOMLAR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71523F4-93E5-47DD-9A1F-BC615351249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/>
              <a:t>İştahsızlık, süt veriminde 1/3 oranında azalma</a:t>
            </a:r>
          </a:p>
          <a:p>
            <a:r>
              <a:rPr lang="tr-TR" dirty="0"/>
              <a:t>Yokuş aşağı yürütüldüğü ve yattığı zaman inleme gösterme.</a:t>
            </a:r>
          </a:p>
          <a:p>
            <a:r>
              <a:rPr lang="tr-TR" dirty="0"/>
              <a:t>Rumen hareketleri ve </a:t>
            </a:r>
            <a:r>
              <a:rPr lang="tr-TR" dirty="0" err="1"/>
              <a:t>gevişgetirme</a:t>
            </a:r>
            <a:r>
              <a:rPr lang="tr-TR" dirty="0"/>
              <a:t> durur.</a:t>
            </a:r>
          </a:p>
          <a:p>
            <a:r>
              <a:rPr lang="tr-TR" dirty="0"/>
              <a:t>Devamlı </a:t>
            </a:r>
            <a:r>
              <a:rPr lang="tr-TR" dirty="0" err="1"/>
              <a:t>timpani</a:t>
            </a:r>
            <a:r>
              <a:rPr lang="tr-TR" dirty="0"/>
              <a:t> ve </a:t>
            </a:r>
            <a:r>
              <a:rPr lang="tr-TR" dirty="0" err="1"/>
              <a:t>obstipasyon</a:t>
            </a:r>
            <a:r>
              <a:rPr lang="tr-TR" dirty="0"/>
              <a:t> gelişir.</a:t>
            </a:r>
          </a:p>
          <a:p>
            <a:r>
              <a:rPr lang="tr-TR" dirty="0"/>
              <a:t>Sağ karın duvarı gergindir</a:t>
            </a:r>
          </a:p>
          <a:p>
            <a:r>
              <a:rPr lang="tr-TR" dirty="0"/>
              <a:t>Tipik kamburluk göze çarpar. Karın içeri doğru çekilir.</a:t>
            </a:r>
          </a:p>
          <a:p>
            <a:r>
              <a:rPr lang="tr-TR" dirty="0"/>
              <a:t>Diyaframa sinirleri etkilendiğinde kuru öksürük görülür.</a:t>
            </a:r>
          </a:p>
          <a:p>
            <a:r>
              <a:rPr lang="tr-TR" dirty="0"/>
              <a:t>Nabız ve solunum frekansı artar.</a:t>
            </a:r>
          </a:p>
          <a:p>
            <a:r>
              <a:rPr lang="tr-TR" dirty="0" err="1"/>
              <a:t>Bakteriyal</a:t>
            </a:r>
            <a:r>
              <a:rPr lang="tr-TR" dirty="0"/>
              <a:t> </a:t>
            </a:r>
            <a:r>
              <a:rPr lang="tr-TR" dirty="0" err="1"/>
              <a:t>endotoksin</a:t>
            </a:r>
            <a:r>
              <a:rPr lang="tr-TR" dirty="0"/>
              <a:t> </a:t>
            </a:r>
            <a:r>
              <a:rPr lang="tr-TR" dirty="0" err="1"/>
              <a:t>resorbsiyonu</a:t>
            </a:r>
            <a:r>
              <a:rPr lang="tr-TR" dirty="0"/>
              <a:t>, </a:t>
            </a:r>
            <a:r>
              <a:rPr lang="tr-TR" dirty="0" err="1"/>
              <a:t>intoksikasyon</a:t>
            </a:r>
            <a:r>
              <a:rPr lang="tr-TR" dirty="0"/>
              <a:t> belirtisi.</a:t>
            </a:r>
          </a:p>
        </p:txBody>
      </p:sp>
    </p:spTree>
    <p:extLst>
      <p:ext uri="{BB962C8B-B14F-4D97-AF65-F5344CB8AC3E}">
        <p14:creationId xmlns:p14="http://schemas.microsoft.com/office/powerpoint/2010/main" val="40272045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0E2397A-FD56-4C75-AC0F-1824CB0F7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TANI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14B2731-3A06-4ACF-B960-7778E40EBD1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u="sng" dirty="0"/>
              <a:t>AĞRI DENEYLERİ</a:t>
            </a:r>
          </a:p>
          <a:p>
            <a:r>
              <a:rPr lang="tr-TR" dirty="0"/>
              <a:t>1- Hayvanı dar bir bölgede döndürme</a:t>
            </a:r>
          </a:p>
          <a:p>
            <a:r>
              <a:rPr lang="tr-TR" dirty="0"/>
              <a:t>2- Yokuş aşağı yürütme</a:t>
            </a:r>
          </a:p>
          <a:p>
            <a:r>
              <a:rPr lang="tr-TR" dirty="0"/>
              <a:t>3- Yumruk deneyi</a:t>
            </a:r>
          </a:p>
          <a:p>
            <a:r>
              <a:rPr lang="tr-TR" dirty="0"/>
              <a:t>4-Sırttan sıkma (</a:t>
            </a:r>
            <a:r>
              <a:rPr lang="tr-TR" dirty="0" err="1"/>
              <a:t>Ruegg</a:t>
            </a:r>
            <a:r>
              <a:rPr lang="tr-TR" dirty="0"/>
              <a:t>) deneyi (%88 etkili)</a:t>
            </a:r>
          </a:p>
          <a:p>
            <a:r>
              <a:rPr lang="tr-TR" dirty="0"/>
              <a:t>5-Diyaframa bölgesini </a:t>
            </a:r>
            <a:r>
              <a:rPr lang="tr-TR" dirty="0" err="1"/>
              <a:t>perküte</a:t>
            </a:r>
            <a:r>
              <a:rPr lang="tr-TR" dirty="0"/>
              <a:t> etme</a:t>
            </a:r>
          </a:p>
          <a:p>
            <a:r>
              <a:rPr lang="tr-TR" dirty="0"/>
              <a:t>6- </a:t>
            </a:r>
            <a:r>
              <a:rPr lang="tr-TR" dirty="0" err="1"/>
              <a:t>Retikulum</a:t>
            </a:r>
            <a:r>
              <a:rPr lang="tr-TR" dirty="0"/>
              <a:t> ve çevresini çekiçle </a:t>
            </a:r>
            <a:r>
              <a:rPr lang="tr-TR" dirty="0" err="1"/>
              <a:t>perküte</a:t>
            </a:r>
            <a:r>
              <a:rPr lang="tr-TR" dirty="0"/>
              <a:t> etme (%82 etkili)</a:t>
            </a:r>
          </a:p>
          <a:p>
            <a:r>
              <a:rPr lang="tr-TR" dirty="0"/>
              <a:t>7-Götze’nin sopa deneyi (% 82 etkili)</a:t>
            </a:r>
          </a:p>
          <a:p>
            <a:r>
              <a:rPr lang="tr-TR" dirty="0"/>
              <a:t>8- Sırttan çekme (</a:t>
            </a:r>
            <a:r>
              <a:rPr lang="tr-TR" dirty="0" err="1"/>
              <a:t>Kalchschmidt</a:t>
            </a:r>
            <a:r>
              <a:rPr lang="tr-TR" dirty="0"/>
              <a:t>) deneyi (% 94 etkili)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103116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74BED98-EB79-4022-9A37-418A0E198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TANI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19A5E02-6030-4025-8DED-86DEC8EE787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9- Metal </a:t>
            </a:r>
            <a:r>
              <a:rPr lang="tr-TR" dirty="0" err="1"/>
              <a:t>dedektör</a:t>
            </a:r>
            <a:r>
              <a:rPr lang="tr-TR" dirty="0"/>
              <a:t> kontrolü</a:t>
            </a:r>
          </a:p>
          <a:p>
            <a:r>
              <a:rPr lang="tr-TR" dirty="0"/>
              <a:t>10- </a:t>
            </a:r>
            <a:r>
              <a:rPr lang="tr-TR" dirty="0" err="1"/>
              <a:t>Glutaraldehid</a:t>
            </a:r>
            <a:r>
              <a:rPr lang="tr-TR" dirty="0"/>
              <a:t> Testi</a:t>
            </a:r>
          </a:p>
          <a:p>
            <a:r>
              <a:rPr lang="tr-TR" dirty="0"/>
              <a:t>-%25’ </a:t>
            </a:r>
            <a:r>
              <a:rPr lang="tr-TR" dirty="0" err="1"/>
              <a:t>lik</a:t>
            </a:r>
            <a:r>
              <a:rPr lang="tr-TR" dirty="0"/>
              <a:t> </a:t>
            </a:r>
            <a:r>
              <a:rPr lang="tr-TR" dirty="0" err="1"/>
              <a:t>Glutaraldehid</a:t>
            </a:r>
            <a:r>
              <a:rPr lang="tr-TR" dirty="0"/>
              <a:t> sol. 50 ml + 1gr EDTA +1000 ml serum fizyolojik (Bu şekilde % 1,25’lik sol. elde edilir)</a:t>
            </a:r>
          </a:p>
          <a:p>
            <a:r>
              <a:rPr lang="tr-TR" dirty="0"/>
              <a:t>2,5 ml </a:t>
            </a:r>
            <a:r>
              <a:rPr lang="tr-TR" dirty="0" err="1"/>
              <a:t>reagenz</a:t>
            </a:r>
            <a:r>
              <a:rPr lang="tr-TR" dirty="0"/>
              <a:t> sol. + 2,5 ml kan örneği</a:t>
            </a:r>
          </a:p>
          <a:p>
            <a:r>
              <a:rPr lang="tr-TR" dirty="0"/>
              <a:t>1-3 </a:t>
            </a:r>
            <a:r>
              <a:rPr lang="tr-TR" dirty="0" err="1"/>
              <a:t>dak</a:t>
            </a:r>
            <a:r>
              <a:rPr lang="tr-TR" dirty="0"/>
              <a:t>.= Yüksek pozitif</a:t>
            </a:r>
          </a:p>
          <a:p>
            <a:r>
              <a:rPr lang="tr-TR" dirty="0"/>
              <a:t>3-6 </a:t>
            </a:r>
            <a:r>
              <a:rPr lang="tr-TR" dirty="0" err="1"/>
              <a:t>dak</a:t>
            </a:r>
            <a:r>
              <a:rPr lang="tr-TR" dirty="0"/>
              <a:t>. = Pozitif</a:t>
            </a:r>
          </a:p>
          <a:p>
            <a:r>
              <a:rPr lang="tr-TR" dirty="0"/>
              <a:t>6-15 </a:t>
            </a:r>
            <a:r>
              <a:rPr lang="tr-TR" dirty="0" err="1"/>
              <a:t>dak</a:t>
            </a:r>
            <a:r>
              <a:rPr lang="tr-TR" dirty="0"/>
              <a:t>.= Düşük pozitif</a:t>
            </a:r>
          </a:p>
          <a:p>
            <a:r>
              <a:rPr lang="tr-TR" dirty="0"/>
              <a:t>&gt; 15 </a:t>
            </a:r>
            <a:r>
              <a:rPr lang="tr-TR" dirty="0" err="1"/>
              <a:t>dak</a:t>
            </a:r>
            <a:r>
              <a:rPr lang="tr-TR" dirty="0"/>
              <a:t>. = Negatif </a:t>
            </a:r>
          </a:p>
          <a:p>
            <a:endParaRPr lang="tr-TR" dirty="0"/>
          </a:p>
          <a:p>
            <a:pPr marL="0" indent="0">
              <a:buNone/>
            </a:pPr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1984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76F6357-BE25-4832-9BC9-B1437D7D8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TEDAVİ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803E06F-BDFA-43AC-A439-298B2EA50BC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On gün süreyle az miktarda yemle besleme (yabancı cismin ilerlemesi önlenir)</a:t>
            </a:r>
          </a:p>
          <a:p>
            <a:r>
              <a:rPr lang="tr-TR" dirty="0"/>
              <a:t>Ön tarafı 20-40 cm yükseltilir (Platform yöntemi)</a:t>
            </a:r>
          </a:p>
          <a:p>
            <a:r>
              <a:rPr lang="tr-TR" dirty="0"/>
              <a:t>20 </a:t>
            </a:r>
            <a:r>
              <a:rPr lang="tr-TR" dirty="0" err="1"/>
              <a:t>lt</a:t>
            </a:r>
            <a:r>
              <a:rPr lang="tr-TR" dirty="0"/>
              <a:t> suya 1 kg keten tohumu sonda ile verilir.</a:t>
            </a:r>
          </a:p>
          <a:p>
            <a:r>
              <a:rPr lang="tr-TR" dirty="0" err="1"/>
              <a:t>İntraperitoneal</a:t>
            </a:r>
            <a:r>
              <a:rPr lang="tr-TR" dirty="0"/>
              <a:t> 3-4 gün ;100-200 ml serum fizyolojik </a:t>
            </a:r>
            <a:r>
              <a:rPr lang="tr-TR" dirty="0" err="1"/>
              <a:t>içersinde</a:t>
            </a:r>
            <a:r>
              <a:rPr lang="tr-TR" dirty="0"/>
              <a:t> 3  milyon Ünite penisilin ve streptomisin.</a:t>
            </a:r>
          </a:p>
          <a:p>
            <a:r>
              <a:rPr lang="tr-TR" dirty="0" err="1"/>
              <a:t>Operatif</a:t>
            </a:r>
            <a:r>
              <a:rPr lang="tr-TR" dirty="0"/>
              <a:t> uygulama (</a:t>
            </a:r>
            <a:r>
              <a:rPr lang="tr-TR" dirty="0" err="1"/>
              <a:t>Rumenotomi</a:t>
            </a:r>
            <a:r>
              <a:rPr lang="tr-TR" dirty="0"/>
              <a:t>)</a:t>
            </a:r>
          </a:p>
          <a:p>
            <a:r>
              <a:rPr lang="tr-TR" dirty="0"/>
              <a:t>Korunma için 1,5-2 yaşındaki sığırlara 24-48 saat aç bıraktıktan sonra </a:t>
            </a:r>
            <a:r>
              <a:rPr lang="tr-TR" dirty="0" err="1"/>
              <a:t>Kaefig</a:t>
            </a:r>
            <a:r>
              <a:rPr lang="tr-TR" dirty="0"/>
              <a:t> </a:t>
            </a:r>
            <a:r>
              <a:rPr lang="tr-TR" dirty="0" err="1"/>
              <a:t>magnet</a:t>
            </a:r>
            <a:r>
              <a:rPr lang="tr-TR" dirty="0"/>
              <a:t> (mıknatıs) yutturulması</a:t>
            </a:r>
          </a:p>
        </p:txBody>
      </p:sp>
    </p:spTree>
    <p:extLst>
      <p:ext uri="{BB962C8B-B14F-4D97-AF65-F5344CB8AC3E}">
        <p14:creationId xmlns:p14="http://schemas.microsoft.com/office/powerpoint/2010/main" val="178657796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>
                <a:solidFill>
                  <a:srgbClr val="C00000"/>
                </a:solidFill>
              </a:rPr>
              <a:t>                 ÖN MİDELERDE KUM </a:t>
            </a:r>
            <a:br>
              <a:rPr lang="tr-TR" dirty="0">
                <a:solidFill>
                  <a:srgbClr val="C00000"/>
                </a:solidFill>
              </a:rPr>
            </a:br>
            <a:r>
              <a:rPr lang="tr-TR" dirty="0">
                <a:solidFill>
                  <a:srgbClr val="C00000"/>
                </a:solidFill>
              </a:rPr>
              <a:t>                 VE  </a:t>
            </a:r>
            <a:r>
              <a:rPr lang="tr-TR" dirty="0" err="1">
                <a:solidFill>
                  <a:srgbClr val="C00000"/>
                </a:solidFill>
              </a:rPr>
              <a:t>KONGLOBAT</a:t>
            </a:r>
            <a:r>
              <a:rPr lang="tr-TR" sz="4000" dirty="0" err="1">
                <a:solidFill>
                  <a:srgbClr val="C00000"/>
                </a:solidFill>
              </a:rPr>
              <a:t>lar</a:t>
            </a:r>
            <a:endParaRPr lang="tr-TR" sz="4000" dirty="0">
              <a:solidFill>
                <a:srgbClr val="C0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352928" cy="51845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dirty="0"/>
              <a:t>       Odun parçası, plasenta, naylon, taş parçası, çuval, iplik gibi </a:t>
            </a:r>
            <a:r>
              <a:rPr lang="tr-TR" dirty="0" err="1"/>
              <a:t>konglobat</a:t>
            </a:r>
            <a:r>
              <a:rPr lang="tr-TR" dirty="0"/>
              <a:t> yapan yabancı maddeler ve kum, </a:t>
            </a:r>
            <a:r>
              <a:rPr lang="tr-TR" dirty="0" err="1"/>
              <a:t>gevişenlerde</a:t>
            </a:r>
            <a:r>
              <a:rPr lang="tr-TR" dirty="0"/>
              <a:t> yemle birlikte alınarak ön midelerde hareket bozuklarına ve tıkanmalara  yol açarlar. </a:t>
            </a:r>
          </a:p>
          <a:p>
            <a:pPr marL="0" indent="0" algn="just">
              <a:buNone/>
            </a:pPr>
            <a:r>
              <a:rPr lang="tr-TR" dirty="0"/>
              <a:t> </a:t>
            </a:r>
          </a:p>
          <a:p>
            <a:r>
              <a:rPr lang="tr-TR" dirty="0"/>
              <a:t>Hayvanlar çeşitli nedenlerle bir araya geldiklerinde, birbirlerini veya kendi kendilerini yalarlar, bu yalamalar sonucu yutulan kıllar, mide-barsak hareketlerinin etkisiyle çeşitli büyüklükte yuvarlak, üstleri pürüzsüz top şeklinde cisimler </a:t>
            </a:r>
            <a:r>
              <a:rPr lang="tr-TR" b="1" dirty="0"/>
              <a:t>(</a:t>
            </a:r>
            <a:r>
              <a:rPr lang="tr-TR" b="1" dirty="0" err="1"/>
              <a:t>konglobatlar</a:t>
            </a:r>
            <a:r>
              <a:rPr lang="tr-TR" b="1" dirty="0"/>
              <a:t>)</a:t>
            </a:r>
            <a:r>
              <a:rPr lang="tr-TR" dirty="0"/>
              <a:t> oluşturur. Bunlara "</a:t>
            </a:r>
            <a:r>
              <a:rPr lang="tr-TR" b="1" dirty="0" err="1"/>
              <a:t>Zootrichobezoare</a:t>
            </a:r>
            <a:r>
              <a:rPr lang="tr-TR" b="1" dirty="0"/>
              <a:t>" </a:t>
            </a:r>
            <a:r>
              <a:rPr lang="tr-TR" dirty="0"/>
              <a:t>ad verilir. </a:t>
            </a:r>
          </a:p>
        </p:txBody>
      </p:sp>
    </p:spTree>
    <p:extLst>
      <p:ext uri="{BB962C8B-B14F-4D97-AF65-F5344CB8AC3E}">
        <p14:creationId xmlns:p14="http://schemas.microsoft.com/office/powerpoint/2010/main" val="16602529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188624" y="476672"/>
            <a:ext cx="2139008" cy="1070992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208912" cy="6480720"/>
          </a:xfrm>
        </p:spPr>
        <p:txBody>
          <a:bodyPr>
            <a:normAutofit/>
          </a:bodyPr>
          <a:lstStyle/>
          <a:p>
            <a:pPr algn="just"/>
            <a:endParaRPr lang="tr-TR" dirty="0"/>
          </a:p>
          <a:p>
            <a:pPr algn="just"/>
            <a:r>
              <a:rPr lang="tr-TR" dirty="0"/>
              <a:t>Alınan maddeler sindirilemez oldukları için midelerde birikirler.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Yoğunluğu yüksek olan maddeler (kum, madeni maddeler) rumen ve </a:t>
            </a:r>
            <a:r>
              <a:rPr lang="tr-TR" dirty="0" err="1"/>
              <a:t>retikulumun</a:t>
            </a:r>
            <a:r>
              <a:rPr lang="tr-TR" dirty="0"/>
              <a:t> </a:t>
            </a:r>
            <a:r>
              <a:rPr lang="tr-TR" dirty="0" err="1"/>
              <a:t>ventralinde</a:t>
            </a:r>
            <a:r>
              <a:rPr lang="tr-TR" dirty="0"/>
              <a:t> toplanırlar.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Yoğunluğu düşük olan veya </a:t>
            </a:r>
            <a:r>
              <a:rPr lang="tr-TR" dirty="0" err="1"/>
              <a:t>ostium</a:t>
            </a:r>
            <a:r>
              <a:rPr lang="tr-TR" dirty="0"/>
              <a:t> </a:t>
            </a:r>
            <a:r>
              <a:rPr lang="tr-TR" dirty="0" err="1"/>
              <a:t>reticulo</a:t>
            </a:r>
            <a:r>
              <a:rPr lang="tr-TR" dirty="0"/>
              <a:t> </a:t>
            </a:r>
            <a:r>
              <a:rPr lang="tr-TR" dirty="0" err="1"/>
              <a:t>omaziden</a:t>
            </a:r>
            <a:r>
              <a:rPr lang="tr-TR" dirty="0"/>
              <a:t> geçebilecek boyutta olanlar </a:t>
            </a:r>
            <a:r>
              <a:rPr lang="tr-TR" dirty="0" err="1"/>
              <a:t>omazuma</a:t>
            </a:r>
            <a:r>
              <a:rPr lang="tr-TR" dirty="0"/>
              <a:t>, </a:t>
            </a:r>
            <a:r>
              <a:rPr lang="tr-TR" dirty="0" err="1"/>
              <a:t>abomazuma</a:t>
            </a:r>
            <a:r>
              <a:rPr lang="tr-TR" dirty="0"/>
              <a:t> ve daha ileri sindirim organlarına geçip tıkayarak sindirim sorunlarına yol açabilir.</a:t>
            </a:r>
          </a:p>
          <a:p>
            <a:pPr marL="0" indent="0" algn="just">
              <a:buNone/>
            </a:pPr>
            <a:endParaRPr lang="tr-TR" sz="2000" dirty="0"/>
          </a:p>
          <a:p>
            <a:pPr marL="0" indent="0" algn="just">
              <a:buNone/>
            </a:pPr>
            <a:r>
              <a:rPr lang="tr-TR" sz="2000" dirty="0" err="1"/>
              <a:t>Pika</a:t>
            </a:r>
            <a:r>
              <a:rPr lang="tr-TR" sz="2000" dirty="0"/>
              <a:t>, düzensiz </a:t>
            </a:r>
            <a:r>
              <a:rPr lang="tr-TR" sz="2000" dirty="0" err="1"/>
              <a:t>rasyonla</a:t>
            </a:r>
            <a:r>
              <a:rPr lang="tr-TR" sz="2000" dirty="0"/>
              <a:t> beslenen hayvanlar, yeterli su alamayan hayvanlar , bakıcıların dikkatsizliği nedeniyle balya ipi naylon torba gibi cisimlerin yeme karışması etiyolojisinde rol oynar.</a:t>
            </a:r>
          </a:p>
          <a:p>
            <a:pPr algn="just"/>
            <a:endParaRPr lang="tr-TR" sz="2000" dirty="0"/>
          </a:p>
          <a:p>
            <a:endParaRPr lang="tr-TR" sz="20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3554103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467600" cy="652934"/>
          </a:xfrm>
        </p:spPr>
        <p:txBody>
          <a:bodyPr/>
          <a:lstStyle/>
          <a:p>
            <a:r>
              <a:rPr lang="tr-TR" dirty="0"/>
              <a:t>                        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semptomlar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908720"/>
            <a:ext cx="8136904" cy="5760640"/>
          </a:xfrm>
        </p:spPr>
        <p:txBody>
          <a:bodyPr/>
          <a:lstStyle/>
          <a:p>
            <a:r>
              <a:rPr lang="tr-TR" dirty="0"/>
              <a:t>Alınan yabancı cisimlerin miktarına, bulunduğu yere ve tıkanmaların tam veya kısmi olmasına bağlıdır.</a:t>
            </a:r>
          </a:p>
          <a:p>
            <a:endParaRPr lang="tr-TR" dirty="0"/>
          </a:p>
          <a:p>
            <a:r>
              <a:rPr lang="tr-TR" dirty="0"/>
              <a:t>Bağırsakta kum ve </a:t>
            </a:r>
            <a:r>
              <a:rPr lang="tr-TR" dirty="0" err="1"/>
              <a:t>bezoar</a:t>
            </a:r>
            <a:r>
              <a:rPr lang="tr-TR" dirty="0"/>
              <a:t> bulunması olaylarında semptomlar belirgin değildir. Ön midelerde birikmiş kum fazla olduğunda dışkıda kum görmek olasıdır.</a:t>
            </a:r>
          </a:p>
          <a:p>
            <a:endParaRPr lang="tr-TR" dirty="0"/>
          </a:p>
          <a:p>
            <a:r>
              <a:rPr lang="tr-TR" dirty="0"/>
              <a:t>Spesifik olmayan klinik belirtiler ortaya çıkabilir.(iştahsızlık, süt veriminin azalması ve rumen hareketlerinin azalması…)</a:t>
            </a:r>
          </a:p>
          <a:p>
            <a:endParaRPr lang="tr-TR" dirty="0"/>
          </a:p>
          <a:p>
            <a:r>
              <a:rPr lang="tr-TR" dirty="0" err="1"/>
              <a:t>Kongloblatlar</a:t>
            </a:r>
            <a:r>
              <a:rPr lang="tr-TR" dirty="0"/>
              <a:t> </a:t>
            </a:r>
            <a:r>
              <a:rPr lang="tr-TR" dirty="0" err="1"/>
              <a:t>retikulumda</a:t>
            </a:r>
            <a:r>
              <a:rPr lang="tr-TR" dirty="0"/>
              <a:t> bulunursa iştahsızlık, yabancı cisim ağrı deneylerine pozitif sonuç, inleme ve nüksedici </a:t>
            </a:r>
            <a:r>
              <a:rPr lang="tr-TR" dirty="0" err="1"/>
              <a:t>timpani</a:t>
            </a:r>
            <a:r>
              <a:rPr lang="tr-TR" dirty="0"/>
              <a:t> görülür.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826972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260632" y="836712"/>
            <a:ext cx="45719" cy="724942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251520" y="188640"/>
            <a:ext cx="8352928" cy="6480720"/>
          </a:xfrm>
        </p:spPr>
        <p:txBody>
          <a:bodyPr/>
          <a:lstStyle/>
          <a:p>
            <a:pPr algn="just"/>
            <a:r>
              <a:rPr lang="tr-TR" dirty="0" err="1"/>
              <a:t>Kardia</a:t>
            </a:r>
            <a:r>
              <a:rPr lang="tr-TR" dirty="0"/>
              <a:t> </a:t>
            </a:r>
            <a:r>
              <a:rPr lang="tr-TR" dirty="0" err="1"/>
              <a:t>obstruksüyonu</a:t>
            </a:r>
            <a:r>
              <a:rPr lang="tr-TR" dirty="0"/>
              <a:t> akut </a:t>
            </a:r>
            <a:r>
              <a:rPr lang="tr-TR" dirty="0" err="1"/>
              <a:t>sekonder</a:t>
            </a:r>
            <a:r>
              <a:rPr lang="tr-TR" dirty="0"/>
              <a:t> </a:t>
            </a:r>
            <a:r>
              <a:rPr lang="tr-TR" dirty="0" err="1"/>
              <a:t>timpani</a:t>
            </a:r>
            <a:r>
              <a:rPr lang="tr-TR" dirty="0"/>
              <a:t> ile karakterizedir. Sondalama ile engel ortadan kaldırılır</a:t>
            </a:r>
          </a:p>
          <a:p>
            <a:pPr algn="just"/>
            <a:endParaRPr lang="tr-TR" dirty="0"/>
          </a:p>
          <a:p>
            <a:pPr algn="just"/>
            <a:r>
              <a:rPr lang="tr-TR" dirty="0" err="1"/>
              <a:t>Ostium</a:t>
            </a:r>
            <a:r>
              <a:rPr lang="tr-TR" dirty="0"/>
              <a:t> </a:t>
            </a:r>
            <a:r>
              <a:rPr lang="tr-TR" dirty="0" err="1"/>
              <a:t>retikülo</a:t>
            </a:r>
            <a:r>
              <a:rPr lang="tr-TR" dirty="0"/>
              <a:t> </a:t>
            </a:r>
            <a:r>
              <a:rPr lang="tr-TR" dirty="0" err="1"/>
              <a:t>omazinin</a:t>
            </a:r>
            <a:r>
              <a:rPr lang="tr-TR" dirty="0"/>
              <a:t> tam veya kısmi tıkanmalarında retikulum ve </a:t>
            </a:r>
            <a:r>
              <a:rPr lang="tr-TR" dirty="0" err="1"/>
              <a:t>rumende</a:t>
            </a:r>
            <a:r>
              <a:rPr lang="tr-TR" dirty="0"/>
              <a:t> sulu içerik toplanır. Rumen dolgun ve </a:t>
            </a:r>
            <a:r>
              <a:rPr lang="tr-TR" dirty="0" err="1"/>
              <a:t>dilatedir</a:t>
            </a:r>
            <a:r>
              <a:rPr lang="tr-TR" dirty="0"/>
              <a:t>, </a:t>
            </a:r>
            <a:r>
              <a:rPr lang="tr-TR" dirty="0" err="1"/>
              <a:t>ventrale</a:t>
            </a:r>
            <a:r>
              <a:rPr lang="tr-TR" dirty="0"/>
              <a:t> sarkar. Köpüklü gaz oluşumu ve </a:t>
            </a:r>
            <a:r>
              <a:rPr lang="tr-TR" dirty="0" err="1"/>
              <a:t>timpani</a:t>
            </a:r>
            <a:r>
              <a:rPr lang="tr-TR" dirty="0"/>
              <a:t> meydana gelir. </a:t>
            </a:r>
            <a:r>
              <a:rPr lang="tr-TR" dirty="0" err="1"/>
              <a:t>Omazumdan</a:t>
            </a:r>
            <a:r>
              <a:rPr lang="tr-TR" dirty="0"/>
              <a:t> su emilimi olmadığı için aşırı susuzluk vardır ve </a:t>
            </a:r>
            <a:r>
              <a:rPr lang="tr-TR" dirty="0" err="1"/>
              <a:t>dehidrasyon</a:t>
            </a:r>
            <a:r>
              <a:rPr lang="tr-TR" dirty="0"/>
              <a:t> şekillenir. Dışkılama azalmış veya durmuştur. </a:t>
            </a:r>
          </a:p>
          <a:p>
            <a:pPr algn="just"/>
            <a:endParaRPr lang="tr-TR" dirty="0"/>
          </a:p>
          <a:p>
            <a:pPr algn="just"/>
            <a:r>
              <a:rPr lang="tr-TR" dirty="0" err="1"/>
              <a:t>Pilorus</a:t>
            </a:r>
            <a:r>
              <a:rPr lang="tr-TR" dirty="0"/>
              <a:t> tıkanması </a:t>
            </a:r>
            <a:r>
              <a:rPr lang="tr-TR" dirty="0" err="1"/>
              <a:t>abomazum</a:t>
            </a:r>
            <a:r>
              <a:rPr lang="tr-TR" dirty="0"/>
              <a:t> </a:t>
            </a:r>
            <a:r>
              <a:rPr lang="tr-TR" dirty="0" err="1"/>
              <a:t>dilatasyonuna</a:t>
            </a:r>
            <a:r>
              <a:rPr lang="tr-TR" dirty="0"/>
              <a:t> neden olur. Sancı semptomları görülür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Daha küçük yumaklar ince bağırsaklara ulaşırsa </a:t>
            </a:r>
            <a:r>
              <a:rPr lang="tr-TR" dirty="0" err="1"/>
              <a:t>ileusa</a:t>
            </a:r>
            <a:r>
              <a:rPr lang="tr-TR" dirty="0"/>
              <a:t> neden olabilirler.</a:t>
            </a:r>
          </a:p>
        </p:txBody>
      </p:sp>
    </p:spTree>
    <p:extLst>
      <p:ext uri="{BB962C8B-B14F-4D97-AF65-F5344CB8AC3E}">
        <p14:creationId xmlns:p14="http://schemas.microsoft.com/office/powerpoint/2010/main" val="14123138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324528" y="908720"/>
            <a:ext cx="2560712" cy="508918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7715200" cy="6141296"/>
          </a:xfrm>
        </p:spPr>
        <p:txBody>
          <a:bodyPr/>
          <a:lstStyle/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         </a:t>
            </a:r>
          </a:p>
          <a:p>
            <a:pPr marL="0" indent="0">
              <a:buNone/>
            </a:pPr>
            <a:endParaRPr lang="tr-TR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TEDAVİ</a:t>
            </a:r>
          </a:p>
          <a:p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tr-TR" dirty="0" err="1"/>
              <a:t>Kardia</a:t>
            </a:r>
            <a:r>
              <a:rPr lang="tr-TR" dirty="0"/>
              <a:t> obstrüksiyonunda sondalama</a:t>
            </a:r>
          </a:p>
          <a:p>
            <a:endParaRPr lang="tr-TR" dirty="0"/>
          </a:p>
          <a:p>
            <a:r>
              <a:rPr lang="tr-TR" dirty="0"/>
              <a:t>Kumun dışarı atılması için 1-3 gün yağlı </a:t>
            </a:r>
            <a:r>
              <a:rPr lang="tr-TR" dirty="0" err="1"/>
              <a:t>sürgütler</a:t>
            </a:r>
            <a:r>
              <a:rPr lang="tr-TR" dirty="0"/>
              <a:t> </a:t>
            </a:r>
          </a:p>
          <a:p>
            <a:pPr marL="0" indent="0">
              <a:buNone/>
            </a:pPr>
            <a:r>
              <a:rPr lang="tr-TR" dirty="0"/>
              <a:t>(0,5 litre parafin likit)</a:t>
            </a:r>
          </a:p>
          <a:p>
            <a:pPr marL="0" indent="0">
              <a:buNone/>
            </a:pPr>
            <a:r>
              <a:rPr lang="tr-TR" dirty="0"/>
              <a:t>-Buzağılara 8. günden itibaren kaba yem ve selülozca zengin yem önlerine konulabilir. Besi danalarına 8. haftaya kadar günde 100 gr kaba yem olmalı, 8.haftadan sonra 200 gr verilebilir. Bu şekilde </a:t>
            </a:r>
            <a:r>
              <a:rPr lang="tr-TR" dirty="0" err="1"/>
              <a:t>Trichobezoar</a:t>
            </a:r>
            <a:r>
              <a:rPr lang="tr-TR" dirty="0"/>
              <a:t> oluşumu engellenir. Fakat bu uygulamada </a:t>
            </a:r>
            <a:r>
              <a:rPr lang="tr-TR" dirty="0" err="1"/>
              <a:t>abomasum</a:t>
            </a:r>
            <a:r>
              <a:rPr lang="tr-TR" dirty="0"/>
              <a:t> ülseri olasılığı fazlalaşabilir.</a:t>
            </a:r>
          </a:p>
          <a:p>
            <a:r>
              <a:rPr lang="tr-TR" dirty="0" err="1"/>
              <a:t>Rumenotomi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4335572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11560" y="-99392"/>
            <a:ext cx="7467600" cy="1143000"/>
          </a:xfrm>
        </p:spPr>
        <p:txBody>
          <a:bodyPr/>
          <a:lstStyle/>
          <a:p>
            <a:r>
              <a:rPr lang="tr-TR" b="1" dirty="0">
                <a:solidFill>
                  <a:srgbClr val="C00000"/>
                </a:solidFill>
              </a:rPr>
              <a:t>        OMASUM KONSTİPASYONU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1052736"/>
            <a:ext cx="8136904" cy="568863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tr-TR" dirty="0" err="1"/>
              <a:t>Omazum</a:t>
            </a:r>
            <a:r>
              <a:rPr lang="tr-TR" dirty="0"/>
              <a:t> içeriğinin kuruyup </a:t>
            </a:r>
            <a:r>
              <a:rPr lang="tr-TR" dirty="0" err="1"/>
              <a:t>sertleşmasi</a:t>
            </a:r>
            <a:r>
              <a:rPr lang="tr-TR" dirty="0"/>
              <a:t>, </a:t>
            </a:r>
            <a:r>
              <a:rPr lang="tr-TR" dirty="0" err="1"/>
              <a:t>laminaların</a:t>
            </a:r>
            <a:r>
              <a:rPr lang="tr-TR" dirty="0"/>
              <a:t> zarar görmesi, organın genişleyip </a:t>
            </a:r>
            <a:r>
              <a:rPr lang="tr-TR" dirty="0" err="1"/>
              <a:t>kontraksiyonlarını</a:t>
            </a:r>
            <a:r>
              <a:rPr lang="tr-TR" dirty="0"/>
              <a:t> kaybetmesi ile meydana gelen hastalıktır.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Primer nedenler :</a:t>
            </a:r>
          </a:p>
          <a:p>
            <a:pPr algn="just"/>
            <a:endParaRPr lang="tr-TR" dirty="0"/>
          </a:p>
          <a:p>
            <a:pPr marL="0" indent="0" algn="just">
              <a:buNone/>
            </a:pPr>
            <a:r>
              <a:rPr lang="tr-TR" dirty="0"/>
              <a:t>Ani </a:t>
            </a:r>
            <a:r>
              <a:rPr lang="tr-TR" dirty="0" err="1"/>
              <a:t>rasyon</a:t>
            </a:r>
            <a:r>
              <a:rPr lang="tr-TR" dirty="0"/>
              <a:t> değişiklikleri,</a:t>
            </a:r>
          </a:p>
          <a:p>
            <a:pPr marL="0" indent="0" algn="just">
              <a:buNone/>
            </a:pPr>
            <a:r>
              <a:rPr lang="tr-TR" dirty="0"/>
              <a:t>Yetersiz su alımı ve kalitesiz kaba yemler</a:t>
            </a:r>
          </a:p>
          <a:p>
            <a:pPr marL="0" indent="0" algn="just">
              <a:buNone/>
            </a:pPr>
            <a:r>
              <a:rPr lang="tr-TR" dirty="0"/>
              <a:t>Vitamin ve iz element noksanlıkları</a:t>
            </a:r>
          </a:p>
          <a:p>
            <a:pPr marL="0" indent="0" algn="just">
              <a:buNone/>
            </a:pPr>
            <a:r>
              <a:rPr lang="tr-TR" dirty="0"/>
              <a:t>Donmuş ve bozuk yemler</a:t>
            </a:r>
          </a:p>
          <a:p>
            <a:pPr algn="just"/>
            <a:endParaRPr lang="tr-TR" dirty="0"/>
          </a:p>
          <a:p>
            <a:pPr algn="just"/>
            <a:r>
              <a:rPr lang="tr-TR" dirty="0" err="1"/>
              <a:t>Sekonder</a:t>
            </a:r>
            <a:r>
              <a:rPr lang="tr-TR" dirty="0"/>
              <a:t> nedenler:</a:t>
            </a:r>
          </a:p>
          <a:p>
            <a:pPr marL="0" indent="0" algn="just">
              <a:buNone/>
            </a:pPr>
            <a:r>
              <a:rPr lang="tr-TR" dirty="0"/>
              <a:t>       Ön mide hareketlerinin azalmasına veya </a:t>
            </a:r>
            <a:r>
              <a:rPr lang="tr-TR" dirty="0" err="1"/>
              <a:t>omazum</a:t>
            </a:r>
            <a:r>
              <a:rPr lang="tr-TR" dirty="0"/>
              <a:t> ve ön midelerin </a:t>
            </a:r>
            <a:r>
              <a:rPr lang="tr-TR" dirty="0" err="1"/>
              <a:t>atonisine</a:t>
            </a:r>
            <a:r>
              <a:rPr lang="tr-TR" dirty="0"/>
              <a:t> neden olan hastalıklar </a:t>
            </a:r>
          </a:p>
          <a:p>
            <a:pPr marL="0" indent="0" algn="just">
              <a:buNone/>
            </a:pPr>
            <a:r>
              <a:rPr lang="tr-TR" dirty="0"/>
              <a:t>(RPT, </a:t>
            </a:r>
            <a:r>
              <a:rPr lang="tr-TR" dirty="0" err="1"/>
              <a:t>Hoflund</a:t>
            </a:r>
            <a:r>
              <a:rPr lang="tr-TR" dirty="0"/>
              <a:t> sendromu, </a:t>
            </a:r>
            <a:r>
              <a:rPr lang="tr-TR" dirty="0" err="1"/>
              <a:t>ketozis</a:t>
            </a:r>
            <a:r>
              <a:rPr lang="tr-TR" dirty="0"/>
              <a:t>, </a:t>
            </a:r>
            <a:r>
              <a:rPr lang="tr-TR" dirty="0" err="1"/>
              <a:t>Lipomobilizasyon</a:t>
            </a:r>
            <a:r>
              <a:rPr lang="tr-TR" dirty="0"/>
              <a:t> sendrom, </a:t>
            </a:r>
            <a:r>
              <a:rPr lang="tr-TR" dirty="0" err="1"/>
              <a:t>hipokalsemi</a:t>
            </a:r>
            <a:r>
              <a:rPr lang="tr-TR" dirty="0"/>
              <a:t>, </a:t>
            </a:r>
            <a:r>
              <a:rPr lang="tr-TR" dirty="0" err="1"/>
              <a:t>puerperal</a:t>
            </a:r>
            <a:r>
              <a:rPr lang="tr-TR" dirty="0"/>
              <a:t> </a:t>
            </a:r>
            <a:r>
              <a:rPr lang="tr-TR" dirty="0" err="1"/>
              <a:t>hemoglobinüri</a:t>
            </a:r>
            <a:r>
              <a:rPr lang="tr-TR" dirty="0"/>
              <a:t>, </a:t>
            </a:r>
            <a:r>
              <a:rPr lang="tr-TR" dirty="0" err="1"/>
              <a:t>leptospiroz</a:t>
            </a:r>
            <a:r>
              <a:rPr lang="tr-TR" dirty="0"/>
              <a:t>, CGB, sığır vebası, </a:t>
            </a:r>
            <a:r>
              <a:rPr lang="tr-TR" dirty="0" err="1"/>
              <a:t>ileus</a:t>
            </a:r>
            <a:r>
              <a:rPr lang="tr-TR" dirty="0"/>
              <a:t>….)</a:t>
            </a:r>
          </a:p>
          <a:p>
            <a:pPr algn="just"/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1409297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 flipV="1">
            <a:off x="9468544" y="1844824"/>
            <a:ext cx="1840632" cy="67146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rmAutofit/>
          </a:bodyPr>
          <a:lstStyle/>
          <a:p>
            <a:pPr algn="just"/>
            <a:r>
              <a:rPr lang="tr-TR" dirty="0" err="1"/>
              <a:t>Omasumun</a:t>
            </a:r>
            <a:r>
              <a:rPr lang="tr-TR" dirty="0"/>
              <a:t> her </a:t>
            </a:r>
            <a:r>
              <a:rPr lang="tr-TR" dirty="0" err="1"/>
              <a:t>kontraksiyonunda</a:t>
            </a:r>
            <a:r>
              <a:rPr lang="tr-TR" dirty="0"/>
              <a:t> </a:t>
            </a:r>
            <a:r>
              <a:rPr lang="tr-TR" dirty="0" err="1"/>
              <a:t>retikulumdan</a:t>
            </a:r>
            <a:r>
              <a:rPr lang="tr-TR" dirty="0"/>
              <a:t> 80 ml içerik emilir, bunun az miktarı direkt </a:t>
            </a:r>
            <a:r>
              <a:rPr lang="tr-TR" dirty="0" err="1"/>
              <a:t>abomasuma</a:t>
            </a:r>
            <a:r>
              <a:rPr lang="tr-TR" dirty="0"/>
              <a:t> gider. Normal durumlarda </a:t>
            </a:r>
            <a:r>
              <a:rPr lang="tr-TR" dirty="0">
                <a:solidFill>
                  <a:srgbClr val="FF0000"/>
                </a:solidFill>
              </a:rPr>
              <a:t>günde 100 litre içerik </a:t>
            </a:r>
            <a:r>
              <a:rPr lang="tr-TR" dirty="0" err="1">
                <a:solidFill>
                  <a:srgbClr val="FF0000"/>
                </a:solidFill>
              </a:rPr>
              <a:t>omasumdan</a:t>
            </a:r>
            <a:r>
              <a:rPr lang="tr-TR" dirty="0">
                <a:solidFill>
                  <a:srgbClr val="FF0000"/>
                </a:solidFill>
              </a:rPr>
              <a:t> emilir.</a:t>
            </a:r>
          </a:p>
          <a:p>
            <a:pPr marL="0" indent="0" algn="just">
              <a:buNone/>
            </a:pPr>
            <a:endParaRPr lang="tr-TR" dirty="0"/>
          </a:p>
          <a:p>
            <a:pPr algn="just"/>
            <a:r>
              <a:rPr lang="tr-TR" dirty="0" err="1"/>
              <a:t>Ostiumdan</a:t>
            </a:r>
            <a:r>
              <a:rPr lang="tr-TR" dirty="0"/>
              <a:t> geçiş yavaşladığında </a:t>
            </a:r>
            <a:r>
              <a:rPr lang="tr-TR" dirty="0" err="1"/>
              <a:t>omasum</a:t>
            </a:r>
            <a:r>
              <a:rPr lang="tr-TR" dirty="0"/>
              <a:t> içeriğinden büyük miktarda </a:t>
            </a:r>
            <a:r>
              <a:rPr lang="tr-TR" b="1" dirty="0"/>
              <a:t>su </a:t>
            </a:r>
            <a:r>
              <a:rPr lang="tr-TR" b="1" dirty="0" err="1"/>
              <a:t>rezorbsiyonu</a:t>
            </a:r>
            <a:r>
              <a:rPr lang="tr-TR" dirty="0"/>
              <a:t> olur ve bu şekilde </a:t>
            </a:r>
            <a:r>
              <a:rPr lang="tr-TR" dirty="0" err="1"/>
              <a:t>omasum</a:t>
            </a:r>
            <a:r>
              <a:rPr lang="tr-TR" dirty="0"/>
              <a:t> içeriği kurur.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Kuruyan içerik mukozaya hasar verir, kan dolaşımının bozulmasına neden olur ve </a:t>
            </a:r>
            <a:r>
              <a:rPr lang="tr-TR" b="1" dirty="0" err="1"/>
              <a:t>laminalarda</a:t>
            </a:r>
            <a:r>
              <a:rPr lang="tr-TR" b="1" dirty="0"/>
              <a:t> nekroz </a:t>
            </a:r>
            <a:r>
              <a:rPr lang="tr-TR" dirty="0"/>
              <a:t>gelişir.</a:t>
            </a:r>
          </a:p>
        </p:txBody>
      </p:sp>
    </p:spTree>
    <p:extLst>
      <p:ext uri="{BB962C8B-B14F-4D97-AF65-F5344CB8AC3E}">
        <p14:creationId xmlns:p14="http://schemas.microsoft.com/office/powerpoint/2010/main" val="237241352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11560" y="-243408"/>
            <a:ext cx="7467600" cy="1143000"/>
          </a:xfrm>
        </p:spPr>
        <p:txBody>
          <a:bodyPr/>
          <a:lstStyle/>
          <a:p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SEMPTOMLAR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1052736"/>
            <a:ext cx="8352928" cy="5544616"/>
          </a:xfrm>
        </p:spPr>
        <p:txBody>
          <a:bodyPr/>
          <a:lstStyle/>
          <a:p>
            <a:r>
              <a:rPr lang="tr-TR" dirty="0"/>
              <a:t>Hafif form:</a:t>
            </a:r>
          </a:p>
          <a:p>
            <a:endParaRPr lang="tr-TR" dirty="0"/>
          </a:p>
          <a:p>
            <a:pPr marL="0" indent="0">
              <a:buNone/>
            </a:pPr>
            <a:r>
              <a:rPr lang="tr-TR" dirty="0"/>
              <a:t>İştahsızlık</a:t>
            </a:r>
          </a:p>
          <a:p>
            <a:pPr marL="0" indent="0">
              <a:buNone/>
            </a:pPr>
            <a:r>
              <a:rPr lang="tr-TR" dirty="0"/>
              <a:t>İnleme</a:t>
            </a:r>
          </a:p>
          <a:p>
            <a:pPr marL="0" indent="0">
              <a:buNone/>
            </a:pPr>
            <a:r>
              <a:rPr lang="tr-TR" dirty="0"/>
              <a:t>Rumen hareketlerinin yavaşlaması</a:t>
            </a:r>
          </a:p>
          <a:p>
            <a:pPr marL="0" indent="0">
              <a:buNone/>
            </a:pPr>
            <a:r>
              <a:rPr lang="tr-TR" dirty="0"/>
              <a:t>Hafif </a:t>
            </a:r>
            <a:r>
              <a:rPr lang="tr-TR" dirty="0" err="1"/>
              <a:t>timpani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Yabancı cisim ağrı deneyleri </a:t>
            </a:r>
            <a:r>
              <a:rPr lang="tr-TR" dirty="0" err="1"/>
              <a:t>süpheli</a:t>
            </a:r>
            <a:r>
              <a:rPr lang="tr-TR" dirty="0"/>
              <a:t> veya pozitif</a:t>
            </a:r>
          </a:p>
          <a:p>
            <a:pPr marL="0" indent="0">
              <a:buNone/>
            </a:pPr>
            <a:r>
              <a:rPr lang="tr-TR" dirty="0"/>
              <a:t>Dışkı az, sert, yuvarlak, koyu renkli ve </a:t>
            </a:r>
            <a:r>
              <a:rPr lang="tr-TR" dirty="0" err="1"/>
              <a:t>muhatlıdır</a:t>
            </a:r>
            <a:endParaRPr lang="tr-TR" dirty="0"/>
          </a:p>
          <a:p>
            <a:pPr marL="0" indent="0">
              <a:buNone/>
            </a:pPr>
            <a:r>
              <a:rPr lang="tr-TR" dirty="0" err="1"/>
              <a:t>Vagus</a:t>
            </a:r>
            <a:r>
              <a:rPr lang="tr-TR" dirty="0"/>
              <a:t> tahribatı varsa </a:t>
            </a:r>
            <a:r>
              <a:rPr lang="tr-TR" dirty="0" err="1"/>
              <a:t>bradikardi</a:t>
            </a:r>
            <a:r>
              <a:rPr lang="tr-TR" dirty="0"/>
              <a:t> saptanır</a:t>
            </a:r>
          </a:p>
          <a:p>
            <a:pPr marL="0" indent="0">
              <a:buNone/>
            </a:pPr>
            <a:r>
              <a:rPr lang="tr-TR" dirty="0" err="1"/>
              <a:t>Omazuma</a:t>
            </a:r>
            <a:r>
              <a:rPr lang="tr-TR" dirty="0"/>
              <a:t> sokulan bir </a:t>
            </a:r>
            <a:r>
              <a:rPr lang="tr-TR" dirty="0" err="1"/>
              <a:t>kanül</a:t>
            </a:r>
            <a:r>
              <a:rPr lang="tr-TR" dirty="0"/>
              <a:t> normal rotasyon hareketini yapamaz.</a:t>
            </a:r>
          </a:p>
        </p:txBody>
      </p:sp>
    </p:spTree>
    <p:extLst>
      <p:ext uri="{BB962C8B-B14F-4D97-AF65-F5344CB8AC3E}">
        <p14:creationId xmlns:p14="http://schemas.microsoft.com/office/powerpoint/2010/main" val="404782258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836696" y="836712"/>
            <a:ext cx="976536" cy="724942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7859216" cy="6285312"/>
          </a:xfrm>
        </p:spPr>
        <p:txBody>
          <a:bodyPr>
            <a:normAutofit fontScale="92500" lnSpcReduction="20000"/>
          </a:bodyPr>
          <a:lstStyle/>
          <a:p>
            <a:r>
              <a:rPr lang="tr-TR" dirty="0"/>
              <a:t>Ağır form:</a:t>
            </a:r>
          </a:p>
          <a:p>
            <a:endParaRPr lang="tr-TR" dirty="0"/>
          </a:p>
          <a:p>
            <a:pPr marL="0" indent="0">
              <a:buNone/>
            </a:pPr>
            <a:r>
              <a:rPr lang="tr-TR" dirty="0"/>
              <a:t>  </a:t>
            </a:r>
            <a:r>
              <a:rPr lang="tr-TR" dirty="0" err="1"/>
              <a:t>İntoksikasyon</a:t>
            </a:r>
            <a:r>
              <a:rPr lang="tr-TR" dirty="0"/>
              <a:t> (</a:t>
            </a:r>
            <a:r>
              <a:rPr lang="tr-TR" dirty="0" err="1"/>
              <a:t>konjuktivalar</a:t>
            </a:r>
            <a:r>
              <a:rPr lang="tr-TR" dirty="0"/>
              <a:t> kirli </a:t>
            </a:r>
            <a:r>
              <a:rPr lang="tr-TR" dirty="0" err="1"/>
              <a:t>hiperemik</a:t>
            </a:r>
            <a:r>
              <a:rPr lang="tr-TR" dirty="0"/>
              <a:t>, nabız ve solunum frekansında artış)</a:t>
            </a:r>
          </a:p>
          <a:p>
            <a:pPr marL="0" indent="0">
              <a:buNone/>
            </a:pPr>
            <a:r>
              <a:rPr lang="tr-TR" dirty="0"/>
              <a:t>  İştah kapanır</a:t>
            </a:r>
          </a:p>
          <a:p>
            <a:pPr marL="0" indent="0">
              <a:buNone/>
            </a:pPr>
            <a:r>
              <a:rPr lang="tr-TR" dirty="0"/>
              <a:t>  Rumen hareketleri yavaşlar</a:t>
            </a:r>
          </a:p>
          <a:p>
            <a:pPr marL="0" indent="0">
              <a:buNone/>
            </a:pPr>
            <a:r>
              <a:rPr lang="tr-TR" dirty="0"/>
              <a:t>  Huzursuzluk ve sancı</a:t>
            </a:r>
          </a:p>
          <a:p>
            <a:pPr marL="0" indent="0">
              <a:buNone/>
            </a:pPr>
            <a:r>
              <a:rPr lang="tr-TR" dirty="0"/>
              <a:t>  Gaita küçük yumaklar halinde pis kokulu koyu renklidir. Daha sonra dışkılama durur. </a:t>
            </a:r>
            <a:r>
              <a:rPr lang="tr-TR" dirty="0" err="1"/>
              <a:t>Omasuma</a:t>
            </a:r>
            <a:r>
              <a:rPr lang="tr-TR" dirty="0"/>
              <a:t> geçiş olmadığı için </a:t>
            </a:r>
            <a:r>
              <a:rPr lang="tr-TR" dirty="0" err="1"/>
              <a:t>rumen</a:t>
            </a:r>
            <a:r>
              <a:rPr lang="tr-TR" dirty="0"/>
              <a:t> sıvı ile doludur.</a:t>
            </a:r>
          </a:p>
          <a:p>
            <a:pPr marL="0" indent="0">
              <a:buNone/>
            </a:pPr>
            <a:r>
              <a:rPr lang="tr-TR" dirty="0"/>
              <a:t>  Sağ </a:t>
            </a:r>
            <a:r>
              <a:rPr lang="tr-TR" dirty="0" err="1"/>
              <a:t>arcus</a:t>
            </a:r>
            <a:r>
              <a:rPr lang="tr-TR" dirty="0"/>
              <a:t> </a:t>
            </a:r>
            <a:r>
              <a:rPr lang="tr-TR" dirty="0" err="1"/>
              <a:t>costariuma</a:t>
            </a:r>
            <a:r>
              <a:rPr lang="tr-TR" dirty="0"/>
              <a:t> (7-9.intercostal aralık) bastırıldığında ağrı, </a:t>
            </a:r>
            <a:r>
              <a:rPr lang="tr-TR" dirty="0" err="1"/>
              <a:t>rektal</a:t>
            </a:r>
            <a:r>
              <a:rPr lang="tr-TR" dirty="0"/>
              <a:t> muayenede </a:t>
            </a:r>
            <a:r>
              <a:rPr lang="tr-TR" dirty="0" err="1"/>
              <a:t>omasum</a:t>
            </a:r>
            <a:r>
              <a:rPr lang="tr-TR" dirty="0"/>
              <a:t> kemik sertliğindedir.</a:t>
            </a:r>
          </a:p>
          <a:p>
            <a:pPr marL="0" indent="0">
              <a:buNone/>
            </a:pPr>
            <a:r>
              <a:rPr lang="tr-TR" dirty="0"/>
              <a:t>  </a:t>
            </a:r>
            <a:r>
              <a:rPr lang="tr-TR" dirty="0" err="1"/>
              <a:t>Omazuma</a:t>
            </a:r>
            <a:r>
              <a:rPr lang="tr-TR" dirty="0"/>
              <a:t> sokulan </a:t>
            </a:r>
            <a:r>
              <a:rPr lang="tr-TR" dirty="0" err="1"/>
              <a:t>kanülün</a:t>
            </a:r>
            <a:r>
              <a:rPr lang="tr-TR" dirty="0"/>
              <a:t> normal rotasyon hareketini yapmaması</a:t>
            </a:r>
          </a:p>
          <a:p>
            <a:pPr marL="0" indent="0">
              <a:buNone/>
            </a:pPr>
            <a:r>
              <a:rPr lang="tr-TR" dirty="0"/>
              <a:t>  Ateş yükselebilir(40-41.5 Cº)</a:t>
            </a:r>
          </a:p>
          <a:p>
            <a:pPr marL="0" indent="0">
              <a:buNone/>
            </a:pPr>
            <a:r>
              <a:rPr lang="tr-TR" dirty="0"/>
              <a:t>  Lökopeni( RPT </a:t>
            </a:r>
            <a:r>
              <a:rPr lang="tr-TR" dirty="0" err="1"/>
              <a:t>nin</a:t>
            </a:r>
            <a:r>
              <a:rPr lang="tr-TR" dirty="0"/>
              <a:t> aksine), 2-6 gün </a:t>
            </a:r>
            <a:r>
              <a:rPr lang="tr-TR" dirty="0" err="1"/>
              <a:t>içersinde</a:t>
            </a:r>
            <a:r>
              <a:rPr lang="tr-TR" dirty="0"/>
              <a:t> koma ve ölüm görülebilir. Ağır </a:t>
            </a:r>
            <a:r>
              <a:rPr lang="tr-TR" dirty="0" err="1"/>
              <a:t>intoksikasyon</a:t>
            </a:r>
            <a:r>
              <a:rPr lang="tr-TR" dirty="0"/>
              <a:t> belirtilerinde kesim önerilir.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525480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467600" cy="724942"/>
          </a:xfrm>
        </p:spPr>
        <p:txBody>
          <a:bodyPr/>
          <a:lstStyle/>
          <a:p>
            <a:r>
              <a:rPr lang="tr-TR" b="1" dirty="0">
                <a:solidFill>
                  <a:srgbClr val="C00000"/>
                </a:solidFill>
              </a:rPr>
              <a:t>                          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tedavi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075240" cy="5688632"/>
          </a:xfrm>
        </p:spPr>
        <p:txBody>
          <a:bodyPr>
            <a:normAutofit lnSpcReduction="10000"/>
          </a:bodyPr>
          <a:lstStyle/>
          <a:p>
            <a:r>
              <a:rPr lang="tr-TR" dirty="0"/>
              <a:t>Hayvana sık sık ve fazla miktarda su verilir.(sondayla 2-3 kova)</a:t>
            </a:r>
          </a:p>
          <a:p>
            <a:r>
              <a:rPr lang="tr-TR" dirty="0"/>
              <a:t>Bira mayası (100-200gr) veya yaş ekmek mayası (0,5-1 kg)</a:t>
            </a:r>
          </a:p>
          <a:p>
            <a:r>
              <a:rPr lang="tr-TR" dirty="0"/>
              <a:t>Keten tohumu </a:t>
            </a:r>
            <a:r>
              <a:rPr lang="tr-TR" dirty="0" err="1"/>
              <a:t>maserasyonu</a:t>
            </a:r>
            <a:r>
              <a:rPr lang="tr-TR" dirty="0"/>
              <a:t> ve tuzlu </a:t>
            </a:r>
            <a:r>
              <a:rPr lang="tr-TR" dirty="0" err="1"/>
              <a:t>sürgütler</a:t>
            </a:r>
            <a:r>
              <a:rPr lang="tr-TR" dirty="0"/>
              <a:t> (MgSO4/NaSO4; 0,5-1 gr/Kg) veya 1 litre parafin likit</a:t>
            </a:r>
          </a:p>
          <a:p>
            <a:r>
              <a:rPr lang="tr-TR" dirty="0"/>
              <a:t>Az ve yumuşak yemlerle besleme</a:t>
            </a:r>
          </a:p>
          <a:p>
            <a:r>
              <a:rPr lang="tr-TR" dirty="0"/>
              <a:t>Kalsiyum </a:t>
            </a:r>
            <a:r>
              <a:rPr lang="tr-TR" dirty="0" err="1"/>
              <a:t>glukonat</a:t>
            </a:r>
            <a:r>
              <a:rPr lang="tr-TR" dirty="0"/>
              <a:t>, </a:t>
            </a:r>
            <a:r>
              <a:rPr lang="tr-TR" dirty="0" err="1"/>
              <a:t>glikokortikoidler</a:t>
            </a:r>
            <a:r>
              <a:rPr lang="tr-TR" dirty="0"/>
              <a:t> (100-200 mg) ve </a:t>
            </a:r>
            <a:r>
              <a:rPr lang="tr-TR" dirty="0" err="1"/>
              <a:t>polivitamin</a:t>
            </a:r>
            <a:r>
              <a:rPr lang="tr-TR" dirty="0"/>
              <a:t>, 2-4 gr </a:t>
            </a:r>
            <a:r>
              <a:rPr lang="tr-TR" dirty="0" err="1"/>
              <a:t>Vit</a:t>
            </a:r>
            <a:r>
              <a:rPr lang="tr-TR" dirty="0"/>
              <a:t>. B1parentel uygulanır.</a:t>
            </a:r>
          </a:p>
          <a:p>
            <a:r>
              <a:rPr lang="tr-TR" dirty="0"/>
              <a:t>10-20 litre keten tohumu ve </a:t>
            </a:r>
            <a:r>
              <a:rPr lang="tr-TR" dirty="0" err="1"/>
              <a:t>rumen</a:t>
            </a:r>
            <a:r>
              <a:rPr lang="tr-TR" dirty="0"/>
              <a:t> sıvısı karışımı</a:t>
            </a:r>
          </a:p>
          <a:p>
            <a:endParaRPr lang="tr-TR" dirty="0"/>
          </a:p>
          <a:p>
            <a:r>
              <a:rPr lang="tr-TR" dirty="0" err="1"/>
              <a:t>Laparotomi</a:t>
            </a:r>
            <a:r>
              <a:rPr lang="tr-TR" dirty="0"/>
              <a:t>: Sondayla ılık su veya parafin likit </a:t>
            </a:r>
            <a:r>
              <a:rPr lang="tr-TR" dirty="0" err="1"/>
              <a:t>verilir.Omazum</a:t>
            </a:r>
            <a:r>
              <a:rPr lang="tr-TR" dirty="0"/>
              <a:t> içeriği yumuşayana dek elle masaj yapılır. Yırtılmaya dikkat edilmelidir.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836589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solidFill>
                  <a:srgbClr val="C00000"/>
                </a:solidFill>
              </a:rPr>
              <a:t>  VAGUS İNDİGESYONU(HOFLUND SENDROMU)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280920" cy="5112568"/>
          </a:xfrm>
        </p:spPr>
        <p:txBody>
          <a:bodyPr>
            <a:normAutofit/>
          </a:bodyPr>
          <a:lstStyle/>
          <a:p>
            <a:pPr algn="just"/>
            <a:r>
              <a:rPr lang="tr-TR" dirty="0"/>
              <a:t>Sığırlarda ön mideleri </a:t>
            </a:r>
            <a:r>
              <a:rPr lang="tr-TR" dirty="0" err="1"/>
              <a:t>innerve</a:t>
            </a:r>
            <a:r>
              <a:rPr lang="tr-TR" dirty="0"/>
              <a:t> eden </a:t>
            </a:r>
            <a:r>
              <a:rPr lang="tr-TR" dirty="0" err="1"/>
              <a:t>N.vagus’un</a:t>
            </a:r>
            <a:r>
              <a:rPr lang="tr-TR" dirty="0"/>
              <a:t> kollarında oluşan bozukluklar sonucu ön midelerde ve </a:t>
            </a:r>
            <a:r>
              <a:rPr lang="tr-TR" dirty="0" err="1"/>
              <a:t>abomazumda</a:t>
            </a:r>
            <a:r>
              <a:rPr lang="tr-TR" dirty="0"/>
              <a:t> değişik derecelerde ortaya çıkan </a:t>
            </a:r>
            <a:r>
              <a:rPr lang="tr-TR" dirty="0" err="1"/>
              <a:t>paralizler</a:t>
            </a:r>
            <a:r>
              <a:rPr lang="tr-TR" dirty="0"/>
              <a:t> ve fonksiyon bozukluklarını ifade eder.</a:t>
            </a:r>
          </a:p>
          <a:p>
            <a:pPr algn="just"/>
            <a:endParaRPr lang="tr-TR" dirty="0"/>
          </a:p>
          <a:p>
            <a:pPr algn="just"/>
            <a:r>
              <a:rPr lang="tr-TR" sz="2000" dirty="0" err="1"/>
              <a:t>Mediastinal</a:t>
            </a:r>
            <a:r>
              <a:rPr lang="tr-TR" sz="2000" dirty="0"/>
              <a:t> lenf yumrularının büyümesi (</a:t>
            </a:r>
            <a:r>
              <a:rPr lang="tr-TR" sz="2000" dirty="0" err="1"/>
              <a:t>leukoz</a:t>
            </a:r>
            <a:r>
              <a:rPr lang="tr-TR" sz="2000" dirty="0"/>
              <a:t>, tüberküloz) </a:t>
            </a:r>
          </a:p>
          <a:p>
            <a:pPr algn="just"/>
            <a:r>
              <a:rPr lang="tr-TR" sz="2000" dirty="0" err="1"/>
              <a:t>Plöritis</a:t>
            </a:r>
            <a:endParaRPr lang="tr-TR" sz="2000" dirty="0"/>
          </a:p>
          <a:p>
            <a:pPr algn="just"/>
            <a:r>
              <a:rPr lang="tr-TR" sz="2000" dirty="0" err="1"/>
              <a:t>Periözefagal</a:t>
            </a:r>
            <a:r>
              <a:rPr lang="tr-TR" sz="2000" dirty="0"/>
              <a:t> apseler</a:t>
            </a:r>
          </a:p>
          <a:p>
            <a:pPr algn="just"/>
            <a:r>
              <a:rPr lang="tr-TR" sz="2000" dirty="0"/>
              <a:t>RPT sonucu oluşan peritonda oluşan yapışmalar ve apseler.</a:t>
            </a:r>
          </a:p>
          <a:p>
            <a:pPr algn="just"/>
            <a:r>
              <a:rPr lang="tr-TR" sz="2000" dirty="0" err="1"/>
              <a:t>Abomazitis</a:t>
            </a:r>
            <a:endParaRPr lang="tr-TR" sz="2000" dirty="0"/>
          </a:p>
          <a:p>
            <a:pPr algn="just"/>
            <a:r>
              <a:rPr lang="tr-TR" sz="2000" dirty="0" err="1"/>
              <a:t>Omazum</a:t>
            </a:r>
            <a:r>
              <a:rPr lang="tr-TR" sz="2000" dirty="0"/>
              <a:t> </a:t>
            </a:r>
            <a:r>
              <a:rPr lang="tr-TR" sz="2000" dirty="0" err="1"/>
              <a:t>obstipasyonu</a:t>
            </a:r>
            <a:endParaRPr lang="tr-TR" sz="2000" dirty="0"/>
          </a:p>
          <a:p>
            <a:pPr algn="just"/>
            <a:r>
              <a:rPr lang="tr-TR" sz="2000" dirty="0"/>
              <a:t>Karaciğer apseleri…</a:t>
            </a:r>
          </a:p>
          <a:p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52960345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908704" y="764704"/>
            <a:ext cx="914872" cy="710952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859216" cy="6480720"/>
          </a:xfrm>
        </p:spPr>
        <p:txBody>
          <a:bodyPr/>
          <a:lstStyle/>
          <a:p>
            <a:endParaRPr lang="tr-TR" dirty="0"/>
          </a:p>
          <a:p>
            <a:r>
              <a:rPr lang="tr-TR" dirty="0" err="1"/>
              <a:t>N.vagusun</a:t>
            </a:r>
            <a:r>
              <a:rPr lang="tr-TR" dirty="0"/>
              <a:t> </a:t>
            </a:r>
            <a:r>
              <a:rPr lang="tr-TR" dirty="0" err="1"/>
              <a:t>dorsal</a:t>
            </a:r>
            <a:r>
              <a:rPr lang="tr-TR" dirty="0"/>
              <a:t> kolu </a:t>
            </a:r>
            <a:r>
              <a:rPr lang="tr-TR" dirty="0" err="1"/>
              <a:t>rumeni</a:t>
            </a:r>
            <a:r>
              <a:rPr lang="tr-TR" dirty="0"/>
              <a:t> </a:t>
            </a:r>
            <a:r>
              <a:rPr lang="tr-TR" dirty="0" err="1"/>
              <a:t>innerve</a:t>
            </a:r>
            <a:r>
              <a:rPr lang="tr-TR" dirty="0"/>
              <a:t> eder, sadece </a:t>
            </a:r>
            <a:r>
              <a:rPr lang="tr-TR" dirty="0" err="1"/>
              <a:t>retikulum</a:t>
            </a:r>
            <a:r>
              <a:rPr lang="tr-TR" dirty="0"/>
              <a:t> </a:t>
            </a:r>
            <a:r>
              <a:rPr lang="tr-TR" dirty="0" err="1"/>
              <a:t>omazum</a:t>
            </a:r>
            <a:r>
              <a:rPr lang="tr-TR" dirty="0"/>
              <a:t> ve </a:t>
            </a:r>
            <a:r>
              <a:rPr lang="tr-TR" dirty="0" err="1"/>
              <a:t>obamazuma</a:t>
            </a:r>
            <a:r>
              <a:rPr lang="tr-TR" dirty="0"/>
              <a:t> birkaç kol verir.</a:t>
            </a:r>
          </a:p>
          <a:p>
            <a:r>
              <a:rPr lang="tr-TR" dirty="0" err="1"/>
              <a:t>Ventral</a:t>
            </a:r>
            <a:r>
              <a:rPr lang="tr-TR" dirty="0"/>
              <a:t> kolu diyafram yüzeyinde  retikulum </a:t>
            </a:r>
            <a:r>
              <a:rPr lang="tr-TR" dirty="0" err="1"/>
              <a:t>omazum</a:t>
            </a:r>
            <a:r>
              <a:rPr lang="tr-TR" dirty="0"/>
              <a:t> ve </a:t>
            </a:r>
            <a:r>
              <a:rPr lang="tr-TR" dirty="0" err="1"/>
              <a:t>abomazum</a:t>
            </a:r>
            <a:r>
              <a:rPr lang="tr-TR" dirty="0"/>
              <a:t> için dallanır.</a:t>
            </a:r>
          </a:p>
          <a:p>
            <a:endParaRPr lang="tr-TR" dirty="0"/>
          </a:p>
          <a:p>
            <a:r>
              <a:rPr lang="tr-TR" dirty="0"/>
              <a:t>Genel olarak tahribat yerinin arkasındaki sindirim kanalları boş, ön kısmı ise doludur.</a:t>
            </a:r>
          </a:p>
          <a:p>
            <a:endParaRPr lang="tr-TR" dirty="0"/>
          </a:p>
          <a:p>
            <a:r>
              <a:rPr lang="tr-TR" dirty="0" err="1"/>
              <a:t>Vagus</a:t>
            </a:r>
            <a:r>
              <a:rPr lang="tr-TR" dirty="0"/>
              <a:t> tahribatı </a:t>
            </a:r>
            <a:r>
              <a:rPr lang="tr-TR" dirty="0" err="1"/>
              <a:t>kardianın</a:t>
            </a:r>
            <a:r>
              <a:rPr lang="tr-TR" dirty="0"/>
              <a:t> önünde bulunursa tüm ön mide geçişlerinin (</a:t>
            </a:r>
            <a:r>
              <a:rPr lang="tr-TR" dirty="0" err="1"/>
              <a:t>kardia,ostium</a:t>
            </a:r>
            <a:r>
              <a:rPr lang="tr-TR" dirty="0"/>
              <a:t> </a:t>
            </a:r>
            <a:r>
              <a:rPr lang="tr-TR" dirty="0" err="1"/>
              <a:t>retikülo</a:t>
            </a:r>
            <a:r>
              <a:rPr lang="tr-TR" dirty="0"/>
              <a:t> </a:t>
            </a:r>
            <a:r>
              <a:rPr lang="tr-TR" dirty="0" err="1"/>
              <a:t>omazi</a:t>
            </a:r>
            <a:r>
              <a:rPr lang="tr-TR" dirty="0"/>
              <a:t> ve </a:t>
            </a:r>
            <a:r>
              <a:rPr lang="tr-TR" dirty="0" err="1"/>
              <a:t>pilorus</a:t>
            </a:r>
            <a:r>
              <a:rPr lang="tr-TR" dirty="0"/>
              <a:t>) </a:t>
            </a:r>
            <a:r>
              <a:rPr lang="tr-TR" dirty="0">
                <a:solidFill>
                  <a:srgbClr val="FF0000"/>
                </a:solidFill>
              </a:rPr>
              <a:t>ön fonksiyonel </a:t>
            </a:r>
            <a:r>
              <a:rPr lang="tr-TR" dirty="0" err="1">
                <a:solidFill>
                  <a:srgbClr val="FF0000"/>
                </a:solidFill>
              </a:rPr>
              <a:t>stenozu</a:t>
            </a:r>
            <a:r>
              <a:rPr lang="tr-TR" dirty="0"/>
              <a:t> </a:t>
            </a:r>
            <a:r>
              <a:rPr lang="tr-TR" dirty="0" err="1"/>
              <a:t>oluşur.Vagus</a:t>
            </a:r>
            <a:r>
              <a:rPr lang="tr-TR" dirty="0"/>
              <a:t> tahribatının yeri </a:t>
            </a:r>
            <a:r>
              <a:rPr lang="tr-TR" dirty="0" err="1"/>
              <a:t>kardianın</a:t>
            </a:r>
            <a:r>
              <a:rPr lang="tr-TR" dirty="0"/>
              <a:t> arkasında ise </a:t>
            </a:r>
            <a:r>
              <a:rPr lang="tr-TR" dirty="0" err="1"/>
              <a:t>ostium</a:t>
            </a:r>
            <a:r>
              <a:rPr lang="tr-TR" dirty="0"/>
              <a:t> </a:t>
            </a:r>
            <a:r>
              <a:rPr lang="tr-TR" dirty="0" err="1"/>
              <a:t>retikülo</a:t>
            </a:r>
            <a:r>
              <a:rPr lang="tr-TR" dirty="0"/>
              <a:t> </a:t>
            </a:r>
            <a:r>
              <a:rPr lang="tr-TR" dirty="0" err="1"/>
              <a:t>omazi</a:t>
            </a:r>
            <a:r>
              <a:rPr lang="tr-TR" dirty="0"/>
              <a:t> ve </a:t>
            </a:r>
            <a:r>
              <a:rPr lang="tr-TR" dirty="0" err="1"/>
              <a:t>pilorusun</a:t>
            </a:r>
            <a:r>
              <a:rPr lang="tr-TR" dirty="0"/>
              <a:t> </a:t>
            </a:r>
            <a:r>
              <a:rPr lang="tr-TR" dirty="0">
                <a:solidFill>
                  <a:srgbClr val="FF0000"/>
                </a:solidFill>
              </a:rPr>
              <a:t>arka fonksiyonel </a:t>
            </a:r>
            <a:r>
              <a:rPr lang="tr-TR" dirty="0" err="1">
                <a:solidFill>
                  <a:srgbClr val="FF0000"/>
                </a:solidFill>
              </a:rPr>
              <a:t>stenozu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dirty="0"/>
              <a:t>şekillenir.</a:t>
            </a:r>
          </a:p>
        </p:txBody>
      </p:sp>
    </p:spTree>
    <p:extLst>
      <p:ext uri="{BB962C8B-B14F-4D97-AF65-F5344CB8AC3E}">
        <p14:creationId xmlns:p14="http://schemas.microsoft.com/office/powerpoint/2010/main" val="18532098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116616" y="764704"/>
            <a:ext cx="760512" cy="652934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116632"/>
            <a:ext cx="8219256" cy="6624736"/>
          </a:xfrm>
        </p:spPr>
        <p:txBody>
          <a:bodyPr/>
          <a:lstStyle/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</a:t>
            </a:r>
          </a:p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         SEMPTOMLAR</a:t>
            </a:r>
          </a:p>
          <a:p>
            <a:endParaRPr lang="tr-TR" dirty="0"/>
          </a:p>
          <a:p>
            <a:r>
              <a:rPr lang="tr-TR" dirty="0" err="1"/>
              <a:t>Bradikardi</a:t>
            </a:r>
            <a:r>
              <a:rPr lang="tr-TR" dirty="0"/>
              <a:t> (</a:t>
            </a:r>
            <a:r>
              <a:rPr lang="tr-TR" dirty="0" err="1"/>
              <a:t>Vagotonie</a:t>
            </a:r>
            <a:r>
              <a:rPr lang="tr-TR" dirty="0"/>
              <a:t>)</a:t>
            </a:r>
          </a:p>
          <a:p>
            <a:r>
              <a:rPr lang="tr-TR" dirty="0"/>
              <a:t>Düzensiz iştah</a:t>
            </a:r>
          </a:p>
          <a:p>
            <a:r>
              <a:rPr lang="tr-TR" dirty="0"/>
              <a:t>Zayıflama</a:t>
            </a:r>
          </a:p>
          <a:p>
            <a:r>
              <a:rPr lang="tr-TR" dirty="0" err="1"/>
              <a:t>Ruminasyonun</a:t>
            </a:r>
            <a:r>
              <a:rPr lang="tr-TR" dirty="0"/>
              <a:t> azalması veya durması, </a:t>
            </a:r>
            <a:r>
              <a:rPr lang="tr-TR" dirty="0" err="1"/>
              <a:t>rumende</a:t>
            </a:r>
            <a:r>
              <a:rPr lang="tr-TR" dirty="0"/>
              <a:t> köpüklü içerik.</a:t>
            </a:r>
          </a:p>
          <a:p>
            <a:r>
              <a:rPr lang="tr-TR" dirty="0" err="1"/>
              <a:t>Dehidrasyon</a:t>
            </a:r>
            <a:endParaRPr lang="tr-TR" dirty="0"/>
          </a:p>
          <a:p>
            <a:r>
              <a:rPr lang="tr-TR" dirty="0"/>
              <a:t>Dışkılama azalmış, dışkı pasta hamuru kıvamında, sindirilmemiş gıda parçaları bulunur</a:t>
            </a:r>
          </a:p>
          <a:p>
            <a:r>
              <a:rPr lang="tr-TR" dirty="0"/>
              <a:t>Anemi</a:t>
            </a:r>
          </a:p>
          <a:p>
            <a:r>
              <a:rPr lang="tr-TR" dirty="0"/>
              <a:t>Süt veriminde düşüş</a:t>
            </a:r>
          </a:p>
          <a:p>
            <a:r>
              <a:rPr lang="tr-TR" dirty="0" err="1"/>
              <a:t>Rektal</a:t>
            </a:r>
            <a:r>
              <a:rPr lang="tr-TR" dirty="0"/>
              <a:t> muayenede genişlemiş rumen ve </a:t>
            </a:r>
            <a:r>
              <a:rPr lang="tr-TR" dirty="0" err="1"/>
              <a:t>abomazum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4005973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467600" cy="666328"/>
          </a:xfrm>
        </p:spPr>
        <p:txBody>
          <a:bodyPr/>
          <a:lstStyle/>
          <a:p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      tanı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79512" y="980728"/>
            <a:ext cx="8352928" cy="561662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tr-TR" dirty="0"/>
              <a:t>Atropin deneyi: 30 mg Atropin sülfat </a:t>
            </a:r>
            <a:r>
              <a:rPr lang="tr-TR" dirty="0" err="1"/>
              <a:t>sc</a:t>
            </a:r>
            <a:r>
              <a:rPr lang="tr-TR" dirty="0"/>
              <a:t>. verilir. Her 5 </a:t>
            </a:r>
            <a:r>
              <a:rPr lang="tr-TR" dirty="0" err="1"/>
              <a:t>dak</a:t>
            </a:r>
            <a:r>
              <a:rPr lang="tr-TR" dirty="0"/>
              <a:t>. Bir kalp atımları sayılır(5-10-15 </a:t>
            </a:r>
            <a:r>
              <a:rPr lang="tr-TR" dirty="0" err="1"/>
              <a:t>dak</a:t>
            </a:r>
            <a:r>
              <a:rPr lang="tr-TR" dirty="0"/>
              <a:t>.) </a:t>
            </a:r>
            <a:r>
              <a:rPr lang="tr-TR" dirty="0" err="1"/>
              <a:t>Bradikardinin</a:t>
            </a:r>
            <a:r>
              <a:rPr lang="tr-TR" dirty="0"/>
              <a:t> </a:t>
            </a:r>
            <a:r>
              <a:rPr lang="tr-TR" dirty="0" err="1"/>
              <a:t>N.vagusa</a:t>
            </a:r>
            <a:r>
              <a:rPr lang="tr-TR" dirty="0"/>
              <a:t> bağlı olup olmadığını anlamak için yapılır. Kalp atım sayısının % 5’den az olursa sinüs </a:t>
            </a:r>
            <a:r>
              <a:rPr lang="tr-TR" dirty="0" err="1"/>
              <a:t>bradikardi</a:t>
            </a:r>
            <a:r>
              <a:rPr lang="tr-TR" dirty="0"/>
              <a:t>, % 7-16dan fazla artışı </a:t>
            </a:r>
            <a:r>
              <a:rPr lang="tr-TR" dirty="0" err="1"/>
              <a:t>bradikardinin</a:t>
            </a:r>
            <a:r>
              <a:rPr lang="tr-TR" dirty="0"/>
              <a:t> </a:t>
            </a:r>
            <a:r>
              <a:rPr lang="tr-TR" dirty="0" err="1"/>
              <a:t>vagus</a:t>
            </a:r>
            <a:r>
              <a:rPr lang="tr-TR" dirty="0"/>
              <a:t> nedenli olduğunu ispatlar.</a:t>
            </a:r>
          </a:p>
          <a:p>
            <a:pPr algn="just"/>
            <a:endParaRPr lang="tr-TR" dirty="0"/>
          </a:p>
          <a:p>
            <a:pPr algn="just"/>
            <a:r>
              <a:rPr lang="tr-TR" dirty="0" err="1"/>
              <a:t>Kardiadaki</a:t>
            </a:r>
            <a:r>
              <a:rPr lang="tr-TR" dirty="0"/>
              <a:t> </a:t>
            </a:r>
            <a:r>
              <a:rPr lang="tr-TR" dirty="0" err="1"/>
              <a:t>stenoz</a:t>
            </a:r>
            <a:r>
              <a:rPr lang="tr-TR" dirty="0"/>
              <a:t> sondanın zor geçişi ile saptanabilir.</a:t>
            </a:r>
          </a:p>
          <a:p>
            <a:pPr algn="just"/>
            <a:endParaRPr lang="tr-TR" dirty="0"/>
          </a:p>
          <a:p>
            <a:pPr algn="just"/>
            <a:r>
              <a:rPr lang="tr-TR" dirty="0" err="1"/>
              <a:t>Ostium</a:t>
            </a:r>
            <a:r>
              <a:rPr lang="tr-TR" dirty="0"/>
              <a:t> </a:t>
            </a:r>
            <a:r>
              <a:rPr lang="tr-TR" dirty="0" err="1"/>
              <a:t>retikuli</a:t>
            </a:r>
            <a:r>
              <a:rPr lang="tr-TR" dirty="0"/>
              <a:t> </a:t>
            </a:r>
            <a:r>
              <a:rPr lang="tr-TR" dirty="0" err="1"/>
              <a:t>omazinin</a:t>
            </a:r>
            <a:r>
              <a:rPr lang="tr-TR" dirty="0"/>
              <a:t> </a:t>
            </a:r>
            <a:r>
              <a:rPr lang="tr-TR" dirty="0" err="1"/>
              <a:t>stenozu</a:t>
            </a:r>
            <a:r>
              <a:rPr lang="tr-TR" dirty="0"/>
              <a:t> hastaya %10’luk Na2SO4 veya MgSO4 ile renkli bir madde (tıbbi kömür olabilir) ile yavaş yavaş içirilmesinden 2-3 </a:t>
            </a:r>
            <a:r>
              <a:rPr lang="tr-TR" dirty="0" err="1"/>
              <a:t>dk</a:t>
            </a:r>
            <a:r>
              <a:rPr lang="tr-TR" dirty="0"/>
              <a:t> sonra </a:t>
            </a:r>
            <a:r>
              <a:rPr lang="tr-TR" dirty="0" err="1"/>
              <a:t>abomazumun</a:t>
            </a:r>
            <a:r>
              <a:rPr lang="tr-TR" dirty="0"/>
              <a:t> </a:t>
            </a:r>
            <a:r>
              <a:rPr lang="tr-TR" dirty="0" err="1"/>
              <a:t>punksiyonu</a:t>
            </a:r>
            <a:r>
              <a:rPr lang="tr-TR" dirty="0"/>
              <a:t> ile gıda geçişinin olup olmadığının belirlenmesiyle saptanır. 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Deneysel </a:t>
            </a:r>
            <a:r>
              <a:rPr lang="tr-TR" dirty="0" err="1"/>
              <a:t>laparotomi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7884507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D9B71F8-8719-49AB-B1C8-2ECEFD119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TEDAVİ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0DDE55F-654B-4A59-B9A9-ECD3DD24EF7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/>
              <a:t>Kronik ve köpüksüz gazın atılması için  kalıcı </a:t>
            </a:r>
            <a:r>
              <a:rPr lang="tr-TR" dirty="0" err="1"/>
              <a:t>rumen</a:t>
            </a:r>
            <a:r>
              <a:rPr lang="tr-TR" dirty="0"/>
              <a:t> fistülü uygulanabilir.</a:t>
            </a:r>
          </a:p>
          <a:p>
            <a:r>
              <a:rPr lang="tr-TR" dirty="0" err="1"/>
              <a:t>Ca</a:t>
            </a:r>
            <a:r>
              <a:rPr lang="tr-TR" dirty="0"/>
              <a:t> solüsyonları iv., </a:t>
            </a:r>
            <a:r>
              <a:rPr lang="tr-TR" dirty="0" err="1"/>
              <a:t>Neostigmin</a:t>
            </a:r>
            <a:r>
              <a:rPr lang="tr-TR" dirty="0"/>
              <a:t> 2,5 mg/100Kg </a:t>
            </a:r>
            <a:r>
              <a:rPr lang="tr-TR" dirty="0" err="1"/>
              <a:t>sc</a:t>
            </a:r>
            <a:r>
              <a:rPr lang="tr-TR" dirty="0"/>
              <a:t> verilir</a:t>
            </a:r>
          </a:p>
          <a:p>
            <a:r>
              <a:rPr lang="tr-TR" dirty="0" err="1"/>
              <a:t>Abomasum</a:t>
            </a:r>
            <a:r>
              <a:rPr lang="tr-TR" dirty="0"/>
              <a:t> </a:t>
            </a:r>
            <a:r>
              <a:rPr lang="tr-TR" dirty="0" err="1"/>
              <a:t>konstipasyonu</a:t>
            </a:r>
            <a:r>
              <a:rPr lang="tr-TR" dirty="0"/>
              <a:t> için Sodyum sülfat veya </a:t>
            </a:r>
            <a:r>
              <a:rPr lang="tr-TR" dirty="0" err="1"/>
              <a:t>mağnezyum</a:t>
            </a:r>
            <a:r>
              <a:rPr lang="tr-TR" dirty="0"/>
              <a:t> </a:t>
            </a:r>
            <a:r>
              <a:rPr lang="tr-TR" dirty="0" err="1"/>
              <a:t>sülfat’tan</a:t>
            </a:r>
            <a:r>
              <a:rPr lang="tr-TR" dirty="0"/>
              <a:t> 0,5-1,5 kg içirilir.</a:t>
            </a:r>
          </a:p>
          <a:p>
            <a:r>
              <a:rPr lang="tr-TR" dirty="0" err="1"/>
              <a:t>Eksploratif</a:t>
            </a:r>
            <a:r>
              <a:rPr lang="tr-TR" dirty="0"/>
              <a:t> </a:t>
            </a:r>
            <a:r>
              <a:rPr lang="tr-TR" dirty="0" err="1"/>
              <a:t>Laparotomi</a:t>
            </a:r>
            <a:r>
              <a:rPr lang="tr-TR" dirty="0"/>
              <a:t> yapılır, içerik boşaltılır. Keten tohumu ve taze </a:t>
            </a:r>
            <a:r>
              <a:rPr lang="tr-TR" dirty="0" err="1"/>
              <a:t>rumen</a:t>
            </a:r>
            <a:r>
              <a:rPr lang="tr-TR" dirty="0"/>
              <a:t> sıvısı 10-20 litre ve birkaç top ot yumağı </a:t>
            </a:r>
            <a:r>
              <a:rPr lang="tr-TR" dirty="0" err="1"/>
              <a:t>rumene</a:t>
            </a:r>
            <a:r>
              <a:rPr lang="tr-TR" dirty="0"/>
              <a:t> bırakılır ve kapatılır. 3-4 hafta sonra iyileşme görülmezse kesim önerilir.</a:t>
            </a:r>
          </a:p>
        </p:txBody>
      </p:sp>
    </p:spTree>
    <p:extLst>
      <p:ext uri="{BB962C8B-B14F-4D97-AF65-F5344CB8AC3E}">
        <p14:creationId xmlns:p14="http://schemas.microsoft.com/office/powerpoint/2010/main" val="338483856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580926"/>
          </a:xfrm>
        </p:spPr>
        <p:txBody>
          <a:bodyPr/>
          <a:lstStyle/>
          <a:p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</a:t>
            </a:r>
            <a:r>
              <a:rPr lang="tr-TR" b="1" dirty="0">
                <a:solidFill>
                  <a:srgbClr val="C00000"/>
                </a:solidFill>
              </a:rPr>
              <a:t>ABOMASİTİS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003232" cy="5760640"/>
          </a:xfrm>
        </p:spPr>
        <p:txBody>
          <a:bodyPr/>
          <a:lstStyle/>
          <a:p>
            <a:endParaRPr lang="tr-TR" dirty="0"/>
          </a:p>
          <a:p>
            <a:r>
              <a:rPr lang="tr-TR" dirty="0" err="1"/>
              <a:t>Abomazum</a:t>
            </a:r>
            <a:r>
              <a:rPr lang="tr-TR" dirty="0"/>
              <a:t> mukozasının akut veya kronik yangısıdır.</a:t>
            </a:r>
          </a:p>
          <a:p>
            <a:endParaRPr lang="tr-TR" dirty="0"/>
          </a:p>
          <a:p>
            <a:pPr marL="0" indent="0">
              <a:buNone/>
            </a:pPr>
            <a:r>
              <a:rPr lang="tr-TR" sz="2000" dirty="0"/>
              <a:t>   Beslenme hataları (bozuk yemler, soğuk su </a:t>
            </a:r>
            <a:r>
              <a:rPr lang="tr-TR" sz="2000" dirty="0" err="1"/>
              <a:t>içirilmesi,kimyasal</a:t>
            </a:r>
            <a:r>
              <a:rPr lang="tr-TR" sz="2000" dirty="0"/>
              <a:t> </a:t>
            </a:r>
            <a:r>
              <a:rPr lang="tr-TR" sz="2000" dirty="0" err="1"/>
              <a:t>maddeler,zehirl</a:t>
            </a:r>
            <a:r>
              <a:rPr lang="tr-TR" sz="2000" dirty="0"/>
              <a:t>, maddeler yabancı cisimler ani yem geçişleri…)</a:t>
            </a:r>
          </a:p>
          <a:p>
            <a:pPr marL="0" indent="0">
              <a:buNone/>
            </a:pPr>
            <a:endParaRPr lang="tr-TR" sz="2000" dirty="0"/>
          </a:p>
          <a:p>
            <a:pPr marL="0" indent="0">
              <a:buNone/>
            </a:pPr>
            <a:r>
              <a:rPr lang="tr-TR" sz="2000" dirty="0"/>
              <a:t>   Mide barsak parazitleri  (</a:t>
            </a:r>
            <a:r>
              <a:rPr lang="tr-TR" sz="2000" dirty="0" err="1"/>
              <a:t>haemonchus,ostertagia</a:t>
            </a:r>
            <a:r>
              <a:rPr lang="tr-TR" sz="2000" dirty="0"/>
              <a:t>)</a:t>
            </a:r>
          </a:p>
          <a:p>
            <a:pPr marL="0" indent="0">
              <a:buNone/>
            </a:pPr>
            <a:endParaRPr lang="tr-TR" sz="2000" dirty="0"/>
          </a:p>
          <a:p>
            <a:pPr marL="0" indent="0">
              <a:buNone/>
            </a:pPr>
            <a:r>
              <a:rPr lang="tr-TR" sz="2000" dirty="0"/>
              <a:t>   Enfeksiyonlar  (sığır </a:t>
            </a:r>
            <a:r>
              <a:rPr lang="tr-TR" sz="2000" dirty="0" err="1"/>
              <a:t>vebası,CGB,tüberküloz,aktinobasilloz</a:t>
            </a:r>
            <a:r>
              <a:rPr lang="tr-TR" sz="2000" dirty="0"/>
              <a:t>, </a:t>
            </a:r>
            <a:r>
              <a:rPr lang="tr-TR" sz="2000" dirty="0" err="1"/>
              <a:t>botillusmus</a:t>
            </a:r>
            <a:r>
              <a:rPr lang="tr-TR" sz="2000" dirty="0"/>
              <a:t>, </a:t>
            </a:r>
            <a:r>
              <a:rPr lang="tr-TR" sz="2000" dirty="0" err="1"/>
              <a:t>salmonelloz</a:t>
            </a:r>
            <a:r>
              <a:rPr lang="tr-TR" sz="2000" dirty="0"/>
              <a:t>)</a:t>
            </a:r>
          </a:p>
          <a:p>
            <a:pPr marL="0" indent="0">
              <a:buNone/>
            </a:pPr>
            <a:endParaRPr lang="tr-TR" sz="2000" dirty="0"/>
          </a:p>
          <a:p>
            <a:pPr marL="0" indent="0">
              <a:buNone/>
            </a:pPr>
            <a:r>
              <a:rPr lang="tr-TR" sz="2000" dirty="0"/>
              <a:t>   </a:t>
            </a:r>
            <a:r>
              <a:rPr lang="tr-TR" sz="2000" dirty="0" err="1"/>
              <a:t>Abomazumda</a:t>
            </a:r>
            <a:r>
              <a:rPr lang="tr-TR" sz="2000" dirty="0"/>
              <a:t> </a:t>
            </a:r>
            <a:r>
              <a:rPr lang="tr-TR" sz="2000" dirty="0" err="1"/>
              <a:t>staz</a:t>
            </a:r>
            <a:r>
              <a:rPr lang="tr-TR" sz="2000" dirty="0"/>
              <a:t> oluşturan nedenler  (</a:t>
            </a:r>
            <a:r>
              <a:rPr lang="tr-TR" sz="2000" dirty="0" err="1"/>
              <a:t>abomazumun</a:t>
            </a:r>
            <a:r>
              <a:rPr lang="tr-TR" sz="2000" dirty="0"/>
              <a:t> yer değiştirmeleri ve </a:t>
            </a:r>
            <a:r>
              <a:rPr lang="tr-TR" sz="2000" dirty="0" err="1"/>
              <a:t>torsiyonu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51021661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1143000"/>
          </a:xfrm>
        </p:spPr>
        <p:txBody>
          <a:bodyPr/>
          <a:lstStyle/>
          <a:p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semptomlar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003232" cy="5256584"/>
          </a:xfrm>
        </p:spPr>
        <p:txBody>
          <a:bodyPr>
            <a:normAutofit/>
          </a:bodyPr>
          <a:lstStyle/>
          <a:p>
            <a:pPr algn="just"/>
            <a:r>
              <a:rPr lang="tr-TR" dirty="0" err="1"/>
              <a:t>İştahsızlık,ağrı</a:t>
            </a:r>
            <a:r>
              <a:rPr lang="tr-TR" dirty="0"/>
              <a:t> ve inleme</a:t>
            </a:r>
          </a:p>
          <a:p>
            <a:pPr algn="just"/>
            <a:r>
              <a:rPr lang="tr-TR" dirty="0"/>
              <a:t>Başta kabızlık daha sonra uzun süreli ishal </a:t>
            </a:r>
          </a:p>
          <a:p>
            <a:pPr marL="0" indent="0" algn="just">
              <a:buNone/>
            </a:pPr>
            <a:r>
              <a:rPr lang="tr-TR" dirty="0"/>
              <a:t>    Ön midelerde </a:t>
            </a:r>
            <a:r>
              <a:rPr lang="tr-TR" dirty="0" err="1"/>
              <a:t>atoni</a:t>
            </a:r>
            <a:r>
              <a:rPr lang="tr-TR" dirty="0"/>
              <a:t> ve </a:t>
            </a:r>
            <a:r>
              <a:rPr lang="tr-TR" dirty="0" err="1"/>
              <a:t>timpani</a:t>
            </a:r>
            <a:endParaRPr lang="tr-TR" dirty="0"/>
          </a:p>
          <a:p>
            <a:pPr algn="just"/>
            <a:r>
              <a:rPr lang="tr-TR" dirty="0"/>
              <a:t>Şiddetli olaylarda </a:t>
            </a:r>
            <a:r>
              <a:rPr lang="tr-TR" dirty="0" err="1"/>
              <a:t>intoksikasyon</a:t>
            </a:r>
            <a:r>
              <a:rPr lang="tr-TR" dirty="0"/>
              <a:t> (nabız sayısında </a:t>
            </a:r>
            <a:r>
              <a:rPr lang="tr-TR" dirty="0" err="1"/>
              <a:t>artış,mukozalarda</a:t>
            </a:r>
            <a:r>
              <a:rPr lang="tr-TR" dirty="0"/>
              <a:t> solgunluk, </a:t>
            </a:r>
            <a:r>
              <a:rPr lang="tr-TR" dirty="0" err="1"/>
              <a:t>skleral</a:t>
            </a:r>
            <a:r>
              <a:rPr lang="tr-TR" dirty="0"/>
              <a:t> damarlarda dolgunluk)</a:t>
            </a:r>
          </a:p>
          <a:p>
            <a:pPr algn="just"/>
            <a:r>
              <a:rPr lang="tr-TR" dirty="0" err="1"/>
              <a:t>Dehidrasyon</a:t>
            </a:r>
            <a:r>
              <a:rPr lang="tr-TR" dirty="0"/>
              <a:t> ,</a:t>
            </a:r>
            <a:r>
              <a:rPr lang="tr-TR" dirty="0" err="1"/>
              <a:t>zayıflama,gelişmede</a:t>
            </a:r>
            <a:r>
              <a:rPr lang="tr-TR" dirty="0"/>
              <a:t> gerilik</a:t>
            </a:r>
          </a:p>
          <a:p>
            <a:pPr marL="0" indent="0" algn="just">
              <a:buNone/>
            </a:pPr>
            <a:r>
              <a:rPr lang="tr-TR" dirty="0"/>
              <a:t>    </a:t>
            </a:r>
            <a:r>
              <a:rPr lang="tr-TR" b="1" dirty="0"/>
              <a:t>Kronik olaylarda: </a:t>
            </a:r>
          </a:p>
          <a:p>
            <a:pPr algn="just"/>
            <a:r>
              <a:rPr lang="tr-TR" dirty="0" err="1"/>
              <a:t>Asidozis</a:t>
            </a:r>
            <a:r>
              <a:rPr lang="tr-TR" dirty="0"/>
              <a:t>,</a:t>
            </a:r>
          </a:p>
          <a:p>
            <a:pPr algn="just"/>
            <a:r>
              <a:rPr lang="tr-TR" dirty="0" err="1"/>
              <a:t>anhidremi</a:t>
            </a:r>
            <a:r>
              <a:rPr lang="tr-TR" dirty="0"/>
              <a:t>,</a:t>
            </a:r>
          </a:p>
          <a:p>
            <a:pPr algn="just"/>
            <a:r>
              <a:rPr lang="tr-TR" dirty="0"/>
              <a:t>lökopeni,</a:t>
            </a:r>
          </a:p>
          <a:p>
            <a:pPr algn="just"/>
            <a:r>
              <a:rPr lang="tr-TR" dirty="0"/>
              <a:t> serum proteinlerinde azalma</a:t>
            </a:r>
          </a:p>
        </p:txBody>
      </p:sp>
    </p:spTree>
    <p:extLst>
      <p:ext uri="{BB962C8B-B14F-4D97-AF65-F5344CB8AC3E}">
        <p14:creationId xmlns:p14="http://schemas.microsoft.com/office/powerpoint/2010/main" val="367101360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468544" y="692696"/>
            <a:ext cx="2952328" cy="652934"/>
          </a:xfrm>
        </p:spPr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79512" y="188640"/>
            <a:ext cx="8496944" cy="66693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dirty="0"/>
              <a:t>                                             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TANI </a:t>
            </a:r>
          </a:p>
          <a:p>
            <a:r>
              <a:rPr lang="tr-TR" dirty="0"/>
              <a:t>buzağılarda süt içtikten sonra sancı ve </a:t>
            </a:r>
            <a:r>
              <a:rPr lang="tr-TR" dirty="0" err="1"/>
              <a:t>timpani</a:t>
            </a:r>
            <a:endParaRPr lang="tr-TR" dirty="0"/>
          </a:p>
          <a:p>
            <a:r>
              <a:rPr lang="tr-TR" dirty="0"/>
              <a:t>Sağ </a:t>
            </a:r>
            <a:r>
              <a:rPr lang="tr-TR" dirty="0" err="1"/>
              <a:t>ventral</a:t>
            </a:r>
            <a:r>
              <a:rPr lang="tr-TR" dirty="0"/>
              <a:t>  7-10.intercostal alana yapılan palpasyonda ağrı</a:t>
            </a:r>
          </a:p>
          <a:p>
            <a:r>
              <a:rPr lang="tr-TR" dirty="0"/>
              <a:t>Tanısı net </a:t>
            </a:r>
            <a:r>
              <a:rPr lang="tr-TR" dirty="0" err="1"/>
              <a:t>konamaz.Deneysel</a:t>
            </a:r>
            <a:r>
              <a:rPr lang="tr-TR" dirty="0"/>
              <a:t> tedavi yapılır</a:t>
            </a:r>
          </a:p>
          <a:p>
            <a:pPr marL="0" indent="0">
              <a:buNone/>
            </a:pPr>
            <a:r>
              <a:rPr lang="tr-TR" dirty="0"/>
              <a:t> 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TEDAVİ</a:t>
            </a:r>
          </a:p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Buzağılara oral olarak keten </a:t>
            </a:r>
            <a:r>
              <a:rPr lang="tr-TR" b="1" dirty="0" err="1">
                <a:solidFill>
                  <a:schemeClr val="accent2">
                    <a:lumMod val="75000"/>
                  </a:schemeClr>
                </a:solidFill>
              </a:rPr>
              <a:t>yohumu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tr-TR" b="1" dirty="0" err="1">
                <a:solidFill>
                  <a:schemeClr val="accent2">
                    <a:lumMod val="75000"/>
                  </a:schemeClr>
                </a:solidFill>
              </a:rPr>
              <a:t>maserasyonu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içinde 10-30 gr sodyum bikarbonat veya </a:t>
            </a:r>
            <a:r>
              <a:rPr lang="tr-TR" b="1" dirty="0" err="1">
                <a:solidFill>
                  <a:schemeClr val="accent2">
                    <a:lumMod val="75000"/>
                  </a:schemeClr>
                </a:solidFill>
              </a:rPr>
              <a:t>mağnezyum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oksit</a:t>
            </a:r>
          </a:p>
          <a:p>
            <a:r>
              <a:rPr lang="tr-TR" dirty="0" err="1"/>
              <a:t>Rasyon</a:t>
            </a:r>
            <a:r>
              <a:rPr lang="tr-TR" dirty="0"/>
              <a:t> değiştirilir. Silaj verilmemelidir.</a:t>
            </a:r>
          </a:p>
          <a:p>
            <a:r>
              <a:rPr lang="tr-TR" dirty="0"/>
              <a:t>1-2 günlük açlık esnasında ılık yulaf veya keten tohumu verilir</a:t>
            </a:r>
          </a:p>
          <a:p>
            <a:r>
              <a:rPr lang="tr-TR" dirty="0"/>
              <a:t>Takiben tuzlu </a:t>
            </a:r>
            <a:r>
              <a:rPr lang="tr-TR" dirty="0" err="1"/>
              <a:t>sürgütler</a:t>
            </a:r>
            <a:r>
              <a:rPr lang="tr-TR" dirty="0"/>
              <a:t> veya parafin likit ile aktif kömür verilir.</a:t>
            </a:r>
          </a:p>
          <a:p>
            <a:r>
              <a:rPr lang="tr-TR" dirty="0"/>
              <a:t>Daha sonraki günlerde </a:t>
            </a:r>
            <a:r>
              <a:rPr lang="tr-TR" dirty="0" err="1"/>
              <a:t>stomaikler</a:t>
            </a:r>
            <a:r>
              <a:rPr lang="tr-TR" dirty="0"/>
              <a:t> (</a:t>
            </a:r>
            <a:r>
              <a:rPr lang="tr-TR" dirty="0" err="1"/>
              <a:t>tinc.amara</a:t>
            </a:r>
            <a:r>
              <a:rPr lang="tr-TR" dirty="0"/>
              <a:t>) ve </a:t>
            </a:r>
            <a:r>
              <a:rPr lang="tr-TR" dirty="0" err="1"/>
              <a:t>dilüe</a:t>
            </a:r>
            <a:r>
              <a:rPr lang="tr-TR" dirty="0"/>
              <a:t> </a:t>
            </a:r>
            <a:r>
              <a:rPr lang="tr-TR" dirty="0" err="1"/>
              <a:t>HCl</a:t>
            </a:r>
            <a:r>
              <a:rPr lang="tr-TR" dirty="0"/>
              <a:t> (günde 3 kez 1 yemek kaşığı)</a:t>
            </a:r>
          </a:p>
          <a:p>
            <a:r>
              <a:rPr lang="tr-TR" dirty="0"/>
              <a:t>Antiasitler ve büzüştürücüler verilebilir</a:t>
            </a:r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5043478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467600" cy="652934"/>
          </a:xfrm>
        </p:spPr>
        <p:txBody>
          <a:bodyPr/>
          <a:lstStyle/>
          <a:p>
            <a:r>
              <a:rPr lang="tr-TR" dirty="0">
                <a:solidFill>
                  <a:schemeClr val="accent2">
                    <a:lumMod val="75000"/>
                  </a:schemeClr>
                </a:solidFill>
              </a:rPr>
              <a:t>         </a:t>
            </a:r>
            <a:r>
              <a:rPr lang="tr-TR" dirty="0">
                <a:solidFill>
                  <a:srgbClr val="C00000"/>
                </a:solidFill>
              </a:rPr>
              <a:t>ABOMASUM ÜLSERASYONU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1052736"/>
            <a:ext cx="8280920" cy="5616624"/>
          </a:xfrm>
        </p:spPr>
        <p:txBody>
          <a:bodyPr/>
          <a:lstStyle/>
          <a:p>
            <a:r>
              <a:rPr lang="tr-TR" dirty="0" err="1"/>
              <a:t>Abomazum</a:t>
            </a:r>
            <a:r>
              <a:rPr lang="tr-TR" dirty="0"/>
              <a:t> mukozası zımbayla delinmiş gibi yaralarla karakterizedir,</a:t>
            </a:r>
          </a:p>
          <a:p>
            <a:endParaRPr lang="tr-TR" dirty="0"/>
          </a:p>
          <a:p>
            <a:r>
              <a:rPr lang="tr-TR" sz="2000" dirty="0"/>
              <a:t>Beslenme hataları</a:t>
            </a:r>
          </a:p>
          <a:p>
            <a:r>
              <a:rPr lang="tr-TR" sz="2000" dirty="0"/>
              <a:t>Yaralayıcı yabancı cisimler</a:t>
            </a:r>
          </a:p>
          <a:p>
            <a:r>
              <a:rPr lang="tr-TR" sz="2000" dirty="0"/>
              <a:t>Uzun süre antibiyotik tedavisi</a:t>
            </a:r>
          </a:p>
          <a:p>
            <a:r>
              <a:rPr lang="tr-TR" sz="2000" dirty="0"/>
              <a:t>Stres faktörleri (</a:t>
            </a:r>
            <a:r>
              <a:rPr lang="tr-TR" sz="2000" dirty="0" err="1"/>
              <a:t>doğum,transport</a:t>
            </a:r>
            <a:r>
              <a:rPr lang="tr-TR" sz="2000" dirty="0"/>
              <a:t>, </a:t>
            </a:r>
            <a:r>
              <a:rPr lang="tr-TR" sz="2000" dirty="0" err="1"/>
              <a:t>mastitis,metritis</a:t>
            </a:r>
            <a:r>
              <a:rPr lang="tr-TR" sz="2000" dirty="0"/>
              <a:t>…)</a:t>
            </a:r>
          </a:p>
          <a:p>
            <a:r>
              <a:rPr lang="tr-TR" sz="2000" dirty="0"/>
              <a:t>Theileria, sığır vebası, CGB gibi hastalıklar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6908837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332640" y="1916832"/>
            <a:ext cx="1336576" cy="796950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251520" y="0"/>
            <a:ext cx="8208912" cy="6669360"/>
          </a:xfrm>
        </p:spPr>
        <p:txBody>
          <a:bodyPr/>
          <a:lstStyle/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        </a:t>
            </a:r>
          </a:p>
          <a:p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        SEMPTOMLAR</a:t>
            </a:r>
          </a:p>
          <a:p>
            <a:pPr marL="0" indent="0">
              <a:buNone/>
            </a:pPr>
            <a:r>
              <a:rPr lang="tr-TR" b="1" dirty="0"/>
              <a:t>Buzağılarda:</a:t>
            </a:r>
          </a:p>
          <a:p>
            <a:r>
              <a:rPr lang="tr-TR" dirty="0"/>
              <a:t>Başlangıçta iştahsızlık hafif </a:t>
            </a:r>
            <a:r>
              <a:rPr lang="tr-TR" dirty="0" err="1"/>
              <a:t>timpani</a:t>
            </a:r>
            <a:r>
              <a:rPr lang="tr-TR" dirty="0"/>
              <a:t> sancı</a:t>
            </a:r>
          </a:p>
          <a:p>
            <a:r>
              <a:rPr lang="tr-TR" dirty="0"/>
              <a:t>Gelişme geriliği, ağırlık kaybı</a:t>
            </a:r>
          </a:p>
          <a:p>
            <a:r>
              <a:rPr lang="tr-TR" dirty="0"/>
              <a:t>Melena</a:t>
            </a:r>
          </a:p>
          <a:p>
            <a:r>
              <a:rPr lang="tr-TR" dirty="0" err="1"/>
              <a:t>Abomazumda</a:t>
            </a:r>
            <a:r>
              <a:rPr lang="tr-TR" dirty="0"/>
              <a:t> dolgunluk</a:t>
            </a:r>
          </a:p>
          <a:p>
            <a:pPr marL="0" indent="0">
              <a:buNone/>
            </a:pPr>
            <a:r>
              <a:rPr lang="tr-TR" b="1" dirty="0"/>
              <a:t>Erginlerde:</a:t>
            </a:r>
          </a:p>
          <a:p>
            <a:r>
              <a:rPr lang="tr-TR" dirty="0"/>
              <a:t>İştahsızlık durgunluk sancı</a:t>
            </a:r>
          </a:p>
          <a:p>
            <a:r>
              <a:rPr lang="tr-TR" dirty="0"/>
              <a:t>Rumen hareketlerinde azalma</a:t>
            </a:r>
          </a:p>
          <a:p>
            <a:r>
              <a:rPr lang="tr-TR" dirty="0"/>
              <a:t>Melena</a:t>
            </a:r>
          </a:p>
          <a:p>
            <a:r>
              <a:rPr lang="tr-TR" dirty="0"/>
              <a:t>Anemi</a:t>
            </a:r>
          </a:p>
          <a:p>
            <a:endParaRPr lang="tr-TR" dirty="0"/>
          </a:p>
          <a:p>
            <a:r>
              <a:rPr lang="tr-TR" dirty="0"/>
              <a:t>Ani </a:t>
            </a:r>
            <a:r>
              <a:rPr lang="tr-TR" dirty="0" err="1"/>
              <a:t>kanamalar,peritonitis</a:t>
            </a:r>
            <a:r>
              <a:rPr lang="tr-TR" dirty="0"/>
              <a:t>, septisemi gibi komplikasyonlar gelişebilir.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2208952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580926"/>
          </a:xfrm>
        </p:spPr>
        <p:txBody>
          <a:bodyPr/>
          <a:lstStyle/>
          <a:p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       tedavi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95536" y="908720"/>
            <a:ext cx="8064896" cy="5832648"/>
          </a:xfrm>
        </p:spPr>
        <p:txBody>
          <a:bodyPr>
            <a:normAutofit fontScale="92500"/>
          </a:bodyPr>
          <a:lstStyle/>
          <a:p>
            <a:r>
              <a:rPr lang="tr-TR" dirty="0"/>
              <a:t>Ağır kanamalı durumlarda kesim önerilir</a:t>
            </a:r>
          </a:p>
          <a:p>
            <a:endParaRPr lang="tr-TR" dirty="0"/>
          </a:p>
          <a:p>
            <a:r>
              <a:rPr lang="tr-TR" dirty="0"/>
              <a:t>İyi kaliteli kuru otlarla besleme</a:t>
            </a:r>
          </a:p>
          <a:p>
            <a:r>
              <a:rPr lang="tr-TR" dirty="0"/>
              <a:t>Kan nakilleri</a:t>
            </a:r>
          </a:p>
          <a:p>
            <a:r>
              <a:rPr lang="tr-TR" dirty="0"/>
              <a:t>Oral antiasitler</a:t>
            </a:r>
          </a:p>
          <a:p>
            <a:r>
              <a:rPr lang="tr-TR" dirty="0"/>
              <a:t>Büzüştürücüler</a:t>
            </a:r>
          </a:p>
          <a:p>
            <a:r>
              <a:rPr lang="tr-TR" dirty="0"/>
              <a:t>Damar içi </a:t>
            </a:r>
            <a:r>
              <a:rPr lang="tr-TR" dirty="0" err="1"/>
              <a:t>sülfametazin</a:t>
            </a:r>
            <a:endParaRPr lang="tr-TR" dirty="0"/>
          </a:p>
          <a:p>
            <a:r>
              <a:rPr lang="tr-TR" dirty="0" err="1"/>
              <a:t>Metaclopromid</a:t>
            </a:r>
            <a:r>
              <a:rPr lang="tr-TR" dirty="0"/>
              <a:t> 30-60 mg im. 9 kez 8 saat ara ile uygulanır</a:t>
            </a:r>
          </a:p>
          <a:p>
            <a:r>
              <a:rPr lang="tr-TR" dirty="0"/>
              <a:t>Buzağılara %10 </a:t>
            </a:r>
            <a:r>
              <a:rPr lang="tr-TR" dirty="0" err="1"/>
              <a:t>luk</a:t>
            </a:r>
            <a:r>
              <a:rPr lang="tr-TR" dirty="0"/>
              <a:t> NaHCO3 100-200 ml </a:t>
            </a:r>
            <a:r>
              <a:rPr lang="tr-TR" dirty="0" err="1"/>
              <a:t>peros</a:t>
            </a:r>
            <a:endParaRPr lang="tr-TR" dirty="0"/>
          </a:p>
          <a:p>
            <a:r>
              <a:rPr lang="tr-TR" dirty="0" err="1"/>
              <a:t>MgO</a:t>
            </a:r>
            <a:r>
              <a:rPr lang="tr-TR" dirty="0"/>
              <a:t> 0,5 gr/kg 2-4 gün</a:t>
            </a: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r>
              <a:rPr lang="tr-TR" dirty="0" err="1"/>
              <a:t>Glikokortikoidler</a:t>
            </a:r>
            <a:r>
              <a:rPr lang="tr-TR" dirty="0"/>
              <a:t> ve NSAID </a:t>
            </a:r>
            <a:r>
              <a:rPr lang="tr-TR" dirty="0" err="1"/>
              <a:t>kontraendikedir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6647426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83568" y="1124744"/>
            <a:ext cx="7467600" cy="710952"/>
          </a:xfrm>
        </p:spPr>
        <p:txBody>
          <a:bodyPr/>
          <a:lstStyle/>
          <a:p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</a:t>
            </a:r>
            <a:r>
              <a:rPr lang="tr-TR" b="1" dirty="0">
                <a:solidFill>
                  <a:srgbClr val="C00000"/>
                </a:solidFill>
              </a:rPr>
              <a:t>ABOMASUM DEPLASMANI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280920" cy="5472608"/>
          </a:xfrm>
        </p:spPr>
        <p:txBody>
          <a:bodyPr>
            <a:normAutofit fontScale="85000" lnSpcReduction="20000"/>
          </a:bodyPr>
          <a:lstStyle/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Karın boşluğunun tabanında bulunan </a:t>
            </a:r>
            <a:r>
              <a:rPr lang="tr-TR" dirty="0" err="1"/>
              <a:t>abomazumun</a:t>
            </a:r>
            <a:r>
              <a:rPr lang="tr-TR" dirty="0"/>
              <a:t> gaz ve sıvıyla dolarak genişlemiş bir şekilde sola yukarı veya sağa yukarı yer değiştirmesidir. Özellikle doğum sonrasında 3 yaşında yüksek süt verimli (yılda 6-9-11 ton) ineklerde. Vakaların %81’i doğumla ilişkilidir (%65’i doğumdan 4 hafta sonra; %16’sı doğumdan 3 hafta önce).</a:t>
            </a:r>
          </a:p>
          <a:p>
            <a:r>
              <a:rPr lang="tr-TR" dirty="0"/>
              <a:t>Yer değiştirmede en büyük rol </a:t>
            </a:r>
            <a:r>
              <a:rPr lang="tr-TR" dirty="0" err="1"/>
              <a:t>abomasum</a:t>
            </a:r>
            <a:r>
              <a:rPr lang="tr-TR" dirty="0"/>
              <a:t> </a:t>
            </a:r>
            <a:r>
              <a:rPr lang="tr-TR" dirty="0" err="1"/>
              <a:t>atonisidir</a:t>
            </a:r>
            <a:r>
              <a:rPr lang="tr-TR" dirty="0"/>
              <a:t>. </a:t>
            </a:r>
            <a:r>
              <a:rPr lang="tr-TR" dirty="0" err="1"/>
              <a:t>Atoniye</a:t>
            </a:r>
            <a:r>
              <a:rPr lang="tr-TR" dirty="0"/>
              <a:t>; </a:t>
            </a:r>
            <a:r>
              <a:rPr lang="tr-TR" dirty="0" err="1"/>
              <a:t>RPT,abomasum</a:t>
            </a:r>
            <a:r>
              <a:rPr lang="tr-TR" dirty="0"/>
              <a:t> </a:t>
            </a:r>
            <a:r>
              <a:rPr lang="tr-TR" dirty="0" err="1"/>
              <a:t>ülserleri,septik</a:t>
            </a:r>
            <a:r>
              <a:rPr lang="tr-TR" dirty="0"/>
              <a:t> </a:t>
            </a:r>
            <a:r>
              <a:rPr lang="tr-TR" dirty="0" err="1"/>
              <a:t>metrit,mastit,retensiyo,tırnak</a:t>
            </a:r>
            <a:r>
              <a:rPr lang="tr-TR" dirty="0"/>
              <a:t> </a:t>
            </a:r>
            <a:r>
              <a:rPr lang="tr-TR" dirty="0" err="1"/>
              <a:t>hast</a:t>
            </a:r>
            <a:r>
              <a:rPr lang="tr-TR" dirty="0"/>
              <a:t>.,</a:t>
            </a:r>
            <a:r>
              <a:rPr lang="tr-TR" dirty="0" err="1"/>
              <a:t>rumen</a:t>
            </a:r>
            <a:r>
              <a:rPr lang="tr-TR" dirty="0"/>
              <a:t> </a:t>
            </a:r>
            <a:r>
              <a:rPr lang="tr-TR" dirty="0" err="1"/>
              <a:t>asidoz</a:t>
            </a:r>
            <a:r>
              <a:rPr lang="tr-TR" dirty="0"/>
              <a:t> ve </a:t>
            </a:r>
            <a:r>
              <a:rPr lang="tr-TR" dirty="0" err="1"/>
              <a:t>alkalozunda</a:t>
            </a:r>
            <a:r>
              <a:rPr lang="tr-TR" dirty="0"/>
              <a:t> açığa çıkan </a:t>
            </a:r>
            <a:r>
              <a:rPr lang="tr-TR" dirty="0" err="1"/>
              <a:t>histamin</a:t>
            </a:r>
            <a:r>
              <a:rPr lang="tr-TR" dirty="0"/>
              <a:t> artışı.</a:t>
            </a:r>
          </a:p>
          <a:p>
            <a:r>
              <a:rPr lang="tr-TR" dirty="0"/>
              <a:t>Konsantre yemin fazlalığı kaba yemin az olması. Uçucu yağ asitleri artışına bağlı </a:t>
            </a:r>
            <a:r>
              <a:rPr lang="tr-TR" dirty="0" err="1"/>
              <a:t>abomasumda</a:t>
            </a:r>
            <a:r>
              <a:rPr lang="tr-TR" dirty="0"/>
              <a:t> </a:t>
            </a:r>
            <a:r>
              <a:rPr lang="tr-TR" dirty="0" err="1"/>
              <a:t>atoni,dilatasyon</a:t>
            </a:r>
            <a:r>
              <a:rPr lang="tr-TR" dirty="0"/>
              <a:t> ve gaz toplanması oluşur.</a:t>
            </a:r>
          </a:p>
          <a:p>
            <a:r>
              <a:rPr lang="tr-TR" dirty="0"/>
              <a:t>Sola </a:t>
            </a:r>
            <a:r>
              <a:rPr lang="tr-TR" dirty="0" err="1"/>
              <a:t>depl</a:t>
            </a:r>
            <a:r>
              <a:rPr lang="tr-TR" dirty="0"/>
              <a:t>. 56 buzağının %39’unda </a:t>
            </a:r>
            <a:r>
              <a:rPr lang="tr-TR" dirty="0" err="1"/>
              <a:t>abomasum</a:t>
            </a:r>
            <a:r>
              <a:rPr lang="tr-TR" dirty="0"/>
              <a:t> ülseri saptanmış</a:t>
            </a:r>
          </a:p>
          <a:p>
            <a:endParaRPr lang="tr-TR" dirty="0"/>
          </a:p>
          <a:p>
            <a:pPr marL="0" indent="0">
              <a:buNone/>
            </a:pPr>
            <a:r>
              <a:rPr lang="tr-TR" sz="2000" dirty="0"/>
              <a:t>Cinsiyet (dişi), yaş(4-6 ay), anatomik faktörler mekanik faktörler (</a:t>
            </a:r>
            <a:r>
              <a:rPr lang="tr-TR" sz="2000" dirty="0" err="1"/>
              <a:t>doğum,transport</a:t>
            </a:r>
            <a:r>
              <a:rPr lang="tr-TR" sz="2000" dirty="0"/>
              <a:t>, yuvarlanma…),gebelik beslenme faktörleri</a:t>
            </a:r>
            <a:r>
              <a:rPr lang="tr-TR" dirty="0"/>
              <a:t>…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4063180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972600" y="2564904"/>
            <a:ext cx="256456" cy="76870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116632"/>
            <a:ext cx="8075240" cy="6357320"/>
          </a:xfrm>
        </p:spPr>
        <p:txBody>
          <a:bodyPr/>
          <a:lstStyle/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</a:t>
            </a:r>
          </a:p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</a:t>
            </a:r>
            <a:r>
              <a:rPr lang="tr-TR" b="1" dirty="0" err="1">
                <a:solidFill>
                  <a:schemeClr val="accent2">
                    <a:lumMod val="75000"/>
                  </a:schemeClr>
                </a:solidFill>
              </a:rPr>
              <a:t>Abomazumun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Sola Deplasmanı</a:t>
            </a:r>
          </a:p>
          <a:p>
            <a:pPr marL="0" indent="0">
              <a:buNone/>
            </a:pPr>
            <a:endParaRPr lang="tr-TR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tr-TR" dirty="0"/>
              <a:t>Genellikle doğumuna az kalmış ve doğum yapmış hayvanlarda sık rastlanır</a:t>
            </a:r>
            <a:r>
              <a:rPr lang="tr-TR" sz="2400" dirty="0"/>
              <a:t> (%80 doğumdan bir ay sonra, % 2-10 doğumdan 3 hafta önce). 3/5 oranında 2. </a:t>
            </a:r>
            <a:r>
              <a:rPr lang="tr-TR" sz="2400" dirty="0" err="1"/>
              <a:t>laktasyonda</a:t>
            </a:r>
            <a:endParaRPr lang="tr-TR" dirty="0"/>
          </a:p>
          <a:p>
            <a:r>
              <a:rPr lang="tr-TR" dirty="0"/>
              <a:t>İştahsızlık(silaj ve konsantre yemi reddetme=</a:t>
            </a:r>
            <a:r>
              <a:rPr lang="tr-TR" dirty="0" err="1"/>
              <a:t>ketozis</a:t>
            </a:r>
            <a:r>
              <a:rPr lang="tr-TR" dirty="0"/>
              <a:t>)</a:t>
            </a:r>
          </a:p>
          <a:p>
            <a:r>
              <a:rPr lang="tr-TR" dirty="0"/>
              <a:t>Rumen hareketlerinde ve </a:t>
            </a:r>
            <a:r>
              <a:rPr lang="tr-TR" dirty="0" err="1"/>
              <a:t>ruminasyonda</a:t>
            </a:r>
            <a:r>
              <a:rPr lang="tr-TR" dirty="0"/>
              <a:t> azalma)</a:t>
            </a:r>
          </a:p>
          <a:p>
            <a:r>
              <a:rPr lang="tr-TR" dirty="0"/>
              <a:t>Süt veriminde düşme</a:t>
            </a:r>
          </a:p>
          <a:p>
            <a:r>
              <a:rPr lang="tr-TR" dirty="0"/>
              <a:t>Zayıflama</a:t>
            </a:r>
          </a:p>
          <a:p>
            <a:r>
              <a:rPr lang="tr-TR" dirty="0"/>
              <a:t>Karın duvarında gerginlik(sol tarafta 9-13 kaburgalar bölgesinde şişlik ve asimetri</a:t>
            </a:r>
          </a:p>
          <a:p>
            <a:r>
              <a:rPr lang="tr-TR" dirty="0"/>
              <a:t>Dışkı koyu renkte </a:t>
            </a:r>
            <a:r>
              <a:rPr lang="tr-TR" dirty="0" err="1"/>
              <a:t>yağlı,yapışkan</a:t>
            </a:r>
            <a:r>
              <a:rPr lang="tr-TR" dirty="0"/>
              <a:t> çamur kıvamında olabilir (kan bulunabilir)</a:t>
            </a:r>
          </a:p>
        </p:txBody>
      </p:sp>
    </p:spTree>
    <p:extLst>
      <p:ext uri="{BB962C8B-B14F-4D97-AF65-F5344CB8AC3E}">
        <p14:creationId xmlns:p14="http://schemas.microsoft.com/office/powerpoint/2010/main" val="61157757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828584" y="836712"/>
            <a:ext cx="400472" cy="868958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251520" y="116632"/>
            <a:ext cx="8496944" cy="6741368"/>
          </a:xfrm>
        </p:spPr>
        <p:txBody>
          <a:bodyPr>
            <a:normAutofit fontScale="25000" lnSpcReduction="20000"/>
          </a:bodyPr>
          <a:lstStyle/>
          <a:p>
            <a:endParaRPr lang="tr-TR" dirty="0"/>
          </a:p>
          <a:p>
            <a:pPr marL="0" indent="0">
              <a:buNone/>
            </a:pPr>
            <a:r>
              <a:rPr lang="tr-TR" sz="5600" dirty="0"/>
              <a:t>            </a:t>
            </a:r>
            <a:r>
              <a:rPr lang="tr-TR" sz="5600" b="1" dirty="0" err="1">
                <a:solidFill>
                  <a:schemeClr val="accent2">
                    <a:lumMod val="75000"/>
                  </a:schemeClr>
                </a:solidFill>
              </a:rPr>
              <a:t>Abomazumun</a:t>
            </a:r>
            <a:r>
              <a:rPr lang="tr-TR" sz="5600" b="1" dirty="0">
                <a:solidFill>
                  <a:schemeClr val="accent2">
                    <a:lumMod val="75000"/>
                  </a:schemeClr>
                </a:solidFill>
              </a:rPr>
              <a:t> Sola Deplasmanının Tanısı</a:t>
            </a:r>
          </a:p>
          <a:p>
            <a:pPr marL="0" indent="0">
              <a:buNone/>
            </a:pPr>
            <a:endParaRPr lang="tr-TR" sz="56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tr-TR" sz="5600" dirty="0" err="1"/>
              <a:t>Oskültasyon</a:t>
            </a:r>
            <a:r>
              <a:rPr lang="tr-TR" sz="5600" dirty="0"/>
              <a:t> ve perküsyonda  sol karın duvarında 9-13.kostalar arasında </a:t>
            </a:r>
            <a:r>
              <a:rPr lang="tr-TR" sz="5600" dirty="0" err="1"/>
              <a:t>timpanik</a:t>
            </a:r>
            <a:r>
              <a:rPr lang="tr-TR" sz="5600" dirty="0"/>
              <a:t> ses alınır.</a:t>
            </a:r>
          </a:p>
          <a:p>
            <a:endParaRPr lang="tr-TR" sz="5600" dirty="0"/>
          </a:p>
          <a:p>
            <a:r>
              <a:rPr lang="tr-TR" sz="5600" dirty="0"/>
              <a:t>Muayenenin 24 saat sonra tekrarlanması </a:t>
            </a:r>
          </a:p>
          <a:p>
            <a:pPr marL="0" indent="0">
              <a:buNone/>
            </a:pPr>
            <a:endParaRPr lang="tr-TR" sz="5600" dirty="0"/>
          </a:p>
          <a:p>
            <a:r>
              <a:rPr lang="tr-TR" sz="5600" dirty="0" err="1"/>
              <a:t>Subkutan</a:t>
            </a:r>
            <a:r>
              <a:rPr lang="tr-TR" sz="5600" dirty="0"/>
              <a:t> </a:t>
            </a:r>
            <a:r>
              <a:rPr lang="tr-TR" sz="5600" dirty="0" err="1"/>
              <a:t>karbaminklorid</a:t>
            </a:r>
            <a:r>
              <a:rPr lang="tr-TR" sz="5600" dirty="0"/>
              <a:t> enjeksiyonu (5-10 dakika sonra rumen hareketleri başlar.)</a:t>
            </a:r>
          </a:p>
          <a:p>
            <a:endParaRPr lang="tr-TR" sz="5600" dirty="0"/>
          </a:p>
          <a:p>
            <a:r>
              <a:rPr lang="tr-TR" sz="5600" dirty="0"/>
              <a:t>Sondayla rumene hava üflenir (Karın duvarıyla rumen arasına </a:t>
            </a:r>
            <a:r>
              <a:rPr lang="tr-TR" sz="5600" dirty="0" err="1"/>
              <a:t>abomazum</a:t>
            </a:r>
            <a:r>
              <a:rPr lang="tr-TR" sz="5600" dirty="0"/>
              <a:t> girmişse üflenen hava uzaktan geliyormuş gibi duyulur)</a:t>
            </a:r>
          </a:p>
          <a:p>
            <a:endParaRPr lang="tr-TR" sz="5600" dirty="0"/>
          </a:p>
          <a:p>
            <a:r>
              <a:rPr lang="tr-TR" sz="5600" dirty="0" err="1"/>
              <a:t>Rektal</a:t>
            </a:r>
            <a:r>
              <a:rPr lang="tr-TR" sz="5600" dirty="0"/>
              <a:t> muayene (</a:t>
            </a:r>
            <a:r>
              <a:rPr lang="tr-TR" sz="5600" dirty="0" err="1"/>
              <a:t>omentum</a:t>
            </a:r>
            <a:r>
              <a:rPr lang="tr-TR" sz="5600" dirty="0"/>
              <a:t> majörün </a:t>
            </a:r>
            <a:r>
              <a:rPr lang="tr-TR" sz="5600" dirty="0" err="1"/>
              <a:t>kaudal</a:t>
            </a:r>
            <a:r>
              <a:rPr lang="tr-TR" sz="5600" dirty="0"/>
              <a:t> kenarı gergin şekilde </a:t>
            </a:r>
            <a:r>
              <a:rPr lang="tr-TR" sz="5600" dirty="0" err="1"/>
              <a:t>palpe</a:t>
            </a:r>
            <a:r>
              <a:rPr lang="tr-TR" sz="5600" dirty="0"/>
              <a:t> edilebilir)</a:t>
            </a:r>
          </a:p>
          <a:p>
            <a:endParaRPr lang="tr-TR" sz="5600" dirty="0"/>
          </a:p>
          <a:p>
            <a:r>
              <a:rPr lang="tr-TR" sz="5600" dirty="0" err="1"/>
              <a:t>Abomazum</a:t>
            </a:r>
            <a:r>
              <a:rPr lang="tr-TR" sz="5600" dirty="0"/>
              <a:t> </a:t>
            </a:r>
            <a:r>
              <a:rPr lang="tr-TR" sz="5600" dirty="0" err="1"/>
              <a:t>punksiyonu</a:t>
            </a:r>
            <a:r>
              <a:rPr lang="tr-TR" sz="5600" dirty="0"/>
              <a:t> (</a:t>
            </a:r>
            <a:r>
              <a:rPr lang="tr-TR" sz="5600" dirty="0" err="1"/>
              <a:t>Abomazum</a:t>
            </a:r>
            <a:r>
              <a:rPr lang="tr-TR" sz="5600" dirty="0"/>
              <a:t> sıvısı asit karakterdedir)</a:t>
            </a:r>
          </a:p>
          <a:p>
            <a:r>
              <a:rPr lang="tr-TR" sz="5600" dirty="0" err="1">
                <a:solidFill>
                  <a:srgbClr val="FF0000"/>
                </a:solidFill>
              </a:rPr>
              <a:t>Abomasal</a:t>
            </a:r>
            <a:r>
              <a:rPr lang="tr-TR" sz="5600" dirty="0">
                <a:solidFill>
                  <a:srgbClr val="FF0000"/>
                </a:solidFill>
              </a:rPr>
              <a:t> </a:t>
            </a:r>
            <a:r>
              <a:rPr lang="tr-TR" sz="5600" dirty="0" err="1">
                <a:solidFill>
                  <a:srgbClr val="FF0000"/>
                </a:solidFill>
              </a:rPr>
              <a:t>reflux</a:t>
            </a:r>
            <a:r>
              <a:rPr lang="tr-TR" sz="5600" dirty="0">
                <a:solidFill>
                  <a:srgbClr val="FF0000"/>
                </a:solidFill>
              </a:rPr>
              <a:t>. </a:t>
            </a:r>
            <a:r>
              <a:rPr lang="tr-TR" sz="5600" dirty="0" err="1">
                <a:solidFill>
                  <a:srgbClr val="FF0000"/>
                </a:solidFill>
              </a:rPr>
              <a:t>HCl</a:t>
            </a:r>
            <a:r>
              <a:rPr lang="tr-TR" sz="5600" dirty="0">
                <a:solidFill>
                  <a:srgbClr val="FF0000"/>
                </a:solidFill>
              </a:rPr>
              <a:t> ASİT BAĞIRSAKLARA GEÇEMEZ ORGANDA ARTAR</a:t>
            </a:r>
            <a:r>
              <a:rPr lang="tr-TR" sz="5600" dirty="0"/>
              <a:t>, ön midelere geri akış oluşur. Kanda </a:t>
            </a:r>
            <a:r>
              <a:rPr lang="tr-TR" sz="5600" dirty="0" err="1"/>
              <a:t>Hipokloremik</a:t>
            </a:r>
            <a:r>
              <a:rPr lang="tr-TR" sz="5600" dirty="0"/>
              <a:t> </a:t>
            </a:r>
            <a:r>
              <a:rPr lang="tr-TR" sz="5600" dirty="0" err="1"/>
              <a:t>alkaloz</a:t>
            </a:r>
            <a:r>
              <a:rPr lang="tr-TR" sz="5600" dirty="0"/>
              <a:t> oluşur.</a:t>
            </a:r>
          </a:p>
          <a:p>
            <a:r>
              <a:rPr lang="tr-TR" sz="5600" dirty="0">
                <a:solidFill>
                  <a:srgbClr val="FF0000"/>
                </a:solidFill>
              </a:rPr>
              <a:t>İdrarda % 70-90 oranında </a:t>
            </a:r>
            <a:r>
              <a:rPr lang="tr-TR" sz="5600" dirty="0" err="1">
                <a:solidFill>
                  <a:srgbClr val="FF0000"/>
                </a:solidFill>
              </a:rPr>
              <a:t>ketonüri</a:t>
            </a:r>
            <a:r>
              <a:rPr lang="tr-TR" sz="5600" dirty="0">
                <a:solidFill>
                  <a:srgbClr val="FF0000"/>
                </a:solidFill>
              </a:rPr>
              <a:t> görülür</a:t>
            </a:r>
            <a:r>
              <a:rPr lang="tr-TR" sz="5600" dirty="0"/>
              <a:t>. </a:t>
            </a:r>
            <a:r>
              <a:rPr lang="tr-TR" sz="5600" dirty="0" err="1"/>
              <a:t>Primer</a:t>
            </a:r>
            <a:r>
              <a:rPr lang="tr-TR" sz="5600" dirty="0"/>
              <a:t> </a:t>
            </a:r>
            <a:r>
              <a:rPr lang="tr-TR" sz="5600" dirty="0" err="1"/>
              <a:t>ketozisde</a:t>
            </a:r>
            <a:r>
              <a:rPr lang="tr-TR" sz="5600" dirty="0"/>
              <a:t> kanda hipoglisemi olmasına karşın, </a:t>
            </a:r>
            <a:r>
              <a:rPr lang="tr-TR" sz="5600" dirty="0" err="1"/>
              <a:t>abomasum</a:t>
            </a:r>
            <a:r>
              <a:rPr lang="tr-TR" sz="5600" dirty="0"/>
              <a:t> deplasmanlarına </a:t>
            </a:r>
            <a:r>
              <a:rPr lang="tr-TR" sz="5600" dirty="0" err="1"/>
              <a:t>hiperglisemi</a:t>
            </a:r>
            <a:r>
              <a:rPr lang="tr-TR" sz="5600" dirty="0"/>
              <a:t> mevcuttur. Bunun nedeni: </a:t>
            </a:r>
            <a:r>
              <a:rPr lang="tr-TR" sz="5600" dirty="0" err="1"/>
              <a:t>İnsulin</a:t>
            </a:r>
            <a:r>
              <a:rPr lang="tr-TR" sz="5600" dirty="0"/>
              <a:t> direnci ve konsantre yeme bağlı glikoz artışıdır (Konsantre yem---</a:t>
            </a:r>
            <a:r>
              <a:rPr lang="tr-TR" sz="5600" dirty="0" err="1"/>
              <a:t>propiyonat</a:t>
            </a:r>
            <a:r>
              <a:rPr lang="tr-TR" sz="5600" dirty="0"/>
              <a:t> sentezinde artma….glikoz artışı….</a:t>
            </a:r>
            <a:r>
              <a:rPr lang="tr-TR" sz="5600" dirty="0" err="1"/>
              <a:t>İnsulin</a:t>
            </a:r>
            <a:r>
              <a:rPr lang="tr-TR" sz="5600" dirty="0"/>
              <a:t> artışı….süt yağında azalma</a:t>
            </a:r>
          </a:p>
          <a:p>
            <a:r>
              <a:rPr lang="tr-TR" sz="5600" dirty="0"/>
              <a:t>Kanda: beta </a:t>
            </a:r>
            <a:r>
              <a:rPr lang="tr-TR" sz="5600" dirty="0" err="1"/>
              <a:t>hidroksi</a:t>
            </a:r>
            <a:r>
              <a:rPr lang="tr-TR" sz="5600" dirty="0"/>
              <a:t> </a:t>
            </a:r>
            <a:r>
              <a:rPr lang="tr-TR" sz="5600" dirty="0" err="1"/>
              <a:t>butirat</a:t>
            </a:r>
            <a:r>
              <a:rPr lang="tr-TR" sz="5600" dirty="0"/>
              <a:t> ve NEFA düşer;  Glikoz yükselir.</a:t>
            </a:r>
          </a:p>
          <a:p>
            <a:endParaRPr lang="tr-TR" sz="5600" dirty="0"/>
          </a:p>
          <a:p>
            <a:r>
              <a:rPr lang="tr-TR" sz="5600" dirty="0"/>
              <a:t>Ultrasonografi</a:t>
            </a:r>
          </a:p>
          <a:p>
            <a:endParaRPr lang="tr-TR" sz="5600" dirty="0"/>
          </a:p>
          <a:p>
            <a:r>
              <a:rPr lang="tr-TR" sz="5600" dirty="0" err="1"/>
              <a:t>Laparoskopi</a:t>
            </a:r>
            <a:endParaRPr lang="tr-TR" sz="5600" dirty="0"/>
          </a:p>
          <a:p>
            <a:endParaRPr lang="tr-TR" sz="5600" dirty="0"/>
          </a:p>
          <a:p>
            <a:r>
              <a:rPr lang="tr-TR" sz="5600" dirty="0" err="1"/>
              <a:t>Laparotomi</a:t>
            </a:r>
            <a:endParaRPr lang="tr-TR" sz="56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8947200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748464" y="980728"/>
            <a:ext cx="1120552" cy="580926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116632"/>
            <a:ext cx="8352928" cy="6741368"/>
          </a:xfrm>
        </p:spPr>
        <p:txBody>
          <a:bodyPr/>
          <a:lstStyle/>
          <a:p>
            <a:pPr marL="0" indent="0">
              <a:buNone/>
            </a:pPr>
            <a:r>
              <a:rPr lang="tr-TR" dirty="0"/>
              <a:t>                       </a:t>
            </a:r>
          </a:p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</a:t>
            </a:r>
            <a:r>
              <a:rPr lang="tr-TR" b="1" dirty="0" err="1">
                <a:solidFill>
                  <a:schemeClr val="accent2">
                    <a:lumMod val="75000"/>
                  </a:schemeClr>
                </a:solidFill>
              </a:rPr>
              <a:t>Abomazumun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Sağa Deplasmanı</a:t>
            </a:r>
          </a:p>
          <a:p>
            <a:pPr marL="0" indent="0">
              <a:buNone/>
            </a:pPr>
            <a:endParaRPr lang="tr-TR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tr-TR" dirty="0"/>
              <a:t>İştahsızlık</a:t>
            </a:r>
          </a:p>
          <a:p>
            <a:r>
              <a:rPr lang="tr-TR" dirty="0"/>
              <a:t>Süt veriminde düşüş </a:t>
            </a:r>
          </a:p>
          <a:p>
            <a:r>
              <a:rPr lang="tr-TR" dirty="0"/>
              <a:t>Zayıflama</a:t>
            </a:r>
          </a:p>
          <a:p>
            <a:r>
              <a:rPr lang="tr-TR" dirty="0" err="1"/>
              <a:t>Ruminasyon</a:t>
            </a:r>
            <a:r>
              <a:rPr lang="tr-TR" dirty="0"/>
              <a:t> durur</a:t>
            </a:r>
          </a:p>
          <a:p>
            <a:r>
              <a:rPr lang="tr-TR" dirty="0"/>
              <a:t>Sancı semptomları</a:t>
            </a:r>
          </a:p>
          <a:p>
            <a:r>
              <a:rPr lang="tr-TR" dirty="0" err="1"/>
              <a:t>Dehidrasyon</a:t>
            </a:r>
            <a:endParaRPr lang="tr-TR" dirty="0"/>
          </a:p>
          <a:p>
            <a:r>
              <a:rPr lang="tr-TR" dirty="0"/>
              <a:t>Sağ tarafta 11-13.kostalar arasında yapılan </a:t>
            </a:r>
            <a:r>
              <a:rPr lang="tr-TR" dirty="0" err="1"/>
              <a:t>oskültasyon</a:t>
            </a:r>
            <a:r>
              <a:rPr lang="tr-TR" dirty="0"/>
              <a:t> ve perküsyonda metalik çınlama sesi alınır</a:t>
            </a:r>
          </a:p>
          <a:p>
            <a:r>
              <a:rPr lang="tr-TR" dirty="0"/>
              <a:t>Karaciğer perküsyon sahası küçülmüş veya kaybolmuştur</a:t>
            </a:r>
          </a:p>
          <a:p>
            <a:r>
              <a:rPr lang="tr-TR" dirty="0"/>
              <a:t>Dışkı azalmış koyu yeşil renkte ve çamur kıvamında pis kokuludur (kan görülebilir)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8811022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972600" y="1196752"/>
            <a:ext cx="2920752" cy="508918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79512" y="116632"/>
            <a:ext cx="8568952" cy="66247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</a:t>
            </a:r>
            <a:r>
              <a:rPr lang="tr-TR" sz="2800" b="1" dirty="0" err="1">
                <a:solidFill>
                  <a:schemeClr val="accent2">
                    <a:lumMod val="75000"/>
                  </a:schemeClr>
                </a:solidFill>
              </a:rPr>
              <a:t>Abomazumun</a:t>
            </a:r>
            <a:r>
              <a:rPr lang="tr-TR" sz="2800" b="1" dirty="0">
                <a:solidFill>
                  <a:schemeClr val="accent2">
                    <a:lumMod val="75000"/>
                  </a:schemeClr>
                </a:solidFill>
              </a:rPr>
              <a:t> Sağa Deplasmanının Tanısı</a:t>
            </a:r>
            <a:endParaRPr lang="tr-TR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tr-TR" dirty="0"/>
          </a:p>
          <a:p>
            <a:r>
              <a:rPr lang="tr-TR" dirty="0"/>
              <a:t>Tanı sola deplasmandaki gibidir.</a:t>
            </a:r>
          </a:p>
          <a:p>
            <a:endParaRPr lang="tr-TR" dirty="0"/>
          </a:p>
          <a:p>
            <a:pPr marL="0" indent="0">
              <a:buNone/>
            </a:pPr>
            <a:r>
              <a:rPr lang="tr-TR" dirty="0"/>
              <a:t>                                   </a:t>
            </a:r>
            <a:r>
              <a:rPr lang="tr-TR" b="1" dirty="0" err="1">
                <a:solidFill>
                  <a:schemeClr val="accent2">
                    <a:lumMod val="75000"/>
                  </a:schemeClr>
                </a:solidFill>
              </a:rPr>
              <a:t>Abomazum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tr-TR" b="1" dirty="0" err="1">
                <a:solidFill>
                  <a:schemeClr val="accent2">
                    <a:lumMod val="75000"/>
                  </a:schemeClr>
                </a:solidFill>
              </a:rPr>
              <a:t>Torsiyonu</a:t>
            </a:r>
            <a:endParaRPr lang="tr-TR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tr-TR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tr-TR" dirty="0"/>
              <a:t>Sağ taraflı deplasmanlarda </a:t>
            </a:r>
            <a:r>
              <a:rPr lang="tr-TR" dirty="0" err="1"/>
              <a:t>abomazumun</a:t>
            </a:r>
            <a:r>
              <a:rPr lang="tr-TR" dirty="0"/>
              <a:t> kendi ekseninde veya 360 derece dönmesiyle oluşur.</a:t>
            </a:r>
          </a:p>
          <a:p>
            <a:r>
              <a:rPr lang="tr-TR" dirty="0"/>
              <a:t>Ani genel durum bozukluğu</a:t>
            </a:r>
          </a:p>
          <a:p>
            <a:r>
              <a:rPr lang="tr-TR" dirty="0"/>
              <a:t>İnleme, diş gıcırdatma, huzursuzluk gibi sancı semptomları</a:t>
            </a:r>
          </a:p>
          <a:p>
            <a:r>
              <a:rPr lang="tr-TR" dirty="0"/>
              <a:t>Şiddetli </a:t>
            </a:r>
            <a:r>
              <a:rPr lang="tr-TR" dirty="0" err="1"/>
              <a:t>dehidrasyon</a:t>
            </a:r>
            <a:endParaRPr lang="tr-TR" dirty="0"/>
          </a:p>
          <a:p>
            <a:r>
              <a:rPr lang="tr-TR" dirty="0" err="1"/>
              <a:t>İntoksikasyon</a:t>
            </a:r>
            <a:r>
              <a:rPr lang="tr-TR" dirty="0"/>
              <a:t> (nabızda artış, </a:t>
            </a:r>
            <a:r>
              <a:rPr lang="tr-TR" dirty="0" err="1"/>
              <a:t>konjunktivalar</a:t>
            </a:r>
            <a:r>
              <a:rPr lang="tr-TR" dirty="0"/>
              <a:t> kirli sarı renkte</a:t>
            </a:r>
          </a:p>
          <a:p>
            <a:r>
              <a:rPr lang="tr-TR" dirty="0"/>
              <a:t>Karın duvarı sağ tarafta genişlemiştir</a:t>
            </a:r>
          </a:p>
          <a:p>
            <a:r>
              <a:rPr lang="tr-TR" dirty="0"/>
              <a:t>Karın duvarının sallanmasıyla metalik çınlama sesi</a:t>
            </a:r>
          </a:p>
          <a:p>
            <a:r>
              <a:rPr lang="tr-TR" dirty="0" err="1"/>
              <a:t>Rektal</a:t>
            </a:r>
            <a:r>
              <a:rPr lang="tr-TR" dirty="0"/>
              <a:t> muayenede </a:t>
            </a:r>
            <a:r>
              <a:rPr lang="tr-TR" dirty="0" err="1"/>
              <a:t>abomazum</a:t>
            </a:r>
            <a:r>
              <a:rPr lang="tr-TR" dirty="0"/>
              <a:t> genişlemiştir top şeklinde </a:t>
            </a:r>
            <a:r>
              <a:rPr lang="tr-TR" dirty="0" err="1"/>
              <a:t>palpe</a:t>
            </a:r>
            <a:r>
              <a:rPr lang="tr-TR" dirty="0"/>
              <a:t> edilebilir.</a:t>
            </a:r>
          </a:p>
          <a:p>
            <a:r>
              <a:rPr lang="tr-TR" dirty="0"/>
              <a:t>Rektumda çok az siyah renkte, kan içerebilen dışkı </a:t>
            </a:r>
          </a:p>
          <a:p>
            <a:r>
              <a:rPr lang="tr-TR" dirty="0"/>
              <a:t>1-3 günde ölüm meydana gelebilir</a:t>
            </a:r>
          </a:p>
        </p:txBody>
      </p:sp>
    </p:spTree>
    <p:extLst>
      <p:ext uri="{BB962C8B-B14F-4D97-AF65-F5344CB8AC3E}">
        <p14:creationId xmlns:p14="http://schemas.microsoft.com/office/powerpoint/2010/main" val="314112336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188624" y="1916832"/>
            <a:ext cx="1480592" cy="436910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57200" y="116632"/>
            <a:ext cx="8219256" cy="6357320"/>
          </a:xfrm>
        </p:spPr>
        <p:txBody>
          <a:bodyPr/>
          <a:lstStyle/>
          <a:p>
            <a:pPr marL="0" indent="0">
              <a:buNone/>
            </a:pPr>
            <a:r>
              <a:rPr lang="tr-TR" dirty="0"/>
              <a:t>                                          </a:t>
            </a:r>
          </a:p>
          <a:p>
            <a:pPr marL="0" indent="0">
              <a:buNone/>
            </a:pPr>
            <a:endParaRPr lang="tr-TR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tr-TR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</a:t>
            </a:r>
            <a:r>
              <a:rPr lang="tr-TR" sz="2800" b="1" dirty="0">
                <a:solidFill>
                  <a:schemeClr val="accent2">
                    <a:lumMod val="75000"/>
                  </a:schemeClr>
                </a:solidFill>
              </a:rPr>
              <a:t>Tedavi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Operasyon</a:t>
            </a:r>
          </a:p>
          <a:p>
            <a:r>
              <a:rPr lang="tr-TR" dirty="0" err="1"/>
              <a:t>Omentopeksi</a:t>
            </a:r>
            <a:r>
              <a:rPr lang="tr-TR" dirty="0"/>
              <a:t>/</a:t>
            </a:r>
            <a:r>
              <a:rPr lang="tr-TR" dirty="0" err="1"/>
              <a:t>Abomasopeksi</a:t>
            </a:r>
            <a:endParaRPr lang="tr-TR" dirty="0"/>
          </a:p>
          <a:p>
            <a:r>
              <a:rPr lang="tr-TR" dirty="0" err="1"/>
              <a:t>Laparoskopik</a:t>
            </a:r>
            <a:r>
              <a:rPr lang="tr-TR" dirty="0"/>
              <a:t> </a:t>
            </a:r>
            <a:r>
              <a:rPr lang="tr-TR" dirty="0" err="1"/>
              <a:t>abomasum</a:t>
            </a:r>
            <a:r>
              <a:rPr lang="tr-TR" dirty="0"/>
              <a:t> </a:t>
            </a:r>
            <a:r>
              <a:rPr lang="tr-TR" dirty="0" err="1"/>
              <a:t>fiksasyonu</a:t>
            </a:r>
            <a:endParaRPr lang="tr-TR" dirty="0"/>
          </a:p>
          <a:p>
            <a:r>
              <a:rPr lang="tr-TR" dirty="0"/>
              <a:t>Döndürme yöntemi</a:t>
            </a:r>
          </a:p>
          <a:p>
            <a:r>
              <a:rPr lang="tr-TR" dirty="0" err="1"/>
              <a:t>Laparotomi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457798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mba">
  <a:themeElements>
    <a:clrScheme name="Cumba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mb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umb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2141</TotalTime>
  <Words>5407</Words>
  <Application>Microsoft Office PowerPoint</Application>
  <PresentationFormat>Ekran Gösterisi (4:3)</PresentationFormat>
  <Paragraphs>697</Paragraphs>
  <Slides>74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74</vt:i4>
      </vt:variant>
    </vt:vector>
  </HeadingPairs>
  <TitlesOfParts>
    <vt:vector size="80" baseType="lpstr">
      <vt:lpstr>Calibri</vt:lpstr>
      <vt:lpstr>Century Schoolbook</vt:lpstr>
      <vt:lpstr>Courier New</vt:lpstr>
      <vt:lpstr>Wingdings</vt:lpstr>
      <vt:lpstr>Wingdings 2</vt:lpstr>
      <vt:lpstr>Cumba</vt:lpstr>
      <vt:lpstr> RUMİNANT    ÖN MİDE SİSTEMİ      HASTALIKLARI</vt:lpstr>
      <vt:lpstr>PowerPoint Sunusu</vt:lpstr>
      <vt:lpstr>PowerPoint Sunusu</vt:lpstr>
      <vt:lpstr>İNDİGESYON</vt:lpstr>
      <vt:lpstr>                    RUMEN ASİDOZU </vt:lpstr>
      <vt:lpstr>PowerPoint Sunusu</vt:lpstr>
      <vt:lpstr>PATOGENEZ</vt:lpstr>
      <vt:lpstr>PATOGENEZ</vt:lpstr>
      <vt:lpstr>Rumende oluşan toksik maddeler </vt:lpstr>
      <vt:lpstr>SEMPTOMLAR</vt:lpstr>
      <vt:lpstr>                      semptomlar</vt:lpstr>
      <vt:lpstr>PowerPoint Sunusu</vt:lpstr>
      <vt:lpstr>PowerPoint Sunusu</vt:lpstr>
      <vt:lpstr>SEMPTOMLAR</vt:lpstr>
      <vt:lpstr>Subakut Rumen Asidozu sekonder hastalıkları</vt:lpstr>
      <vt:lpstr>TANI </vt:lpstr>
      <vt:lpstr>SAĞALTIM</vt:lpstr>
      <vt:lpstr>SAĞALTIM</vt:lpstr>
      <vt:lpstr>KORUNMA</vt:lpstr>
      <vt:lpstr>SÜT BUZAĞILARINDA RUMENE SÜT GEÇİŞ SENDROMU</vt:lpstr>
      <vt:lpstr>BUZAĞILARDA RUMENE SÜT GEÇİŞ SENDROMU</vt:lpstr>
      <vt:lpstr>RUMEN ALKALOZU</vt:lpstr>
      <vt:lpstr>PATOGENEZ</vt:lpstr>
      <vt:lpstr>PATOGENEZ</vt:lpstr>
      <vt:lpstr>PowerPoint Sunusu</vt:lpstr>
      <vt:lpstr>PowerPoint Sunusu</vt:lpstr>
      <vt:lpstr>                       semptomlar</vt:lpstr>
      <vt:lpstr>PowerPoint Sunusu</vt:lpstr>
      <vt:lpstr>PowerPoint Sunusu</vt:lpstr>
      <vt:lpstr>RUMEN PUTRİFİKASYONU</vt:lpstr>
      <vt:lpstr>PATOGENEZ</vt:lpstr>
      <vt:lpstr>                  Semptomlar     </vt:lpstr>
      <vt:lpstr>PowerPoint Sunusu</vt:lpstr>
      <vt:lpstr>PowerPoint Sunusu</vt:lpstr>
      <vt:lpstr>SAĞALTIM</vt:lpstr>
      <vt:lpstr>RUMİNANTLARDA TİMPANİ</vt:lpstr>
      <vt:lpstr>PRİMER NEDENLER</vt:lpstr>
      <vt:lpstr>SEKONDER NEDENLER</vt:lpstr>
      <vt:lpstr>SEMPTOMLAR</vt:lpstr>
      <vt:lpstr>SAĞALTIM</vt:lpstr>
      <vt:lpstr>SAĞALTIM </vt:lpstr>
      <vt:lpstr>YABANCI CİSİM SENDROMU (RPT)</vt:lpstr>
      <vt:lpstr>PATOGENEZ</vt:lpstr>
      <vt:lpstr>SEMPTOMLAR</vt:lpstr>
      <vt:lpstr>TANI</vt:lpstr>
      <vt:lpstr>TANI</vt:lpstr>
      <vt:lpstr>TEDAVİ</vt:lpstr>
      <vt:lpstr>                 ÖN MİDELERDE KUM                   VE  KONGLOBATlar</vt:lpstr>
      <vt:lpstr>PowerPoint Sunusu</vt:lpstr>
      <vt:lpstr>                        semptomlar</vt:lpstr>
      <vt:lpstr>PowerPoint Sunusu</vt:lpstr>
      <vt:lpstr>PowerPoint Sunusu</vt:lpstr>
      <vt:lpstr>        OMASUM KONSTİPASYONU</vt:lpstr>
      <vt:lpstr>PowerPoint Sunusu</vt:lpstr>
      <vt:lpstr>                  SEMPTOMLAR</vt:lpstr>
      <vt:lpstr>PowerPoint Sunusu</vt:lpstr>
      <vt:lpstr>                          tedavi</vt:lpstr>
      <vt:lpstr>  VAGUS İNDİGESYONU(HOFLUND SENDROMU)</vt:lpstr>
      <vt:lpstr>PowerPoint Sunusu</vt:lpstr>
      <vt:lpstr>PowerPoint Sunusu</vt:lpstr>
      <vt:lpstr>                             tanı</vt:lpstr>
      <vt:lpstr>TEDAVİ</vt:lpstr>
      <vt:lpstr>                     ABOMASİTİS</vt:lpstr>
      <vt:lpstr>                       semptomlar</vt:lpstr>
      <vt:lpstr>PowerPoint Sunusu</vt:lpstr>
      <vt:lpstr>         ABOMASUM ÜLSERASYONU</vt:lpstr>
      <vt:lpstr>PowerPoint Sunusu</vt:lpstr>
      <vt:lpstr>                              tedavi</vt:lpstr>
      <vt:lpstr>       ABOMASUM DEPLASMANI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SOLUNUM SİSTEMİ          HASTALIKLARI</dc:title>
  <dc:creator>Ece Irmak Alpsoy</dc:creator>
  <cp:lastModifiedBy>MEHMET ŞAHAL</cp:lastModifiedBy>
  <cp:revision>353</cp:revision>
  <dcterms:created xsi:type="dcterms:W3CDTF">2020-01-27T11:09:59Z</dcterms:created>
  <dcterms:modified xsi:type="dcterms:W3CDTF">2021-03-12T19:34:41Z</dcterms:modified>
</cp:coreProperties>
</file>