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0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309" r:id="rId25"/>
    <p:sldId id="283" r:id="rId26"/>
    <p:sldId id="284" r:id="rId27"/>
    <p:sldId id="286" r:id="rId28"/>
    <p:sldId id="287" r:id="rId29"/>
    <p:sldId id="308" r:id="rId30"/>
    <p:sldId id="288" r:id="rId31"/>
    <p:sldId id="289" r:id="rId32"/>
    <p:sldId id="264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300" r:id="rId41"/>
    <p:sldId id="301" r:id="rId42"/>
    <p:sldId id="298" r:id="rId43"/>
    <p:sldId id="299" r:id="rId44"/>
    <p:sldId id="302" r:id="rId45"/>
    <p:sldId id="303" r:id="rId46"/>
    <p:sldId id="304" r:id="rId47"/>
    <p:sldId id="305" r:id="rId48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66" d="100"/>
          <a:sy n="66" d="100"/>
        </p:scale>
        <p:origin x="-114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72DD8-6784-4A6E-8098-B2D575563FAD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2F8D3-365A-473F-9C6B-69B4336B769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09C2B-17CF-49A3-B701-36465FFAFF37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88AFF-3C70-4861-AB05-A3AFBDDD546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8EC6A-5180-4B8D-8202-E761DDF39CBF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2E39B-340D-43FB-AE6D-5DB5FABB7F1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81988-BE46-4BD8-9FA9-F31DED2A2EE2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C4A69-1A52-485E-8904-76FEE45BEC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41EC2-FBD0-4C3F-B0F9-C529C08FBFCE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3FAC6-AA8D-453A-82F7-201C1FB735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0D0F5-7EBE-4349-B464-82662EFF4B84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56644-0F88-4754-9BF6-DB6A533AFF9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2F29A-6069-44ED-8F58-84C53767D384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AC8DB-C038-4A38-95FB-79070211CAD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E5CC-A9DB-4EC8-946B-4565E3A30DD0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0F5C-82ED-4689-AEF6-102AFCF85EE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8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11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9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10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34B96-DCFC-4F26-B220-A571510DCD1B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CDD5C-FD99-4B02-92BC-74EF676E5FB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22AD8-3EAA-4125-BF87-1B24D8DC7897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A2CCC-99DE-465C-B19E-D873F3B663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7F573-7DC6-46D5-8683-CDB9060F8626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A0403-20AC-4A36-A893-A3E6C62240E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7CFFC9-C121-4159-9488-EE951E0C1E36}" type="datetimeFigureOut">
              <a:rPr lang="tr-TR"/>
              <a:pPr>
                <a:defRPr/>
              </a:pPr>
              <a:t>04.04.2011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D7F06F-6C8E-4A66-8FF1-2D9E714348A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8" r:id="rId9"/>
    <p:sldLayoutId id="2147483766" r:id="rId10"/>
    <p:sldLayoutId id="21474837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533400" y="1550464"/>
            <a:ext cx="7851648" cy="349325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r-TR" sz="7200" dirty="0" smtClean="0"/>
              <a:t>İNDEXLER VE KLİNİK BULGULARI</a:t>
            </a:r>
            <a:endParaRPr lang="tr-TR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Başlık"/>
          <p:cNvSpPr>
            <a:spLocks noGrp="1"/>
          </p:cNvSpPr>
          <p:nvPr>
            <p:ph type="title"/>
          </p:nvPr>
        </p:nvSpPr>
        <p:spPr>
          <a:xfrm>
            <a:off x="468313" y="1773238"/>
            <a:ext cx="8229600" cy="1931987"/>
          </a:xfrm>
        </p:spPr>
        <p:txBody>
          <a:bodyPr/>
          <a:lstStyle/>
          <a:p>
            <a:pPr algn="ctr" eaLnBrk="1" hangingPunct="1"/>
            <a:r>
              <a:rPr lang="tr-TR" sz="7200" smtClean="0">
                <a:latin typeface="Times New Roman" pitchFamily="18" charset="0"/>
                <a:cs typeface="Times New Roman" pitchFamily="18" charset="0"/>
              </a:rPr>
              <a:t>İndex nedir?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İçerik Yer Tutucusu"/>
          <p:cNvSpPr>
            <a:spLocks noGrp="1"/>
          </p:cNvSpPr>
          <p:nvPr>
            <p:ph idx="1"/>
          </p:nvPr>
        </p:nvSpPr>
        <p:spPr>
          <a:xfrm>
            <a:off x="900113" y="2205038"/>
            <a:ext cx="8064500" cy="41195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tr-TR" sz="32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tr-TR" sz="40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İndex, bireyde veya toplumda hastalığın ve etkeninin miktarını ya da şiddetini belirlemek için kullanılan ölçüm metodlardır.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Başlık"/>
          <p:cNvSpPr>
            <a:spLocks noGrp="1"/>
          </p:cNvSpPr>
          <p:nvPr>
            <p:ph type="title"/>
          </p:nvPr>
        </p:nvSpPr>
        <p:spPr>
          <a:xfrm>
            <a:off x="684213" y="704850"/>
            <a:ext cx="8002587" cy="2003425"/>
          </a:xfrm>
        </p:spPr>
        <p:txBody>
          <a:bodyPr/>
          <a:lstStyle/>
          <a:p>
            <a:pPr algn="ctr" eaLnBrk="1" hangingPunct="1"/>
            <a:r>
              <a:rPr lang="tr-TR" smtClean="0"/>
              <a:t>İndexler ne </a:t>
            </a:r>
            <a:r>
              <a:rPr lang="tr-TR" sz="5400" smtClean="0"/>
              <a:t>amaçla</a:t>
            </a:r>
            <a:r>
              <a:rPr lang="tr-TR" smtClean="0"/>
              <a:t> kullanılır?</a:t>
            </a:r>
          </a:p>
        </p:txBody>
      </p:sp>
      <p:sp>
        <p:nvSpPr>
          <p:cNvPr id="16386" name="2 İçerik Yer Tutucusu"/>
          <p:cNvSpPr>
            <a:spLocks noGrp="1"/>
          </p:cNvSpPr>
          <p:nvPr>
            <p:ph idx="1"/>
          </p:nvPr>
        </p:nvSpPr>
        <p:spPr>
          <a:xfrm>
            <a:off x="395288" y="908050"/>
            <a:ext cx="8229600" cy="5343525"/>
          </a:xfrm>
        </p:spPr>
        <p:txBody>
          <a:bodyPr/>
          <a:lstStyle/>
          <a:p>
            <a:pPr eaLnBrk="1" hangingPunct="1"/>
            <a:endParaRPr lang="tr-T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17410" name="2 İçerik Yer Tutucusu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Hastaların gingival durumlarını değerlendirmek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Dişetinde meydana gelen değişiklikleri takip etmek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Farklı popülasyonlardaki görülme sıklığını karşılaştırmak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Tedavi edici yöntemlerin etkilerini test etmek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Başlık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84288"/>
          </a:xfrm>
        </p:spPr>
        <p:txBody>
          <a:bodyPr/>
          <a:lstStyle/>
          <a:p>
            <a:pPr eaLnBrk="1" hangingPunct="1"/>
            <a:r>
              <a:rPr lang="tr-TR" sz="4400" smtClean="0"/>
              <a:t>İndexler;</a:t>
            </a:r>
          </a:p>
        </p:txBody>
      </p:sp>
      <p:sp>
        <p:nvSpPr>
          <p:cNvPr id="18434" name="2 İçerik Yer Tutucusu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75100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Basit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Objektif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Tekrarlanabilir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Hızlı, pratik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İstatistiksel değerlendirilmeye sahip olmalıdır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Başlık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 eaLnBrk="1" hangingPunct="1"/>
            <a:r>
              <a:rPr lang="tr-TR" smtClean="0"/>
              <a:t>İNDEXLER</a:t>
            </a:r>
          </a:p>
        </p:txBody>
      </p:sp>
      <p:sp>
        <p:nvSpPr>
          <p:cNvPr id="19458" name="2 İçerik Yer Tutucusu"/>
          <p:cNvSpPr>
            <a:spLocks noGrp="1"/>
          </p:cNvSpPr>
          <p:nvPr>
            <p:ph idx="1"/>
          </p:nvPr>
        </p:nvSpPr>
        <p:spPr>
          <a:xfrm>
            <a:off x="431800" y="1844675"/>
            <a:ext cx="8712200" cy="4165600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tr-TR" sz="3000" smtClean="0">
                <a:solidFill>
                  <a:srgbClr val="00B0F0"/>
                </a:solidFill>
              </a:rPr>
              <a:t>Plak ve Debris İndexleri 					</a:t>
            </a:r>
            <a:r>
              <a:rPr lang="tr-TR" sz="2800" smtClean="0">
                <a:solidFill>
                  <a:srgbClr val="00B0F0"/>
                </a:solidFill>
              </a:rPr>
              <a:t>(ağız hijyenini değerlendiren indexler)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tr-TR" sz="3000" smtClean="0">
              <a:solidFill>
                <a:srgbClr val="00B0F0"/>
              </a:solidFill>
            </a:endParaRP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tr-TR" sz="3000" smtClean="0">
                <a:solidFill>
                  <a:srgbClr val="00B0F0"/>
                </a:solidFill>
              </a:rPr>
              <a:t>Dişetindeki Enflamasyonu Belirleyen İndexler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tr-TR" sz="3000" smtClean="0">
              <a:solidFill>
                <a:srgbClr val="00B0F0"/>
              </a:solidFill>
            </a:endParaRP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tr-TR" sz="3000" smtClean="0">
                <a:solidFill>
                  <a:srgbClr val="00B0F0"/>
                </a:solidFill>
              </a:rPr>
              <a:t>Periodontal Doku Yıkım İndexleri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 algn="ctr" eaLnBrk="1" hangingPunct="1">
              <a:buFont typeface="Calibri" pitchFamily="34" charset="0"/>
              <a:buAutoNum type="arabicPeriod"/>
            </a:pPr>
            <a:r>
              <a:rPr lang="tr-TR" smtClean="0">
                <a:solidFill>
                  <a:srgbClr val="00B0F0"/>
                </a:solidFill>
              </a:rPr>
              <a:t>Plak ve Debris İndexleri</a:t>
            </a:r>
          </a:p>
        </p:txBody>
      </p:sp>
      <p:sp>
        <p:nvSpPr>
          <p:cNvPr id="20482" name="2 İçerik Yer Tutucusu"/>
          <p:cNvSpPr>
            <a:spLocks noGrp="1"/>
          </p:cNvSpPr>
          <p:nvPr>
            <p:ph idx="1"/>
          </p:nvPr>
        </p:nvSpPr>
        <p:spPr>
          <a:xfrm>
            <a:off x="755650" y="2349500"/>
            <a:ext cx="7931150" cy="3975100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Plak indexi (PI) </a:t>
            </a:r>
            <a:r>
              <a:rPr lang="tr-TR" sz="2000" smtClean="0">
                <a:solidFill>
                  <a:schemeClr val="tx2"/>
                </a:solidFill>
              </a:rPr>
              <a:t>(Silness ve Löe)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Aproksimal alan-plak indexi (API) 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Plak indexi (PI) </a:t>
            </a:r>
            <a:r>
              <a:rPr lang="tr-TR" sz="2000" smtClean="0">
                <a:solidFill>
                  <a:schemeClr val="tx2"/>
                </a:solidFill>
              </a:rPr>
              <a:t>(O’Leary ve ark.)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Basitleştirilmiş oral hijyen indexi (OHI-S)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Plak indexi </a:t>
            </a:r>
            <a:r>
              <a:rPr lang="tr-TR" sz="2000" smtClean="0">
                <a:solidFill>
                  <a:schemeClr val="tx2"/>
                </a:solidFill>
              </a:rPr>
              <a:t>(Qigley, Hein ve Turesky)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mtClean="0">
                <a:solidFill>
                  <a:schemeClr val="tx2"/>
                </a:solidFill>
              </a:rPr>
              <a:t>Kalkulus yüzey indexi (CSI)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052513"/>
            <a:ext cx="8229600" cy="1152525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tr-TR" dirty="0" smtClean="0"/>
              <a:t>Plak </a:t>
            </a:r>
            <a:r>
              <a:rPr lang="tr-TR" dirty="0" err="1" smtClean="0"/>
              <a:t>indexi</a:t>
            </a:r>
            <a:r>
              <a:rPr lang="tr-TR" dirty="0" smtClean="0"/>
              <a:t> (PI)</a:t>
            </a:r>
            <a:br>
              <a:rPr lang="tr-TR" dirty="0" smtClean="0"/>
            </a:br>
            <a:r>
              <a:rPr lang="tr-TR" sz="3100" dirty="0" smtClean="0"/>
              <a:t>(</a:t>
            </a:r>
            <a:r>
              <a:rPr lang="tr-TR" sz="3100" dirty="0" err="1" smtClean="0"/>
              <a:t>Silness</a:t>
            </a:r>
            <a:r>
              <a:rPr lang="tr-TR" sz="3100" dirty="0" smtClean="0"/>
              <a:t> ve </a:t>
            </a:r>
            <a:r>
              <a:rPr lang="tr-TR" sz="3100" dirty="0" err="1" smtClean="0"/>
              <a:t>Löe</a:t>
            </a:r>
            <a:r>
              <a:rPr lang="tr-TR" sz="3100" dirty="0" smtClean="0"/>
              <a:t>)</a:t>
            </a:r>
            <a:endParaRPr lang="tr-TR" sz="3100" dirty="0"/>
          </a:p>
        </p:txBody>
      </p:sp>
      <p:sp>
        <p:nvSpPr>
          <p:cNvPr id="24578" name="2 İçerik Yer Tutucusu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543300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Dişin her yüzeyi için ayrı skor verilir, toplam 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4</a:t>
            </a:r>
            <a:r>
              <a:rPr lang="tr-TR" smtClean="0">
                <a:solidFill>
                  <a:schemeClr val="tx2"/>
                </a:solidFill>
              </a:rPr>
              <a:t>e bölünür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Dişlerin skorları toplamı, toplam diş sayısına bölünerek plak skoru bulunur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25602" name="3 İçerik Yer Tutucusu" descr="Adsız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825" y="908050"/>
            <a:ext cx="8569325" cy="1296988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2"/>
              <a:defRPr/>
            </a:pPr>
            <a:r>
              <a:rPr lang="tr-TR" dirty="0" err="1" smtClean="0"/>
              <a:t>Aproksimal</a:t>
            </a:r>
            <a:r>
              <a:rPr lang="tr-TR" dirty="0" smtClean="0"/>
              <a:t> Alan-Plak </a:t>
            </a:r>
            <a:r>
              <a:rPr lang="tr-TR" dirty="0" err="1" smtClean="0"/>
              <a:t>İndexi</a:t>
            </a:r>
            <a:r>
              <a:rPr lang="tr-TR" dirty="0" smtClean="0"/>
              <a:t>(API)</a:t>
            </a:r>
            <a:br>
              <a:rPr lang="tr-TR" dirty="0" smtClean="0"/>
            </a:br>
            <a:r>
              <a:rPr lang="tr-TR" sz="3100" dirty="0" smtClean="0"/>
              <a:t>(</a:t>
            </a:r>
            <a:r>
              <a:rPr lang="tr-TR" sz="3100" dirty="0" err="1" smtClean="0"/>
              <a:t>Lange</a:t>
            </a:r>
            <a:r>
              <a:rPr lang="tr-TR" sz="3100" dirty="0" smtClean="0"/>
              <a:t>)</a:t>
            </a:r>
            <a:endParaRPr lang="tr-TR" sz="3100" dirty="0"/>
          </a:p>
        </p:txBody>
      </p:sp>
      <p:sp>
        <p:nvSpPr>
          <p:cNvPr id="27650" name="2 İçerik Yer Tutucusu"/>
          <p:cNvSpPr>
            <a:spLocks noGrp="1"/>
          </p:cNvSpPr>
          <p:nvPr>
            <p:ph idx="1"/>
          </p:nvPr>
        </p:nvSpPr>
        <p:spPr>
          <a:xfrm>
            <a:off x="457200" y="2708275"/>
            <a:ext cx="8229600" cy="3616325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Boyama sonrası diş bölgelerinin aproksimal kısmında </a:t>
            </a:r>
          </a:p>
          <a:p>
            <a:pPr eaLnBrk="1" hangingPunct="1">
              <a:buFont typeface="Wingdings 2" pitchFamily="18" charset="2"/>
              <a:buNone/>
            </a:pPr>
            <a:r>
              <a:rPr lang="tr-TR" smtClean="0">
                <a:solidFill>
                  <a:schemeClr val="tx2"/>
                </a:solidFill>
              </a:rPr>
              <a:t>	                  plak olması (+) veya</a:t>
            </a:r>
          </a:p>
          <a:p>
            <a:pPr eaLnBrk="1" hangingPunct="1">
              <a:buFont typeface="Wingdings 2" pitchFamily="18" charset="2"/>
              <a:buNone/>
            </a:pPr>
            <a:r>
              <a:rPr lang="tr-TR" smtClean="0">
                <a:solidFill>
                  <a:schemeClr val="tx2"/>
                </a:solidFill>
              </a:rPr>
              <a:t>                      plak olmaması (-) </a:t>
            </a:r>
          </a:p>
          <a:p>
            <a:pPr eaLnBrk="1" hangingPunct="1">
              <a:buFont typeface="Wingdings 2" pitchFamily="18" charset="2"/>
              <a:buNone/>
            </a:pPr>
            <a:r>
              <a:rPr lang="tr-TR" smtClean="0">
                <a:solidFill>
                  <a:schemeClr val="tx2"/>
                </a:solidFill>
              </a:rPr>
              <a:t>    şeklinde kaydedilir.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İçerik Yer Tutucusu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840287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Plak ile etkilenmiş alan yüzde ile ifade edilmeketedir.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924175"/>
            <a:ext cx="7331075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29698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Başlık"/>
          <p:cNvSpPr>
            <a:spLocks noGrp="1"/>
          </p:cNvSpPr>
          <p:nvPr>
            <p:ph type="title"/>
          </p:nvPr>
        </p:nvSpPr>
        <p:spPr>
          <a:xfrm>
            <a:off x="468313" y="908050"/>
            <a:ext cx="8229600" cy="1417638"/>
          </a:xfrm>
        </p:spPr>
        <p:txBody>
          <a:bodyPr/>
          <a:lstStyle/>
          <a:p>
            <a:pPr marL="742950" indent="-742950" eaLnBrk="1" hangingPunct="1">
              <a:buFont typeface="Calibri" pitchFamily="34" charset="0"/>
              <a:buAutoNum type="alphaLcPeriod" startAt="3"/>
            </a:pPr>
            <a:r>
              <a:rPr lang="tr-TR" smtClean="0"/>
              <a:t>Plak İndexi (PI)</a:t>
            </a:r>
            <a:br>
              <a:rPr lang="tr-TR" smtClean="0"/>
            </a:br>
            <a:r>
              <a:rPr lang="tr-TR" sz="3100" smtClean="0"/>
              <a:t>(O’Leary ve ark.)</a:t>
            </a:r>
          </a:p>
        </p:txBody>
      </p:sp>
      <p:sp>
        <p:nvSpPr>
          <p:cNvPr id="30722" name="2 İçerik Yer Tutucusu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687762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Dişin dört yüzeyinde supra gingival olarak plak oluşumu gözlenir 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Boyama işlemi yapılır.</a:t>
            </a:r>
            <a:br>
              <a:rPr lang="tr-TR" smtClean="0">
                <a:solidFill>
                  <a:schemeClr val="tx2"/>
                </a:solidFill>
              </a:rPr>
            </a:br>
            <a:r>
              <a:rPr lang="tr-TR" smtClean="0">
                <a:solidFill>
                  <a:schemeClr val="tx2"/>
                </a:solidFill>
              </a:rPr>
              <a:t>                plak varlığında (+)</a:t>
            </a:r>
          </a:p>
          <a:p>
            <a:pPr eaLnBrk="1" hangingPunct="1">
              <a:buFont typeface="Wingdings 2" pitchFamily="18" charset="2"/>
              <a:buNone/>
            </a:pPr>
            <a:r>
              <a:rPr lang="tr-TR" smtClean="0">
                <a:solidFill>
                  <a:schemeClr val="tx2"/>
                </a:solidFill>
              </a:rPr>
              <a:t>                    plak yokluğunda (-) </a:t>
            </a:r>
            <a:br>
              <a:rPr lang="tr-TR" smtClean="0">
                <a:solidFill>
                  <a:schemeClr val="tx2"/>
                </a:solidFill>
              </a:rPr>
            </a:br>
            <a:r>
              <a:rPr lang="tr-TR" smtClean="0">
                <a:solidFill>
                  <a:schemeClr val="tx2"/>
                </a:solidFill>
              </a:rPr>
              <a:t>olarak bir şemaya kaydedilir.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Böylece ağızın plak bakımından etkilenemsi yüzde olarak belirlenir.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3174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981075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4"/>
              <a:defRPr/>
            </a:pPr>
            <a:r>
              <a:rPr lang="tr-TR" dirty="0" smtClean="0"/>
              <a:t>Basitleştirilmiş Oral Hijyen </a:t>
            </a:r>
            <a:r>
              <a:rPr lang="tr-TR" dirty="0" err="1" smtClean="0"/>
              <a:t>İndexi</a:t>
            </a:r>
            <a:r>
              <a:rPr lang="tr-TR" dirty="0" smtClean="0"/>
              <a:t>(OHI-S)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4032250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dirty="0" smtClean="0">
                <a:solidFill>
                  <a:schemeClr val="tx2"/>
                </a:solidFill>
              </a:rPr>
              <a:t>Üst birinci </a:t>
            </a:r>
            <a:r>
              <a:rPr lang="tr-TR" dirty="0" err="1" smtClean="0">
                <a:solidFill>
                  <a:schemeClr val="tx2"/>
                </a:solidFill>
              </a:rPr>
              <a:t>molarların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 smtClean="0">
                <a:solidFill>
                  <a:schemeClr val="tx2"/>
                </a:solidFill>
              </a:rPr>
              <a:t>bukkal</a:t>
            </a:r>
            <a:endParaRPr lang="tr-TR" dirty="0" smtClean="0">
              <a:solidFill>
                <a:schemeClr val="tx2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dirty="0" smtClean="0">
                <a:solidFill>
                  <a:schemeClr val="tx2"/>
                </a:solidFill>
              </a:rPr>
              <a:t>   Alt birinci </a:t>
            </a:r>
            <a:r>
              <a:rPr lang="tr-TR" dirty="0" err="1" smtClean="0">
                <a:solidFill>
                  <a:schemeClr val="tx2"/>
                </a:solidFill>
              </a:rPr>
              <a:t>molarların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 smtClean="0">
                <a:solidFill>
                  <a:schemeClr val="tx2"/>
                </a:solidFill>
              </a:rPr>
              <a:t>lingual</a:t>
            </a:r>
            <a:endParaRPr lang="tr-TR" dirty="0" smtClean="0">
              <a:solidFill>
                <a:schemeClr val="tx2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dirty="0" smtClean="0">
                <a:solidFill>
                  <a:schemeClr val="tx2"/>
                </a:solidFill>
              </a:rPr>
              <a:t>   Üst sağ ve alt sol keserlerin </a:t>
            </a:r>
            <a:r>
              <a:rPr lang="tr-TR" dirty="0" err="1" smtClean="0">
                <a:solidFill>
                  <a:schemeClr val="tx2"/>
                </a:solidFill>
              </a:rPr>
              <a:t>labial</a:t>
            </a:r>
            <a:r>
              <a:rPr lang="tr-TR" dirty="0" smtClean="0">
                <a:solidFill>
                  <a:schemeClr val="tx2"/>
                </a:solidFill>
              </a:rPr>
              <a:t> yüzleri incelenir </a:t>
            </a:r>
            <a:br>
              <a:rPr lang="tr-TR" dirty="0" smtClean="0">
                <a:solidFill>
                  <a:schemeClr val="tx2"/>
                </a:solidFill>
              </a:rPr>
            </a:br>
            <a:endParaRPr lang="tr-TR" dirty="0" smtClean="0">
              <a:solidFill>
                <a:schemeClr val="tx2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dirty="0" err="1" smtClean="0">
                <a:solidFill>
                  <a:schemeClr val="tx2"/>
                </a:solidFill>
              </a:rPr>
              <a:t>Posteriorda</a:t>
            </a:r>
            <a:r>
              <a:rPr lang="tr-TR" dirty="0" smtClean="0">
                <a:solidFill>
                  <a:schemeClr val="tx2"/>
                </a:solidFill>
              </a:rPr>
              <a:t> ikinci </a:t>
            </a:r>
            <a:r>
              <a:rPr lang="tr-TR" dirty="0" err="1" smtClean="0">
                <a:solidFill>
                  <a:schemeClr val="tx2"/>
                </a:solidFill>
              </a:rPr>
              <a:t>premolarların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 smtClean="0">
                <a:solidFill>
                  <a:schemeClr val="tx2"/>
                </a:solidFill>
              </a:rPr>
              <a:t>distalinde</a:t>
            </a:r>
            <a:r>
              <a:rPr lang="tr-TR" dirty="0" smtClean="0">
                <a:solidFill>
                  <a:schemeClr val="tx2"/>
                </a:solidFill>
              </a:rPr>
              <a:t> sürmüş daimi diş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dirty="0" smtClean="0">
              <a:solidFill>
                <a:schemeClr val="tx2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dirty="0" err="1" smtClean="0">
                <a:solidFill>
                  <a:schemeClr val="tx2"/>
                </a:solidFill>
              </a:rPr>
              <a:t>Anteriorda</a:t>
            </a:r>
            <a:r>
              <a:rPr lang="tr-TR" dirty="0" smtClean="0">
                <a:solidFill>
                  <a:schemeClr val="tx2"/>
                </a:solidFill>
              </a:rPr>
              <a:t> kriter alınan dişlerin eksikliğinde karşı taraftaki diş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dirty="0" smtClean="0">
              <a:solidFill>
                <a:schemeClr val="tx2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Bu indexin 2 komponeneti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tr-TR" sz="3200" smtClean="0">
                <a:solidFill>
                  <a:schemeClr val="tx2"/>
                </a:solidFill>
              </a:rPr>
              <a:t>debris indexi</a:t>
            </a:r>
          </a:p>
          <a:p>
            <a:pPr lvl="2" eaLnBrk="1" hangingPunct="1">
              <a:buFont typeface="Wingdings" pitchFamily="2" charset="2"/>
              <a:buChar char="Ø"/>
            </a:pPr>
            <a:r>
              <a:rPr lang="tr-TR" sz="3200" smtClean="0">
                <a:solidFill>
                  <a:schemeClr val="tx2"/>
                </a:solidFill>
              </a:rPr>
              <a:t>kalkulus index</a:t>
            </a:r>
          </a:p>
          <a:p>
            <a:pPr eaLnBrk="1" hangingPunct="1">
              <a:buFont typeface="Wingdings 2" pitchFamily="18" charset="2"/>
              <a:buNone/>
            </a:pPr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Skorlar toplanır ve yüzey sayısına bölünerek her birey için index değeri belirlenir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  <a:p>
            <a:pPr eaLnBrk="1" hangingPunct="1"/>
            <a:endParaRPr lang="tr-TR" smtClean="0"/>
          </a:p>
          <a:p>
            <a:pPr eaLnBrk="1" hangingPunct="1"/>
            <a:endParaRPr lang="tr-TR" smtClean="0"/>
          </a:p>
          <a:p>
            <a:pPr eaLnBrk="1" hangingPunct="1"/>
            <a:endParaRPr lang="tr-TR" smtClean="0"/>
          </a:p>
          <a:p>
            <a:pPr eaLnBrk="1" hangingPunct="1"/>
            <a:endParaRPr lang="tr-TR" smtClean="0"/>
          </a:p>
          <a:p>
            <a:pPr eaLnBrk="1" hangingPunct="1"/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tr-TR" smtClean="0"/>
              <a:t>Debris indexi</a:t>
            </a: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/>
          <a:srcRect t="3705" r="430" b="14783"/>
          <a:stretch>
            <a:fillRect/>
          </a:stretch>
        </p:blipFill>
        <p:spPr bwMode="auto">
          <a:xfrm>
            <a:off x="395288" y="1412875"/>
            <a:ext cx="820896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endParaRPr lang="tr-T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tr-TR" smtClean="0"/>
              <a:t>Kalkulus indexi</a:t>
            </a:r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 t="4015"/>
          <a:stretch>
            <a:fillRect/>
          </a:stretch>
        </p:blipFill>
        <p:spPr bwMode="auto">
          <a:xfrm>
            <a:off x="827088" y="1268413"/>
            <a:ext cx="7561262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eriod" startAt="5"/>
              <a:defRPr/>
            </a:pPr>
            <a:r>
              <a:rPr lang="tr-TR" dirty="0" smtClean="0"/>
              <a:t>Plak </a:t>
            </a:r>
            <a:r>
              <a:rPr lang="tr-TR" dirty="0" err="1" smtClean="0"/>
              <a:t>İndexi</a:t>
            </a:r>
            <a:r>
              <a:rPr lang="tr-TR" dirty="0" smtClean="0"/>
              <a:t> </a:t>
            </a:r>
            <a:br>
              <a:rPr lang="tr-TR" dirty="0" smtClean="0"/>
            </a:br>
            <a:r>
              <a:rPr lang="tr-TR" sz="2700" dirty="0" smtClean="0"/>
              <a:t>(</a:t>
            </a:r>
            <a:r>
              <a:rPr lang="tr-TR" sz="2700" dirty="0" err="1" smtClean="0"/>
              <a:t>Quigley</a:t>
            </a:r>
            <a:r>
              <a:rPr lang="tr-TR" sz="2700" dirty="0" smtClean="0"/>
              <a:t> ,</a:t>
            </a:r>
            <a:r>
              <a:rPr lang="tr-TR" sz="2700" dirty="0" err="1" smtClean="0"/>
              <a:t>Hein</a:t>
            </a:r>
            <a:r>
              <a:rPr lang="tr-TR" sz="2700" dirty="0" smtClean="0"/>
              <a:t> ve </a:t>
            </a:r>
            <a:r>
              <a:rPr lang="tr-TR" sz="2700" dirty="0" err="1" smtClean="0"/>
              <a:t>Turesky</a:t>
            </a:r>
            <a:r>
              <a:rPr lang="tr-TR" sz="2700" dirty="0" smtClean="0"/>
              <a:t>)</a:t>
            </a:r>
            <a:endParaRPr lang="tr-TR" sz="2700" dirty="0"/>
          </a:p>
        </p:txBody>
      </p:sp>
      <p:sp>
        <p:nvSpPr>
          <p:cNvPr id="36866" name="2 İçerik Yer Tutucusu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543300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Fasial ve lingual yüzeylerdeki plak miktarını plak boyayan ajan yardımıyla araştırır.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Toplam skor incelenen yüzey sayısına bölünür ve birey için index skoru belirlenir.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2"/>
          <a:srcRect l="1688"/>
          <a:stretch>
            <a:fillRect/>
          </a:stretch>
        </p:blipFill>
        <p:spPr bwMode="auto">
          <a:xfrm>
            <a:off x="611188" y="1916113"/>
            <a:ext cx="7913687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1125538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eriod" startAt="6"/>
              <a:defRPr/>
            </a:pPr>
            <a:r>
              <a:rPr lang="tr-TR" dirty="0" err="1" smtClean="0"/>
              <a:t>Kalkulus</a:t>
            </a:r>
            <a:r>
              <a:rPr lang="tr-TR" dirty="0" smtClean="0"/>
              <a:t> yüzey </a:t>
            </a:r>
            <a:r>
              <a:rPr lang="tr-TR" dirty="0" err="1" smtClean="0"/>
              <a:t>indexi</a:t>
            </a:r>
            <a:r>
              <a:rPr lang="tr-TR" dirty="0" smtClean="0"/>
              <a:t> (CSI) 		 </a:t>
            </a:r>
            <a:r>
              <a:rPr lang="tr-TR" sz="3100" dirty="0" smtClean="0"/>
              <a:t>(</a:t>
            </a:r>
            <a:r>
              <a:rPr lang="tr-TR" sz="3100" dirty="0" err="1" smtClean="0"/>
              <a:t>Emnever</a:t>
            </a:r>
            <a:r>
              <a:rPr lang="tr-TR" sz="3100" dirty="0" smtClean="0"/>
              <a:t> ve ark.)</a:t>
            </a:r>
            <a:endParaRPr lang="tr-TR" sz="3100" dirty="0"/>
          </a:p>
        </p:txBody>
      </p:sp>
      <p:sp>
        <p:nvSpPr>
          <p:cNvPr id="38914" name="2 İçerik Yer Tutucusu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4221162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Diştaşı oluşumunu inhibe edici ajanların etkisini araştıran kısa süreli çalışmalarda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Dört mandibular keserin fascial ve lingual yüzeylerinde diş taşı miktarını saptar.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Diştaşı varlığı için birim üniteye 1. yokluğu için 0 indexi verilir. 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Birey için maksimum değer 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1700213"/>
            <a:ext cx="6408738" cy="34020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algn="ctr"/>
            <a:r>
              <a:rPr lang="tr-TR" sz="4800" b="1" smtClean="0">
                <a:solidFill>
                  <a:srgbClr val="21B2C9"/>
                </a:solidFill>
              </a:rPr>
              <a:t>Dişetindeki Enflamasyonu Belirleyen İndexler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468313" y="2468563"/>
            <a:ext cx="8229600" cy="4389437"/>
          </a:xfrm>
        </p:spPr>
        <p:txBody>
          <a:bodyPr/>
          <a:lstStyle/>
          <a:p>
            <a:pPr marL="495300" indent="-49530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Gingival index (GI) (Silness ve Löe)</a:t>
            </a:r>
          </a:p>
          <a:p>
            <a:pPr marL="1358900" lvl="3" indent="-381000" eaLnBrk="1" hangingPunct="1">
              <a:buFont typeface="Wingdings" pitchFamily="2" charset="2"/>
              <a:buChar char="ü"/>
            </a:pPr>
            <a:r>
              <a:rPr lang="tr-TR" sz="2800" b="1" smtClean="0">
                <a:solidFill>
                  <a:schemeClr val="tx2"/>
                </a:solidFill>
              </a:rPr>
              <a:t> Modifiye gingival index</a:t>
            </a:r>
          </a:p>
          <a:p>
            <a:pPr marL="1358900" lvl="3" indent="-381000" eaLnBrk="1" hangingPunct="1">
              <a:buFont typeface="Wingdings 2" pitchFamily="18" charset="2"/>
              <a:buNone/>
            </a:pPr>
            <a:endParaRPr lang="tr-TR" sz="2800" b="1" smtClean="0">
              <a:solidFill>
                <a:schemeClr val="tx2"/>
              </a:solidFill>
            </a:endParaRPr>
          </a:p>
          <a:p>
            <a:pPr marL="495300" indent="-49530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Papiller kanama indexi (PBI) </a:t>
            </a:r>
          </a:p>
          <a:p>
            <a:pPr marL="495300" indent="-495300" eaLnBrk="1" hangingPunct="1">
              <a:buFont typeface="Calibri" pitchFamily="34" charset="0"/>
              <a:buAutoNum type="alphaLcParenR"/>
            </a:pPr>
            <a:endParaRPr lang="tr-TR" sz="2800" b="1" smtClean="0">
              <a:solidFill>
                <a:schemeClr val="tx2"/>
              </a:solidFill>
            </a:endParaRPr>
          </a:p>
          <a:p>
            <a:pPr marL="495300" indent="-49530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Sondalamada kanama indexi (BOP)</a:t>
            </a:r>
          </a:p>
          <a:p>
            <a:pPr marL="495300" indent="-495300">
              <a:buFont typeface="Wingdings 2" pitchFamily="18" charset="2"/>
              <a:buNone/>
            </a:pPr>
            <a:endParaRPr lang="tr-TR" sz="2800" b="1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1196975"/>
            <a:ext cx="8229600" cy="1143000"/>
          </a:xfrm>
        </p:spPr>
        <p:txBody>
          <a:bodyPr>
            <a:normAutofit/>
          </a:bodyPr>
          <a:lstStyle/>
          <a:p>
            <a:pPr marL="742950" indent="-742950" eaLnBrk="1" hangingPunct="1">
              <a:buFont typeface="Calibri" pitchFamily="34" charset="0"/>
              <a:buAutoNum type="alphaLcParenR"/>
            </a:pPr>
            <a:r>
              <a:rPr lang="tr-TR" sz="4500" smtClean="0"/>
              <a:t>Gingival index (GI)</a:t>
            </a:r>
            <a:br>
              <a:rPr lang="tr-TR" sz="4500" smtClean="0"/>
            </a:br>
            <a:r>
              <a:rPr lang="tr-TR" sz="4500" smtClean="0"/>
              <a:t> </a:t>
            </a:r>
            <a:r>
              <a:rPr lang="tr-TR" sz="2800" smtClean="0"/>
              <a:t>(Silness ve Löe)</a:t>
            </a:r>
          </a:p>
        </p:txBody>
      </p:sp>
      <p:sp>
        <p:nvSpPr>
          <p:cNvPr id="41986" name="2 İçerik Yer Tutucusu"/>
          <p:cNvSpPr>
            <a:spLocks noGrp="1"/>
          </p:cNvSpPr>
          <p:nvPr>
            <p:ph idx="1"/>
          </p:nvPr>
        </p:nvSpPr>
        <p:spPr>
          <a:xfrm>
            <a:off x="457200" y="2708275"/>
            <a:ext cx="8229600" cy="3616325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İltihabı 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3</a:t>
            </a:r>
            <a:r>
              <a:rPr lang="tr-TR" smtClean="0">
                <a:solidFill>
                  <a:schemeClr val="tx2"/>
                </a:solidFill>
              </a:rPr>
              <a:t> derecede ele alır. 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6 adet seçilen 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indeks </a:t>
            </a:r>
            <a:r>
              <a:rPr lang="tr-TR" smtClean="0">
                <a:solidFill>
                  <a:schemeClr val="tx2"/>
                </a:solidFill>
              </a:rPr>
              <a:t>diş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ind</a:t>
            </a:r>
            <a:r>
              <a:rPr lang="tr-TR" smtClean="0">
                <a:solidFill>
                  <a:schemeClr val="tx2"/>
                </a:solidFill>
              </a:rPr>
              <a:t>en elde edilmekte  					(16,12,24,36,32,44)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Fasial, oral, mesial, distal olarak ölçülür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43010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6063" y="0"/>
            <a:ext cx="9390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95288" y="11969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tr-TR" dirty="0" err="1" smtClean="0"/>
              <a:t>Modifiye</a:t>
            </a:r>
            <a:r>
              <a:rPr lang="tr-TR" dirty="0" smtClean="0"/>
              <a:t> </a:t>
            </a:r>
            <a:r>
              <a:rPr lang="tr-TR" dirty="0" err="1" smtClean="0"/>
              <a:t>gingival</a:t>
            </a:r>
            <a:r>
              <a:rPr lang="tr-TR" dirty="0" smtClean="0"/>
              <a:t> </a:t>
            </a:r>
            <a:r>
              <a:rPr lang="tr-TR" dirty="0" err="1" smtClean="0"/>
              <a:t>index</a:t>
            </a:r>
            <a:r>
              <a:rPr lang="tr-TR" dirty="0" smtClean="0"/>
              <a:t> (MGI)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404812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dirty="0" err="1" smtClean="0">
                <a:solidFill>
                  <a:schemeClr val="tx2"/>
                </a:solidFill>
              </a:rPr>
              <a:t>Gingival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 smtClean="0">
                <a:solidFill>
                  <a:schemeClr val="tx2"/>
                </a:solidFill>
              </a:rPr>
              <a:t>indexe</a:t>
            </a:r>
            <a:r>
              <a:rPr lang="tr-TR" dirty="0" smtClean="0">
                <a:solidFill>
                  <a:schemeClr val="tx2"/>
                </a:solidFill>
              </a:rPr>
              <a:t> 2 önemli değişiklik sunar		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tr-TR" dirty="0" smtClean="0">
                <a:solidFill>
                  <a:schemeClr val="tx2"/>
                </a:solidFill>
              </a:rPr>
              <a:t>Kanama olup olmadığını değerlendirmek için yapılan sondalamanın eliminasyonuna karar verilmiştir. ( </a:t>
            </a:r>
            <a:r>
              <a:rPr lang="tr-TR" dirty="0" err="1" smtClean="0">
                <a:solidFill>
                  <a:schemeClr val="tx2"/>
                </a:solidFill>
              </a:rPr>
              <a:t>gingivay</a:t>
            </a:r>
            <a:r>
              <a:rPr lang="tr-TR" dirty="0" smtClean="0">
                <a:solidFill>
                  <a:schemeClr val="tx2"/>
                </a:solidFill>
              </a:rPr>
              <a:t> irrite edebilir)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tr-TR" dirty="0" smtClean="0">
                <a:solidFill>
                  <a:schemeClr val="tx2"/>
                </a:solidFill>
              </a:rPr>
              <a:t>Hafif ve orta şiddette </a:t>
            </a:r>
            <a:r>
              <a:rPr lang="tr-TR" dirty="0" err="1" smtClean="0">
                <a:solidFill>
                  <a:schemeClr val="tx2"/>
                </a:solidFill>
              </a:rPr>
              <a:t>inflamasyon</a:t>
            </a:r>
            <a:r>
              <a:rPr lang="tr-TR" dirty="0" smtClean="0">
                <a:solidFill>
                  <a:schemeClr val="tx2"/>
                </a:solidFill>
              </a:rPr>
              <a:t> için yeni bir numaralandırma tanımlaması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9750" y="2781300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2"/>
              <a:defRPr/>
            </a:pPr>
            <a:r>
              <a:rPr lang="tr-TR" dirty="0" err="1" smtClean="0"/>
              <a:t>Papiller</a:t>
            </a:r>
            <a:r>
              <a:rPr lang="tr-TR" dirty="0" smtClean="0"/>
              <a:t> kanama </a:t>
            </a:r>
            <a:r>
              <a:rPr lang="tr-TR" dirty="0" err="1" smtClean="0"/>
              <a:t>indexi</a:t>
            </a:r>
            <a:r>
              <a:rPr lang="tr-TR" dirty="0" smtClean="0"/>
              <a:t> (PBI)	 </a:t>
            </a:r>
            <a:r>
              <a:rPr lang="tr-TR" sz="3100" dirty="0" smtClean="0"/>
              <a:t>(</a:t>
            </a:r>
            <a:r>
              <a:rPr lang="tr-TR" sz="3100" dirty="0" err="1" smtClean="0"/>
              <a:t>Saxer</a:t>
            </a:r>
            <a:r>
              <a:rPr lang="tr-TR" sz="3100" dirty="0" smtClean="0"/>
              <a:t> ve </a:t>
            </a:r>
            <a:r>
              <a:rPr lang="tr-TR" sz="3100" dirty="0" err="1" smtClean="0"/>
              <a:t>Muhleman</a:t>
            </a:r>
            <a:r>
              <a:rPr lang="tr-TR" sz="3100" dirty="0" smtClean="0"/>
              <a:t>)</a:t>
            </a:r>
            <a:endParaRPr lang="tr-TR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4710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268413"/>
            <a:ext cx="8229600" cy="1439862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3"/>
              <a:defRPr/>
            </a:pPr>
            <a:r>
              <a:rPr lang="tr-TR" dirty="0" smtClean="0"/>
              <a:t>Sondalamada kanam </a:t>
            </a:r>
            <a:r>
              <a:rPr lang="tr-TR" dirty="0" err="1" smtClean="0"/>
              <a:t>indexi</a:t>
            </a:r>
            <a:r>
              <a:rPr lang="tr-TR" dirty="0" smtClean="0"/>
              <a:t> (BOP)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5" y="3175"/>
            <a:ext cx="9190038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0825" y="765175"/>
            <a:ext cx="8137525" cy="1511300"/>
          </a:xfrm>
        </p:spPr>
        <p:txBody>
          <a:bodyPr>
            <a:normAutofit/>
          </a:bodyPr>
          <a:lstStyle/>
          <a:p>
            <a:pPr marL="742950" indent="-742950" algn="ctr" eaLnBrk="1" hangingPunct="1">
              <a:buFont typeface="Calibri" pitchFamily="34" charset="0"/>
              <a:buAutoNum type="arabicParenR" startAt="3"/>
            </a:pPr>
            <a:r>
              <a:rPr lang="tr-TR" sz="5400" b="1" smtClean="0">
                <a:solidFill>
                  <a:srgbClr val="21B2C9"/>
                </a:solidFill>
              </a:rPr>
              <a:t>Periodontal Doku Yıkımı İndexleri</a:t>
            </a:r>
          </a:p>
        </p:txBody>
      </p:sp>
      <p:sp>
        <p:nvSpPr>
          <p:cNvPr id="22530" name="2 İçerik Yer Tutucusu"/>
          <p:cNvSpPr>
            <a:spLocks noGrp="1"/>
          </p:cNvSpPr>
          <p:nvPr>
            <p:ph idx="1"/>
          </p:nvPr>
        </p:nvSpPr>
        <p:spPr>
          <a:xfrm>
            <a:off x="684213" y="2565400"/>
            <a:ext cx="8002587" cy="3759200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Periodantal hastalık indexi (PDI)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Toplumda periodontal tedavi gereksinim indexi (CPITN)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Periodontal screnny and recording (PSR)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Periodontal index (PI) (Russel)</a:t>
            </a:r>
          </a:p>
          <a:p>
            <a:pPr marL="514350" indent="-514350" eaLnBrk="1" hangingPunct="1">
              <a:buFont typeface="Calibri" pitchFamily="34" charset="0"/>
              <a:buAutoNum type="alphaLcParenR"/>
            </a:pPr>
            <a:r>
              <a:rPr lang="tr-TR" sz="2800" b="1" smtClean="0">
                <a:solidFill>
                  <a:schemeClr val="tx2"/>
                </a:solidFill>
              </a:rPr>
              <a:t>Dişeti çekilmesi indexi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tr-TR" dirty="0" err="1" smtClean="0"/>
              <a:t>Periodontal</a:t>
            </a:r>
            <a:r>
              <a:rPr lang="tr-TR" dirty="0" smtClean="0"/>
              <a:t> hastalık </a:t>
            </a:r>
            <a:r>
              <a:rPr lang="tr-TR" dirty="0" err="1" smtClean="0"/>
              <a:t>indexi</a:t>
            </a:r>
            <a:r>
              <a:rPr lang="tr-TR" dirty="0" smtClean="0"/>
              <a:t> (PDI) </a:t>
            </a:r>
            <a:r>
              <a:rPr lang="tr-TR" sz="3100" dirty="0" smtClean="0"/>
              <a:t>(</a:t>
            </a:r>
            <a:r>
              <a:rPr lang="tr-TR" sz="3100" dirty="0" err="1" smtClean="0"/>
              <a:t>Ramfijord</a:t>
            </a:r>
            <a:r>
              <a:rPr lang="tr-TR" sz="3100" dirty="0" smtClean="0"/>
              <a:t>)</a:t>
            </a:r>
            <a:endParaRPr lang="tr-TR" sz="3100" dirty="0"/>
          </a:p>
        </p:txBody>
      </p:sp>
      <p:pic>
        <p:nvPicPr>
          <p:cNvPr id="51202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2060575"/>
            <a:ext cx="6759575" cy="2027238"/>
          </a:xfrm>
        </p:spPr>
      </p:pic>
      <p:sp>
        <p:nvSpPr>
          <p:cNvPr id="51203" name="5 Metin kutusu"/>
          <p:cNvSpPr txBox="1">
            <a:spLocks noChangeArrowheads="1"/>
          </p:cNvSpPr>
          <p:nvPr/>
        </p:nvSpPr>
        <p:spPr bwMode="auto">
          <a:xfrm>
            <a:off x="323850" y="4365625"/>
            <a:ext cx="860425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600">
                <a:solidFill>
                  <a:schemeClr val="tx2"/>
                </a:solidFill>
                <a:latin typeface="Constantia" pitchFamily="18" charset="0"/>
              </a:rPr>
              <a:t>İşaretli dişler esas alınır. Eksik dişler yandaki dişlerle telafi edilir.</a:t>
            </a:r>
          </a:p>
          <a:p>
            <a:pPr>
              <a:buFont typeface="Arial" charset="0"/>
              <a:buChar char="•"/>
            </a:pPr>
            <a:endParaRPr lang="tr-TR" sz="2600">
              <a:solidFill>
                <a:schemeClr val="tx2"/>
              </a:solidFill>
              <a:latin typeface="Constantia" pitchFamily="18" charset="0"/>
            </a:endParaRPr>
          </a:p>
          <a:p>
            <a:pPr marL="0" lvl="2">
              <a:buFont typeface="Arial" charset="0"/>
              <a:buChar char="•"/>
            </a:pPr>
            <a:r>
              <a:rPr lang="tr-TR" sz="2600">
                <a:solidFill>
                  <a:schemeClr val="tx2"/>
                </a:solidFill>
                <a:latin typeface="Constantia" pitchFamily="18" charset="0"/>
              </a:rPr>
              <a:t>Seçilen dişler hem dişeti iltihabı durumunu hem ataçman kaybını 3er derece ile gösterir.</a:t>
            </a:r>
          </a:p>
          <a:p>
            <a:pPr>
              <a:buFont typeface="Arial" charset="0"/>
              <a:buChar char="•"/>
            </a:pPr>
            <a:endParaRPr lang="tr-TR" sz="2600">
              <a:solidFill>
                <a:schemeClr val="tx2"/>
              </a:solidFill>
              <a:latin typeface="Constantia" pitchFamily="18" charset="0"/>
            </a:endParaRPr>
          </a:p>
          <a:p>
            <a:pPr>
              <a:buFont typeface="Arial" charset="0"/>
              <a:buChar char="•"/>
            </a:pPr>
            <a:endParaRPr lang="tr-TR" sz="2600">
              <a:solidFill>
                <a:schemeClr val="tx2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52226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  <a:p>
            <a:pPr lvl="2" eaLnBrk="1" hangingPunct="1">
              <a:buFont typeface="Wingdings 2" pitchFamily="18" charset="2"/>
              <a:buNone/>
            </a:pPr>
            <a:endParaRPr lang="tr-TR" smtClean="0"/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/>
          <a:srcRect t="248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1700213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2"/>
              <a:defRPr/>
            </a:pPr>
            <a:r>
              <a:rPr lang="tr-TR" dirty="0" smtClean="0"/>
              <a:t>Toplumda </a:t>
            </a:r>
            <a:r>
              <a:rPr lang="tr-TR" dirty="0" err="1" smtClean="0"/>
              <a:t>periodontal</a:t>
            </a:r>
            <a:r>
              <a:rPr lang="tr-TR" dirty="0" smtClean="0"/>
              <a:t> tedavi gereksinim </a:t>
            </a:r>
            <a:r>
              <a:rPr lang="tr-TR" dirty="0" err="1" smtClean="0"/>
              <a:t>indexi</a:t>
            </a:r>
            <a:r>
              <a:rPr lang="tr-TR" dirty="0" smtClean="0"/>
              <a:t> (CPITN) </a:t>
            </a:r>
            <a:br>
              <a:rPr lang="tr-TR" dirty="0" smtClean="0"/>
            </a:br>
            <a:r>
              <a:rPr lang="tr-TR" sz="3100" dirty="0" smtClean="0"/>
              <a:t>(WHO)</a:t>
            </a:r>
            <a:endParaRPr lang="tr-TR" sz="31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687762"/>
          </a:xfrm>
        </p:spPr>
        <p:txBody>
          <a:bodyPr>
            <a:normAutofit/>
          </a:bodyPr>
          <a:lstStyle/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Diğer indexlerden farkı;</a:t>
            </a:r>
          </a:p>
          <a:p>
            <a:pPr eaLnBrk="1" hangingPunct="1">
              <a:buFont typeface="Wingdings 2" pitchFamily="18" charset="2"/>
              <a:buNone/>
            </a:pPr>
            <a:r>
              <a:rPr lang="tr-TR" smtClean="0">
                <a:solidFill>
                  <a:schemeClr val="tx2"/>
                </a:solidFill>
              </a:rPr>
              <a:t>   sadece gingivitis ve periodontitis tespit</a:t>
            </a:r>
            <a:r>
              <a:rPr lang="tr-TR" smtClean="0">
                <a:solidFill>
                  <a:schemeClr val="tx2"/>
                </a:solidFill>
                <a:latin typeface="Arial" charset="0"/>
              </a:rPr>
              <a:t>i</a:t>
            </a:r>
            <a:r>
              <a:rPr lang="tr-TR" smtClean="0">
                <a:solidFill>
                  <a:schemeClr val="tx2"/>
                </a:solidFill>
              </a:rPr>
              <a:t> yapmayıp </a:t>
            </a:r>
            <a:r>
              <a:rPr lang="tr-TR" b="1" i="1" smtClean="0">
                <a:solidFill>
                  <a:srgbClr val="21B2C9"/>
                </a:solidFill>
              </a:rPr>
              <a:t>tedavi gereksinimini </a:t>
            </a:r>
            <a:r>
              <a:rPr lang="tr-TR" smtClean="0">
                <a:solidFill>
                  <a:schemeClr val="tx2"/>
                </a:solidFill>
              </a:rPr>
              <a:t>de belirtmekte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2 İçerik Yer Tutucusu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CPITN dişin </a:t>
            </a:r>
            <a:r>
              <a:rPr lang="tr-TR" b="1" i="1" smtClean="0">
                <a:solidFill>
                  <a:schemeClr val="tx2"/>
                </a:solidFill>
              </a:rPr>
              <a:t>ataçman kaybını gözetmez</a:t>
            </a:r>
            <a:r>
              <a:rPr lang="tr-TR" smtClean="0">
                <a:solidFill>
                  <a:schemeClr val="tx2"/>
                </a:solidFill>
              </a:rPr>
              <a:t>.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Gözettiği unsurlar;</a:t>
            </a:r>
            <a:br>
              <a:rPr lang="tr-TR" smtClean="0">
                <a:solidFill>
                  <a:schemeClr val="tx2"/>
                </a:solidFill>
              </a:rPr>
            </a:br>
            <a:endParaRPr lang="tr-TR" smtClean="0">
              <a:solidFill>
                <a:schemeClr val="tx2"/>
              </a:solidFill>
            </a:endParaRPr>
          </a:p>
          <a:p>
            <a:pPr lvl="3" eaLnBrk="1" hangingPunct="1">
              <a:buFont typeface="Wingdings" pitchFamily="2" charset="2"/>
              <a:buChar char="ü"/>
            </a:pPr>
            <a:r>
              <a:rPr lang="tr-TR" sz="2800" smtClean="0">
                <a:solidFill>
                  <a:schemeClr val="tx2"/>
                </a:solidFill>
              </a:rPr>
              <a:t>Dişeti iltihabı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tr-TR" sz="2800" smtClean="0">
                <a:solidFill>
                  <a:schemeClr val="tx2"/>
                </a:solidFill>
              </a:rPr>
              <a:t>Kanama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tr-TR" sz="2800" smtClean="0">
                <a:solidFill>
                  <a:schemeClr val="tx2"/>
                </a:solidFill>
              </a:rPr>
              <a:t>Diş taşı</a:t>
            </a:r>
          </a:p>
          <a:p>
            <a:pPr lvl="3" eaLnBrk="1" hangingPunct="1">
              <a:buFont typeface="Wingdings" pitchFamily="2" charset="2"/>
              <a:buChar char="ü"/>
            </a:pPr>
            <a:r>
              <a:rPr lang="tr-TR" sz="2800" smtClean="0">
                <a:solidFill>
                  <a:schemeClr val="tx2"/>
                </a:solidFill>
              </a:rPr>
              <a:t>Cep derinliği                                                                                       </a:t>
            </a:r>
          </a:p>
          <a:p>
            <a:pPr lvl="3" eaLnBrk="1" hangingPunct="1">
              <a:buFont typeface="Wingdings 2" pitchFamily="18" charset="2"/>
              <a:buNone/>
            </a:pPr>
            <a:endParaRPr lang="tr-TR" sz="2600" smtClean="0">
              <a:solidFill>
                <a:schemeClr val="tx2"/>
              </a:solidFill>
            </a:endParaRPr>
          </a:p>
        </p:txBody>
      </p:sp>
      <p:sp>
        <p:nvSpPr>
          <p:cNvPr id="54275" name="3 Metin kutusu"/>
          <p:cNvSpPr txBox="1">
            <a:spLocks noChangeArrowheads="1"/>
          </p:cNvSpPr>
          <p:nvPr/>
        </p:nvSpPr>
        <p:spPr bwMode="auto">
          <a:xfrm>
            <a:off x="539750" y="5589588"/>
            <a:ext cx="74168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600">
                <a:solidFill>
                  <a:schemeClr val="tx2"/>
                </a:solidFill>
                <a:latin typeface="Constantia" pitchFamily="18" charset="0"/>
              </a:rPr>
              <a:t> Özel bir sond yardımı ile tüm dişlere uygulanır. En yüksek değer göz önüne alınır.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3750"/>
          <a:stretch>
            <a:fillRect/>
          </a:stretch>
        </p:blipFill>
        <p:spPr>
          <a:xfrm>
            <a:off x="755650" y="0"/>
            <a:ext cx="7629525" cy="6808788"/>
          </a:xfrm>
          <a:solidFill>
            <a:schemeClr val="tx2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1196975"/>
            <a:ext cx="8229600" cy="1143000"/>
          </a:xfrm>
        </p:spPr>
        <p:txBody>
          <a:bodyPr>
            <a:normAutofit/>
          </a:bodyPr>
          <a:lstStyle/>
          <a:p>
            <a:pPr marL="742950" indent="-742950" eaLnBrk="1" hangingPunct="1">
              <a:buFont typeface="Calibri" pitchFamily="34" charset="0"/>
              <a:buAutoNum type="alphaLcParenR" startAt="3"/>
            </a:pPr>
            <a:r>
              <a:rPr lang="tr-TR" sz="4500" smtClean="0"/>
              <a:t>Periodontal scrennin</a:t>
            </a:r>
            <a:r>
              <a:rPr lang="tr-TR" sz="4500" smtClean="0">
                <a:latin typeface="Arial" charset="0"/>
              </a:rPr>
              <a:t>g</a:t>
            </a:r>
            <a:r>
              <a:rPr lang="tr-TR" sz="4500" smtClean="0"/>
              <a:t> and recording (PSR) </a:t>
            </a:r>
          </a:p>
        </p:txBody>
      </p:sp>
      <p:sp>
        <p:nvSpPr>
          <p:cNvPr id="56322" name="2 İçerik Yer Tutucusu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543300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Modifiye CPITN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Periodontitis erken tanı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Dişetinin şimdiki durumu, cep derinliği değişimş, ataçman kaybı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5734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6513" y="0"/>
            <a:ext cx="9107487" cy="5218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583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6513" y="0"/>
            <a:ext cx="9180513" cy="6029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11413" y="0"/>
            <a:ext cx="4473575" cy="6121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0638"/>
            <a:ext cx="9144000" cy="6878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sp>
        <p:nvSpPr>
          <p:cNvPr id="61442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9750" y="908050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4"/>
              <a:defRPr/>
            </a:pPr>
            <a:r>
              <a:rPr lang="tr-TR" dirty="0" err="1" smtClean="0"/>
              <a:t>Periodontal</a:t>
            </a:r>
            <a:r>
              <a:rPr lang="tr-TR" dirty="0" smtClean="0"/>
              <a:t> </a:t>
            </a:r>
            <a:r>
              <a:rPr lang="tr-TR" dirty="0" err="1" smtClean="0"/>
              <a:t>index</a:t>
            </a:r>
            <a:r>
              <a:rPr lang="tr-TR" dirty="0" smtClean="0"/>
              <a:t> (PI) </a:t>
            </a:r>
            <a:br>
              <a:rPr lang="tr-TR" dirty="0" smtClean="0"/>
            </a:br>
            <a:r>
              <a:rPr lang="tr-TR" sz="2800" dirty="0" smtClean="0"/>
              <a:t>(</a:t>
            </a:r>
            <a:r>
              <a:rPr lang="tr-TR" sz="2800" dirty="0" err="1" smtClean="0"/>
              <a:t>Russel</a:t>
            </a:r>
            <a:r>
              <a:rPr lang="tr-TR" sz="2800" dirty="0" smtClean="0"/>
              <a:t>)</a:t>
            </a:r>
            <a:endParaRPr lang="tr-TR" sz="2800" dirty="0"/>
          </a:p>
        </p:txBody>
      </p:sp>
      <p:sp>
        <p:nvSpPr>
          <p:cNvPr id="62466" name="2 İçerik Yer Tutucusu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687762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İndex ağızdaki her diş için hesaplanır</a:t>
            </a: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Toplanıp diş sayısına bölünür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341438"/>
            <a:ext cx="7723188" cy="36687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13" y="981075"/>
            <a:ext cx="8229600" cy="1143000"/>
          </a:xfrm>
        </p:spPr>
        <p:txBody>
          <a:bodyPr>
            <a:normAutofit fontScale="90000"/>
          </a:bodyPr>
          <a:lstStyle/>
          <a:p>
            <a:pPr marL="742950" indent="-742950" eaLnBrk="1" fontAlgn="auto" hangingPunct="1">
              <a:spcAft>
                <a:spcPts val="0"/>
              </a:spcAft>
              <a:buFont typeface="+mj-lt"/>
              <a:buAutoNum type="alphaLcParenR" startAt="5"/>
              <a:defRPr/>
            </a:pPr>
            <a:r>
              <a:rPr lang="tr-TR" dirty="0" smtClean="0"/>
              <a:t>Dişeti çekilmesi </a:t>
            </a:r>
            <a:r>
              <a:rPr lang="tr-TR" dirty="0" err="1" smtClean="0"/>
              <a:t>indexi</a:t>
            </a:r>
            <a:r>
              <a:rPr lang="tr-TR" dirty="0" smtClean="0"/>
              <a:t> </a:t>
            </a:r>
            <a:br>
              <a:rPr lang="tr-TR" dirty="0" smtClean="0"/>
            </a:br>
            <a:r>
              <a:rPr lang="tr-TR" sz="2800" dirty="0" smtClean="0"/>
              <a:t>(Miller)</a:t>
            </a:r>
            <a:endParaRPr lang="tr-TR" sz="2800" dirty="0"/>
          </a:p>
        </p:txBody>
      </p:sp>
      <p:sp>
        <p:nvSpPr>
          <p:cNvPr id="64514" name="2 İçerik Yer Tutucusu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3903662"/>
          </a:xfrm>
        </p:spPr>
        <p:txBody>
          <a:bodyPr/>
          <a:lstStyle/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Mevcut yapışı dişetine göre çekilmenin derinliği ve genişliğinini tanımlamakta</a:t>
            </a:r>
          </a:p>
          <a:p>
            <a:pPr eaLnBrk="1" hangingPunct="1"/>
            <a:endParaRPr lang="tr-TR" smtClean="0">
              <a:solidFill>
                <a:schemeClr val="tx2"/>
              </a:solidFill>
            </a:endParaRPr>
          </a:p>
          <a:p>
            <a:pPr eaLnBrk="1" hangingPunct="1"/>
            <a:r>
              <a:rPr lang="tr-TR" smtClean="0">
                <a:solidFill>
                  <a:schemeClr val="tx2"/>
                </a:solidFill>
              </a:rPr>
              <a:t>Papilla ve interdental periodontal doku kaybını göz önünde tutmakta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 smtClean="0"/>
          </a:p>
        </p:txBody>
      </p:sp>
      <p:pic>
        <p:nvPicPr>
          <p:cNvPr id="655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700"/>
            <a:ext cx="4572000" cy="6845300"/>
          </a:xfrm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-9525"/>
            <a:ext cx="43561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210</TotalTime>
  <Words>569</Words>
  <Application>Microsoft Office PowerPoint</Application>
  <PresentationFormat>On-screen Show (4:3)</PresentationFormat>
  <Paragraphs>140</Paragraphs>
  <Slides>47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Tasarım Şablonu</vt:lpstr>
      </vt:variant>
      <vt:variant>
        <vt:i4>2</vt:i4>
      </vt:variant>
      <vt:variant>
        <vt:lpstr>Slayt Başlıkları</vt:lpstr>
      </vt:variant>
      <vt:variant>
        <vt:i4>47</vt:i4>
      </vt:variant>
    </vt:vector>
  </HeadingPairs>
  <TitlesOfParts>
    <vt:vector size="55" baseType="lpstr">
      <vt:lpstr>Arial</vt:lpstr>
      <vt:lpstr>Calibri</vt:lpstr>
      <vt:lpstr>Constantia</vt:lpstr>
      <vt:lpstr>Wingdings 2</vt:lpstr>
      <vt:lpstr>Times New Roman</vt:lpstr>
      <vt:lpstr>Wingdings</vt:lpstr>
      <vt:lpstr>Akış</vt:lpstr>
      <vt:lpstr>Akış</vt:lpstr>
      <vt:lpstr>Slayt 1</vt:lpstr>
      <vt:lpstr>İndex nedir?</vt:lpstr>
      <vt:lpstr>Slayt 3</vt:lpstr>
      <vt:lpstr>İndexler ne amaçla kullanılır?</vt:lpstr>
      <vt:lpstr>Slayt 5</vt:lpstr>
      <vt:lpstr>İndexler;</vt:lpstr>
      <vt:lpstr>İNDEXLER</vt:lpstr>
      <vt:lpstr>Plak ve Debris İndexleri</vt:lpstr>
      <vt:lpstr>Plak indexi (PI) (Silness ve Löe)</vt:lpstr>
      <vt:lpstr>Slayt 10</vt:lpstr>
      <vt:lpstr>Aproksimal Alan-Plak İndexi(API) (Lange)</vt:lpstr>
      <vt:lpstr>Slayt 12</vt:lpstr>
      <vt:lpstr>Slayt 13</vt:lpstr>
      <vt:lpstr>Plak İndexi (PI) (O’Leary ve ark.)</vt:lpstr>
      <vt:lpstr>Slayt 15</vt:lpstr>
      <vt:lpstr>Basitleştirilmiş Oral Hijyen İndexi(OHI-S)</vt:lpstr>
      <vt:lpstr>Slayt 17</vt:lpstr>
      <vt:lpstr>Slayt 18</vt:lpstr>
      <vt:lpstr>Slayt 19</vt:lpstr>
      <vt:lpstr>Plak İndexi  (Quigley ,Hein ve Turesky)</vt:lpstr>
      <vt:lpstr>Slayt 21</vt:lpstr>
      <vt:lpstr>Kalkulus yüzey indexi (CSI)    (Emnever ve ark.)</vt:lpstr>
      <vt:lpstr>Slayt 23</vt:lpstr>
      <vt:lpstr>Dişetindeki Enflamasyonu Belirleyen İndexler</vt:lpstr>
      <vt:lpstr>Gingival index (GI)  (Silness ve Löe)</vt:lpstr>
      <vt:lpstr>Slayt 26</vt:lpstr>
      <vt:lpstr>Modifiye gingival index (MGI) </vt:lpstr>
      <vt:lpstr>Papiller kanama indexi (PBI)  (Saxer ve Muhleman)</vt:lpstr>
      <vt:lpstr>Slayt 29</vt:lpstr>
      <vt:lpstr>Sondalamada kanam indexi (BOP)</vt:lpstr>
      <vt:lpstr>Slayt 31</vt:lpstr>
      <vt:lpstr>Periodontal Doku Yıkımı İndexleri</vt:lpstr>
      <vt:lpstr>Periodontal hastalık indexi (PDI) (Ramfijord)</vt:lpstr>
      <vt:lpstr>Slayt 34</vt:lpstr>
      <vt:lpstr>Toplumda periodontal tedavi gereksinim indexi (CPITN)  (WHO)</vt:lpstr>
      <vt:lpstr>Slayt 36</vt:lpstr>
      <vt:lpstr>Slayt 37</vt:lpstr>
      <vt:lpstr>Periodontal screnning and recording (PSR) </vt:lpstr>
      <vt:lpstr>Slayt 39</vt:lpstr>
      <vt:lpstr>Slayt 40</vt:lpstr>
      <vt:lpstr>Slayt 41</vt:lpstr>
      <vt:lpstr>Slayt 42</vt:lpstr>
      <vt:lpstr>Slayt 43</vt:lpstr>
      <vt:lpstr>Periodontal index (PI)  (Russel)</vt:lpstr>
      <vt:lpstr>Slayt 45</vt:lpstr>
      <vt:lpstr>Dişeti çekilmesi indexi  (Miller)</vt:lpstr>
      <vt:lpstr>Slayt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İndex nedir?</dc:title>
  <dc:creator>User</dc:creator>
  <cp:lastModifiedBy>ANKARA</cp:lastModifiedBy>
  <cp:revision>50</cp:revision>
  <dcterms:created xsi:type="dcterms:W3CDTF">2011-04-02T10:28:25Z</dcterms:created>
  <dcterms:modified xsi:type="dcterms:W3CDTF">2011-04-04T12:29:34Z</dcterms:modified>
</cp:coreProperties>
</file>