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79" r:id="rId4"/>
    <p:sldId id="268" r:id="rId5"/>
    <p:sldId id="269" r:id="rId6"/>
    <p:sldId id="273" r:id="rId7"/>
    <p:sldId id="270" r:id="rId8"/>
    <p:sldId id="280" r:id="rId9"/>
    <p:sldId id="274" r:id="rId10"/>
    <p:sldId id="271" r:id="rId11"/>
    <p:sldId id="272" r:id="rId12"/>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4" autoAdjust="0"/>
    <p:restoredTop sz="94660"/>
  </p:normalViewPr>
  <p:slideViewPr>
    <p:cSldViewPr snapToGrid="0">
      <p:cViewPr varScale="1">
        <p:scale>
          <a:sx n="68" d="100"/>
          <a:sy n="68" d="100"/>
        </p:scale>
        <p:origin x="118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876428"/>
          </a:xfrm>
        </p:spPr>
        <p:txBody>
          <a:bodyPr anchor="b">
            <a:sp3d contourW="8890">
              <a:contourClr>
                <a:schemeClr val="accent3">
                  <a:shade val="55000"/>
                </a:schemeClr>
              </a:contourClr>
            </a:sp3d>
          </a:bodyPr>
          <a:lstStyle>
            <a:lvl1pPr algn="ctr">
              <a:defRPr sz="4400"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en-US"/>
              <a:t>Click to edit Master title style</a:t>
            </a:r>
          </a:p>
        </p:txBody>
      </p:sp>
      <p:sp>
        <p:nvSpPr>
          <p:cNvPr id="3" name="Subtitle 2"/>
          <p:cNvSpPr>
            <a:spLocks noGrp="1"/>
          </p:cNvSpPr>
          <p:nvPr>
            <p:ph type="subTitle" idx="1"/>
          </p:nvPr>
        </p:nvSpPr>
        <p:spPr>
          <a:xfrm>
            <a:off x="1371600" y="3857628"/>
            <a:ext cx="6400800" cy="1753200"/>
          </a:xfrm>
        </p:spPr>
        <p:txBody>
          <a:bodyPr/>
          <a:lstStyle>
            <a:lvl1pPr marL="0" indent="0" algn="ctr">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en-US"/>
              <a:t>Click to edit Master subtitle style</a:t>
            </a:r>
          </a:p>
        </p:txBody>
      </p:sp>
      <p:sp>
        <p:nvSpPr>
          <p:cNvPr id="4" name="Date Placeholder 3"/>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5" name="Footer Placeholder 4"/>
          <p:cNvSpPr>
            <a:spLocks noGrp="1"/>
          </p:cNvSpPr>
          <p:nvPr>
            <p:ph type="ftr" sz="quarter" idx="11"/>
          </p:nvPr>
        </p:nvSpPr>
        <p:spPr/>
        <p:txBody>
          <a:bodyPr/>
          <a:lstStyle/>
          <a:p>
            <a:endParaRPr kumimoji="0" lang="zh-CN" altLang="en-US"/>
          </a:p>
        </p:txBody>
      </p:sp>
      <p:sp>
        <p:nvSpPr>
          <p:cNvPr id="6" name="Slide Number Placeholder 5"/>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5" name="Footer Placeholder 4"/>
          <p:cNvSpPr>
            <a:spLocks noGrp="1"/>
          </p:cNvSpPr>
          <p:nvPr>
            <p:ph type="ftr" sz="quarter" idx="11"/>
          </p:nvPr>
        </p:nvSpPr>
        <p:spPr/>
        <p:txBody>
          <a:bodyPr/>
          <a:lstStyle/>
          <a:p>
            <a:endParaRPr kumimoji="0" lang="zh-CN" altLang="en-US" dirty="0"/>
          </a:p>
        </p:txBody>
      </p:sp>
      <p:sp>
        <p:nvSpPr>
          <p:cNvPr id="6" name="Slide Number Placeholder 5"/>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86644" y="274640"/>
            <a:ext cx="1400156" cy="5851525"/>
          </a:xfrm>
        </p:spPr>
        <p:txBody>
          <a:bodyPr vert="eaVert"/>
          <a:lstStyle>
            <a:lvl1pPr>
              <a:defRPr lang="zh-CN" altLang="en-US"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en-US"/>
              <a:t>Click to edit Master title style</a:t>
            </a:r>
          </a:p>
        </p:txBody>
      </p:sp>
      <p:sp>
        <p:nvSpPr>
          <p:cNvPr id="3" name="Vertical Text Placeholder 2"/>
          <p:cNvSpPr>
            <a:spLocks noGrp="1"/>
          </p:cNvSpPr>
          <p:nvPr>
            <p:ph type="body" orient="vert" idx="1"/>
          </p:nvPr>
        </p:nvSpPr>
        <p:spPr>
          <a:xfrm>
            <a:off x="457200" y="274640"/>
            <a:ext cx="6829444"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5" name="Footer Placeholder 4"/>
          <p:cNvSpPr>
            <a:spLocks noGrp="1"/>
          </p:cNvSpPr>
          <p:nvPr>
            <p:ph type="ftr" sz="quarter" idx="11"/>
          </p:nvPr>
        </p:nvSpPr>
        <p:spPr/>
        <p:txBody>
          <a:bodyPr/>
          <a:lstStyle/>
          <a:p>
            <a:endParaRPr kumimoji="0" lang="zh-CN" altLang="en-US"/>
          </a:p>
        </p:txBody>
      </p:sp>
      <p:sp>
        <p:nvSpPr>
          <p:cNvPr id="6" name="Slide Number Placeholder 5"/>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5" name="Footer Placeholder 4"/>
          <p:cNvSpPr>
            <a:spLocks noGrp="1"/>
          </p:cNvSpPr>
          <p:nvPr>
            <p:ph type="ftr" sz="quarter" idx="11"/>
          </p:nvPr>
        </p:nvSpPr>
        <p:spPr/>
        <p:txBody>
          <a:bodyPr/>
          <a:lstStyle/>
          <a:p>
            <a:endParaRPr kumimoji="0" lang="zh-CN" altLang="en-US"/>
          </a:p>
        </p:txBody>
      </p:sp>
      <p:sp>
        <p:nvSpPr>
          <p:cNvPr id="6" name="Slide Number Placeholder 5"/>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3854150"/>
            <a:ext cx="7772400" cy="1860850"/>
          </a:xfrm>
        </p:spPr>
        <p:txBody>
          <a:bodyPr anchor="t"/>
          <a:lstStyle>
            <a:lvl1pPr algn="l">
              <a:defRPr sz="4400" b="1" cap="all"/>
            </a:lvl1pPr>
          </a:lstStyle>
          <a:p>
            <a:r>
              <a:rPr kumimoji="0" lang="en-US"/>
              <a:t>Click to edit Master title style</a:t>
            </a:r>
          </a:p>
        </p:txBody>
      </p:sp>
      <p:sp>
        <p:nvSpPr>
          <p:cNvPr id="3" name="Text Placeholder 2"/>
          <p:cNvSpPr>
            <a:spLocks noGrp="1"/>
          </p:cNvSpPr>
          <p:nvPr>
            <p:ph type="body" idx="1"/>
          </p:nvPr>
        </p:nvSpPr>
        <p:spPr>
          <a:xfrm>
            <a:off x="685800" y="2356428"/>
            <a:ext cx="7772400" cy="1501200"/>
          </a:xfrm>
        </p:spPr>
        <p:txBody>
          <a:bodyPr anchor="b"/>
          <a:lstStyle>
            <a:lvl1pPr marL="0" indent="0" algn="l">
              <a:buNone/>
              <a:defRPr sz="2000">
                <a:solidFill>
                  <a:schemeClr val="tx2"/>
                </a:solidFill>
              </a:defRPr>
            </a:lvl1pPr>
            <a:lvl2pPr marL="457200" indent="0" algn="l">
              <a:buNone/>
              <a:defRPr sz="1800">
                <a:solidFill>
                  <a:schemeClr val="tx2"/>
                </a:solidFill>
              </a:defRPr>
            </a:lvl2pPr>
            <a:lvl3pPr marL="914400" indent="0" algn="l">
              <a:buNone/>
              <a:defRPr sz="1600">
                <a:solidFill>
                  <a:schemeClr val="tx2"/>
                </a:solidFill>
              </a:defRPr>
            </a:lvl3pPr>
            <a:lvl4pPr marL="1371600" indent="0" algn="l">
              <a:buNone/>
              <a:defRPr sz="1400">
                <a:solidFill>
                  <a:schemeClr val="tx2"/>
                </a:solidFill>
              </a:defRPr>
            </a:lvl4pPr>
            <a:lvl5pPr marL="1828800" indent="0" algn="l">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5" name="Footer Placeholder 4"/>
          <p:cNvSpPr>
            <a:spLocks noGrp="1"/>
          </p:cNvSpPr>
          <p:nvPr>
            <p:ph type="ftr" sz="quarter" idx="11"/>
          </p:nvPr>
        </p:nvSpPr>
        <p:spPr/>
        <p:txBody>
          <a:bodyPr/>
          <a:lstStyle/>
          <a:p>
            <a:endParaRPr kumimoji="0" lang="zh-CN" altLang="en-US"/>
          </a:p>
        </p:txBody>
      </p:sp>
      <p:sp>
        <p:nvSpPr>
          <p:cNvPr id="6" name="Slide Number Placeholder 5"/>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6" name="Footer Placeholder 5"/>
          <p:cNvSpPr>
            <a:spLocks noGrp="1"/>
          </p:cNvSpPr>
          <p:nvPr>
            <p:ph type="ftr" sz="quarter" idx="11"/>
          </p:nvPr>
        </p:nvSpPr>
        <p:spPr/>
        <p:txBody>
          <a:bodyPr/>
          <a:lstStyle/>
          <a:p>
            <a:endParaRPr kumimoji="0" lang="zh-CN" altLang="en-US"/>
          </a:p>
        </p:txBody>
      </p:sp>
      <p:sp>
        <p:nvSpPr>
          <p:cNvPr id="7" name="Slide Number Placeholder 6"/>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8" name="Footer Placeholder 7"/>
          <p:cNvSpPr>
            <a:spLocks noGrp="1"/>
          </p:cNvSpPr>
          <p:nvPr>
            <p:ph type="ftr" sz="quarter" idx="11"/>
          </p:nvPr>
        </p:nvSpPr>
        <p:spPr/>
        <p:txBody>
          <a:bodyPr/>
          <a:lstStyle/>
          <a:p>
            <a:endParaRPr kumimoji="0" lang="zh-CN" altLang="en-US"/>
          </a:p>
        </p:txBody>
      </p:sp>
      <p:sp>
        <p:nvSpPr>
          <p:cNvPr id="9" name="Slide Number Placeholder 8"/>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
        <p:nvSpPr>
          <p:cNvPr id="2" name="Title 1"/>
          <p:cNvSpPr>
            <a:spLocks noGrp="1"/>
          </p:cNvSpPr>
          <p:nvPr>
            <p:ph type="title"/>
          </p:nvPr>
        </p:nvSpPr>
        <p:spPr/>
        <p:txBody>
          <a:bodyPr/>
          <a:lstStyle>
            <a:lvl1pPr>
              <a:defRPr/>
            </a:lvl1pPr>
          </a:lstStyle>
          <a:p>
            <a:r>
              <a:rPr kumimoji="0"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4" name="Footer Placeholder 3"/>
          <p:cNvSpPr>
            <a:spLocks noGrp="1"/>
          </p:cNvSpPr>
          <p:nvPr>
            <p:ph type="ftr" sz="quarter" idx="11"/>
          </p:nvPr>
        </p:nvSpPr>
        <p:spPr/>
        <p:txBody>
          <a:bodyPr/>
          <a:lstStyle/>
          <a:p>
            <a:endParaRPr kumimoji="0" lang="zh-CN" altLang="en-US"/>
          </a:p>
        </p:txBody>
      </p:sp>
      <p:sp>
        <p:nvSpPr>
          <p:cNvPr id="5" name="Slide Number Placeholder 4"/>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3" name="Footer Placeholder 2"/>
          <p:cNvSpPr>
            <a:spLocks noGrp="1"/>
          </p:cNvSpPr>
          <p:nvPr>
            <p:ph type="ftr" sz="quarter" idx="11"/>
          </p:nvPr>
        </p:nvSpPr>
        <p:spPr/>
        <p:txBody>
          <a:bodyPr/>
          <a:lstStyle/>
          <a:p>
            <a:endParaRPr kumimoji="0" lang="zh-CN" altLang="en-US"/>
          </a:p>
        </p:txBody>
      </p:sp>
      <p:sp>
        <p:nvSpPr>
          <p:cNvPr id="4" name="Slide Number Placeholder 3"/>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6258" y="381000"/>
            <a:ext cx="2667000" cy="1833554"/>
          </a:xfrm>
        </p:spPr>
        <p:txBody>
          <a:bodyPr anchor="ctr">
            <a:scene3d>
              <a:camera prst="orthographicFront"/>
              <a:lightRig rig="soft" dir="tl">
                <a:rot lat="0" lon="0" rev="0"/>
              </a:lightRig>
            </a:scene3d>
            <a:sp3d contourW="8890">
              <a:contourClr>
                <a:schemeClr val="accent3">
                  <a:shade val="55000"/>
                </a:schemeClr>
              </a:contourClr>
            </a:sp3d>
          </a:bodyPr>
          <a:lstStyle>
            <a:lvl1pPr algn="l">
              <a:defRPr sz="3200" b="1" kern="1200" cap="all" spc="50">
                <a:ln w="15875">
                  <a:noFill/>
                </a:ln>
                <a:solidFill>
                  <a:schemeClr val="tx2"/>
                </a:solidFill>
                <a:effectLst/>
                <a:latin typeface="+mj-lt"/>
                <a:ea typeface="+mj-ea"/>
                <a:cs typeface="+mj-cs"/>
              </a:defRPr>
            </a:lvl1pPr>
          </a:lstStyle>
          <a:p>
            <a:r>
              <a:rPr kumimoji="0" lang="en-US"/>
              <a:t>Click to edit Master title style</a:t>
            </a:r>
          </a:p>
        </p:txBody>
      </p:sp>
      <p:sp>
        <p:nvSpPr>
          <p:cNvPr id="3" name="Content Placeholder 2"/>
          <p:cNvSpPr>
            <a:spLocks noGrp="1"/>
          </p:cNvSpPr>
          <p:nvPr>
            <p:ph idx="1"/>
          </p:nvPr>
        </p:nvSpPr>
        <p:spPr>
          <a:xfrm>
            <a:off x="3352800" y="380999"/>
            <a:ext cx="5410200" cy="57451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326258" y="2214554"/>
            <a:ext cx="2667000" cy="39121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6" name="Footer Placeholder 5"/>
          <p:cNvSpPr>
            <a:spLocks noGrp="1"/>
          </p:cNvSpPr>
          <p:nvPr>
            <p:ph type="ftr" sz="quarter" idx="11"/>
          </p:nvPr>
        </p:nvSpPr>
        <p:spPr/>
        <p:txBody>
          <a:bodyPr/>
          <a:lstStyle/>
          <a:p>
            <a:endParaRPr kumimoji="0" lang="zh-CN" altLang="en-US" dirty="0"/>
          </a:p>
        </p:txBody>
      </p:sp>
      <p:sp>
        <p:nvSpPr>
          <p:cNvPr id="7" name="Slide Number Placeholder 6"/>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0474" y="553734"/>
            <a:ext cx="7349244" cy="4741531"/>
            <a:chOff x="428596" y="553734"/>
            <a:chExt cx="7349244" cy="4741531"/>
          </a:xfrm>
        </p:grpSpPr>
        <p:sp>
          <p:nvSpPr>
            <p:cNvPr id="16" name="Rectangle 15"/>
            <p:cNvSpPr/>
            <p:nvPr/>
          </p:nvSpPr>
          <p:spPr>
            <a:xfrm rot="21480000">
              <a:off x="428596" y="580356"/>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7" name="Rectangle 16"/>
            <p:cNvSpPr/>
            <p:nvPr/>
          </p:nvSpPr>
          <p:spPr>
            <a:xfrm rot="21540000">
              <a:off x="437473" y="571479"/>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8" name="Rectangle 17"/>
            <p:cNvSpPr/>
            <p:nvPr/>
          </p:nvSpPr>
          <p:spPr>
            <a:xfrm>
              <a:off x="437481" y="553734"/>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grpSp>
      <p:sp>
        <p:nvSpPr>
          <p:cNvPr id="3" name="Picture Placeholder 2"/>
          <p:cNvSpPr>
            <a:spLocks noGrp="1"/>
          </p:cNvSpPr>
          <p:nvPr>
            <p:ph type="pic" idx="1"/>
          </p:nvPr>
        </p:nvSpPr>
        <p:spPr>
          <a:xfrm>
            <a:off x="1651912" y="612776"/>
            <a:ext cx="7215238" cy="4602175"/>
          </a:xfrm>
          <a:solidFill>
            <a:schemeClr val="bg2">
              <a:tint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en-US"/>
              <a:t>Click icon to add picture</a:t>
            </a:r>
          </a:p>
        </p:txBody>
      </p:sp>
      <p:sp useBgFill="1">
        <p:nvSpPr>
          <p:cNvPr id="2" name="Title 1"/>
          <p:cNvSpPr>
            <a:spLocks noGrp="1"/>
          </p:cNvSpPr>
          <p:nvPr>
            <p:ph type="title"/>
          </p:nvPr>
        </p:nvSpPr>
        <p:spPr>
          <a:xfrm>
            <a:off x="0" y="595295"/>
            <a:ext cx="1357290" cy="5691227"/>
          </a:xfrm>
          <a:noFill/>
        </p:spPr>
        <p:txBody>
          <a:bodyPr vert="eaVert" anchor="ctr">
            <a:noAutofit/>
          </a:bodyPr>
          <a:lstStyle>
            <a:lvl1pPr algn="l">
              <a:defRPr lang="zh-CN" altLang="en-US" sz="320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defRPr>
            </a:lvl1pPr>
          </a:lstStyle>
          <a:p>
            <a:r>
              <a:rPr kumimoji="0" lang="en-US"/>
              <a:t>Click to edit Master title style</a:t>
            </a:r>
          </a:p>
        </p:txBody>
      </p:sp>
      <p:sp>
        <p:nvSpPr>
          <p:cNvPr id="4" name="Text Placeholder 3"/>
          <p:cNvSpPr>
            <a:spLocks noGrp="1"/>
          </p:cNvSpPr>
          <p:nvPr>
            <p:ph type="body" sz="half" idx="2"/>
          </p:nvPr>
        </p:nvSpPr>
        <p:spPr>
          <a:xfrm>
            <a:off x="1714480" y="5481658"/>
            <a:ext cx="7215238" cy="804862"/>
          </a:xfrm>
        </p:spPr>
        <p:txBody>
          <a:bodyPr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eaLnBrk="1" latinLnBrk="0" hangingPunct="1"/>
            <a:fld id="{0D0EC791-D078-4631-9937-E8318C63790B}" type="datetimeFigureOut">
              <a:rPr lang="en-US" smtClean="0"/>
              <a:pPr eaLnBrk="1" latinLnBrk="0" hangingPunct="1"/>
              <a:t>5/6/2020</a:t>
            </a:fld>
            <a:endParaRPr lang="en-US"/>
          </a:p>
        </p:txBody>
      </p:sp>
      <p:sp>
        <p:nvSpPr>
          <p:cNvPr id="6" name="Footer Placeholder 5"/>
          <p:cNvSpPr>
            <a:spLocks noGrp="1"/>
          </p:cNvSpPr>
          <p:nvPr>
            <p:ph type="ftr" sz="quarter" idx="11"/>
          </p:nvPr>
        </p:nvSpPr>
        <p:spPr/>
        <p:txBody>
          <a:bodyPr/>
          <a:lstStyle/>
          <a:p>
            <a:endParaRPr kumimoji="0" lang="zh-CN" altLang="en-US"/>
          </a:p>
        </p:txBody>
      </p:sp>
      <p:sp>
        <p:nvSpPr>
          <p:cNvPr id="7" name="Slide Number Placeholder 6"/>
          <p:cNvSpPr>
            <a:spLocks noGrp="1"/>
          </p:cNvSpPr>
          <p:nvPr>
            <p:ph type="sldNum" sz="quarter" idx="12"/>
          </p:nvPr>
        </p:nvSpPr>
        <p:spPr/>
        <p:txBody>
          <a:bodyPr/>
          <a:lstStyle/>
          <a:p>
            <a:fld id="{170ADD11-4055-44D3-AD09-D611CD509B89}" type="slidenum">
              <a:rPr kumimoji="0" lang="en-US" smtClean="0"/>
              <a:pPr/>
              <a:t>‹#›</a:t>
            </a:fld>
            <a:endParaRPr kumimoji="0"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rtlCol="0" anchor="ctr">
            <a:noAutofit/>
            <a:scene3d>
              <a:camera prst="orthographicFront"/>
              <a:lightRig rig="soft" dir="tl">
                <a:rot lat="0" lon="0" rev="0"/>
              </a:lightRig>
            </a:scene3d>
            <a:sp3d contourW="8890">
              <a:contourClr>
                <a:schemeClr val="accent3">
                  <a:shade val="55000"/>
                </a:schemeClr>
              </a:contourClr>
            </a:sp3d>
          </a:bodyPr>
          <a:lstStyle/>
          <a:p>
            <a:r>
              <a:rPr kumimoji="0" lang="en-US"/>
              <a:t>Click to edit Master title style</a:t>
            </a:r>
          </a:p>
        </p:txBody>
      </p:sp>
      <p:sp>
        <p:nvSpPr>
          <p:cNvPr id="3" name="Text Placeholder 2"/>
          <p:cNvSpPr>
            <a:spLocks noGrp="1"/>
          </p:cNvSpPr>
          <p:nvPr>
            <p:ph type="body" idx="1"/>
          </p:nvPr>
        </p:nvSpPr>
        <p:spPr>
          <a:xfrm>
            <a:off x="457200" y="1600200"/>
            <a:ext cx="8229600" cy="4724400"/>
          </a:xfrm>
          <a:prstGeom prst="rect">
            <a:avLst/>
          </a:prstGeom>
        </p:spPr>
        <p:txBody>
          <a:bodyPr vert="horz"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8878" y="6483997"/>
            <a:ext cx="21336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pPr eaLnBrk="1" latinLnBrk="0" hangingPunct="1"/>
            <a:fld id="{0D0EC791-D078-4631-9937-E8318C63790B}" type="datetimeFigureOut">
              <a:rPr lang="en-US" smtClean="0"/>
              <a:pPr eaLnBrk="1" latinLnBrk="0" hangingPunct="1"/>
              <a:t>5/6/2020</a:t>
            </a:fld>
            <a:endParaRPr lang="en-US" dirty="0"/>
          </a:p>
        </p:txBody>
      </p:sp>
      <p:sp>
        <p:nvSpPr>
          <p:cNvPr id="5" name="Footer Placeholder 4"/>
          <p:cNvSpPr>
            <a:spLocks noGrp="1"/>
          </p:cNvSpPr>
          <p:nvPr>
            <p:ph type="ftr" sz="quarter" idx="3"/>
          </p:nvPr>
        </p:nvSpPr>
        <p:spPr>
          <a:xfrm>
            <a:off x="3124200" y="6483997"/>
            <a:ext cx="28956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kumimoji="0" lang="zh-CN" altLang="en-US" dirty="0"/>
          </a:p>
        </p:txBody>
      </p:sp>
      <p:sp>
        <p:nvSpPr>
          <p:cNvPr id="6" name="Slide Number Placeholder 5"/>
          <p:cNvSpPr>
            <a:spLocks noGrp="1"/>
          </p:cNvSpPr>
          <p:nvPr>
            <p:ph type="sldNum" sz="quarter" idx="4"/>
          </p:nvPr>
        </p:nvSpPr>
        <p:spPr>
          <a:xfrm>
            <a:off x="6992644" y="6483997"/>
            <a:ext cx="21336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pPr algn="r" eaLnBrk="1" latinLnBrk="0" hangingPunct="1"/>
            <a:fld id="{170ADD11-4055-44D3-AD09-D611CD509B89}" type="slidenum">
              <a:rPr kumimoji="0" lang="en-US" smtClean="0"/>
              <a:pPr algn="r" eaLnBrk="1" latinLnBrk="0" hangingPunct="1"/>
              <a:t>‹#›</a:t>
            </a:fld>
            <a:endParaRPr kumimoji="0" lang="zh-CN" alt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000" b="1" kern="1200" cap="all" spc="5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90000"/>
        <a:buFont typeface="Cambria"/>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100000"/>
        <a:buFont typeface="Cambria"/>
        <a:buChar char="–"/>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60000"/>
        <a:buFont typeface="Wingdings 2"/>
        <a:buChar char="Ï"/>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90000"/>
        <a:buFont typeface="Calibri"/>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100000"/>
        <a:buFont typeface="Cambria"/>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a:latin typeface="Comic Sans MS" pitchFamily="66" charset="0"/>
              </a:rPr>
              <a:t>İşletme Kuruluş Çalışmaları</a:t>
            </a:r>
            <a:endParaRPr lang="en-US" dirty="0">
              <a:latin typeface="Comic Sans MS" pitchFamily="66" charset="0"/>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82022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800" cap="none" dirty="0">
                <a:latin typeface="Comic Sans MS" pitchFamily="66" charset="0"/>
              </a:rPr>
              <a:t>KURULUŞ YÖRE VE NOKTASINI ETKİLEYEN FAKTÖRLER</a:t>
            </a:r>
          </a:p>
        </p:txBody>
      </p:sp>
      <p:sp>
        <p:nvSpPr>
          <p:cNvPr id="3" name="2 İçerik Yer Tutucusu"/>
          <p:cNvSpPr>
            <a:spLocks noGrp="1"/>
          </p:cNvSpPr>
          <p:nvPr>
            <p:ph idx="1"/>
          </p:nvPr>
        </p:nvSpPr>
        <p:spPr>
          <a:xfrm>
            <a:off x="457200" y="1507067"/>
            <a:ext cx="8229600" cy="4817533"/>
          </a:xfrm>
        </p:spPr>
        <p:txBody>
          <a:bodyPr>
            <a:normAutofit/>
          </a:bodyPr>
          <a:lstStyle/>
          <a:p>
            <a:pPr algn="just">
              <a:lnSpc>
                <a:spcPct val="130000"/>
              </a:lnSpc>
              <a:spcBef>
                <a:spcPts val="600"/>
              </a:spcBef>
              <a:buNone/>
            </a:pPr>
            <a:r>
              <a:rPr lang="tr-TR" sz="2000" dirty="0">
                <a:latin typeface="Comic Sans MS" pitchFamily="66" charset="0"/>
              </a:rPr>
              <a:t>Bir işletmenin veya fabrikanın kuruluş yeri bölge olarak seçildikten sonra, bu bölge içinde çeşitli il ve ilçe aday kuruluş yerleri olarak belirlenir. Bu aday yöreler arasında toplam maliyetleri minimize eden yöre optimal kuruluş yeri olarak seçilir. Daha sonra, örnek olarak belirli bir yörede bulunan E şehri seçilmekle beraber, şehrin hangi kısmının, hangi arsa veya arazisinin en uygun olduğu kararlaştırılır. Bu yere, işletmecilikte </a:t>
            </a:r>
            <a:r>
              <a:rPr lang="tr-TR" sz="2000" b="1" dirty="0">
                <a:latin typeface="Comic Sans MS" pitchFamily="66" charset="0"/>
              </a:rPr>
              <a:t>“kuruluş noktası (konumluk yeri)”</a:t>
            </a:r>
            <a:r>
              <a:rPr lang="tr-TR" sz="2000" dirty="0">
                <a:latin typeface="Comic Sans MS" pitchFamily="66" charset="0"/>
              </a:rPr>
              <a:t> adı verilir. Ancak, bazen bölge üzerinde durmaksızın doğrudan yöre ve nokta seçimine geçilir.</a:t>
            </a:r>
          </a:p>
          <a:p>
            <a:pPr algn="just">
              <a:lnSpc>
                <a:spcPct val="130000"/>
              </a:lnSpc>
              <a:spcBef>
                <a:spcPts val="600"/>
              </a:spcBef>
              <a:buNone/>
            </a:pPr>
            <a:endParaRPr lang="tr-TR" sz="2000" dirty="0">
              <a:latin typeface="Comic Sans MS"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800" cap="none" dirty="0">
                <a:latin typeface="Comic Sans MS" pitchFamily="66" charset="0"/>
              </a:rPr>
              <a:t>KURULUŞ YÖRE VE NOKTASINI ETKİLEYEN FAKTÖRLER</a:t>
            </a:r>
          </a:p>
        </p:txBody>
      </p:sp>
      <p:sp>
        <p:nvSpPr>
          <p:cNvPr id="3" name="2 İçerik Yer Tutucusu"/>
          <p:cNvSpPr>
            <a:spLocks noGrp="1"/>
          </p:cNvSpPr>
          <p:nvPr>
            <p:ph idx="1"/>
          </p:nvPr>
        </p:nvSpPr>
        <p:spPr>
          <a:xfrm>
            <a:off x="457200" y="1507067"/>
            <a:ext cx="8229600" cy="4817533"/>
          </a:xfrm>
        </p:spPr>
        <p:txBody>
          <a:bodyPr>
            <a:normAutofit/>
          </a:bodyPr>
          <a:lstStyle/>
          <a:p>
            <a:pPr algn="just">
              <a:lnSpc>
                <a:spcPct val="130000"/>
              </a:lnSpc>
              <a:spcBef>
                <a:spcPts val="600"/>
              </a:spcBef>
              <a:buNone/>
            </a:pPr>
            <a:r>
              <a:rPr lang="tr-TR" sz="2400" dirty="0">
                <a:latin typeface="Comic Sans MS" pitchFamily="66" charset="0"/>
              </a:rPr>
              <a:t>Geniş anlamda kuruluş yöresi ve noktası seçimini etkileyen faktörler daha çok teknik düzeyde olmakla beraber bunların </a:t>
            </a:r>
            <a:r>
              <a:rPr lang="tr-TR" sz="2400" dirty="0" err="1">
                <a:latin typeface="Comic Sans MS" pitchFamily="66" charset="0"/>
              </a:rPr>
              <a:t>başlıcaları</a:t>
            </a:r>
            <a:r>
              <a:rPr lang="tr-TR" sz="2400" dirty="0">
                <a:latin typeface="Comic Sans MS" pitchFamily="66" charset="0"/>
              </a:rPr>
              <a:t>; İşgücü, hammadde ve enerji, su kaynaklarına yakınlık, alt yapı durumu, ulaşım tesis ve maliyetleri, arsa yapısı ve genişletme imkanları, belediye hizmetleri, nüfus yapısı, ücret düzeyi, arazi, inşaat, giyim, gıda fiyat düzeyleri, eğitim ve meslek durumu, mahalli vergiler ve harçlar. </a:t>
            </a:r>
          </a:p>
          <a:p>
            <a:pPr algn="just">
              <a:lnSpc>
                <a:spcPct val="130000"/>
              </a:lnSpc>
              <a:spcBef>
                <a:spcPts val="600"/>
              </a:spcBef>
              <a:buNone/>
            </a:pPr>
            <a:endParaRPr lang="tr-TR" sz="2400"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cap="none" dirty="0">
                <a:latin typeface="Comic Sans MS" pitchFamily="66" charset="0"/>
              </a:rPr>
              <a:t>İŞLETMENİN KURULUŞ YERİ</a:t>
            </a:r>
          </a:p>
        </p:txBody>
      </p:sp>
      <p:sp>
        <p:nvSpPr>
          <p:cNvPr id="3" name="2 İçerik Yer Tutucusu"/>
          <p:cNvSpPr>
            <a:spLocks noGrp="1"/>
          </p:cNvSpPr>
          <p:nvPr>
            <p:ph idx="1"/>
          </p:nvPr>
        </p:nvSpPr>
        <p:spPr>
          <a:xfrm>
            <a:off x="457200" y="1202268"/>
            <a:ext cx="8229600" cy="5122332"/>
          </a:xfrm>
        </p:spPr>
        <p:txBody>
          <a:bodyPr>
            <a:noAutofit/>
          </a:bodyPr>
          <a:lstStyle/>
          <a:p>
            <a:pPr algn="just">
              <a:lnSpc>
                <a:spcPct val="140000"/>
              </a:lnSpc>
              <a:spcBef>
                <a:spcPts val="600"/>
              </a:spcBef>
              <a:buNone/>
            </a:pPr>
            <a:r>
              <a:rPr lang="tr-TR" sz="1900" b="1" dirty="0">
                <a:latin typeface="Comic Sans MS" pitchFamily="66" charset="0"/>
              </a:rPr>
              <a:t>Optimal Kuruluş Yeri; </a:t>
            </a:r>
          </a:p>
          <a:p>
            <a:pPr algn="just">
              <a:lnSpc>
                <a:spcPct val="140000"/>
              </a:lnSpc>
              <a:spcBef>
                <a:spcPts val="600"/>
              </a:spcBef>
              <a:buFont typeface="Wingdings" pitchFamily="2" charset="2"/>
              <a:buChar char="q"/>
            </a:pPr>
            <a:r>
              <a:rPr lang="tr-TR" sz="1900" dirty="0">
                <a:latin typeface="Comic Sans MS" pitchFamily="66" charset="0"/>
              </a:rPr>
              <a:t>işletme amaçlarının en iyi biçimde gerçekleştirilebileceği yer </a:t>
            </a:r>
          </a:p>
          <a:p>
            <a:pPr algn="just">
              <a:lnSpc>
                <a:spcPct val="140000"/>
              </a:lnSpc>
              <a:spcBef>
                <a:spcPts val="600"/>
              </a:spcBef>
              <a:buFont typeface="Wingdings" pitchFamily="2" charset="2"/>
              <a:buChar char="q"/>
            </a:pPr>
            <a:r>
              <a:rPr lang="tr-TR" sz="1900" dirty="0">
                <a:latin typeface="Comic Sans MS" pitchFamily="66" charset="0"/>
              </a:rPr>
              <a:t>sanayi işletmesi açısından; malların üretim maliyetleri, tüketim maliyetleri ve işletmenin gelişme olanakları bakımından en ekonomik olan yer </a:t>
            </a:r>
          </a:p>
          <a:p>
            <a:pPr algn="just">
              <a:lnSpc>
                <a:spcPct val="140000"/>
              </a:lnSpc>
              <a:spcBef>
                <a:spcPts val="600"/>
              </a:spcBef>
              <a:buNone/>
            </a:pPr>
            <a:r>
              <a:rPr lang="tr-TR" sz="1900" i="1" dirty="0">
                <a:latin typeface="Comic Sans MS" pitchFamily="66" charset="0"/>
              </a:rPr>
              <a:t>İşletme için iyi bir kuruluş yeri seçildiğinde, üretim faktörlerinin istenilen nitelikte, uygun fiyatla ve sürekli olarak tedarik edilebileceği; kaliteli ve ekonomik olarak üretim yapılabileceği, mamullerin pazarlara ekonomik olarak ulaştırılabileceği ve nihayet gerek üretim, gerekse tüketim açısından olanaklarının bulunabileceği bir yer olmalıdır.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cap="none" dirty="0">
                <a:latin typeface="Comic Sans MS" pitchFamily="66" charset="0"/>
              </a:rPr>
              <a:t>İŞLETMENİN KURULUŞ YERİ</a:t>
            </a:r>
          </a:p>
        </p:txBody>
      </p:sp>
      <p:sp>
        <p:nvSpPr>
          <p:cNvPr id="3" name="2 İçerik Yer Tutucusu"/>
          <p:cNvSpPr>
            <a:spLocks noGrp="1"/>
          </p:cNvSpPr>
          <p:nvPr>
            <p:ph idx="1"/>
          </p:nvPr>
        </p:nvSpPr>
        <p:spPr>
          <a:xfrm>
            <a:off x="457200" y="1744394"/>
            <a:ext cx="8229600" cy="4580206"/>
          </a:xfrm>
        </p:spPr>
        <p:txBody>
          <a:bodyPr>
            <a:noAutofit/>
          </a:bodyPr>
          <a:lstStyle/>
          <a:p>
            <a:pPr algn="just">
              <a:lnSpc>
                <a:spcPct val="140000"/>
              </a:lnSpc>
              <a:spcBef>
                <a:spcPts val="600"/>
              </a:spcBef>
              <a:buNone/>
            </a:pPr>
            <a:r>
              <a:rPr lang="tr-TR" sz="1900" i="1" dirty="0">
                <a:latin typeface="Comic Sans MS" pitchFamily="66" charset="0"/>
              </a:rPr>
              <a:t>İşletme için iyi bir kuruluş yeri seçildiğinde, üretim faktörlerinin istenilen nitelikte, uygun fiyatla ve sürekli olarak tedarik edilebileceği; kaliteli ve ekonomik olarak üretim yapılabileceği, mamullerin pazarlara ekonomik olarak ulaştırılabileceği ve nihayet gerek üretim, gerekse tüketim açısından olanaklarının bulunabileceği bir yer olmalıdır.</a:t>
            </a:r>
          </a:p>
        </p:txBody>
      </p:sp>
    </p:spTree>
    <p:extLst>
      <p:ext uri="{BB962C8B-B14F-4D97-AF65-F5344CB8AC3E}">
        <p14:creationId xmlns:p14="http://schemas.microsoft.com/office/powerpoint/2010/main" val="3409845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cap="none" dirty="0">
                <a:latin typeface="Comic Sans MS" pitchFamily="66" charset="0"/>
              </a:rPr>
              <a:t>İŞLETMENİN KURULUŞ YERİ</a:t>
            </a:r>
          </a:p>
        </p:txBody>
      </p:sp>
      <p:sp>
        <p:nvSpPr>
          <p:cNvPr id="3" name="2 İçerik Yer Tutucusu"/>
          <p:cNvSpPr>
            <a:spLocks noGrp="1"/>
          </p:cNvSpPr>
          <p:nvPr>
            <p:ph idx="1"/>
          </p:nvPr>
        </p:nvSpPr>
        <p:spPr>
          <a:xfrm>
            <a:off x="457200" y="1219200"/>
            <a:ext cx="8229600" cy="5105400"/>
          </a:xfrm>
        </p:spPr>
        <p:txBody>
          <a:bodyPr>
            <a:noAutofit/>
          </a:bodyPr>
          <a:lstStyle/>
          <a:p>
            <a:pPr>
              <a:lnSpc>
                <a:spcPct val="140000"/>
              </a:lnSpc>
              <a:spcBef>
                <a:spcPts val="600"/>
              </a:spcBef>
              <a:buNone/>
            </a:pPr>
            <a:endParaRPr lang="tr-TR" sz="2000" dirty="0">
              <a:latin typeface="Comic Sans MS" pitchFamily="66" charset="0"/>
            </a:endParaRPr>
          </a:p>
          <a:p>
            <a:pPr>
              <a:lnSpc>
                <a:spcPct val="140000"/>
              </a:lnSpc>
              <a:spcBef>
                <a:spcPts val="600"/>
              </a:spcBef>
              <a:buNone/>
            </a:pPr>
            <a:r>
              <a:rPr lang="tr-TR" sz="2000" dirty="0">
                <a:latin typeface="Comic Sans MS" pitchFamily="66" charset="0"/>
              </a:rPr>
              <a:t>Bir işletme ya da fabrikanın kuruluş yerinin seçiminde; </a:t>
            </a:r>
          </a:p>
          <a:p>
            <a:pPr lvl="1">
              <a:lnSpc>
                <a:spcPct val="140000"/>
              </a:lnSpc>
              <a:spcBef>
                <a:spcPts val="600"/>
              </a:spcBef>
              <a:buNone/>
            </a:pPr>
            <a:r>
              <a:rPr lang="tr-TR" sz="2000" b="1" dirty="0">
                <a:latin typeface="Comic Sans MS" pitchFamily="66" charset="0"/>
              </a:rPr>
              <a:t>a.</a:t>
            </a:r>
            <a:r>
              <a:rPr lang="tr-TR" sz="2000" dirty="0">
                <a:latin typeface="Comic Sans MS" pitchFamily="66" charset="0"/>
              </a:rPr>
              <a:t> Kuruluş bölgesi seçimi</a:t>
            </a:r>
          </a:p>
          <a:p>
            <a:pPr lvl="1">
              <a:lnSpc>
                <a:spcPct val="140000"/>
              </a:lnSpc>
              <a:spcBef>
                <a:spcPts val="600"/>
              </a:spcBef>
              <a:buNone/>
            </a:pPr>
            <a:r>
              <a:rPr lang="tr-TR" sz="2000" b="1" dirty="0">
                <a:latin typeface="Comic Sans MS" pitchFamily="66" charset="0"/>
              </a:rPr>
              <a:t>b. </a:t>
            </a:r>
            <a:r>
              <a:rPr lang="tr-TR" sz="2000" dirty="0">
                <a:latin typeface="Comic Sans MS" pitchFamily="66" charset="0"/>
              </a:rPr>
              <a:t>Kuruluş yöresinin (il, ilçe) seçimi</a:t>
            </a:r>
          </a:p>
          <a:p>
            <a:pPr lvl="1">
              <a:lnSpc>
                <a:spcPct val="140000"/>
              </a:lnSpc>
              <a:spcBef>
                <a:spcPts val="600"/>
              </a:spcBef>
              <a:buNone/>
            </a:pPr>
            <a:r>
              <a:rPr lang="tr-TR" sz="2000" b="1" dirty="0">
                <a:latin typeface="Comic Sans MS" pitchFamily="66" charset="0"/>
              </a:rPr>
              <a:t>c.</a:t>
            </a:r>
            <a:r>
              <a:rPr lang="tr-TR" sz="2000" dirty="0">
                <a:latin typeface="Comic Sans MS" pitchFamily="66" charset="0"/>
              </a:rPr>
              <a:t> Kuruluş noktasının (işletmenin şehrin hangi noktasında kurulacağının) seçimi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3333" y="537105"/>
            <a:ext cx="8229600" cy="910695"/>
          </a:xfrm>
        </p:spPr>
        <p:txBody>
          <a:bodyPr/>
          <a:lstStyle/>
          <a:p>
            <a:r>
              <a:rPr lang="tr-TR" sz="2200" dirty="0">
                <a:latin typeface="Comic Sans MS" pitchFamily="66" charset="0"/>
              </a:rPr>
              <a:t>KURULUŞ YERİ SEÇİMİNİ ETKİLEYEN FAKTÖRLER</a:t>
            </a:r>
          </a:p>
        </p:txBody>
      </p:sp>
      <p:sp>
        <p:nvSpPr>
          <p:cNvPr id="3" name="2 İçerik Yer Tutucusu"/>
          <p:cNvSpPr>
            <a:spLocks noGrp="1"/>
          </p:cNvSpPr>
          <p:nvPr>
            <p:ph idx="1"/>
          </p:nvPr>
        </p:nvSpPr>
        <p:spPr>
          <a:xfrm>
            <a:off x="457200" y="1651000"/>
            <a:ext cx="8229600" cy="4673600"/>
          </a:xfrm>
        </p:spPr>
        <p:txBody>
          <a:bodyPr>
            <a:noAutofit/>
          </a:bodyPr>
          <a:lstStyle/>
          <a:p>
            <a:pPr algn="just">
              <a:lnSpc>
                <a:spcPct val="120000"/>
              </a:lnSpc>
              <a:spcBef>
                <a:spcPts val="600"/>
              </a:spcBef>
              <a:buNone/>
            </a:pPr>
            <a:r>
              <a:rPr lang="tr-TR" sz="2000" b="1" dirty="0">
                <a:latin typeface="Comic Sans MS" pitchFamily="66" charset="0"/>
              </a:rPr>
              <a:t>Pazara Yakınlık</a:t>
            </a:r>
            <a:endParaRPr lang="tr-TR" sz="2000" dirty="0">
              <a:latin typeface="Comic Sans MS" pitchFamily="66" charset="0"/>
            </a:endParaRPr>
          </a:p>
          <a:p>
            <a:pPr algn="just">
              <a:lnSpc>
                <a:spcPct val="120000"/>
              </a:lnSpc>
              <a:spcBef>
                <a:spcPts val="600"/>
              </a:spcBef>
              <a:buNone/>
            </a:pPr>
            <a:r>
              <a:rPr lang="tr-TR" sz="2000" dirty="0">
                <a:latin typeface="Comic Sans MS" pitchFamily="66" charset="0"/>
              </a:rPr>
              <a:t>Küçük ve orta ölçekli işletmelerin kuruluş yerlerinin pazara dönük olması gerekir. Tüm ülkeye mal arz eden işletmeler ise, pazara yakınlık avantajından yararlanmak için ya çeşitli yerlerde şubeler açabilirler; ya da merkezde üreterek dağıtım için bölge depoları veya satış şubeleri kurma yoluna gidebilirler.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10695"/>
          </a:xfrm>
        </p:spPr>
        <p:txBody>
          <a:bodyPr/>
          <a:lstStyle/>
          <a:p>
            <a:r>
              <a:rPr lang="tr-TR" sz="2200" dirty="0">
                <a:latin typeface="Comic Sans MS" pitchFamily="66" charset="0"/>
              </a:rPr>
              <a:t>KURULUŞ YERİ SEÇİMİNİ ETKİLEYEN FAKTÖRLER</a:t>
            </a:r>
          </a:p>
        </p:txBody>
      </p:sp>
      <p:sp>
        <p:nvSpPr>
          <p:cNvPr id="3" name="2 İçerik Yer Tutucusu"/>
          <p:cNvSpPr>
            <a:spLocks noGrp="1"/>
          </p:cNvSpPr>
          <p:nvPr>
            <p:ph idx="1"/>
          </p:nvPr>
        </p:nvSpPr>
        <p:spPr>
          <a:xfrm>
            <a:off x="457200" y="1066800"/>
            <a:ext cx="8229600" cy="5257800"/>
          </a:xfrm>
        </p:spPr>
        <p:txBody>
          <a:bodyPr>
            <a:noAutofit/>
          </a:bodyPr>
          <a:lstStyle/>
          <a:p>
            <a:pPr algn="just">
              <a:lnSpc>
                <a:spcPct val="120000"/>
              </a:lnSpc>
              <a:spcBef>
                <a:spcPts val="600"/>
              </a:spcBef>
              <a:buNone/>
            </a:pPr>
            <a:r>
              <a:rPr lang="tr-TR" sz="2800" b="1" dirty="0">
                <a:latin typeface="Comic Sans MS" pitchFamily="66" charset="0"/>
              </a:rPr>
              <a:t>Hammadde, Enerji, İklim ve Su</a:t>
            </a:r>
            <a:endParaRPr lang="tr-TR" sz="2800" dirty="0">
              <a:latin typeface="Comic Sans MS" pitchFamily="66" charset="0"/>
            </a:endParaRPr>
          </a:p>
          <a:p>
            <a:pPr algn="just">
              <a:lnSpc>
                <a:spcPct val="120000"/>
              </a:lnSpc>
              <a:spcBef>
                <a:spcPts val="600"/>
              </a:spcBef>
              <a:buNone/>
            </a:pPr>
            <a:r>
              <a:rPr lang="tr-TR" sz="2000" dirty="0">
                <a:latin typeface="Comic Sans MS" pitchFamily="66" charset="0"/>
              </a:rPr>
              <a:t>Hammadde ve diğer yardımcı maddeler; sürekli tedarik imkanı sağlama, kalite, fiyat ve lojistik maliyetleri gibi nedenlerle işletmelerin kuruluş yerini seçiminde çok önemli yer tutarlar. Bazı hammaddeler mamul hale geldiğinde ağırlığı azalır; bazıları çabuk bozulma ve çürüme vb. sebeplerle uzak yerlere taşınamazlar. Böyle hammaddeler kullanan işletmeler kaynağa yakın yerlerde kurulurlar. </a:t>
            </a:r>
          </a:p>
          <a:p>
            <a:pPr algn="just">
              <a:lnSpc>
                <a:spcPct val="120000"/>
              </a:lnSpc>
              <a:spcBef>
                <a:spcPts val="600"/>
              </a:spcBef>
              <a:buNone/>
            </a:pPr>
            <a:r>
              <a:rPr lang="tr-TR" sz="2000" dirty="0">
                <a:latin typeface="Comic Sans MS" pitchFamily="66" charset="0"/>
              </a:rPr>
              <a:t>Enerji faktörü, iklim şartları  ve su bazı sanayi kolları için kuruluş yeri seçimi için çok önemli olmaktadır.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047725"/>
          </a:xfrm>
        </p:spPr>
        <p:txBody>
          <a:bodyPr/>
          <a:lstStyle/>
          <a:p>
            <a:r>
              <a:rPr lang="tr-TR" sz="2200" dirty="0">
                <a:latin typeface="Comic Sans MS" pitchFamily="66" charset="0"/>
              </a:rPr>
              <a:t>KURULUŞ YERİ SEÇİMİNİ ETKİLEYEN FAKTÖRLER</a:t>
            </a:r>
          </a:p>
        </p:txBody>
      </p:sp>
      <p:sp>
        <p:nvSpPr>
          <p:cNvPr id="3" name="2 İçerik Yer Tutucusu"/>
          <p:cNvSpPr>
            <a:spLocks noGrp="1"/>
          </p:cNvSpPr>
          <p:nvPr>
            <p:ph idx="1"/>
          </p:nvPr>
        </p:nvSpPr>
        <p:spPr>
          <a:xfrm>
            <a:off x="457200" y="1645920"/>
            <a:ext cx="8229600" cy="4678680"/>
          </a:xfrm>
        </p:spPr>
        <p:txBody>
          <a:bodyPr>
            <a:noAutofit/>
          </a:bodyPr>
          <a:lstStyle/>
          <a:p>
            <a:pPr>
              <a:lnSpc>
                <a:spcPct val="110000"/>
              </a:lnSpc>
              <a:spcBef>
                <a:spcPts val="600"/>
              </a:spcBef>
              <a:buNone/>
            </a:pPr>
            <a:r>
              <a:rPr lang="tr-TR" sz="2600" b="1" dirty="0">
                <a:latin typeface="Comic Sans MS" pitchFamily="66" charset="0"/>
              </a:rPr>
              <a:t>İşgücü</a:t>
            </a:r>
            <a:endParaRPr lang="tr-TR" sz="2600" dirty="0">
              <a:latin typeface="Comic Sans MS" pitchFamily="66" charset="0"/>
            </a:endParaRPr>
          </a:p>
          <a:p>
            <a:pPr>
              <a:lnSpc>
                <a:spcPct val="110000"/>
              </a:lnSpc>
              <a:spcBef>
                <a:spcPts val="600"/>
              </a:spcBef>
              <a:buNone/>
            </a:pPr>
            <a:r>
              <a:rPr lang="tr-TR" sz="2000" dirty="0">
                <a:latin typeface="Comic Sans MS" pitchFamily="66" charset="0"/>
              </a:rPr>
              <a:t>Emeğe dayalı teknolojiyi seçen işletmeler yeterli sayıda kalifiye işgücünü kolayca tedarik edebilecekleri bölgelere yönelirler. İşgücü arzı ile işletme kuruluş yeri karşılıklı olarak birbirlerini etkilemektedirler.</a:t>
            </a:r>
          </a:p>
          <a:p>
            <a:pPr>
              <a:lnSpc>
                <a:spcPct val="110000"/>
              </a:lnSpc>
              <a:spcBef>
                <a:spcPts val="600"/>
              </a:spcBef>
              <a:buNone/>
            </a:pPr>
            <a:r>
              <a:rPr lang="tr-TR" sz="2000" dirty="0">
                <a:latin typeface="Comic Sans MS" pitchFamily="66" charset="0"/>
              </a:rPr>
              <a:t>Kalifiye işgücü yüksek maliyetlidir, ama verimliliğinin yüksekliği nedeniyle birim üretim maliyeti düşer; dolayısıyla bu durum işletme için daha avantajlı olur.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74334"/>
          </a:xfrm>
        </p:spPr>
        <p:txBody>
          <a:bodyPr/>
          <a:lstStyle/>
          <a:p>
            <a:r>
              <a:rPr lang="tr-TR" sz="2200" dirty="0">
                <a:latin typeface="Comic Sans MS" pitchFamily="66" charset="0"/>
              </a:rPr>
              <a:t>KURULUŞ YERİ SEÇİMİNİ ETKİLEYEN FAKTÖRLER</a:t>
            </a:r>
          </a:p>
        </p:txBody>
      </p:sp>
      <p:sp>
        <p:nvSpPr>
          <p:cNvPr id="3" name="2 İçerik Yer Tutucusu"/>
          <p:cNvSpPr>
            <a:spLocks noGrp="1"/>
          </p:cNvSpPr>
          <p:nvPr>
            <p:ph idx="1"/>
          </p:nvPr>
        </p:nvSpPr>
        <p:spPr>
          <a:xfrm>
            <a:off x="457200" y="1899138"/>
            <a:ext cx="8229600" cy="4425462"/>
          </a:xfrm>
        </p:spPr>
        <p:txBody>
          <a:bodyPr>
            <a:noAutofit/>
          </a:bodyPr>
          <a:lstStyle/>
          <a:p>
            <a:pPr>
              <a:lnSpc>
                <a:spcPct val="110000"/>
              </a:lnSpc>
              <a:spcBef>
                <a:spcPts val="600"/>
              </a:spcBef>
              <a:buNone/>
            </a:pPr>
            <a:r>
              <a:rPr lang="tr-TR" sz="2600" b="1" dirty="0">
                <a:latin typeface="Comic Sans MS" pitchFamily="66" charset="0"/>
              </a:rPr>
              <a:t>Taşıma</a:t>
            </a:r>
            <a:endParaRPr lang="tr-TR" sz="2600" dirty="0">
              <a:latin typeface="Comic Sans MS" pitchFamily="66" charset="0"/>
            </a:endParaRPr>
          </a:p>
          <a:p>
            <a:pPr>
              <a:lnSpc>
                <a:spcPct val="110000"/>
              </a:lnSpc>
              <a:spcBef>
                <a:spcPts val="600"/>
              </a:spcBef>
              <a:buNone/>
            </a:pPr>
            <a:r>
              <a:rPr lang="tr-TR" sz="2000" dirty="0">
                <a:latin typeface="Comic Sans MS" pitchFamily="66" charset="0"/>
              </a:rPr>
              <a:t>Limanlar, demiryolu ve karayolu yakınları vb. gibi yerler sırf ulaşım olanakları ve taşıma kolaylığı nedeniyle pek çok işletme için kuruluş yeri seçiminde ön planda olur.</a:t>
            </a:r>
          </a:p>
        </p:txBody>
      </p:sp>
    </p:spTree>
    <p:extLst>
      <p:ext uri="{BB962C8B-B14F-4D97-AF65-F5344CB8AC3E}">
        <p14:creationId xmlns:p14="http://schemas.microsoft.com/office/powerpoint/2010/main" val="645533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10695"/>
          </a:xfrm>
        </p:spPr>
        <p:txBody>
          <a:bodyPr/>
          <a:lstStyle/>
          <a:p>
            <a:r>
              <a:rPr lang="tr-TR" sz="2200" dirty="0">
                <a:latin typeface="Comic Sans MS" pitchFamily="66" charset="0"/>
              </a:rPr>
              <a:t>KURULUŞ YERİ SEÇİMİNİ ETKİLEYEN FAKTÖRLER</a:t>
            </a:r>
          </a:p>
        </p:txBody>
      </p:sp>
      <p:sp>
        <p:nvSpPr>
          <p:cNvPr id="3" name="2 İçerik Yer Tutucusu"/>
          <p:cNvSpPr>
            <a:spLocks noGrp="1"/>
          </p:cNvSpPr>
          <p:nvPr>
            <p:ph idx="1"/>
          </p:nvPr>
        </p:nvSpPr>
        <p:spPr>
          <a:xfrm>
            <a:off x="457200" y="1066800"/>
            <a:ext cx="8229600" cy="5257800"/>
          </a:xfrm>
        </p:spPr>
        <p:txBody>
          <a:bodyPr>
            <a:noAutofit/>
          </a:bodyPr>
          <a:lstStyle/>
          <a:p>
            <a:pPr>
              <a:lnSpc>
                <a:spcPct val="110000"/>
              </a:lnSpc>
              <a:spcBef>
                <a:spcPts val="600"/>
              </a:spcBef>
              <a:buNone/>
            </a:pPr>
            <a:r>
              <a:rPr lang="tr-TR" sz="2600" b="1" dirty="0">
                <a:latin typeface="Comic Sans MS" pitchFamily="66" charset="0"/>
              </a:rPr>
              <a:t>Devletin Teşvik ve Sınırlamaları</a:t>
            </a:r>
            <a:endParaRPr lang="tr-TR" sz="2600" dirty="0">
              <a:latin typeface="Comic Sans MS" pitchFamily="66" charset="0"/>
            </a:endParaRPr>
          </a:p>
          <a:p>
            <a:pPr>
              <a:lnSpc>
                <a:spcPct val="110000"/>
              </a:lnSpc>
              <a:spcBef>
                <a:spcPts val="600"/>
              </a:spcBef>
              <a:buNone/>
            </a:pPr>
            <a:r>
              <a:rPr lang="tr-TR" sz="2200" dirty="0">
                <a:latin typeface="Comic Sans MS" pitchFamily="66" charset="0"/>
              </a:rPr>
              <a:t>Belirli yerlerde işletme kurulması zorlaştırılabilir ya da kamu yararı için gerekli görülürse tamamen yasaklanabilir. İşletmelere düşük ücretle veya hiç ücret almadan arsa verme, alt yapı tesislerini kurma, belediye vergi ve harçlarında kolaylıklar sağlama, yatırım indirimi (belirli geri kalmış bölgelerde kurulan işletmeler için), gümrük indirimi veya muafiyeti, teşvik kredisi vb. imkanlar sağlama, organize sanayi bölgeleri (OSB’ler) ve sanayi siteleri kurma gibi teşvikler de uygulanabilir.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lligraphy">
  <a:themeElements>
    <a:clrScheme name="Calligraphy">
      <a:dk1>
        <a:sysClr val="windowText" lastClr="000000"/>
      </a:dk1>
      <a:lt1>
        <a:sysClr val="window" lastClr="FFFFFF"/>
      </a:lt1>
      <a:dk2>
        <a:srgbClr val="411401"/>
      </a:dk2>
      <a:lt2>
        <a:srgbClr val="FFE6E6"/>
      </a:lt2>
      <a:accent1>
        <a:srgbClr val="A24A48"/>
      </a:accent1>
      <a:accent2>
        <a:srgbClr val="B2935C"/>
      </a:accent2>
      <a:accent3>
        <a:srgbClr val="6A9A9A"/>
      </a:accent3>
      <a:accent4>
        <a:srgbClr val="B2B787"/>
      </a:accent4>
      <a:accent5>
        <a:srgbClr val="91644B"/>
      </a:accent5>
      <a:accent6>
        <a:srgbClr val="654A76"/>
      </a:accent6>
      <a:hlink>
        <a:srgbClr val="00A800"/>
      </a:hlink>
      <a:folHlink>
        <a:srgbClr val="FF00FF"/>
      </a:folHlink>
    </a:clrScheme>
    <a:fontScheme name="Calligraphy">
      <a:majorFont>
        <a:latin typeface="Cambria"/>
        <a:ea typeface=""/>
        <a:cs typeface=""/>
        <a:font script="Jpan" typeface="ＭＳ Ｐゴシック"/>
        <a:font script="Hang" typeface="맑은 고딕"/>
        <a:font script="Hans" typeface="华文行楷"/>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明朝"/>
        <a:font script="Hang" typeface="HY견명조"/>
        <a:font script="Hans" typeface="华文行楷"/>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alligraphy">
      <a:fillStyleLst>
        <a:solidFill>
          <a:schemeClr val="phClr"/>
        </a:solidFill>
        <a:gradFill rotWithShape="1">
          <a:gsLst>
            <a:gs pos="0">
              <a:schemeClr val="phClr">
                <a:tint val="90000"/>
                <a:satMod val="130000"/>
              </a:schemeClr>
            </a:gs>
            <a:gs pos="50000">
              <a:schemeClr val="phClr">
                <a:tint val="45000"/>
                <a:satMod val="220000"/>
              </a:schemeClr>
            </a:gs>
            <a:gs pos="100000">
              <a:schemeClr val="phClr">
                <a:tint val="90000"/>
                <a:satMod val="130000"/>
              </a:schemeClr>
            </a:gs>
          </a:gsLst>
          <a:lin ang="5400000" scaled="1"/>
        </a:gradFill>
        <a:gradFill rotWithShape="1">
          <a:gsLst>
            <a:gs pos="0">
              <a:schemeClr val="phClr">
                <a:tint val="100000"/>
                <a:shade val="90000"/>
                <a:hueMod val="100000"/>
                <a:satMod val="200000"/>
              </a:schemeClr>
            </a:gs>
            <a:gs pos="50000">
              <a:schemeClr val="phClr">
                <a:tint val="100000"/>
                <a:shade val="60000"/>
                <a:hueMod val="100000"/>
                <a:satMod val="180000"/>
              </a:schemeClr>
            </a:gs>
            <a:gs pos="100000">
              <a:schemeClr val="phClr">
                <a:tint val="100000"/>
                <a:shade val="90000"/>
                <a:hueMod val="100000"/>
                <a:satMod val="2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50600">
              <a:schemeClr val="phClr">
                <a:alpha val="40000"/>
              </a:schemeClr>
            </a:glow>
          </a:effectLst>
        </a:effectStyle>
        <a:effectStyle>
          <a:effectLst>
            <a:glow rad="101600">
              <a:schemeClr val="phClr">
                <a:alpha val="60000"/>
              </a:schemeClr>
            </a:glow>
          </a:effectLst>
          <a:scene3d>
            <a:camera prst="isometricLeftDown" fov="0">
              <a:rot lat="0" lon="0" rev="0"/>
            </a:camera>
            <a:lightRig rig="harsh" dir="tl">
              <a:rot lat="0" lon="0" rev="14280000"/>
            </a:lightRig>
          </a:scene3d>
          <a:sp3d prstMaterial="flat">
            <a:bevelT w="38100" h="50800" prst="softRound"/>
          </a:sp3d>
        </a:effectStyle>
        <a:effectStyle>
          <a:effectLst>
            <a:glow>
              <a:schemeClr val="phClr"/>
            </a:glow>
          </a:effectLst>
          <a:scene3d>
            <a:camera prst="isometricLeftDown">
              <a:rot lat="0" lon="0" rev="0"/>
            </a:camera>
            <a:lightRig rig="harsh" dir="tl">
              <a:rot lat="0" lon="0" rev="1428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80000"/>
                <a:hueMod val="100000"/>
                <a:satMod val="300000"/>
              </a:schemeClr>
            </a:gs>
            <a:gs pos="72000">
              <a:schemeClr val="phClr">
                <a:tint val="100000"/>
                <a:shade val="100000"/>
                <a:hueMod val="100000"/>
                <a:satMod val="100000"/>
              </a:schemeClr>
            </a:gs>
            <a:gs pos="81000">
              <a:schemeClr val="phClr">
                <a:tint val="98000"/>
                <a:shade val="100000"/>
                <a:hueMod val="100000"/>
                <a:satMod val="150000"/>
              </a:schemeClr>
            </a:gs>
            <a:gs pos="100000">
              <a:schemeClr val="phClr">
                <a:tint val="100000"/>
                <a:shade val="100000"/>
                <a:hueMod val="100000"/>
                <a:satMod val="200000"/>
              </a:schemeClr>
            </a:gs>
          </a:gsLst>
          <a:lin ang="16200000" scaled="1"/>
        </a:gradFill>
        <a:blipFill>
          <a:blip xmlns:r="http://schemas.openxmlformats.org/officeDocument/2006/relationships" r:embed="rId1">
            <a:duotone>
              <a:schemeClr val="phClr">
                <a:tint val="100000"/>
                <a:shade val="39000"/>
                <a:hueMod val="100000"/>
                <a:satMod val="150000"/>
              </a:schemeClr>
              <a:schemeClr val="phClr">
                <a:tint val="90000"/>
                <a:shade val="100000"/>
                <a:hueMod val="100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Calligraphy</Template>
  <TotalTime>87</TotalTime>
  <Words>640</Words>
  <Application>Microsoft Office PowerPoint</Application>
  <PresentationFormat>Ekran Gösterisi (4:3)</PresentationFormat>
  <Paragraphs>35</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Arial</vt:lpstr>
      <vt:lpstr>Calibri</vt:lpstr>
      <vt:lpstr>Cambria</vt:lpstr>
      <vt:lpstr>Comic Sans MS</vt:lpstr>
      <vt:lpstr>Wingdings</vt:lpstr>
      <vt:lpstr>Wingdings 2</vt:lpstr>
      <vt:lpstr>Calligraphy</vt:lpstr>
      <vt:lpstr>İşletme Kuruluş Çalışmaları</vt:lpstr>
      <vt:lpstr>İŞLETMENİN KURULUŞ YERİ</vt:lpstr>
      <vt:lpstr>İŞLETMENİN KURULUŞ YERİ</vt:lpstr>
      <vt:lpstr>İŞLETMENİN KURULUŞ YERİ</vt:lpstr>
      <vt:lpstr>KURULUŞ YERİ SEÇİMİNİ ETKİLEYEN FAKTÖRLER</vt:lpstr>
      <vt:lpstr>KURULUŞ YERİ SEÇİMİNİ ETKİLEYEN FAKTÖRLER</vt:lpstr>
      <vt:lpstr>KURULUŞ YERİ SEÇİMİNİ ETKİLEYEN FAKTÖRLER</vt:lpstr>
      <vt:lpstr>KURULUŞ YERİ SEÇİMİNİ ETKİLEYEN FAKTÖRLER</vt:lpstr>
      <vt:lpstr>KURULUŞ YERİ SEÇİMİNİ ETKİLEYEN FAKTÖRLER</vt:lpstr>
      <vt:lpstr>KURULUŞ YÖRE VE NOKTASINI ETKİLEYEN FAKTÖRLER</vt:lpstr>
      <vt:lpstr>KURULUŞ YÖRE VE NOKTASINI ETKİLEYEN FAKTÖRLER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12</cp:revision>
  <dcterms:created xsi:type="dcterms:W3CDTF">2014-09-16T21:31:33Z</dcterms:created>
  <dcterms:modified xsi:type="dcterms:W3CDTF">2020-05-06T00:24:02Z</dcterms:modified>
</cp:coreProperties>
</file>