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9" r:id="rId4"/>
    <p:sldId id="268" r:id="rId5"/>
    <p:sldId id="269" r:id="rId6"/>
    <p:sldId id="273" r:id="rId7"/>
    <p:sldId id="270" r:id="rId8"/>
    <p:sldId id="280" r:id="rId9"/>
    <p:sldId id="274" r:id="rId10"/>
    <p:sldId id="271" r:id="rId11"/>
    <p:sldId id="272" r:id="rId1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68" d="100"/>
          <a:sy n="68" d="100"/>
        </p:scale>
        <p:origin x="11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en-US"/>
              <a:t>Click to edit Master title style</a:t>
            </a:r>
          </a:p>
        </p:txBody>
      </p:sp>
      <p:sp>
        <p:nvSpPr>
          <p:cNvPr id="3" name="Subtitle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a:t>Click to edit Master subtitle style</a:t>
            </a:r>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dirty="0"/>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en-US"/>
              <a:t>Click to edit Master title style</a:t>
            </a:r>
          </a:p>
        </p:txBody>
      </p:sp>
      <p:sp>
        <p:nvSpPr>
          <p:cNvPr id="3" name="Vertical Text Placeholder 2"/>
          <p:cNvSpPr>
            <a:spLocks noGrp="1"/>
          </p:cNvSpPr>
          <p:nvPr>
            <p:ph type="body" orient="vert" idx="1"/>
          </p:nvPr>
        </p:nvSpPr>
        <p:spPr>
          <a:xfrm>
            <a:off x="457200" y="274640"/>
            <a:ext cx="6829444"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4150"/>
            <a:ext cx="7772400" cy="1860850"/>
          </a:xfrm>
        </p:spPr>
        <p:txBody>
          <a:bodyPr anchor="t"/>
          <a:lstStyle>
            <a:lvl1pPr algn="l">
              <a:defRPr sz="4400" b="1" cap="all"/>
            </a:lvl1pPr>
          </a:lstStyle>
          <a:p>
            <a:r>
              <a:rPr kumimoji="0" lang="en-US"/>
              <a:t>Click to edit Master title style</a:t>
            </a:r>
          </a:p>
        </p:txBody>
      </p:sp>
      <p:sp>
        <p:nvSpPr>
          <p:cNvPr id="3" name="Text Placeholder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8" name="Footer Placeholder 7"/>
          <p:cNvSpPr>
            <a:spLocks noGrp="1"/>
          </p:cNvSpPr>
          <p:nvPr>
            <p:ph type="ftr" sz="quarter" idx="11"/>
          </p:nvPr>
        </p:nvSpPr>
        <p:spPr/>
        <p:txBody>
          <a:bodyPr/>
          <a:lstStyle/>
          <a:p>
            <a:endParaRPr kumimoji="0" lang="zh-CN" altLang="en-US"/>
          </a:p>
        </p:txBody>
      </p:sp>
      <p:sp>
        <p:nvSpPr>
          <p:cNvPr id="9" name="Slide Number Placeholder 8"/>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
        <p:nvSpPr>
          <p:cNvPr id="2" name="Title 1"/>
          <p:cNvSpPr>
            <a:spLocks noGrp="1"/>
          </p:cNvSpPr>
          <p:nvPr>
            <p:ph type="title"/>
          </p:nvPr>
        </p:nvSpPr>
        <p:spPr/>
        <p:txBody>
          <a:bodyPr/>
          <a:lstStyle>
            <a:lvl1pPr>
              <a:defRPr/>
            </a:lvl1pPr>
          </a:lstStyle>
          <a:p>
            <a:r>
              <a:rPr kumimoji="0"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4" name="Footer Placeholder 3"/>
          <p:cNvSpPr>
            <a:spLocks noGrp="1"/>
          </p:cNvSpPr>
          <p:nvPr>
            <p:ph type="ftr" sz="quarter" idx="11"/>
          </p:nvPr>
        </p:nvSpPr>
        <p:spPr/>
        <p:txBody>
          <a:bodyPr/>
          <a:lstStyle/>
          <a:p>
            <a:endParaRPr kumimoji="0" lang="zh-CN" altLang="en-US"/>
          </a:p>
        </p:txBody>
      </p:sp>
      <p:sp>
        <p:nvSpPr>
          <p:cNvPr id="5" name="Slide Number Placeholder 4"/>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3" name="Footer Placeholder 2"/>
          <p:cNvSpPr>
            <a:spLocks noGrp="1"/>
          </p:cNvSpPr>
          <p:nvPr>
            <p:ph type="ftr" sz="quarter" idx="11"/>
          </p:nvPr>
        </p:nvSpPr>
        <p:spPr/>
        <p:txBody>
          <a:bodyPr/>
          <a:lstStyle/>
          <a:p>
            <a:endParaRPr kumimoji="0" lang="zh-CN" altLang="en-US"/>
          </a:p>
        </p:txBody>
      </p:sp>
      <p:sp>
        <p:nvSpPr>
          <p:cNvPr id="4" name="Slide Number Placeholder 3"/>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en-US"/>
              <a:t>Click to edit Master title style</a:t>
            </a:r>
          </a:p>
        </p:txBody>
      </p:sp>
      <p:sp>
        <p:nvSpPr>
          <p:cNvPr id="3" name="Content Placeholder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dirty="0"/>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0474" y="553734"/>
            <a:ext cx="7349244" cy="4741531"/>
            <a:chOff x="428596" y="553734"/>
            <a:chExt cx="7349244" cy="4741531"/>
          </a:xfrm>
        </p:grpSpPr>
        <p:sp>
          <p:nvSpPr>
            <p:cNvPr id="16" name="Rectangle 15"/>
            <p:cNvSpPr/>
            <p:nvPr/>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Rectangle 16"/>
            <p:cNvSpPr/>
            <p:nvPr/>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Rectangle 17"/>
            <p:cNvSpPr/>
            <p:nvPr/>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Picture Placeholder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a:t>Click icon to add picture</a:t>
            </a:r>
          </a:p>
        </p:txBody>
      </p:sp>
      <p:sp useBgFill="1">
        <p:nvSpPr>
          <p:cNvPr id="2" name="Title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en-US"/>
              <a:t>Click to edit Master title style</a:t>
            </a:r>
          </a:p>
        </p:txBody>
      </p:sp>
      <p:sp>
        <p:nvSpPr>
          <p:cNvPr id="4" name="Text Placeholder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en-US"/>
              <a:t>Click to edit Master title style</a:t>
            </a:r>
          </a:p>
        </p:txBody>
      </p:sp>
      <p:sp>
        <p:nvSpPr>
          <p:cNvPr id="3" name="Text Placeholder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pPr eaLnBrk="1" latinLnBrk="0" hangingPunct="1"/>
            <a:fld id="{0D0EC791-D078-4631-9937-E8318C63790B}" type="datetimeFigureOut">
              <a:rPr lang="en-US" smtClean="0"/>
              <a:pPr eaLnBrk="1" latinLnBrk="0" hangingPunct="1"/>
              <a:t>5/6/2020</a:t>
            </a:fld>
            <a:endParaRPr lang="en-US" dirty="0"/>
          </a:p>
        </p:txBody>
      </p:sp>
      <p:sp>
        <p:nvSpPr>
          <p:cNvPr id="5" name="Footer Placeholder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kumimoji="0" lang="zh-CN" altLang="en-US" dirty="0"/>
          </a:p>
        </p:txBody>
      </p:sp>
      <p:sp>
        <p:nvSpPr>
          <p:cNvPr id="6" name="Slide Number Placeholder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pPr algn="r" eaLnBrk="1" latinLnBrk="0" hangingPunct="1"/>
            <a:fld id="{170ADD11-4055-44D3-AD09-D611CD509B89}" type="slidenum">
              <a:rPr kumimoji="0" lang="en-US" smtClean="0"/>
              <a:pPr algn="r" eaLnBrk="1" latinLnBrk="0" hangingPunct="1"/>
              <a:t>‹#›</a:t>
            </a:fld>
            <a:endParaRPr kumimoji="0" lang="zh-CN"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latin typeface="Comic Sans MS" pitchFamily="66" charset="0"/>
              </a:rPr>
              <a:t>İşletme Kuruluş Çalışmaları</a:t>
            </a:r>
            <a:endParaRPr lang="en-US" dirty="0">
              <a:latin typeface="Comic Sans MS" pitchFamily="66"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82022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cap="none" dirty="0">
                <a:latin typeface="Comic Sans MS" pitchFamily="66" charset="0"/>
              </a:rPr>
              <a:t>KURULUŞ YÖRE VE NOKTASINI ETKİLEYEN FAKTÖRLER</a:t>
            </a:r>
          </a:p>
        </p:txBody>
      </p:sp>
      <p:sp>
        <p:nvSpPr>
          <p:cNvPr id="3" name="2 İçerik Yer Tutucusu"/>
          <p:cNvSpPr>
            <a:spLocks noGrp="1"/>
          </p:cNvSpPr>
          <p:nvPr>
            <p:ph idx="1"/>
          </p:nvPr>
        </p:nvSpPr>
        <p:spPr>
          <a:xfrm>
            <a:off x="457200" y="1507067"/>
            <a:ext cx="8229600" cy="4817533"/>
          </a:xfrm>
        </p:spPr>
        <p:txBody>
          <a:bodyPr>
            <a:normAutofit/>
          </a:bodyPr>
          <a:lstStyle/>
          <a:p>
            <a:pPr algn="just">
              <a:lnSpc>
                <a:spcPct val="130000"/>
              </a:lnSpc>
              <a:spcBef>
                <a:spcPts val="600"/>
              </a:spcBef>
              <a:buNone/>
            </a:pPr>
            <a:r>
              <a:rPr lang="tr-TR" sz="2000" dirty="0">
                <a:latin typeface="Comic Sans MS" pitchFamily="66" charset="0"/>
              </a:rPr>
              <a:t>Bir işletmenin veya fabrikanın kuruluş yeri bölge olarak seçildikten sonra, bu bölge içinde çeşitli il ve ilçe aday kuruluş yerleri olarak belirlenir. Bu aday yöreler arasında toplam maliyetleri minimize eden yöre optimal kuruluş yeri olarak seçilir. Daha sonra, örnek olarak belirli bir yörede bulunan E şehri seçilmekle beraber, şehrin hangi kısmının, hangi arsa veya arazisinin en uygun olduğu kararlaştırılır. Bu yere, işletmecilikte </a:t>
            </a:r>
            <a:r>
              <a:rPr lang="tr-TR" sz="2000" b="1" dirty="0">
                <a:latin typeface="Comic Sans MS" pitchFamily="66" charset="0"/>
              </a:rPr>
              <a:t>“kuruluş noktası (konumluk yeri)”</a:t>
            </a:r>
            <a:r>
              <a:rPr lang="tr-TR" sz="2000" dirty="0">
                <a:latin typeface="Comic Sans MS" pitchFamily="66" charset="0"/>
              </a:rPr>
              <a:t> adı verilir. Ancak, bazen bölge üzerinde durmaksızın doğrudan yöre ve nokta seçimine geçilir.</a:t>
            </a:r>
          </a:p>
          <a:p>
            <a:pPr algn="just">
              <a:lnSpc>
                <a:spcPct val="130000"/>
              </a:lnSpc>
              <a:spcBef>
                <a:spcPts val="600"/>
              </a:spcBef>
              <a:buNone/>
            </a:pPr>
            <a:endParaRPr lang="tr-TR" sz="2000"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cap="none" dirty="0">
                <a:latin typeface="Comic Sans MS" pitchFamily="66" charset="0"/>
              </a:rPr>
              <a:t>KURULUŞ YÖRE VE NOKTASINI ETKİLEYEN FAKTÖRLER</a:t>
            </a:r>
          </a:p>
        </p:txBody>
      </p:sp>
      <p:sp>
        <p:nvSpPr>
          <p:cNvPr id="3" name="2 İçerik Yer Tutucusu"/>
          <p:cNvSpPr>
            <a:spLocks noGrp="1"/>
          </p:cNvSpPr>
          <p:nvPr>
            <p:ph idx="1"/>
          </p:nvPr>
        </p:nvSpPr>
        <p:spPr>
          <a:xfrm>
            <a:off x="457200" y="1507067"/>
            <a:ext cx="8229600" cy="4817533"/>
          </a:xfrm>
        </p:spPr>
        <p:txBody>
          <a:bodyPr>
            <a:normAutofit/>
          </a:bodyPr>
          <a:lstStyle/>
          <a:p>
            <a:pPr algn="just">
              <a:lnSpc>
                <a:spcPct val="130000"/>
              </a:lnSpc>
              <a:spcBef>
                <a:spcPts val="600"/>
              </a:spcBef>
              <a:buNone/>
            </a:pPr>
            <a:r>
              <a:rPr lang="tr-TR" sz="2400" dirty="0">
                <a:latin typeface="Comic Sans MS" pitchFamily="66" charset="0"/>
              </a:rPr>
              <a:t>Geniş anlamda kuruluş yöresi ve noktası seçimini etkileyen faktörler daha çok teknik düzeyde olmakla beraber bunların </a:t>
            </a:r>
            <a:r>
              <a:rPr lang="tr-TR" sz="2400" dirty="0" err="1">
                <a:latin typeface="Comic Sans MS" pitchFamily="66" charset="0"/>
              </a:rPr>
              <a:t>başlıcaları</a:t>
            </a:r>
            <a:r>
              <a:rPr lang="tr-TR" sz="2400" dirty="0">
                <a:latin typeface="Comic Sans MS" pitchFamily="66" charset="0"/>
              </a:rPr>
              <a:t>; İşgücü, hammadde ve enerji, su kaynaklarına yakınlık, alt yapı durumu, ulaşım tesis ve maliyetleri, arsa yapısı ve genişletme imkanları, belediye hizmetleri, nüfus yapısı, ücret düzeyi, arazi, inşaat, giyim, gıda fiyat düzeyleri, eğitim ve meslek durumu, mahalli vergiler ve harçlar. </a:t>
            </a:r>
          </a:p>
          <a:p>
            <a:pPr algn="just">
              <a:lnSpc>
                <a:spcPct val="130000"/>
              </a:lnSpc>
              <a:spcBef>
                <a:spcPts val="600"/>
              </a:spcBef>
              <a:buNone/>
            </a:pPr>
            <a:endParaRPr lang="tr-TR" sz="24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a:latin typeface="Comic Sans MS" pitchFamily="66" charset="0"/>
              </a:rPr>
              <a:t>İŞLETMENİN KURULUŞ YERİ</a:t>
            </a:r>
          </a:p>
        </p:txBody>
      </p:sp>
      <p:sp>
        <p:nvSpPr>
          <p:cNvPr id="3" name="2 İçerik Yer Tutucusu"/>
          <p:cNvSpPr>
            <a:spLocks noGrp="1"/>
          </p:cNvSpPr>
          <p:nvPr>
            <p:ph idx="1"/>
          </p:nvPr>
        </p:nvSpPr>
        <p:spPr>
          <a:xfrm>
            <a:off x="457200" y="1202268"/>
            <a:ext cx="8229600" cy="5122332"/>
          </a:xfrm>
        </p:spPr>
        <p:txBody>
          <a:bodyPr>
            <a:noAutofit/>
          </a:bodyPr>
          <a:lstStyle/>
          <a:p>
            <a:pPr algn="just">
              <a:lnSpc>
                <a:spcPct val="140000"/>
              </a:lnSpc>
              <a:spcBef>
                <a:spcPts val="600"/>
              </a:spcBef>
              <a:buNone/>
            </a:pPr>
            <a:r>
              <a:rPr lang="tr-TR" sz="1900" b="1" dirty="0">
                <a:latin typeface="Comic Sans MS" pitchFamily="66" charset="0"/>
              </a:rPr>
              <a:t>Optimal Kuruluş Yeri; </a:t>
            </a:r>
          </a:p>
          <a:p>
            <a:pPr algn="just">
              <a:lnSpc>
                <a:spcPct val="140000"/>
              </a:lnSpc>
              <a:spcBef>
                <a:spcPts val="600"/>
              </a:spcBef>
              <a:buFont typeface="Wingdings" pitchFamily="2" charset="2"/>
              <a:buChar char="q"/>
            </a:pPr>
            <a:r>
              <a:rPr lang="tr-TR" sz="1900" dirty="0">
                <a:latin typeface="Comic Sans MS" pitchFamily="66" charset="0"/>
              </a:rPr>
              <a:t>işletme amaçlarının en iyi biçimde gerçekleştirilebileceği yer </a:t>
            </a:r>
          </a:p>
          <a:p>
            <a:pPr algn="just">
              <a:lnSpc>
                <a:spcPct val="140000"/>
              </a:lnSpc>
              <a:spcBef>
                <a:spcPts val="600"/>
              </a:spcBef>
              <a:buFont typeface="Wingdings" pitchFamily="2" charset="2"/>
              <a:buChar char="q"/>
            </a:pPr>
            <a:r>
              <a:rPr lang="tr-TR" sz="1900" dirty="0">
                <a:latin typeface="Comic Sans MS" pitchFamily="66" charset="0"/>
              </a:rPr>
              <a:t>sanayi işletmesi açısından; malların üretim maliyetleri, tüketim maliyetleri ve işletmenin gelişme olanakları bakımından en ekonomik olan yer </a:t>
            </a:r>
          </a:p>
          <a:p>
            <a:pPr algn="just">
              <a:lnSpc>
                <a:spcPct val="140000"/>
              </a:lnSpc>
              <a:spcBef>
                <a:spcPts val="600"/>
              </a:spcBef>
              <a:buNone/>
            </a:pPr>
            <a:r>
              <a:rPr lang="tr-TR" sz="1900" i="1" dirty="0">
                <a:latin typeface="Comic Sans MS" pitchFamily="66" charset="0"/>
              </a:rPr>
              <a:t>İşletme için iyi bir kuruluş yeri seçildiğinde, üretim faktörlerinin istenilen nitelikte, uygun fiyatla ve sürekli olarak tedarik edilebileceği; kaliteli ve ekonomik olarak üretim yapılabileceği, mamullerin pazarlara ekonomik olarak ulaştırılabileceği ve nihayet gerek üretim, gerekse tüketim açısından olanaklarının bulunabileceği bir yer olmalıdır.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a:latin typeface="Comic Sans MS" pitchFamily="66" charset="0"/>
              </a:rPr>
              <a:t>İŞLETMENİN KURULUŞ YERİ</a:t>
            </a:r>
          </a:p>
        </p:txBody>
      </p:sp>
      <p:sp>
        <p:nvSpPr>
          <p:cNvPr id="3" name="2 İçerik Yer Tutucusu"/>
          <p:cNvSpPr>
            <a:spLocks noGrp="1"/>
          </p:cNvSpPr>
          <p:nvPr>
            <p:ph idx="1"/>
          </p:nvPr>
        </p:nvSpPr>
        <p:spPr>
          <a:xfrm>
            <a:off x="457200" y="1744394"/>
            <a:ext cx="8229600" cy="4580206"/>
          </a:xfrm>
        </p:spPr>
        <p:txBody>
          <a:bodyPr>
            <a:noAutofit/>
          </a:bodyPr>
          <a:lstStyle/>
          <a:p>
            <a:pPr algn="just">
              <a:lnSpc>
                <a:spcPct val="140000"/>
              </a:lnSpc>
              <a:spcBef>
                <a:spcPts val="600"/>
              </a:spcBef>
              <a:buNone/>
            </a:pPr>
            <a:r>
              <a:rPr lang="tr-TR" sz="1900" i="1" dirty="0">
                <a:latin typeface="Comic Sans MS" pitchFamily="66" charset="0"/>
              </a:rPr>
              <a:t>İşletme için iyi bir kuruluş yeri seçildiğinde, üretim faktörlerinin istenilen nitelikte, uygun fiyatla ve sürekli olarak tedarik edilebileceği; kaliteli ve ekonomik olarak üretim yapılabileceği, mamullerin pazarlara ekonomik olarak ulaştırılabileceği ve nihayet gerek üretim, gerekse tüketim açısından olanaklarının bulunabileceği bir yer olmalıdır.</a:t>
            </a:r>
          </a:p>
        </p:txBody>
      </p:sp>
    </p:spTree>
    <p:extLst>
      <p:ext uri="{BB962C8B-B14F-4D97-AF65-F5344CB8AC3E}">
        <p14:creationId xmlns:p14="http://schemas.microsoft.com/office/powerpoint/2010/main" val="3409845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a:latin typeface="Comic Sans MS" pitchFamily="66" charset="0"/>
              </a:rPr>
              <a:t>İŞLETMENİN KURULUŞ YERİ</a:t>
            </a:r>
          </a:p>
        </p:txBody>
      </p:sp>
      <p:sp>
        <p:nvSpPr>
          <p:cNvPr id="3" name="2 İçerik Yer Tutucusu"/>
          <p:cNvSpPr>
            <a:spLocks noGrp="1"/>
          </p:cNvSpPr>
          <p:nvPr>
            <p:ph idx="1"/>
          </p:nvPr>
        </p:nvSpPr>
        <p:spPr>
          <a:xfrm>
            <a:off x="457200" y="1219200"/>
            <a:ext cx="8229600" cy="5105400"/>
          </a:xfrm>
        </p:spPr>
        <p:txBody>
          <a:bodyPr>
            <a:noAutofit/>
          </a:bodyPr>
          <a:lstStyle/>
          <a:p>
            <a:pPr>
              <a:lnSpc>
                <a:spcPct val="140000"/>
              </a:lnSpc>
              <a:spcBef>
                <a:spcPts val="600"/>
              </a:spcBef>
              <a:buNone/>
            </a:pPr>
            <a:endParaRPr lang="tr-TR" sz="2000" dirty="0">
              <a:latin typeface="Comic Sans MS" pitchFamily="66" charset="0"/>
            </a:endParaRPr>
          </a:p>
          <a:p>
            <a:pPr>
              <a:lnSpc>
                <a:spcPct val="140000"/>
              </a:lnSpc>
              <a:spcBef>
                <a:spcPts val="600"/>
              </a:spcBef>
              <a:buNone/>
            </a:pPr>
            <a:r>
              <a:rPr lang="tr-TR" sz="2000" dirty="0">
                <a:latin typeface="Comic Sans MS" pitchFamily="66" charset="0"/>
              </a:rPr>
              <a:t>Bir işletme ya da fabrikanın kuruluş yerinin seçiminde; </a:t>
            </a:r>
          </a:p>
          <a:p>
            <a:pPr lvl="1">
              <a:lnSpc>
                <a:spcPct val="140000"/>
              </a:lnSpc>
              <a:spcBef>
                <a:spcPts val="600"/>
              </a:spcBef>
              <a:buNone/>
            </a:pPr>
            <a:r>
              <a:rPr lang="tr-TR" sz="2000" b="1" dirty="0">
                <a:latin typeface="Comic Sans MS" pitchFamily="66" charset="0"/>
              </a:rPr>
              <a:t>a.</a:t>
            </a:r>
            <a:r>
              <a:rPr lang="tr-TR" sz="2000" dirty="0">
                <a:latin typeface="Comic Sans MS" pitchFamily="66" charset="0"/>
              </a:rPr>
              <a:t> Kuruluş bölgesi seçimi</a:t>
            </a:r>
          </a:p>
          <a:p>
            <a:pPr lvl="1">
              <a:lnSpc>
                <a:spcPct val="140000"/>
              </a:lnSpc>
              <a:spcBef>
                <a:spcPts val="600"/>
              </a:spcBef>
              <a:buNone/>
            </a:pPr>
            <a:r>
              <a:rPr lang="tr-TR" sz="2000" b="1" dirty="0">
                <a:latin typeface="Comic Sans MS" pitchFamily="66" charset="0"/>
              </a:rPr>
              <a:t>b. </a:t>
            </a:r>
            <a:r>
              <a:rPr lang="tr-TR" sz="2000" dirty="0">
                <a:latin typeface="Comic Sans MS" pitchFamily="66" charset="0"/>
              </a:rPr>
              <a:t>Kuruluş yöresinin (il, ilçe) seçimi</a:t>
            </a:r>
          </a:p>
          <a:p>
            <a:pPr lvl="1">
              <a:lnSpc>
                <a:spcPct val="140000"/>
              </a:lnSpc>
              <a:spcBef>
                <a:spcPts val="600"/>
              </a:spcBef>
              <a:buNone/>
            </a:pPr>
            <a:r>
              <a:rPr lang="tr-TR" sz="2000" b="1" dirty="0">
                <a:latin typeface="Comic Sans MS" pitchFamily="66" charset="0"/>
              </a:rPr>
              <a:t>c.</a:t>
            </a:r>
            <a:r>
              <a:rPr lang="tr-TR" sz="2000" dirty="0">
                <a:latin typeface="Comic Sans MS" pitchFamily="66" charset="0"/>
              </a:rPr>
              <a:t> Kuruluş noktasının (işletmenin şehrin hangi noktasında kurulacağının) seçimi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3333" y="537105"/>
            <a:ext cx="8229600" cy="910695"/>
          </a:xfrm>
        </p:spPr>
        <p:txBody>
          <a:bodyPr/>
          <a:lstStyle/>
          <a:p>
            <a:r>
              <a:rPr lang="tr-TR" sz="2200" dirty="0">
                <a:latin typeface="Comic Sans MS" pitchFamily="66" charset="0"/>
              </a:rPr>
              <a:t>KURULUŞ YERİ SEÇİMİNİ ETKİLEYEN FAKTÖRLER</a:t>
            </a:r>
          </a:p>
        </p:txBody>
      </p:sp>
      <p:sp>
        <p:nvSpPr>
          <p:cNvPr id="3" name="2 İçerik Yer Tutucusu"/>
          <p:cNvSpPr>
            <a:spLocks noGrp="1"/>
          </p:cNvSpPr>
          <p:nvPr>
            <p:ph idx="1"/>
          </p:nvPr>
        </p:nvSpPr>
        <p:spPr>
          <a:xfrm>
            <a:off x="457200" y="1651000"/>
            <a:ext cx="8229600" cy="4673600"/>
          </a:xfrm>
        </p:spPr>
        <p:txBody>
          <a:bodyPr>
            <a:noAutofit/>
          </a:bodyPr>
          <a:lstStyle/>
          <a:p>
            <a:pPr algn="just">
              <a:lnSpc>
                <a:spcPct val="120000"/>
              </a:lnSpc>
              <a:spcBef>
                <a:spcPts val="600"/>
              </a:spcBef>
              <a:buNone/>
            </a:pPr>
            <a:r>
              <a:rPr lang="tr-TR" sz="2000" b="1" dirty="0">
                <a:latin typeface="Comic Sans MS" pitchFamily="66" charset="0"/>
              </a:rPr>
              <a:t>Pazara Yakınlık</a:t>
            </a:r>
            <a:endParaRPr lang="tr-TR" sz="2000" dirty="0">
              <a:latin typeface="Comic Sans MS" pitchFamily="66" charset="0"/>
            </a:endParaRPr>
          </a:p>
          <a:p>
            <a:pPr algn="just">
              <a:lnSpc>
                <a:spcPct val="120000"/>
              </a:lnSpc>
              <a:spcBef>
                <a:spcPts val="600"/>
              </a:spcBef>
              <a:buNone/>
            </a:pPr>
            <a:r>
              <a:rPr lang="tr-TR" sz="2000" dirty="0">
                <a:latin typeface="Comic Sans MS" pitchFamily="66" charset="0"/>
              </a:rPr>
              <a:t>Küçük ve orta ölçekli işletmelerin kuruluş yerlerinin pazara dönük olması gerekir. Tüm ülkeye mal arz eden işletmeler ise, pazara yakınlık avantajından yararlanmak için ya çeşitli yerlerde şubeler açabilirler; ya da merkezde üreterek dağıtım için bölge depoları veya satış şubeleri kurma yoluna gidebilirler.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10695"/>
          </a:xfrm>
        </p:spPr>
        <p:txBody>
          <a:bodyPr/>
          <a:lstStyle/>
          <a:p>
            <a:r>
              <a:rPr lang="tr-TR" sz="2200" dirty="0">
                <a:latin typeface="Comic Sans MS" pitchFamily="66" charset="0"/>
              </a:rPr>
              <a:t>KURULUŞ YERİ SEÇİMİNİ ETKİLEYEN FAKTÖRLER</a:t>
            </a:r>
          </a:p>
        </p:txBody>
      </p:sp>
      <p:sp>
        <p:nvSpPr>
          <p:cNvPr id="3" name="2 İçerik Yer Tutucusu"/>
          <p:cNvSpPr>
            <a:spLocks noGrp="1"/>
          </p:cNvSpPr>
          <p:nvPr>
            <p:ph idx="1"/>
          </p:nvPr>
        </p:nvSpPr>
        <p:spPr>
          <a:xfrm>
            <a:off x="457200" y="1066800"/>
            <a:ext cx="8229600" cy="5257800"/>
          </a:xfrm>
        </p:spPr>
        <p:txBody>
          <a:bodyPr>
            <a:noAutofit/>
          </a:bodyPr>
          <a:lstStyle/>
          <a:p>
            <a:pPr algn="just">
              <a:lnSpc>
                <a:spcPct val="120000"/>
              </a:lnSpc>
              <a:spcBef>
                <a:spcPts val="600"/>
              </a:spcBef>
              <a:buNone/>
            </a:pPr>
            <a:r>
              <a:rPr lang="tr-TR" sz="2800" b="1" dirty="0">
                <a:latin typeface="Comic Sans MS" pitchFamily="66" charset="0"/>
              </a:rPr>
              <a:t>Hammadde, Enerji, İklim ve Su</a:t>
            </a:r>
            <a:endParaRPr lang="tr-TR" sz="2800" dirty="0">
              <a:latin typeface="Comic Sans MS" pitchFamily="66" charset="0"/>
            </a:endParaRPr>
          </a:p>
          <a:p>
            <a:pPr algn="just">
              <a:lnSpc>
                <a:spcPct val="120000"/>
              </a:lnSpc>
              <a:spcBef>
                <a:spcPts val="600"/>
              </a:spcBef>
              <a:buNone/>
            </a:pPr>
            <a:r>
              <a:rPr lang="tr-TR" sz="2000" dirty="0">
                <a:latin typeface="Comic Sans MS" pitchFamily="66" charset="0"/>
              </a:rPr>
              <a:t>Hammadde ve diğer yardımcı maddeler; sürekli tedarik imkanı sağlama, kalite, fiyat ve lojistik maliyetleri gibi nedenlerle işletmelerin kuruluş yerini seçiminde çok önemli yer tutarlar. Bazı hammaddeler mamul hale geldiğinde ağırlığı azalır; bazıları çabuk bozulma ve çürüme vb. sebeplerle uzak yerlere taşınamazlar. Böyle hammaddeler kullanan işletmeler kaynağa yakın yerlerde kurulurlar. </a:t>
            </a:r>
          </a:p>
          <a:p>
            <a:pPr algn="just">
              <a:lnSpc>
                <a:spcPct val="120000"/>
              </a:lnSpc>
              <a:spcBef>
                <a:spcPts val="600"/>
              </a:spcBef>
              <a:buNone/>
            </a:pPr>
            <a:r>
              <a:rPr lang="tr-TR" sz="2000" dirty="0">
                <a:latin typeface="Comic Sans MS" pitchFamily="66" charset="0"/>
              </a:rPr>
              <a:t>Enerji faktörü, iklim şartları  ve su bazı sanayi kolları için kuruluş yeri seçimi için çok önemli olmaktadır.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47725"/>
          </a:xfrm>
        </p:spPr>
        <p:txBody>
          <a:bodyPr/>
          <a:lstStyle/>
          <a:p>
            <a:r>
              <a:rPr lang="tr-TR" sz="2200" dirty="0">
                <a:latin typeface="Comic Sans MS" pitchFamily="66" charset="0"/>
              </a:rPr>
              <a:t>KURULUŞ YERİ SEÇİMİNİ ETKİLEYEN FAKTÖRLER</a:t>
            </a:r>
          </a:p>
        </p:txBody>
      </p:sp>
      <p:sp>
        <p:nvSpPr>
          <p:cNvPr id="3" name="2 İçerik Yer Tutucusu"/>
          <p:cNvSpPr>
            <a:spLocks noGrp="1"/>
          </p:cNvSpPr>
          <p:nvPr>
            <p:ph idx="1"/>
          </p:nvPr>
        </p:nvSpPr>
        <p:spPr>
          <a:xfrm>
            <a:off x="457200" y="1645920"/>
            <a:ext cx="8229600" cy="4678680"/>
          </a:xfrm>
        </p:spPr>
        <p:txBody>
          <a:bodyPr>
            <a:noAutofit/>
          </a:bodyPr>
          <a:lstStyle/>
          <a:p>
            <a:pPr>
              <a:lnSpc>
                <a:spcPct val="110000"/>
              </a:lnSpc>
              <a:spcBef>
                <a:spcPts val="600"/>
              </a:spcBef>
              <a:buNone/>
            </a:pPr>
            <a:r>
              <a:rPr lang="tr-TR" sz="2600" b="1" dirty="0">
                <a:latin typeface="Comic Sans MS" pitchFamily="66" charset="0"/>
              </a:rPr>
              <a:t>İşgücü</a:t>
            </a:r>
            <a:endParaRPr lang="tr-TR" sz="2600" dirty="0">
              <a:latin typeface="Comic Sans MS" pitchFamily="66" charset="0"/>
            </a:endParaRPr>
          </a:p>
          <a:p>
            <a:pPr>
              <a:lnSpc>
                <a:spcPct val="110000"/>
              </a:lnSpc>
              <a:spcBef>
                <a:spcPts val="600"/>
              </a:spcBef>
              <a:buNone/>
            </a:pPr>
            <a:r>
              <a:rPr lang="tr-TR" sz="2000" dirty="0">
                <a:latin typeface="Comic Sans MS" pitchFamily="66" charset="0"/>
              </a:rPr>
              <a:t>Emeğe dayalı teknolojiyi seçen işletmeler yeterli sayıda kalifiye işgücünü kolayca tedarik edebilecekleri bölgelere yönelirler. İşgücü arzı ile işletme kuruluş yeri karşılıklı olarak birbirlerini etkilemektedirler.</a:t>
            </a:r>
          </a:p>
          <a:p>
            <a:pPr>
              <a:lnSpc>
                <a:spcPct val="110000"/>
              </a:lnSpc>
              <a:spcBef>
                <a:spcPts val="600"/>
              </a:spcBef>
              <a:buNone/>
            </a:pPr>
            <a:r>
              <a:rPr lang="tr-TR" sz="2000" dirty="0">
                <a:latin typeface="Comic Sans MS" pitchFamily="66" charset="0"/>
              </a:rPr>
              <a:t>Kalifiye işgücü yüksek maliyetlidir, ama verimliliğinin yüksekliği nedeniyle birim üretim maliyeti düşer; dolayısıyla bu durum işletme için daha avantajlı olur.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74334"/>
          </a:xfrm>
        </p:spPr>
        <p:txBody>
          <a:bodyPr/>
          <a:lstStyle/>
          <a:p>
            <a:r>
              <a:rPr lang="tr-TR" sz="2200" dirty="0">
                <a:latin typeface="Comic Sans MS" pitchFamily="66" charset="0"/>
              </a:rPr>
              <a:t>KURULUŞ YERİ SEÇİMİNİ ETKİLEYEN FAKTÖRLER</a:t>
            </a:r>
          </a:p>
        </p:txBody>
      </p:sp>
      <p:sp>
        <p:nvSpPr>
          <p:cNvPr id="3" name="2 İçerik Yer Tutucusu"/>
          <p:cNvSpPr>
            <a:spLocks noGrp="1"/>
          </p:cNvSpPr>
          <p:nvPr>
            <p:ph idx="1"/>
          </p:nvPr>
        </p:nvSpPr>
        <p:spPr>
          <a:xfrm>
            <a:off x="457200" y="1899138"/>
            <a:ext cx="8229600" cy="4425462"/>
          </a:xfrm>
        </p:spPr>
        <p:txBody>
          <a:bodyPr>
            <a:noAutofit/>
          </a:bodyPr>
          <a:lstStyle/>
          <a:p>
            <a:pPr>
              <a:lnSpc>
                <a:spcPct val="110000"/>
              </a:lnSpc>
              <a:spcBef>
                <a:spcPts val="600"/>
              </a:spcBef>
              <a:buNone/>
            </a:pPr>
            <a:r>
              <a:rPr lang="tr-TR" sz="2600" b="1" dirty="0">
                <a:latin typeface="Comic Sans MS" pitchFamily="66" charset="0"/>
              </a:rPr>
              <a:t>Taşıma</a:t>
            </a:r>
            <a:endParaRPr lang="tr-TR" sz="2600" dirty="0">
              <a:latin typeface="Comic Sans MS" pitchFamily="66" charset="0"/>
            </a:endParaRPr>
          </a:p>
          <a:p>
            <a:pPr>
              <a:lnSpc>
                <a:spcPct val="110000"/>
              </a:lnSpc>
              <a:spcBef>
                <a:spcPts val="600"/>
              </a:spcBef>
              <a:buNone/>
            </a:pPr>
            <a:r>
              <a:rPr lang="tr-TR" sz="2000" dirty="0">
                <a:latin typeface="Comic Sans MS" pitchFamily="66" charset="0"/>
              </a:rPr>
              <a:t>Limanlar, demiryolu ve karayolu yakınları vb. gibi yerler sırf ulaşım olanakları ve taşıma kolaylığı nedeniyle pek çok işletme için kuruluş yeri seçiminde ön planda olur.</a:t>
            </a:r>
          </a:p>
        </p:txBody>
      </p:sp>
    </p:spTree>
    <p:extLst>
      <p:ext uri="{BB962C8B-B14F-4D97-AF65-F5344CB8AC3E}">
        <p14:creationId xmlns:p14="http://schemas.microsoft.com/office/powerpoint/2010/main" val="645533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10695"/>
          </a:xfrm>
        </p:spPr>
        <p:txBody>
          <a:bodyPr/>
          <a:lstStyle/>
          <a:p>
            <a:r>
              <a:rPr lang="tr-TR" sz="2200" dirty="0">
                <a:latin typeface="Comic Sans MS" pitchFamily="66" charset="0"/>
              </a:rPr>
              <a:t>KURULUŞ YERİ SEÇİMİNİ ETKİLEYEN FAKTÖRLER</a:t>
            </a:r>
          </a:p>
        </p:txBody>
      </p:sp>
      <p:sp>
        <p:nvSpPr>
          <p:cNvPr id="3" name="2 İçerik Yer Tutucusu"/>
          <p:cNvSpPr>
            <a:spLocks noGrp="1"/>
          </p:cNvSpPr>
          <p:nvPr>
            <p:ph idx="1"/>
          </p:nvPr>
        </p:nvSpPr>
        <p:spPr>
          <a:xfrm>
            <a:off x="457200" y="1066800"/>
            <a:ext cx="8229600" cy="5257800"/>
          </a:xfrm>
        </p:spPr>
        <p:txBody>
          <a:bodyPr>
            <a:noAutofit/>
          </a:bodyPr>
          <a:lstStyle/>
          <a:p>
            <a:pPr>
              <a:lnSpc>
                <a:spcPct val="110000"/>
              </a:lnSpc>
              <a:spcBef>
                <a:spcPts val="600"/>
              </a:spcBef>
              <a:buNone/>
            </a:pPr>
            <a:r>
              <a:rPr lang="tr-TR" sz="2600" b="1" dirty="0">
                <a:latin typeface="Comic Sans MS" pitchFamily="66" charset="0"/>
              </a:rPr>
              <a:t>Devletin Teşvik ve Sınırlamaları</a:t>
            </a:r>
            <a:endParaRPr lang="tr-TR" sz="2600" dirty="0">
              <a:latin typeface="Comic Sans MS" pitchFamily="66" charset="0"/>
            </a:endParaRPr>
          </a:p>
          <a:p>
            <a:pPr>
              <a:lnSpc>
                <a:spcPct val="110000"/>
              </a:lnSpc>
              <a:spcBef>
                <a:spcPts val="600"/>
              </a:spcBef>
              <a:buNone/>
            </a:pPr>
            <a:r>
              <a:rPr lang="tr-TR" sz="2200" dirty="0">
                <a:latin typeface="Comic Sans MS" pitchFamily="66" charset="0"/>
              </a:rPr>
              <a:t>Belirli yerlerde işletme kurulması zorlaştırılabilir ya da kamu yararı için gerekli görülürse tamamen yasaklanabilir. İşletmelere düşük ücretle veya hiç ücret almadan arsa verme, alt yapı tesislerini kurma, belediye vergi ve harçlarında kolaylıklar sağlama, yatırım indirimi (belirli geri kalmış bölgelerde kurulan işletmeler için), gümrük indirimi veya muafiyeti, teşvik kredisi vb. imkanlar sağlama, organize sanayi bölgeleri (OSB’ler) ve sanayi siteleri kurma gibi teşvikler de uygulanabilir.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lligraphy">
  <a:themeElements>
    <a:clrScheme name="Calligraphy">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Calligraphy">
      <a:majorFont>
        <a:latin typeface="Cambria"/>
        <a:ea typeface=""/>
        <a:cs typeface=""/>
        <a:font script="Jpan" typeface="ＭＳ Ｐゴシック"/>
        <a:font script="Hang" typeface="맑은 고딕"/>
        <a:font script="Hans" typeface="华文行楷"/>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明朝"/>
        <a:font script="Hang" typeface="HY견명조"/>
        <a:font script="Hans" typeface="华文行楷"/>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lligraphy">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87</TotalTime>
  <Words>640</Words>
  <Application>Microsoft Office PowerPoint</Application>
  <PresentationFormat>Ekran Gösterisi (4:3)</PresentationFormat>
  <Paragraphs>35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Cambria</vt:lpstr>
      <vt:lpstr>Comic Sans MS</vt:lpstr>
      <vt:lpstr>Wingdings</vt:lpstr>
      <vt:lpstr>Wingdings 2</vt:lpstr>
      <vt:lpstr>Calligraphy</vt:lpstr>
      <vt:lpstr>İşletme Kuruluş Çalışmaları</vt:lpstr>
      <vt:lpstr>İŞLETMENİN KURULUŞ YERİ</vt:lpstr>
      <vt:lpstr>İŞLETMENİN KURULUŞ YERİ</vt:lpstr>
      <vt:lpstr>İŞLETMENİN KURULUŞ YERİ</vt:lpstr>
      <vt:lpstr>KURULUŞ YERİ SEÇİMİNİ ETKİLEYEN FAKTÖRLER</vt:lpstr>
      <vt:lpstr>KURULUŞ YERİ SEÇİMİNİ ETKİLEYEN FAKTÖRLER</vt:lpstr>
      <vt:lpstr>KURULUŞ YERİ SEÇİMİNİ ETKİLEYEN FAKTÖRLER</vt:lpstr>
      <vt:lpstr>KURULUŞ YERİ SEÇİMİNİ ETKİLEYEN FAKTÖRLER</vt:lpstr>
      <vt:lpstr>KURULUŞ YERİ SEÇİMİNİ ETKİLEYEN FAKTÖRLER</vt:lpstr>
      <vt:lpstr>KURULUŞ YÖRE VE NOKTASINI ETKİLEYEN FAKTÖRLER</vt:lpstr>
      <vt:lpstr>KURULUŞ YÖRE VE NOKTASINI ETKİLEYEN FAKTÖRLER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cp:revision>
  <dcterms:created xsi:type="dcterms:W3CDTF">2014-09-16T21:31:33Z</dcterms:created>
  <dcterms:modified xsi:type="dcterms:W3CDTF">2020-05-06T00:24:02Z</dcterms:modified>
</cp:coreProperties>
</file>