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2" r:id="rId7"/>
    <p:sldId id="258" r:id="rId8"/>
    <p:sldId id="263" r:id="rId9"/>
    <p:sldId id="264" r:id="rId10"/>
    <p:sldId id="265" r:id="rId11"/>
    <p:sldId id="266" r:id="rId12"/>
    <p:sldId id="267" r:id="rId13"/>
    <p:sldId id="268" r:id="rId14"/>
    <p:sldId id="275" r:id="rId15"/>
    <p:sldId id="261" r:id="rId16"/>
    <p:sldId id="269" r:id="rId17"/>
    <p:sldId id="270" r:id="rId18"/>
    <p:sldId id="271" r:id="rId19"/>
    <p:sldId id="272" r:id="rId20"/>
    <p:sldId id="273" r:id="rId21"/>
    <p:sldId id="274"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06" autoAdjust="0"/>
    <p:restoredTop sz="94660"/>
  </p:normalViewPr>
  <p:slideViewPr>
    <p:cSldViewPr snapToGrid="0">
      <p:cViewPr varScale="1">
        <p:scale>
          <a:sx n="72" d="100"/>
          <a:sy n="72" d="100"/>
        </p:scale>
        <p:origin x="57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tr-TR"/>
              <a:t>Asıl başlık stilini düzenlemek için tıklayın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tr-TR"/>
              <a:t>Asıl başlık stilini düzenlemek için tıklayın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tr-TR"/>
              <a:t>Asıl başlık stilini düzenlemek için tıklayın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tr-TR"/>
              <a:t>Asıl başlık stilini düzenlemek için tıklayın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tr-TR"/>
              <a:t>Asıl başlık stilini düzenlemek için tıklayın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a:t>Asıl başlık stilini düzenlemek için tıklayın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düzenlemek için tıklayın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tr-TR"/>
              <a:t>Asıl başlık stilini düzenlemek için tıklayın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a:t>Asıl metin stillerini düzenlemek için tıklayın</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a:t>Asıl başlık stilini düzenlemek için tıklayın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düzenlemek için tıklayın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a:t>Asıl metin stillerini düzenlemek için tıklayın</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tr-TR"/>
              <a:t>Asıl başlık stilini düzenlemek için tıklayın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düzenlemek için tıklayın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a:t>Asıl metin stillerini düzenlemek için tıklayın</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4/28/2020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en.wikipedia.org/wiki/Alborz" TargetMode="External"/><Relationship Id="rId2" Type="http://schemas.openxmlformats.org/officeDocument/2006/relationships/hyperlink" Target="https://en.wikipedia.org/wiki/Cold_semi-arid_climat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lonelyplanet.com/destinationRedirector?atlasId=361016"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National_Museum_of_Iran#cite_note-National_Museum_of_Iran-1"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Tehran" TargetMode="External"/><Relationship Id="rId2" Type="http://schemas.openxmlformats.org/officeDocument/2006/relationships/image" Target="../media/image9.jpg"/><Relationship Id="rId1" Type="http://schemas.openxmlformats.org/officeDocument/2006/relationships/slideLayout" Target="../slideLayouts/slideLayout2.xml"/><Relationship Id="rId5" Type="http://schemas.openxmlformats.org/officeDocument/2006/relationships/hyperlink" Target="https://en.wikipedia.org/wiki/Iran" TargetMode="External"/><Relationship Id="rId4" Type="http://schemas.openxmlformats.org/officeDocument/2006/relationships/hyperlink" Target="https://en.wikipedia.org/wiki/Persian_carpet"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0E923FC-1BA1-4C3D-9964-E89CA63D9D73}"/>
              </a:ext>
            </a:extLst>
          </p:cNvPr>
          <p:cNvSpPr>
            <a:spLocks noGrp="1"/>
          </p:cNvSpPr>
          <p:nvPr>
            <p:ph type="ctrTitle"/>
          </p:nvPr>
        </p:nvSpPr>
        <p:spPr/>
        <p:txBody>
          <a:bodyPr/>
          <a:lstStyle/>
          <a:p>
            <a:r>
              <a:rPr lang="tr-TR" sz="9600" dirty="0"/>
              <a:t>TAHRAN</a:t>
            </a:r>
            <a:r>
              <a:rPr lang="tr-TR" dirty="0"/>
              <a:t> </a:t>
            </a:r>
          </a:p>
        </p:txBody>
      </p:sp>
      <p:sp>
        <p:nvSpPr>
          <p:cNvPr id="3" name="Alt Başlık 2">
            <a:extLst>
              <a:ext uri="{FF2B5EF4-FFF2-40B4-BE49-F238E27FC236}">
                <a16:creationId xmlns:a16="http://schemas.microsoft.com/office/drawing/2014/main" id="{F792D53E-8E36-41A2-9223-4E1E8C3EB686}"/>
              </a:ext>
            </a:extLst>
          </p:cNvPr>
          <p:cNvSpPr>
            <a:spLocks noGrp="1"/>
          </p:cNvSpPr>
          <p:nvPr>
            <p:ph type="subTitle" idx="1"/>
          </p:nvPr>
        </p:nvSpPr>
        <p:spPr/>
        <p:txBody>
          <a:bodyPr/>
          <a:lstStyle/>
          <a:p>
            <a:endParaRPr lang="tr-TR"/>
          </a:p>
        </p:txBody>
      </p:sp>
    </p:spTree>
    <p:extLst>
      <p:ext uri="{BB962C8B-B14F-4D97-AF65-F5344CB8AC3E}">
        <p14:creationId xmlns:p14="http://schemas.microsoft.com/office/powerpoint/2010/main" val="255756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çerik Yer Tutucusu 4">
            <a:extLst>
              <a:ext uri="{FF2B5EF4-FFF2-40B4-BE49-F238E27FC236}">
                <a16:creationId xmlns:a16="http://schemas.microsoft.com/office/drawing/2014/main" id="{120ED415-B560-4C8E-89F6-BA7ADE33908A}"/>
              </a:ext>
            </a:extLst>
          </p:cNvPr>
          <p:cNvSpPr>
            <a:spLocks noGrp="1"/>
          </p:cNvSpPr>
          <p:nvPr>
            <p:ph idx="1"/>
          </p:nvPr>
        </p:nvSpPr>
        <p:spPr>
          <a:xfrm>
            <a:off x="1802296" y="437322"/>
            <a:ext cx="9702316" cy="5473900"/>
          </a:xfrm>
        </p:spPr>
        <p:txBody>
          <a:bodyPr>
            <a:normAutofit/>
          </a:bodyPr>
          <a:lstStyle/>
          <a:p>
            <a:r>
              <a:rPr lang="tr-TR" sz="2400" dirty="0" err="1">
                <a:latin typeface="Arial Black" panose="020B0A04020102020204" pitchFamily="34" charset="0"/>
              </a:rPr>
              <a:t>Tehran</a:t>
            </a:r>
            <a:r>
              <a:rPr lang="tr-TR" sz="2400" dirty="0">
                <a:latin typeface="Arial Black" panose="020B0A04020102020204" pitchFamily="34" charset="0"/>
              </a:rPr>
              <a:t> </a:t>
            </a:r>
            <a:r>
              <a:rPr lang="tr-TR" sz="2400" dirty="0" err="1">
                <a:latin typeface="Arial Black" panose="020B0A04020102020204" pitchFamily="34" charset="0"/>
              </a:rPr>
              <a:t>also</a:t>
            </a:r>
            <a:r>
              <a:rPr lang="tr-TR" sz="2400" dirty="0">
                <a:latin typeface="Arial Black" panose="020B0A04020102020204" pitchFamily="34" charset="0"/>
              </a:rPr>
              <a:t> </a:t>
            </a:r>
            <a:r>
              <a:rPr lang="tr-TR" sz="2400" dirty="0" err="1">
                <a:latin typeface="Arial Black" panose="020B0A04020102020204" pitchFamily="34" charset="0"/>
              </a:rPr>
              <a:t>spelled</a:t>
            </a:r>
            <a:r>
              <a:rPr lang="tr-TR" sz="2400" dirty="0">
                <a:latin typeface="Arial Black" panose="020B0A04020102020204" pitchFamily="34" charset="0"/>
              </a:rPr>
              <a:t> </a:t>
            </a:r>
            <a:r>
              <a:rPr lang="tr-TR" sz="2400" dirty="0" err="1">
                <a:latin typeface="Arial Black" panose="020B0A04020102020204" pitchFamily="34" charset="0"/>
              </a:rPr>
              <a:t>teheran</a:t>
            </a:r>
            <a:r>
              <a:rPr lang="tr-TR" sz="2400" dirty="0">
                <a:latin typeface="Arial Black" panose="020B0A04020102020204" pitchFamily="34" charset="0"/>
              </a:rPr>
              <a:t> </a:t>
            </a:r>
            <a:r>
              <a:rPr lang="tr-TR" sz="2400" dirty="0" err="1">
                <a:latin typeface="Arial Black" panose="020B0A04020102020204" pitchFamily="34" charset="0"/>
              </a:rPr>
              <a:t>capital</a:t>
            </a:r>
            <a:r>
              <a:rPr lang="tr-TR" sz="2400" dirty="0">
                <a:latin typeface="Arial Black" panose="020B0A04020102020204" pitchFamily="34" charset="0"/>
              </a:rPr>
              <a:t> </a:t>
            </a:r>
            <a:r>
              <a:rPr lang="tr-TR" sz="2400" dirty="0" err="1">
                <a:latin typeface="Arial Black" panose="020B0A04020102020204" pitchFamily="34" charset="0"/>
              </a:rPr>
              <a:t>city</a:t>
            </a:r>
            <a:r>
              <a:rPr lang="tr-TR" sz="2400" dirty="0">
                <a:latin typeface="Arial Black" panose="020B0A04020102020204" pitchFamily="34" charset="0"/>
              </a:rPr>
              <a:t> of </a:t>
            </a:r>
            <a:r>
              <a:rPr lang="tr-TR" sz="2400" dirty="0" err="1">
                <a:latin typeface="Arial Black" panose="020B0A04020102020204" pitchFamily="34" charset="0"/>
              </a:rPr>
              <a:t>İran,located</a:t>
            </a:r>
            <a:r>
              <a:rPr lang="tr-TR" sz="2400" dirty="0">
                <a:latin typeface="Arial Black" panose="020B0A04020102020204" pitchFamily="34" charset="0"/>
              </a:rPr>
              <a:t> in North </a:t>
            </a:r>
            <a:r>
              <a:rPr lang="tr-TR" sz="2400" dirty="0" err="1">
                <a:latin typeface="Arial Black" panose="020B0A04020102020204" pitchFamily="34" charset="0"/>
              </a:rPr>
              <a:t>central</a:t>
            </a:r>
            <a:r>
              <a:rPr lang="tr-TR" sz="2400" dirty="0">
                <a:latin typeface="Arial Black" panose="020B0A04020102020204" pitchFamily="34" charset="0"/>
              </a:rPr>
              <a:t> Iran at </a:t>
            </a:r>
            <a:r>
              <a:rPr lang="tr-TR" sz="2400" dirty="0" err="1">
                <a:latin typeface="Arial Black" panose="020B0A04020102020204" pitchFamily="34" charset="0"/>
              </a:rPr>
              <a:t>the</a:t>
            </a:r>
            <a:r>
              <a:rPr lang="tr-TR" sz="2400" dirty="0">
                <a:latin typeface="Arial Black" panose="020B0A04020102020204" pitchFamily="34" charset="0"/>
              </a:rPr>
              <a:t> </a:t>
            </a:r>
            <a:r>
              <a:rPr lang="tr-TR" sz="2400" dirty="0" err="1">
                <a:latin typeface="Arial Black" panose="020B0A04020102020204" pitchFamily="34" charset="0"/>
              </a:rPr>
              <a:t>foot</a:t>
            </a:r>
            <a:r>
              <a:rPr lang="tr-TR" sz="2400" dirty="0">
                <a:latin typeface="Arial Black" panose="020B0A04020102020204" pitchFamily="34" charset="0"/>
              </a:rPr>
              <a:t> of </a:t>
            </a:r>
            <a:r>
              <a:rPr lang="tr-TR" sz="2400" dirty="0" err="1">
                <a:latin typeface="Arial Black" panose="020B0A04020102020204" pitchFamily="34" charset="0"/>
              </a:rPr>
              <a:t>the</a:t>
            </a:r>
            <a:r>
              <a:rPr lang="tr-TR" sz="2400" dirty="0">
                <a:latin typeface="Arial Black" panose="020B0A04020102020204" pitchFamily="34" charset="0"/>
              </a:rPr>
              <a:t> </a:t>
            </a:r>
            <a:r>
              <a:rPr lang="tr-TR" sz="2400" dirty="0" err="1">
                <a:latin typeface="Arial Black" panose="020B0A04020102020204" pitchFamily="34" charset="0"/>
              </a:rPr>
              <a:t>Elburz</a:t>
            </a:r>
            <a:r>
              <a:rPr lang="tr-TR" sz="2400" dirty="0">
                <a:latin typeface="Arial Black" panose="020B0A04020102020204" pitchFamily="34" charset="0"/>
              </a:rPr>
              <a:t> </a:t>
            </a:r>
            <a:r>
              <a:rPr lang="tr-TR" sz="2400" dirty="0" err="1">
                <a:latin typeface="Arial Black" panose="020B0A04020102020204" pitchFamily="34" charset="0"/>
              </a:rPr>
              <a:t>mauntain</a:t>
            </a:r>
            <a:r>
              <a:rPr lang="tr-TR" sz="2400" dirty="0">
                <a:latin typeface="Arial Black" panose="020B0A04020102020204" pitchFamily="34" charset="0"/>
              </a:rPr>
              <a:t> </a:t>
            </a:r>
            <a:r>
              <a:rPr lang="tr-TR" sz="2400" dirty="0" err="1">
                <a:latin typeface="Arial Black" panose="020B0A04020102020204" pitchFamily="34" charset="0"/>
              </a:rPr>
              <a:t>range.Since</a:t>
            </a:r>
            <a:r>
              <a:rPr lang="tr-TR" sz="2400" dirty="0">
                <a:latin typeface="Arial Black" panose="020B0A04020102020204" pitchFamily="34" charset="0"/>
              </a:rPr>
              <a:t> </a:t>
            </a:r>
            <a:r>
              <a:rPr lang="tr-TR" sz="2400" dirty="0" err="1">
                <a:latin typeface="Arial Black" panose="020B0A04020102020204" pitchFamily="34" charset="0"/>
              </a:rPr>
              <a:t>its</a:t>
            </a:r>
            <a:r>
              <a:rPr lang="tr-TR" sz="2400" dirty="0">
                <a:latin typeface="Arial Black" panose="020B0A04020102020204" pitchFamily="34" charset="0"/>
              </a:rPr>
              <a:t> </a:t>
            </a:r>
            <a:r>
              <a:rPr lang="tr-TR" sz="2400" dirty="0" err="1">
                <a:latin typeface="Arial Black" panose="020B0A04020102020204" pitchFamily="34" charset="0"/>
              </a:rPr>
              <a:t>establıshment</a:t>
            </a:r>
            <a:r>
              <a:rPr lang="tr-TR" sz="2400" dirty="0">
                <a:latin typeface="Arial Black" panose="020B0A04020102020204" pitchFamily="34" charset="0"/>
              </a:rPr>
              <a:t> as </a:t>
            </a:r>
            <a:r>
              <a:rPr lang="tr-TR" sz="2400" dirty="0" err="1">
                <a:latin typeface="Arial Black" panose="020B0A04020102020204" pitchFamily="34" charset="0"/>
              </a:rPr>
              <a:t>the</a:t>
            </a:r>
            <a:r>
              <a:rPr lang="tr-TR" sz="2400" dirty="0">
                <a:latin typeface="Arial Black" panose="020B0A04020102020204" pitchFamily="34" charset="0"/>
              </a:rPr>
              <a:t> </a:t>
            </a:r>
            <a:r>
              <a:rPr lang="tr-TR" sz="2400" dirty="0" err="1">
                <a:latin typeface="Arial Black" panose="020B0A04020102020204" pitchFamily="34" charset="0"/>
              </a:rPr>
              <a:t>capital</a:t>
            </a:r>
            <a:r>
              <a:rPr lang="tr-TR" sz="2400" dirty="0">
                <a:latin typeface="Arial Black" panose="020B0A04020102020204" pitchFamily="34" charset="0"/>
              </a:rPr>
              <a:t> </a:t>
            </a:r>
            <a:r>
              <a:rPr lang="tr-TR" sz="2400" dirty="0" err="1">
                <a:latin typeface="Arial Black" panose="020B0A04020102020204" pitchFamily="34" charset="0"/>
              </a:rPr>
              <a:t>city</a:t>
            </a:r>
            <a:r>
              <a:rPr lang="tr-TR" sz="2400" dirty="0">
                <a:latin typeface="Arial Black" panose="020B0A04020102020204" pitchFamily="34" charset="0"/>
              </a:rPr>
              <a:t> </a:t>
            </a:r>
            <a:r>
              <a:rPr lang="tr-TR" sz="2400" dirty="0" err="1">
                <a:latin typeface="Arial Black" panose="020B0A04020102020204" pitchFamily="34" charset="0"/>
              </a:rPr>
              <a:t>by</a:t>
            </a:r>
            <a:r>
              <a:rPr lang="tr-TR" sz="2400" dirty="0">
                <a:latin typeface="Arial Black" panose="020B0A04020102020204" pitchFamily="34" charset="0"/>
              </a:rPr>
              <a:t> </a:t>
            </a:r>
            <a:r>
              <a:rPr lang="tr-TR" sz="2400" dirty="0" err="1">
                <a:latin typeface="Arial Black" panose="020B0A04020102020204" pitchFamily="34" charset="0"/>
              </a:rPr>
              <a:t>Agha</a:t>
            </a:r>
            <a:r>
              <a:rPr lang="tr-TR" sz="2400" dirty="0">
                <a:latin typeface="Arial Black" panose="020B0A04020102020204" pitchFamily="34" charset="0"/>
              </a:rPr>
              <a:t> </a:t>
            </a:r>
            <a:r>
              <a:rPr lang="tr-TR" sz="2400" dirty="0" err="1">
                <a:latin typeface="Arial Black" panose="020B0A04020102020204" pitchFamily="34" charset="0"/>
              </a:rPr>
              <a:t>Muhammad</a:t>
            </a:r>
            <a:r>
              <a:rPr lang="tr-TR" sz="2400" dirty="0">
                <a:latin typeface="Arial Black" panose="020B0A04020102020204" pitchFamily="34" charset="0"/>
              </a:rPr>
              <a:t> </a:t>
            </a:r>
            <a:r>
              <a:rPr lang="tr-TR" sz="2400" dirty="0" err="1">
                <a:latin typeface="Arial Black" panose="020B0A04020102020204" pitchFamily="34" charset="0"/>
              </a:rPr>
              <a:t>Khan</a:t>
            </a:r>
            <a:r>
              <a:rPr lang="tr-TR" sz="2400" dirty="0">
                <a:latin typeface="Arial Black" panose="020B0A04020102020204" pitchFamily="34" charset="0"/>
              </a:rPr>
              <a:t> </a:t>
            </a:r>
            <a:r>
              <a:rPr lang="tr-TR" sz="2400" dirty="0" err="1">
                <a:latin typeface="Arial Black" panose="020B0A04020102020204" pitchFamily="34" charset="0"/>
              </a:rPr>
              <a:t>more</a:t>
            </a:r>
            <a:r>
              <a:rPr lang="tr-TR" sz="2400" dirty="0">
                <a:latin typeface="Arial Black" panose="020B0A04020102020204" pitchFamily="34" charset="0"/>
              </a:rPr>
              <a:t> </a:t>
            </a:r>
            <a:r>
              <a:rPr lang="tr-TR" sz="2400" dirty="0" err="1">
                <a:latin typeface="Arial Black" panose="020B0A04020102020204" pitchFamily="34" charset="0"/>
              </a:rPr>
              <a:t>than</a:t>
            </a:r>
            <a:r>
              <a:rPr lang="tr-TR" sz="2400" dirty="0">
                <a:latin typeface="Arial Black" panose="020B0A04020102020204" pitchFamily="34" charset="0"/>
              </a:rPr>
              <a:t> 200 </a:t>
            </a:r>
            <a:r>
              <a:rPr lang="tr-TR" sz="2400" dirty="0" err="1">
                <a:latin typeface="Arial Black" panose="020B0A04020102020204" pitchFamily="34" charset="0"/>
              </a:rPr>
              <a:t>years</a:t>
            </a:r>
            <a:r>
              <a:rPr lang="tr-TR" sz="2400" dirty="0">
                <a:latin typeface="Arial Black" panose="020B0A04020102020204" pitchFamily="34" charset="0"/>
              </a:rPr>
              <a:t> </a:t>
            </a:r>
            <a:r>
              <a:rPr lang="tr-TR" sz="2400" dirty="0" err="1">
                <a:latin typeface="Arial Black" panose="020B0A04020102020204" pitchFamily="34" charset="0"/>
              </a:rPr>
              <a:t>ago,Tehran</a:t>
            </a:r>
            <a:r>
              <a:rPr lang="tr-TR" sz="2400" dirty="0">
                <a:latin typeface="Arial Black" panose="020B0A04020102020204" pitchFamily="34" charset="0"/>
              </a:rPr>
              <a:t> has </a:t>
            </a:r>
            <a:r>
              <a:rPr lang="tr-TR" sz="2400" dirty="0" err="1">
                <a:latin typeface="Arial Black" panose="020B0A04020102020204" pitchFamily="34" charset="0"/>
              </a:rPr>
              <a:t>grown</a:t>
            </a:r>
            <a:r>
              <a:rPr lang="tr-TR" sz="2400" dirty="0">
                <a:latin typeface="Arial Black" panose="020B0A04020102020204" pitchFamily="34" charset="0"/>
              </a:rPr>
              <a:t> </a:t>
            </a:r>
            <a:r>
              <a:rPr lang="tr-TR" sz="2400" dirty="0" err="1">
                <a:latin typeface="Arial Black" panose="020B0A04020102020204" pitchFamily="34" charset="0"/>
              </a:rPr>
              <a:t>from</a:t>
            </a:r>
            <a:r>
              <a:rPr lang="tr-TR" sz="2400" dirty="0">
                <a:latin typeface="Arial Black" panose="020B0A04020102020204" pitchFamily="34" charset="0"/>
              </a:rPr>
              <a:t>  a </a:t>
            </a:r>
            <a:r>
              <a:rPr lang="tr-TR" sz="2400" dirty="0" err="1">
                <a:latin typeface="Arial Black" panose="020B0A04020102020204" pitchFamily="34" charset="0"/>
              </a:rPr>
              <a:t>small</a:t>
            </a:r>
            <a:r>
              <a:rPr lang="tr-TR" sz="2400" dirty="0">
                <a:latin typeface="Arial Black" panose="020B0A04020102020204" pitchFamily="34" charset="0"/>
              </a:rPr>
              <a:t> </a:t>
            </a:r>
            <a:r>
              <a:rPr lang="tr-TR" sz="2400" dirty="0" err="1">
                <a:latin typeface="Arial Black" panose="020B0A04020102020204" pitchFamily="34" charset="0"/>
              </a:rPr>
              <a:t>city</a:t>
            </a:r>
            <a:r>
              <a:rPr lang="tr-TR" sz="2400" dirty="0">
                <a:latin typeface="Arial Black" panose="020B0A04020102020204" pitchFamily="34" charset="0"/>
              </a:rPr>
              <a:t> </a:t>
            </a:r>
            <a:r>
              <a:rPr lang="tr-TR" sz="2400" dirty="0" err="1">
                <a:latin typeface="Arial Black" panose="020B0A04020102020204" pitchFamily="34" charset="0"/>
              </a:rPr>
              <a:t>to</a:t>
            </a:r>
            <a:r>
              <a:rPr lang="tr-TR" sz="2400" dirty="0">
                <a:latin typeface="Arial Black" panose="020B0A04020102020204" pitchFamily="34" charset="0"/>
              </a:rPr>
              <a:t> a </a:t>
            </a:r>
            <a:r>
              <a:rPr lang="tr-TR" sz="2400" dirty="0" err="1">
                <a:latin typeface="Arial Black" panose="020B0A04020102020204" pitchFamily="34" charset="0"/>
              </a:rPr>
              <a:t>amajor</a:t>
            </a:r>
            <a:r>
              <a:rPr lang="tr-TR" sz="2400" dirty="0">
                <a:latin typeface="Arial Black" panose="020B0A04020102020204" pitchFamily="34" charset="0"/>
              </a:rPr>
              <a:t> </a:t>
            </a:r>
            <a:r>
              <a:rPr lang="tr-TR" sz="2400" dirty="0" err="1">
                <a:latin typeface="Arial Black" panose="020B0A04020102020204" pitchFamily="34" charset="0"/>
              </a:rPr>
              <a:t>metropolis</a:t>
            </a:r>
            <a:r>
              <a:rPr lang="tr-TR" sz="2400" dirty="0">
                <a:latin typeface="Arial Black" panose="020B0A04020102020204" pitchFamily="34" charset="0"/>
              </a:rPr>
              <a:t> :</a:t>
            </a:r>
            <a:r>
              <a:rPr lang="tr-TR" sz="2400" dirty="0" err="1">
                <a:latin typeface="Arial Black" panose="020B0A04020102020204" pitchFamily="34" charset="0"/>
              </a:rPr>
              <a:t>situated</a:t>
            </a:r>
            <a:r>
              <a:rPr lang="tr-TR" sz="2400" dirty="0">
                <a:latin typeface="Arial Black" panose="020B0A04020102020204" pitchFamily="34" charset="0"/>
              </a:rPr>
              <a:t> in an urban </a:t>
            </a:r>
            <a:r>
              <a:rPr lang="tr-TR" sz="2400" dirty="0" err="1">
                <a:latin typeface="Arial Black" panose="020B0A04020102020204" pitchFamily="34" charset="0"/>
              </a:rPr>
              <a:t>region</a:t>
            </a:r>
            <a:r>
              <a:rPr lang="tr-TR" sz="2400" dirty="0">
                <a:latin typeface="Arial Black" panose="020B0A04020102020204" pitchFamily="34" charset="0"/>
              </a:rPr>
              <a:t> of 14 </a:t>
            </a:r>
            <a:r>
              <a:rPr lang="tr-TR" sz="2400" dirty="0" err="1">
                <a:latin typeface="Arial Black" panose="020B0A04020102020204" pitchFamily="34" charset="0"/>
              </a:rPr>
              <a:t>million</a:t>
            </a:r>
            <a:r>
              <a:rPr lang="tr-TR" sz="2400" dirty="0">
                <a:latin typeface="Arial Black" panose="020B0A04020102020204" pitchFamily="34" charset="0"/>
              </a:rPr>
              <a:t> </a:t>
            </a:r>
            <a:r>
              <a:rPr lang="tr-TR" sz="2400" dirty="0" err="1">
                <a:latin typeface="Arial Black" panose="020B0A04020102020204" pitchFamily="34" charset="0"/>
              </a:rPr>
              <a:t>inhabitants</a:t>
            </a:r>
            <a:r>
              <a:rPr lang="tr-TR" sz="2400" dirty="0">
                <a:latin typeface="Arial Black" panose="020B0A04020102020204" pitchFamily="34" charset="0"/>
              </a:rPr>
              <a:t>.</a:t>
            </a:r>
          </a:p>
          <a:p>
            <a:r>
              <a:rPr lang="tr-TR" sz="2400" dirty="0">
                <a:latin typeface="Arial Black" panose="020B0A04020102020204" pitchFamily="34" charset="0"/>
              </a:rPr>
              <a:t>Tahran is </a:t>
            </a:r>
            <a:r>
              <a:rPr lang="tr-TR" sz="2400" dirty="0" err="1">
                <a:latin typeface="Arial Black" panose="020B0A04020102020204" pitchFamily="34" charset="0"/>
              </a:rPr>
              <a:t>Iran’s</a:t>
            </a:r>
            <a:r>
              <a:rPr lang="tr-TR" sz="2400" dirty="0">
                <a:latin typeface="Arial Black" panose="020B0A04020102020204" pitchFamily="34" charset="0"/>
              </a:rPr>
              <a:t> </a:t>
            </a:r>
            <a:r>
              <a:rPr lang="tr-TR" sz="2400" dirty="0" err="1">
                <a:latin typeface="Arial Black" panose="020B0A04020102020204" pitchFamily="34" charset="0"/>
              </a:rPr>
              <a:t>largest</a:t>
            </a:r>
            <a:r>
              <a:rPr lang="tr-TR" sz="2400" dirty="0">
                <a:latin typeface="Arial Black" panose="020B0A04020102020204" pitchFamily="34" charset="0"/>
              </a:rPr>
              <a:t> </a:t>
            </a:r>
            <a:r>
              <a:rPr lang="tr-TR" sz="2400" dirty="0" err="1">
                <a:latin typeface="Arial Black" panose="020B0A04020102020204" pitchFamily="34" charset="0"/>
              </a:rPr>
              <a:t>city</a:t>
            </a:r>
            <a:r>
              <a:rPr lang="tr-TR" sz="2400" dirty="0">
                <a:latin typeface="Arial Black" panose="020B0A04020102020204" pitchFamily="34" charset="0"/>
              </a:rPr>
              <a:t> </a:t>
            </a:r>
            <a:r>
              <a:rPr lang="tr-TR" sz="2400" dirty="0" err="1">
                <a:latin typeface="Arial Black" panose="020B0A04020102020204" pitchFamily="34" charset="0"/>
              </a:rPr>
              <a:t>and</a:t>
            </a:r>
            <a:r>
              <a:rPr lang="tr-TR" sz="2400" dirty="0">
                <a:latin typeface="Arial Black" panose="020B0A04020102020204" pitchFamily="34" charset="0"/>
              </a:rPr>
              <a:t> </a:t>
            </a:r>
            <a:r>
              <a:rPr lang="tr-TR" sz="2400" dirty="0" err="1">
                <a:latin typeface="Arial Black" panose="020B0A04020102020204" pitchFamily="34" charset="0"/>
              </a:rPr>
              <a:t>one</a:t>
            </a:r>
            <a:r>
              <a:rPr lang="tr-TR" sz="2400" dirty="0">
                <a:latin typeface="Arial Black" panose="020B0A04020102020204" pitchFamily="34" charset="0"/>
              </a:rPr>
              <a:t> of </a:t>
            </a:r>
            <a:r>
              <a:rPr lang="tr-TR" sz="2400" dirty="0" err="1">
                <a:latin typeface="Arial Black" panose="020B0A04020102020204" pitchFamily="34" charset="0"/>
              </a:rPr>
              <a:t>the</a:t>
            </a:r>
            <a:r>
              <a:rPr lang="tr-TR" sz="2400" dirty="0">
                <a:latin typeface="Arial Black" panose="020B0A04020102020204" pitchFamily="34" charset="0"/>
              </a:rPr>
              <a:t> </a:t>
            </a:r>
            <a:r>
              <a:rPr lang="tr-TR" sz="2400" dirty="0" err="1">
                <a:latin typeface="Arial Black" panose="020B0A04020102020204" pitchFamily="34" charset="0"/>
              </a:rPr>
              <a:t>most</a:t>
            </a:r>
            <a:r>
              <a:rPr lang="tr-TR" sz="2400" dirty="0">
                <a:latin typeface="Arial Black" panose="020B0A04020102020204" pitchFamily="34" charset="0"/>
              </a:rPr>
              <a:t> </a:t>
            </a:r>
            <a:r>
              <a:rPr lang="tr-TR" sz="2400" dirty="0" err="1">
                <a:latin typeface="Arial Black" panose="020B0A04020102020204" pitchFamily="34" charset="0"/>
              </a:rPr>
              <a:t>populous</a:t>
            </a:r>
            <a:r>
              <a:rPr lang="tr-TR" sz="2400" dirty="0">
                <a:latin typeface="Arial Black" panose="020B0A04020102020204" pitchFamily="34" charset="0"/>
              </a:rPr>
              <a:t> </a:t>
            </a:r>
            <a:r>
              <a:rPr lang="tr-TR" sz="2400" dirty="0" err="1">
                <a:latin typeface="Arial Black" panose="020B0A04020102020204" pitchFamily="34" charset="0"/>
              </a:rPr>
              <a:t>cities</a:t>
            </a:r>
            <a:r>
              <a:rPr lang="tr-TR" sz="2400" dirty="0">
                <a:latin typeface="Arial Black" panose="020B0A04020102020204" pitchFamily="34" charset="0"/>
              </a:rPr>
              <a:t> of </a:t>
            </a:r>
            <a:r>
              <a:rPr lang="tr-TR" sz="2400" dirty="0" err="1">
                <a:latin typeface="Arial Black" panose="020B0A04020102020204" pitchFamily="34" charset="0"/>
              </a:rPr>
              <a:t>the</a:t>
            </a:r>
            <a:r>
              <a:rPr lang="tr-TR" sz="2400" dirty="0">
                <a:latin typeface="Arial Black" panose="020B0A04020102020204" pitchFamily="34" charset="0"/>
              </a:rPr>
              <a:t> </a:t>
            </a:r>
            <a:r>
              <a:rPr lang="tr-TR" sz="2400" dirty="0" err="1">
                <a:latin typeface="Arial Black" panose="020B0A04020102020204" pitchFamily="34" charset="0"/>
              </a:rPr>
              <a:t>world</a:t>
            </a:r>
            <a:r>
              <a:rPr lang="tr-TR" sz="2400" dirty="0">
                <a:latin typeface="Arial Black" panose="020B0A04020102020204" pitchFamily="34" charset="0"/>
              </a:rPr>
              <a:t> </a:t>
            </a:r>
            <a:r>
              <a:rPr lang="tr-TR" sz="2400" dirty="0" err="1">
                <a:latin typeface="Arial Black" panose="020B0A04020102020204" pitchFamily="34" charset="0"/>
              </a:rPr>
              <a:t>with</a:t>
            </a:r>
            <a:r>
              <a:rPr lang="tr-TR" sz="2400" dirty="0">
                <a:latin typeface="Arial Black" panose="020B0A04020102020204" pitchFamily="34" charset="0"/>
              </a:rPr>
              <a:t> 270 </a:t>
            </a:r>
            <a:r>
              <a:rPr lang="tr-TR" sz="2400" dirty="0" err="1">
                <a:latin typeface="Arial Black" panose="020B0A04020102020204" pitchFamily="34" charset="0"/>
              </a:rPr>
              <a:t>square</a:t>
            </a:r>
            <a:r>
              <a:rPr lang="tr-TR" sz="2400" dirty="0">
                <a:latin typeface="Arial Black" panose="020B0A04020102020204" pitchFamily="34" charset="0"/>
              </a:rPr>
              <a:t> </a:t>
            </a:r>
            <a:r>
              <a:rPr lang="tr-TR" sz="2400" dirty="0" err="1">
                <a:latin typeface="Arial Black" panose="020B0A04020102020204" pitchFamily="34" charset="0"/>
              </a:rPr>
              <a:t>miles</a:t>
            </a:r>
            <a:r>
              <a:rPr lang="tr-TR" sz="2400" dirty="0">
                <a:latin typeface="Arial Black" panose="020B0A04020102020204" pitchFamily="34" charset="0"/>
              </a:rPr>
              <a:t> </a:t>
            </a:r>
            <a:r>
              <a:rPr lang="tr-TR" sz="2400" dirty="0" err="1">
                <a:latin typeface="Arial Black" panose="020B0A04020102020204" pitchFamily="34" charset="0"/>
              </a:rPr>
              <a:t>area</a:t>
            </a:r>
            <a:r>
              <a:rPr lang="tr-TR" sz="2400" dirty="0">
                <a:latin typeface="Arial Black" panose="020B0A04020102020204" pitchFamily="34" charset="0"/>
              </a:rPr>
              <a:t>.</a:t>
            </a:r>
          </a:p>
        </p:txBody>
      </p:sp>
    </p:spTree>
    <p:extLst>
      <p:ext uri="{BB962C8B-B14F-4D97-AF65-F5344CB8AC3E}">
        <p14:creationId xmlns:p14="http://schemas.microsoft.com/office/powerpoint/2010/main" val="2577323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E950F06-E593-4643-BE8E-1F925CEEAA97}"/>
              </a:ext>
            </a:extLst>
          </p:cNvPr>
          <p:cNvSpPr>
            <a:spLocks noGrp="1"/>
          </p:cNvSpPr>
          <p:nvPr>
            <p:ph type="title"/>
          </p:nvPr>
        </p:nvSpPr>
        <p:spPr>
          <a:xfrm>
            <a:off x="2636468" y="324678"/>
            <a:ext cx="8911687" cy="850979"/>
          </a:xfrm>
        </p:spPr>
        <p:txBody>
          <a:bodyPr>
            <a:normAutofit fontScale="90000"/>
          </a:bodyPr>
          <a:lstStyle/>
          <a:p>
            <a:r>
              <a:rPr lang="tr-TR" sz="4400" dirty="0" err="1">
                <a:latin typeface="Algerian" panose="04020705040A02060702" pitchFamily="82" charset="0"/>
              </a:rPr>
              <a:t>Geography</a:t>
            </a:r>
            <a:br>
              <a:rPr lang="tr-TR" dirty="0">
                <a:latin typeface="Algerian" panose="04020705040A02060702" pitchFamily="82" charset="0"/>
              </a:rPr>
            </a:br>
            <a:endParaRPr lang="tr-TR" dirty="0">
              <a:latin typeface="Algerian" panose="04020705040A02060702" pitchFamily="82" charset="0"/>
            </a:endParaRPr>
          </a:p>
        </p:txBody>
      </p:sp>
      <p:sp>
        <p:nvSpPr>
          <p:cNvPr id="3" name="İçerik Yer Tutucusu 2">
            <a:extLst>
              <a:ext uri="{FF2B5EF4-FFF2-40B4-BE49-F238E27FC236}">
                <a16:creationId xmlns:a16="http://schemas.microsoft.com/office/drawing/2014/main" id="{99E49173-F49C-42B8-8A48-9A2F20769386}"/>
              </a:ext>
            </a:extLst>
          </p:cNvPr>
          <p:cNvSpPr>
            <a:spLocks noGrp="1"/>
          </p:cNvSpPr>
          <p:nvPr>
            <p:ph idx="1"/>
          </p:nvPr>
        </p:nvSpPr>
        <p:spPr>
          <a:xfrm>
            <a:off x="5897216" y="1524000"/>
            <a:ext cx="5963480" cy="5009322"/>
          </a:xfrm>
        </p:spPr>
        <p:txBody>
          <a:bodyPr>
            <a:normAutofit lnSpcReduction="10000"/>
          </a:bodyPr>
          <a:lstStyle/>
          <a:p>
            <a:r>
              <a:rPr lang="tr-TR" sz="2400" dirty="0" err="1">
                <a:latin typeface="Arial Black" panose="020B0A04020102020204" pitchFamily="34" charset="0"/>
              </a:rPr>
              <a:t>The</a:t>
            </a:r>
            <a:r>
              <a:rPr lang="tr-TR" sz="2400" dirty="0">
                <a:latin typeface="Arial Black" panose="020B0A04020102020204" pitchFamily="34" charset="0"/>
              </a:rPr>
              <a:t> </a:t>
            </a:r>
            <a:r>
              <a:rPr lang="tr-TR" sz="2400" dirty="0" err="1">
                <a:latin typeface="Arial Black" panose="020B0A04020102020204" pitchFamily="34" charset="0"/>
              </a:rPr>
              <a:t>metropolis</a:t>
            </a:r>
            <a:r>
              <a:rPr lang="tr-TR" sz="2400" dirty="0">
                <a:latin typeface="Arial Black" panose="020B0A04020102020204" pitchFamily="34" charset="0"/>
              </a:rPr>
              <a:t> of Tahran is </a:t>
            </a:r>
            <a:r>
              <a:rPr lang="tr-TR" sz="2400" dirty="0" err="1">
                <a:latin typeface="Arial Black" panose="020B0A04020102020204" pitchFamily="34" charset="0"/>
              </a:rPr>
              <a:t>divided</a:t>
            </a:r>
            <a:r>
              <a:rPr lang="tr-TR" sz="2400" dirty="0">
                <a:latin typeface="Arial Black" panose="020B0A04020102020204" pitchFamily="34" charset="0"/>
              </a:rPr>
              <a:t> </a:t>
            </a:r>
            <a:r>
              <a:rPr lang="tr-TR" sz="2400" dirty="0" err="1">
                <a:latin typeface="Arial Black" panose="020B0A04020102020204" pitchFamily="34" charset="0"/>
              </a:rPr>
              <a:t>into</a:t>
            </a:r>
            <a:r>
              <a:rPr lang="tr-TR" sz="2400" dirty="0">
                <a:latin typeface="Arial Black" panose="020B0A04020102020204" pitchFamily="34" charset="0"/>
              </a:rPr>
              <a:t> 22 </a:t>
            </a:r>
            <a:r>
              <a:rPr lang="tr-TR" sz="2400" dirty="0" err="1">
                <a:latin typeface="Arial Black" panose="020B0A04020102020204" pitchFamily="34" charset="0"/>
              </a:rPr>
              <a:t>municipal</a:t>
            </a:r>
            <a:r>
              <a:rPr lang="tr-TR" sz="2400" dirty="0">
                <a:latin typeface="Arial Black" panose="020B0A04020102020204" pitchFamily="34" charset="0"/>
              </a:rPr>
              <a:t> </a:t>
            </a:r>
            <a:r>
              <a:rPr lang="tr-TR" sz="2400" dirty="0" err="1">
                <a:latin typeface="Arial Black" panose="020B0A04020102020204" pitchFamily="34" charset="0"/>
              </a:rPr>
              <a:t>disricts,each</a:t>
            </a:r>
            <a:r>
              <a:rPr lang="tr-TR" sz="2400" dirty="0">
                <a:latin typeface="Arial Black" panose="020B0A04020102020204" pitchFamily="34" charset="0"/>
              </a:rPr>
              <a:t> </a:t>
            </a:r>
            <a:r>
              <a:rPr lang="tr-TR" sz="2400" dirty="0" err="1">
                <a:latin typeface="Arial Black" panose="020B0A04020102020204" pitchFamily="34" charset="0"/>
              </a:rPr>
              <a:t>with</a:t>
            </a:r>
            <a:r>
              <a:rPr lang="tr-TR" sz="2400" dirty="0">
                <a:latin typeface="Arial Black" panose="020B0A04020102020204" pitchFamily="34" charset="0"/>
              </a:rPr>
              <a:t> </a:t>
            </a:r>
            <a:r>
              <a:rPr lang="tr-TR" sz="2400" dirty="0" err="1">
                <a:latin typeface="Arial Black" panose="020B0A04020102020204" pitchFamily="34" charset="0"/>
              </a:rPr>
              <a:t>its</a:t>
            </a:r>
            <a:r>
              <a:rPr lang="tr-TR" sz="2400" dirty="0">
                <a:latin typeface="Arial Black" panose="020B0A04020102020204" pitchFamily="34" charset="0"/>
              </a:rPr>
              <a:t> </a:t>
            </a:r>
            <a:r>
              <a:rPr lang="tr-TR" sz="2400" dirty="0" err="1">
                <a:latin typeface="Arial Black" panose="020B0A04020102020204" pitchFamily="34" charset="0"/>
              </a:rPr>
              <a:t>own</a:t>
            </a:r>
            <a:r>
              <a:rPr lang="tr-TR" sz="2400" dirty="0">
                <a:latin typeface="Arial Black" panose="020B0A04020102020204" pitchFamily="34" charset="0"/>
              </a:rPr>
              <a:t> </a:t>
            </a:r>
            <a:r>
              <a:rPr lang="tr-TR" sz="2400" dirty="0" err="1">
                <a:latin typeface="Arial Black" panose="020B0A04020102020204" pitchFamily="34" charset="0"/>
              </a:rPr>
              <a:t>administrative</a:t>
            </a:r>
            <a:r>
              <a:rPr lang="tr-TR" sz="2400" dirty="0">
                <a:latin typeface="Arial Black" panose="020B0A04020102020204" pitchFamily="34" charset="0"/>
              </a:rPr>
              <a:t> centre.20 of </a:t>
            </a:r>
            <a:r>
              <a:rPr lang="tr-TR" sz="2400" dirty="0" err="1">
                <a:latin typeface="Arial Black" panose="020B0A04020102020204" pitchFamily="34" charset="0"/>
              </a:rPr>
              <a:t>the</a:t>
            </a:r>
            <a:r>
              <a:rPr lang="tr-TR" sz="2400" dirty="0">
                <a:latin typeface="Arial Black" panose="020B0A04020102020204" pitchFamily="34" charset="0"/>
              </a:rPr>
              <a:t> 22 </a:t>
            </a:r>
            <a:r>
              <a:rPr lang="tr-TR" sz="2400" dirty="0" err="1">
                <a:latin typeface="Arial Black" panose="020B0A04020102020204" pitchFamily="34" charset="0"/>
              </a:rPr>
              <a:t>municipal</a:t>
            </a:r>
            <a:r>
              <a:rPr lang="tr-TR" sz="2400" dirty="0">
                <a:latin typeface="Arial Black" panose="020B0A04020102020204" pitchFamily="34" charset="0"/>
              </a:rPr>
              <a:t> </a:t>
            </a:r>
            <a:r>
              <a:rPr lang="tr-TR" sz="2400" dirty="0" err="1">
                <a:latin typeface="Arial Black" panose="020B0A04020102020204" pitchFamily="34" charset="0"/>
              </a:rPr>
              <a:t>disricts</a:t>
            </a:r>
            <a:r>
              <a:rPr lang="tr-TR" sz="2400" dirty="0">
                <a:latin typeface="Arial Black" panose="020B0A04020102020204" pitchFamily="34" charset="0"/>
              </a:rPr>
              <a:t> </a:t>
            </a:r>
            <a:r>
              <a:rPr lang="tr-TR" sz="2400" dirty="0" err="1">
                <a:latin typeface="Arial Black" panose="020B0A04020102020204" pitchFamily="34" charset="0"/>
              </a:rPr>
              <a:t>are</a:t>
            </a:r>
            <a:r>
              <a:rPr lang="tr-TR" sz="2400" dirty="0">
                <a:latin typeface="Arial Black" panose="020B0A04020102020204" pitchFamily="34" charset="0"/>
              </a:rPr>
              <a:t> </a:t>
            </a:r>
            <a:r>
              <a:rPr lang="tr-TR" sz="2400" dirty="0" err="1">
                <a:latin typeface="Arial Black" panose="020B0A04020102020204" pitchFamily="34" charset="0"/>
              </a:rPr>
              <a:t>located</a:t>
            </a:r>
            <a:r>
              <a:rPr lang="tr-TR" sz="2400" dirty="0">
                <a:latin typeface="Arial Black" panose="020B0A04020102020204" pitchFamily="34" charset="0"/>
              </a:rPr>
              <a:t> in </a:t>
            </a:r>
            <a:r>
              <a:rPr lang="tr-TR" sz="2400" dirty="0" err="1">
                <a:latin typeface="Arial Black" panose="020B0A04020102020204" pitchFamily="34" charset="0"/>
              </a:rPr>
              <a:t>Tehran</a:t>
            </a:r>
            <a:r>
              <a:rPr lang="tr-TR" sz="2400" dirty="0">
                <a:latin typeface="Arial Black" panose="020B0A04020102020204" pitchFamily="34" charset="0"/>
              </a:rPr>
              <a:t> </a:t>
            </a:r>
            <a:r>
              <a:rPr lang="tr-TR" sz="2400" dirty="0" err="1">
                <a:latin typeface="Arial Black" panose="020B0A04020102020204" pitchFamily="34" charset="0"/>
              </a:rPr>
              <a:t>county’s</a:t>
            </a:r>
            <a:r>
              <a:rPr lang="tr-TR" sz="2400" dirty="0">
                <a:latin typeface="Arial Black" panose="020B0A04020102020204" pitchFamily="34" charset="0"/>
              </a:rPr>
              <a:t> Central </a:t>
            </a:r>
            <a:r>
              <a:rPr lang="tr-TR" sz="2400" dirty="0" err="1">
                <a:latin typeface="Arial Black" panose="020B0A04020102020204" pitchFamily="34" charset="0"/>
              </a:rPr>
              <a:t>District,while</a:t>
            </a:r>
            <a:r>
              <a:rPr lang="tr-TR" sz="2400" dirty="0">
                <a:latin typeface="Arial Black" panose="020B0A04020102020204" pitchFamily="34" charset="0"/>
              </a:rPr>
              <a:t> </a:t>
            </a:r>
            <a:r>
              <a:rPr lang="tr-TR" sz="2400" dirty="0" err="1">
                <a:latin typeface="Arial Black" panose="020B0A04020102020204" pitchFamily="34" charset="0"/>
              </a:rPr>
              <a:t>the</a:t>
            </a:r>
            <a:r>
              <a:rPr lang="tr-TR" sz="2400" dirty="0">
                <a:latin typeface="Arial Black" panose="020B0A04020102020204" pitchFamily="34" charset="0"/>
              </a:rPr>
              <a:t> </a:t>
            </a:r>
            <a:r>
              <a:rPr lang="tr-TR" sz="2400" dirty="0" err="1">
                <a:latin typeface="Arial Black" panose="020B0A04020102020204" pitchFamily="34" charset="0"/>
              </a:rPr>
              <a:t>districts</a:t>
            </a:r>
            <a:r>
              <a:rPr lang="tr-TR" sz="2400" dirty="0">
                <a:latin typeface="Arial Black" panose="020B0A04020102020204" pitchFamily="34" charset="0"/>
              </a:rPr>
              <a:t> 1 </a:t>
            </a:r>
            <a:r>
              <a:rPr lang="tr-TR" sz="2400" dirty="0" err="1">
                <a:latin typeface="Arial Black" panose="020B0A04020102020204" pitchFamily="34" charset="0"/>
              </a:rPr>
              <a:t>and</a:t>
            </a:r>
            <a:r>
              <a:rPr lang="tr-TR" sz="2400" dirty="0">
                <a:latin typeface="Arial Black" panose="020B0A04020102020204" pitchFamily="34" charset="0"/>
              </a:rPr>
              <a:t> 20 </a:t>
            </a:r>
            <a:r>
              <a:rPr lang="tr-TR" sz="2400" dirty="0" err="1">
                <a:latin typeface="Arial Black" panose="020B0A04020102020204" pitchFamily="34" charset="0"/>
              </a:rPr>
              <a:t>are</a:t>
            </a:r>
            <a:r>
              <a:rPr lang="tr-TR" sz="2400" dirty="0">
                <a:latin typeface="Arial Black" panose="020B0A04020102020204" pitchFamily="34" charset="0"/>
              </a:rPr>
              <a:t> </a:t>
            </a:r>
            <a:r>
              <a:rPr lang="tr-TR" sz="2400" dirty="0" err="1">
                <a:latin typeface="Arial Black" panose="020B0A04020102020204" pitchFamily="34" charset="0"/>
              </a:rPr>
              <a:t>respectively</a:t>
            </a:r>
            <a:r>
              <a:rPr lang="tr-TR" sz="2400" dirty="0">
                <a:latin typeface="Arial Black" panose="020B0A04020102020204" pitchFamily="34" charset="0"/>
              </a:rPr>
              <a:t> </a:t>
            </a:r>
            <a:r>
              <a:rPr lang="tr-TR" sz="2400" dirty="0" err="1">
                <a:latin typeface="Arial Black" panose="020B0A04020102020204" pitchFamily="34" charset="0"/>
              </a:rPr>
              <a:t>located</a:t>
            </a:r>
            <a:r>
              <a:rPr lang="tr-TR" sz="2400" dirty="0">
                <a:latin typeface="Arial Black" panose="020B0A04020102020204" pitchFamily="34" charset="0"/>
              </a:rPr>
              <a:t> in </a:t>
            </a:r>
            <a:r>
              <a:rPr lang="tr-TR" sz="2400" dirty="0" err="1">
                <a:latin typeface="Arial Black" panose="020B0A04020102020204" pitchFamily="34" charset="0"/>
              </a:rPr>
              <a:t>the</a:t>
            </a:r>
            <a:r>
              <a:rPr lang="tr-TR" sz="2400" dirty="0">
                <a:latin typeface="Arial Black" panose="020B0A04020102020204" pitchFamily="34" charset="0"/>
              </a:rPr>
              <a:t> </a:t>
            </a:r>
            <a:r>
              <a:rPr lang="tr-TR" sz="2400" dirty="0" err="1">
                <a:latin typeface="Arial Black" panose="020B0A04020102020204" pitchFamily="34" charset="0"/>
              </a:rPr>
              <a:t>counties</a:t>
            </a:r>
            <a:r>
              <a:rPr lang="tr-TR" sz="2400" dirty="0">
                <a:latin typeface="Arial Black" panose="020B0A04020102020204" pitchFamily="34" charset="0"/>
              </a:rPr>
              <a:t> of </a:t>
            </a:r>
            <a:r>
              <a:rPr lang="tr-TR" sz="2400" dirty="0" err="1">
                <a:latin typeface="Arial Black" panose="020B0A04020102020204" pitchFamily="34" charset="0"/>
              </a:rPr>
              <a:t>Shemiranat</a:t>
            </a:r>
            <a:r>
              <a:rPr lang="tr-TR" sz="2400" dirty="0">
                <a:latin typeface="Arial Black" panose="020B0A04020102020204" pitchFamily="34" charset="0"/>
              </a:rPr>
              <a:t> </a:t>
            </a:r>
            <a:r>
              <a:rPr lang="tr-TR" sz="2400" dirty="0" err="1">
                <a:latin typeface="Arial Black" panose="020B0A04020102020204" pitchFamily="34" charset="0"/>
              </a:rPr>
              <a:t>and</a:t>
            </a:r>
            <a:r>
              <a:rPr lang="tr-TR" sz="2400" dirty="0">
                <a:latin typeface="Arial Black" panose="020B0A04020102020204" pitchFamily="34" charset="0"/>
              </a:rPr>
              <a:t> </a:t>
            </a:r>
            <a:r>
              <a:rPr lang="tr-TR" sz="2400" dirty="0" err="1">
                <a:latin typeface="Arial Black" panose="020B0A04020102020204" pitchFamily="34" charset="0"/>
              </a:rPr>
              <a:t>Ray.Altough</a:t>
            </a:r>
            <a:r>
              <a:rPr lang="tr-TR" sz="2400" dirty="0">
                <a:latin typeface="Arial Black" panose="020B0A04020102020204" pitchFamily="34" charset="0"/>
              </a:rPr>
              <a:t> </a:t>
            </a:r>
            <a:r>
              <a:rPr lang="tr-TR" sz="2400" dirty="0" err="1">
                <a:latin typeface="Arial Black" panose="020B0A04020102020204" pitchFamily="34" charset="0"/>
              </a:rPr>
              <a:t>administratively</a:t>
            </a:r>
            <a:r>
              <a:rPr lang="tr-TR" sz="2400" dirty="0">
                <a:latin typeface="Arial Black" panose="020B0A04020102020204" pitchFamily="34" charset="0"/>
              </a:rPr>
              <a:t> </a:t>
            </a:r>
            <a:r>
              <a:rPr lang="tr-TR" sz="2400" dirty="0" err="1">
                <a:latin typeface="Arial Black" panose="020B0A04020102020204" pitchFamily="34" charset="0"/>
              </a:rPr>
              <a:t>seperate</a:t>
            </a:r>
            <a:r>
              <a:rPr lang="tr-TR" sz="2400" dirty="0">
                <a:latin typeface="Arial Black" panose="020B0A04020102020204" pitchFamily="34" charset="0"/>
              </a:rPr>
              <a:t> </a:t>
            </a:r>
            <a:r>
              <a:rPr lang="tr-TR" sz="2400" dirty="0" err="1">
                <a:latin typeface="Arial Black" panose="020B0A04020102020204" pitchFamily="34" charset="0"/>
              </a:rPr>
              <a:t>the</a:t>
            </a:r>
            <a:r>
              <a:rPr lang="tr-TR" sz="2400" dirty="0">
                <a:latin typeface="Arial Black" panose="020B0A04020102020204" pitchFamily="34" charset="0"/>
              </a:rPr>
              <a:t> </a:t>
            </a:r>
            <a:r>
              <a:rPr lang="tr-TR" sz="2400" dirty="0" err="1">
                <a:latin typeface="Arial Black" panose="020B0A04020102020204" pitchFamily="34" charset="0"/>
              </a:rPr>
              <a:t>cities</a:t>
            </a:r>
            <a:r>
              <a:rPr lang="tr-TR" sz="2400" dirty="0">
                <a:latin typeface="Arial Black" panose="020B0A04020102020204" pitchFamily="34" charset="0"/>
              </a:rPr>
              <a:t> of Ray </a:t>
            </a:r>
            <a:r>
              <a:rPr lang="tr-TR" sz="2400" dirty="0" err="1">
                <a:latin typeface="Arial Black" panose="020B0A04020102020204" pitchFamily="34" charset="0"/>
              </a:rPr>
              <a:t>and</a:t>
            </a:r>
            <a:r>
              <a:rPr lang="tr-TR" sz="2400" dirty="0">
                <a:latin typeface="Arial Black" panose="020B0A04020102020204" pitchFamily="34" charset="0"/>
              </a:rPr>
              <a:t> </a:t>
            </a:r>
            <a:r>
              <a:rPr lang="tr-TR" sz="2400" dirty="0" err="1">
                <a:latin typeface="Arial Black" panose="020B0A04020102020204" pitchFamily="34" charset="0"/>
              </a:rPr>
              <a:t>Shemiran</a:t>
            </a:r>
            <a:r>
              <a:rPr lang="tr-TR" sz="2400" dirty="0">
                <a:latin typeface="Arial Black" panose="020B0A04020102020204" pitchFamily="34" charset="0"/>
              </a:rPr>
              <a:t> </a:t>
            </a:r>
            <a:r>
              <a:rPr lang="tr-TR" sz="2400" dirty="0" err="1">
                <a:latin typeface="Arial Black" panose="020B0A04020102020204" pitchFamily="34" charset="0"/>
              </a:rPr>
              <a:t>are</a:t>
            </a:r>
            <a:r>
              <a:rPr lang="tr-TR" sz="2400" dirty="0">
                <a:latin typeface="Arial Black" panose="020B0A04020102020204" pitchFamily="34" charset="0"/>
              </a:rPr>
              <a:t> </a:t>
            </a:r>
            <a:r>
              <a:rPr lang="tr-TR" sz="2400" dirty="0" err="1">
                <a:latin typeface="Arial Black" panose="020B0A04020102020204" pitchFamily="34" charset="0"/>
              </a:rPr>
              <a:t>often</a:t>
            </a:r>
            <a:r>
              <a:rPr lang="tr-TR" sz="2400" dirty="0">
                <a:latin typeface="Arial Black" panose="020B0A04020102020204" pitchFamily="34" charset="0"/>
              </a:rPr>
              <a:t> </a:t>
            </a:r>
            <a:r>
              <a:rPr lang="tr-TR" sz="2400" dirty="0" err="1">
                <a:latin typeface="Arial Black" panose="020B0A04020102020204" pitchFamily="34" charset="0"/>
              </a:rPr>
              <a:t>considered</a:t>
            </a:r>
            <a:r>
              <a:rPr lang="tr-TR" sz="2400" dirty="0">
                <a:latin typeface="Arial Black" panose="020B0A04020102020204" pitchFamily="34" charset="0"/>
              </a:rPr>
              <a:t> </a:t>
            </a:r>
            <a:r>
              <a:rPr lang="tr-TR" sz="2400" dirty="0" err="1">
                <a:latin typeface="Arial Black" panose="020B0A04020102020204" pitchFamily="34" charset="0"/>
              </a:rPr>
              <a:t>part</a:t>
            </a:r>
            <a:r>
              <a:rPr lang="tr-TR" sz="2400" dirty="0">
                <a:latin typeface="Arial Black" panose="020B0A04020102020204" pitchFamily="34" charset="0"/>
              </a:rPr>
              <a:t> of </a:t>
            </a:r>
            <a:r>
              <a:rPr lang="tr-TR" sz="2400" dirty="0" err="1">
                <a:latin typeface="Arial Black" panose="020B0A04020102020204" pitchFamily="34" charset="0"/>
              </a:rPr>
              <a:t>Greater</a:t>
            </a:r>
            <a:r>
              <a:rPr lang="tr-TR" sz="2400" dirty="0">
                <a:latin typeface="Arial Black" panose="020B0A04020102020204" pitchFamily="34" charset="0"/>
              </a:rPr>
              <a:t> Tahran.</a:t>
            </a:r>
          </a:p>
        </p:txBody>
      </p:sp>
      <p:pic>
        <p:nvPicPr>
          <p:cNvPr id="5" name="Resim 4" descr="metin, harita içeren bir resim&#10;&#10;Açıklama otomatik olarak oluşturuldu">
            <a:extLst>
              <a:ext uri="{FF2B5EF4-FFF2-40B4-BE49-F238E27FC236}">
                <a16:creationId xmlns:a16="http://schemas.microsoft.com/office/drawing/2014/main" id="{D76407C8-D9C7-445C-84EE-A7770AA2671E}"/>
              </a:ext>
            </a:extLst>
          </p:cNvPr>
          <p:cNvPicPr>
            <a:picLocks noChangeAspect="1"/>
          </p:cNvPicPr>
          <p:nvPr/>
        </p:nvPicPr>
        <p:blipFill>
          <a:blip r:embed="rId2"/>
          <a:stretch>
            <a:fillRect/>
          </a:stretch>
        </p:blipFill>
        <p:spPr>
          <a:xfrm>
            <a:off x="1059543" y="1521317"/>
            <a:ext cx="4481589" cy="5009323"/>
          </a:xfrm>
          <a:prstGeom prst="rect">
            <a:avLst/>
          </a:prstGeom>
        </p:spPr>
      </p:pic>
    </p:spTree>
    <p:extLst>
      <p:ext uri="{BB962C8B-B14F-4D97-AF65-F5344CB8AC3E}">
        <p14:creationId xmlns:p14="http://schemas.microsoft.com/office/powerpoint/2010/main" val="3962815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8847C30-F9D8-4A09-801C-4E1F34008D1C}"/>
              </a:ext>
            </a:extLst>
          </p:cNvPr>
          <p:cNvSpPr>
            <a:spLocks noGrp="1"/>
          </p:cNvSpPr>
          <p:nvPr>
            <p:ph idx="1"/>
          </p:nvPr>
        </p:nvSpPr>
        <p:spPr>
          <a:xfrm>
            <a:off x="2496446" y="543339"/>
            <a:ext cx="8915400" cy="5605670"/>
          </a:xfrm>
        </p:spPr>
        <p:txBody>
          <a:bodyPr>
            <a:normAutofit/>
          </a:bodyPr>
          <a:lstStyle/>
          <a:p>
            <a:r>
              <a:rPr lang="tr-TR" sz="3600" dirty="0">
                <a:latin typeface="Arial Black" panose="020B0A04020102020204" pitchFamily="34" charset="0"/>
              </a:rPr>
              <a:t>ECONOMY:</a:t>
            </a:r>
            <a:endParaRPr lang="tr-TR" sz="2400" dirty="0">
              <a:latin typeface="Arial Black" panose="020B0A04020102020204" pitchFamily="34" charset="0"/>
            </a:endParaRPr>
          </a:p>
          <a:p>
            <a:pPr marL="0" indent="0">
              <a:buNone/>
            </a:pPr>
            <a:r>
              <a:rPr lang="tr-TR" dirty="0" err="1">
                <a:latin typeface="Arial Black" panose="020B0A04020102020204" pitchFamily="34" charset="0"/>
              </a:rPr>
              <a:t>Tehran</a:t>
            </a:r>
            <a:r>
              <a:rPr lang="tr-TR" dirty="0">
                <a:latin typeface="Arial Black" panose="020B0A04020102020204" pitchFamily="34" charset="0"/>
              </a:rPr>
              <a:t> is </a:t>
            </a:r>
            <a:r>
              <a:rPr lang="tr-TR" dirty="0" err="1">
                <a:latin typeface="Arial Black" panose="020B0A04020102020204" pitchFamily="34" charset="0"/>
              </a:rPr>
              <a:t>the</a:t>
            </a:r>
            <a:r>
              <a:rPr lang="tr-TR" dirty="0">
                <a:latin typeface="Arial Black" panose="020B0A04020102020204" pitchFamily="34" charset="0"/>
              </a:rPr>
              <a:t> </a:t>
            </a:r>
            <a:r>
              <a:rPr lang="tr-TR" dirty="0" err="1">
                <a:latin typeface="Arial Black" panose="020B0A04020102020204" pitchFamily="34" charset="0"/>
              </a:rPr>
              <a:t>economic</a:t>
            </a:r>
            <a:r>
              <a:rPr lang="tr-TR" dirty="0">
                <a:latin typeface="Arial Black" panose="020B0A04020102020204" pitchFamily="34" charset="0"/>
              </a:rPr>
              <a:t> </a:t>
            </a:r>
            <a:r>
              <a:rPr lang="tr-TR" dirty="0" err="1">
                <a:latin typeface="Arial Black" panose="020B0A04020102020204" pitchFamily="34" charset="0"/>
              </a:rPr>
              <a:t>centre</a:t>
            </a:r>
            <a:r>
              <a:rPr lang="tr-TR" dirty="0">
                <a:latin typeface="Arial Black" panose="020B0A04020102020204" pitchFamily="34" charset="0"/>
              </a:rPr>
              <a:t> of </a:t>
            </a:r>
            <a:r>
              <a:rPr lang="tr-TR" dirty="0" err="1">
                <a:latin typeface="Arial Black" panose="020B0A04020102020204" pitchFamily="34" charset="0"/>
              </a:rPr>
              <a:t>Iran.Despıte</a:t>
            </a:r>
            <a:r>
              <a:rPr lang="tr-TR" dirty="0">
                <a:latin typeface="Arial Black" panose="020B0A04020102020204" pitchFamily="34" charset="0"/>
              </a:rPr>
              <a:t> </a:t>
            </a:r>
            <a:r>
              <a:rPr lang="tr-TR" dirty="0" err="1">
                <a:latin typeface="Arial Black" panose="020B0A04020102020204" pitchFamily="34" charset="0"/>
              </a:rPr>
              <a:t>numerous</a:t>
            </a:r>
            <a:r>
              <a:rPr lang="tr-TR" dirty="0">
                <a:latin typeface="Arial Black" panose="020B0A04020102020204" pitchFamily="34" charset="0"/>
              </a:rPr>
              <a:t> </a:t>
            </a:r>
            <a:r>
              <a:rPr lang="tr-TR" dirty="0" err="1">
                <a:latin typeface="Arial Black" panose="020B0A04020102020204" pitchFamily="34" charset="0"/>
              </a:rPr>
              <a:t>attempts</a:t>
            </a:r>
            <a:r>
              <a:rPr lang="tr-TR" dirty="0">
                <a:latin typeface="Arial Black" panose="020B0A04020102020204" pitchFamily="34" charset="0"/>
              </a:rPr>
              <a:t> </a:t>
            </a:r>
            <a:r>
              <a:rPr lang="tr-TR" dirty="0" err="1">
                <a:latin typeface="Arial Black" panose="020B0A04020102020204" pitchFamily="34" charset="0"/>
              </a:rPr>
              <a:t>to</a:t>
            </a:r>
            <a:r>
              <a:rPr lang="tr-TR" dirty="0">
                <a:latin typeface="Arial Black" panose="020B0A04020102020204" pitchFamily="34" charset="0"/>
              </a:rPr>
              <a:t> </a:t>
            </a:r>
            <a:r>
              <a:rPr lang="tr-TR" dirty="0" err="1">
                <a:latin typeface="Arial Black" panose="020B0A04020102020204" pitchFamily="34" charset="0"/>
              </a:rPr>
              <a:t>diversify</a:t>
            </a:r>
            <a:r>
              <a:rPr lang="tr-TR" dirty="0">
                <a:latin typeface="Arial Black" panose="020B0A04020102020204" pitchFamily="34" charset="0"/>
              </a:rPr>
              <a:t> </a:t>
            </a:r>
            <a:r>
              <a:rPr lang="tr-TR" dirty="0" err="1">
                <a:latin typeface="Arial Black" panose="020B0A04020102020204" pitchFamily="34" charset="0"/>
              </a:rPr>
              <a:t>the</a:t>
            </a:r>
            <a:r>
              <a:rPr lang="tr-TR" dirty="0">
                <a:latin typeface="Arial Black" panose="020B0A04020102020204" pitchFamily="34" charset="0"/>
              </a:rPr>
              <a:t> </a:t>
            </a:r>
            <a:r>
              <a:rPr lang="tr-TR" dirty="0" err="1">
                <a:latin typeface="Arial Black" panose="020B0A04020102020204" pitchFamily="34" charset="0"/>
              </a:rPr>
              <a:t>country’s</a:t>
            </a:r>
            <a:r>
              <a:rPr lang="tr-TR" dirty="0">
                <a:latin typeface="Arial Black" panose="020B0A04020102020204" pitchFamily="34" charset="0"/>
              </a:rPr>
              <a:t> </a:t>
            </a:r>
            <a:r>
              <a:rPr lang="tr-TR" dirty="0" err="1">
                <a:latin typeface="Arial Black" panose="020B0A04020102020204" pitchFamily="34" charset="0"/>
              </a:rPr>
              <a:t>economy</a:t>
            </a:r>
            <a:r>
              <a:rPr lang="tr-TR" dirty="0">
                <a:latin typeface="Arial Black" panose="020B0A04020102020204" pitchFamily="34" charset="0"/>
              </a:rPr>
              <a:t> ,it is </a:t>
            </a:r>
            <a:r>
              <a:rPr lang="tr-TR" dirty="0" err="1">
                <a:latin typeface="Arial Black" panose="020B0A04020102020204" pitchFamily="34" charset="0"/>
              </a:rPr>
              <a:t>dominated</a:t>
            </a:r>
            <a:r>
              <a:rPr lang="tr-TR" dirty="0">
                <a:latin typeface="Arial Black" panose="020B0A04020102020204" pitchFamily="34" charset="0"/>
              </a:rPr>
              <a:t> </a:t>
            </a:r>
            <a:r>
              <a:rPr lang="tr-TR" dirty="0" err="1">
                <a:latin typeface="Arial Black" panose="020B0A04020102020204" pitchFamily="34" charset="0"/>
              </a:rPr>
              <a:t>by</a:t>
            </a:r>
            <a:r>
              <a:rPr lang="tr-TR" dirty="0">
                <a:latin typeface="Arial Black" panose="020B0A04020102020204" pitchFamily="34" charset="0"/>
              </a:rPr>
              <a:t> </a:t>
            </a:r>
            <a:r>
              <a:rPr lang="tr-TR" dirty="0" err="1">
                <a:latin typeface="Arial Black" panose="020B0A04020102020204" pitchFamily="34" charset="0"/>
              </a:rPr>
              <a:t>the</a:t>
            </a:r>
            <a:r>
              <a:rPr lang="tr-TR" dirty="0">
                <a:latin typeface="Arial Black" panose="020B0A04020102020204" pitchFamily="34" charset="0"/>
              </a:rPr>
              <a:t> </a:t>
            </a:r>
            <a:r>
              <a:rPr lang="tr-TR" dirty="0" err="1">
                <a:latin typeface="Arial Black" panose="020B0A04020102020204" pitchFamily="34" charset="0"/>
              </a:rPr>
              <a:t>oil</a:t>
            </a:r>
            <a:r>
              <a:rPr lang="tr-TR" dirty="0">
                <a:latin typeface="Arial Black" panose="020B0A04020102020204" pitchFamily="34" charset="0"/>
              </a:rPr>
              <a:t> </a:t>
            </a:r>
            <a:r>
              <a:rPr lang="tr-TR" dirty="0" err="1">
                <a:latin typeface="Arial Black" panose="020B0A04020102020204" pitchFamily="34" charset="0"/>
              </a:rPr>
              <a:t>industry</a:t>
            </a:r>
            <a:r>
              <a:rPr lang="tr-TR" dirty="0">
                <a:latin typeface="Arial Black" panose="020B0A04020102020204" pitchFamily="34" charset="0"/>
              </a:rPr>
              <a:t> ,</a:t>
            </a:r>
            <a:r>
              <a:rPr lang="tr-TR" dirty="0" err="1">
                <a:latin typeface="Arial Black" panose="020B0A04020102020204" pitchFamily="34" charset="0"/>
              </a:rPr>
              <a:t>controlled</a:t>
            </a:r>
            <a:r>
              <a:rPr lang="tr-TR" dirty="0">
                <a:latin typeface="Arial Black" panose="020B0A04020102020204" pitchFamily="34" charset="0"/>
              </a:rPr>
              <a:t> </a:t>
            </a:r>
            <a:r>
              <a:rPr lang="tr-TR" dirty="0" err="1">
                <a:latin typeface="Arial Black" panose="020B0A04020102020204" pitchFamily="34" charset="0"/>
              </a:rPr>
              <a:t>from</a:t>
            </a:r>
            <a:r>
              <a:rPr lang="tr-TR" dirty="0">
                <a:latin typeface="Arial Black" panose="020B0A04020102020204" pitchFamily="34" charset="0"/>
              </a:rPr>
              <a:t> Tahran </a:t>
            </a:r>
            <a:r>
              <a:rPr lang="tr-TR" dirty="0" err="1">
                <a:latin typeface="Arial Black" panose="020B0A04020102020204" pitchFamily="34" charset="0"/>
              </a:rPr>
              <a:t>by</a:t>
            </a:r>
            <a:r>
              <a:rPr lang="tr-TR" dirty="0">
                <a:latin typeface="Arial Black" panose="020B0A04020102020204" pitchFamily="34" charset="0"/>
              </a:rPr>
              <a:t> </a:t>
            </a:r>
            <a:r>
              <a:rPr lang="tr-TR" dirty="0" err="1">
                <a:latin typeface="Arial Black" panose="020B0A04020102020204" pitchFamily="34" charset="0"/>
              </a:rPr>
              <a:t>natıonal</a:t>
            </a:r>
            <a:r>
              <a:rPr lang="tr-TR" dirty="0">
                <a:latin typeface="Arial Black" panose="020B0A04020102020204" pitchFamily="34" charset="0"/>
              </a:rPr>
              <a:t> </a:t>
            </a:r>
            <a:r>
              <a:rPr lang="tr-TR" dirty="0" err="1">
                <a:latin typeface="Arial Black" panose="020B0A04020102020204" pitchFamily="34" charset="0"/>
              </a:rPr>
              <a:t>goverment</a:t>
            </a:r>
            <a:r>
              <a:rPr lang="tr-TR" dirty="0">
                <a:latin typeface="Arial Black" panose="020B0A04020102020204" pitchFamily="34" charset="0"/>
              </a:rPr>
              <a:t>.</a:t>
            </a:r>
          </a:p>
          <a:p>
            <a:pPr marL="0" indent="0">
              <a:buNone/>
            </a:pPr>
            <a:endParaRPr lang="tr-TR" dirty="0">
              <a:latin typeface="Arial Black" panose="020B0A04020102020204" pitchFamily="34" charset="0"/>
            </a:endParaRPr>
          </a:p>
          <a:p>
            <a:pPr marL="0" indent="0">
              <a:buNone/>
            </a:pPr>
            <a:r>
              <a:rPr lang="tr-TR" dirty="0">
                <a:latin typeface="Arial Black" panose="020B0A04020102020204" pitchFamily="34" charset="0"/>
              </a:rPr>
              <a:t>At </a:t>
            </a:r>
            <a:r>
              <a:rPr lang="tr-TR" dirty="0" err="1">
                <a:latin typeface="Arial Black" panose="020B0A04020102020204" pitchFamily="34" charset="0"/>
              </a:rPr>
              <a:t>the</a:t>
            </a:r>
            <a:r>
              <a:rPr lang="tr-TR" dirty="0">
                <a:latin typeface="Arial Black" panose="020B0A04020102020204" pitchFamily="34" charset="0"/>
              </a:rPr>
              <a:t> </a:t>
            </a:r>
            <a:r>
              <a:rPr lang="tr-TR" dirty="0" err="1">
                <a:latin typeface="Arial Black" panose="020B0A04020102020204" pitchFamily="34" charset="0"/>
              </a:rPr>
              <a:t>beginning</a:t>
            </a:r>
            <a:r>
              <a:rPr lang="tr-TR" dirty="0">
                <a:latin typeface="Arial Black" panose="020B0A04020102020204" pitchFamily="34" charset="0"/>
              </a:rPr>
              <a:t> of </a:t>
            </a:r>
            <a:r>
              <a:rPr lang="tr-TR" dirty="0" err="1">
                <a:latin typeface="Arial Black" panose="020B0A04020102020204" pitchFamily="34" charset="0"/>
              </a:rPr>
              <a:t>the</a:t>
            </a:r>
            <a:r>
              <a:rPr lang="tr-TR" dirty="0">
                <a:latin typeface="Arial Black" panose="020B0A04020102020204" pitchFamily="34" charset="0"/>
              </a:rPr>
              <a:t> 21st </a:t>
            </a:r>
            <a:r>
              <a:rPr lang="tr-TR" dirty="0" err="1">
                <a:latin typeface="Arial Black" panose="020B0A04020102020204" pitchFamily="34" charset="0"/>
              </a:rPr>
              <a:t>century,oil</a:t>
            </a:r>
            <a:r>
              <a:rPr lang="tr-TR" dirty="0">
                <a:latin typeface="Arial Black" panose="020B0A04020102020204" pitchFamily="34" charset="0"/>
              </a:rPr>
              <a:t> </a:t>
            </a:r>
            <a:r>
              <a:rPr lang="tr-TR" dirty="0" err="1">
                <a:latin typeface="Arial Black" panose="020B0A04020102020204" pitchFamily="34" charset="0"/>
              </a:rPr>
              <a:t>accounted</a:t>
            </a:r>
            <a:r>
              <a:rPr lang="tr-TR" dirty="0">
                <a:latin typeface="Arial Black" panose="020B0A04020102020204" pitchFamily="34" charset="0"/>
              </a:rPr>
              <a:t> </a:t>
            </a:r>
            <a:r>
              <a:rPr lang="tr-TR" dirty="0" err="1">
                <a:latin typeface="Arial Black" panose="020B0A04020102020204" pitchFamily="34" charset="0"/>
              </a:rPr>
              <a:t>for</a:t>
            </a:r>
            <a:r>
              <a:rPr lang="tr-TR" dirty="0">
                <a:latin typeface="Arial Black" panose="020B0A04020102020204" pitchFamily="34" charset="0"/>
              </a:rPr>
              <a:t> </a:t>
            </a:r>
            <a:r>
              <a:rPr lang="tr-TR" dirty="0" err="1">
                <a:latin typeface="Arial Black" panose="020B0A04020102020204" pitchFamily="34" charset="0"/>
              </a:rPr>
              <a:t>four-fifths</a:t>
            </a:r>
            <a:r>
              <a:rPr lang="tr-TR" dirty="0">
                <a:latin typeface="Arial Black" panose="020B0A04020102020204" pitchFamily="34" charset="0"/>
              </a:rPr>
              <a:t> of </a:t>
            </a:r>
            <a:r>
              <a:rPr lang="tr-TR" dirty="0" err="1">
                <a:latin typeface="Arial Black" panose="020B0A04020102020204" pitchFamily="34" charset="0"/>
              </a:rPr>
              <a:t>Iran’s</a:t>
            </a:r>
            <a:r>
              <a:rPr lang="tr-TR" dirty="0">
                <a:latin typeface="Arial Black" panose="020B0A04020102020204" pitchFamily="34" charset="0"/>
              </a:rPr>
              <a:t> </a:t>
            </a:r>
            <a:r>
              <a:rPr lang="tr-TR" dirty="0" err="1">
                <a:latin typeface="Arial Black" panose="020B0A04020102020204" pitchFamily="34" charset="0"/>
              </a:rPr>
              <a:t>foreıgn</a:t>
            </a:r>
            <a:r>
              <a:rPr lang="tr-TR" dirty="0">
                <a:latin typeface="Arial Black" panose="020B0A04020102020204" pitchFamily="34" charset="0"/>
              </a:rPr>
              <a:t> Exchange </a:t>
            </a:r>
            <a:r>
              <a:rPr lang="tr-TR" dirty="0" err="1">
                <a:latin typeface="Arial Black" panose="020B0A04020102020204" pitchFamily="34" charset="0"/>
              </a:rPr>
              <a:t>income</a:t>
            </a:r>
            <a:r>
              <a:rPr lang="tr-TR" dirty="0">
                <a:latin typeface="Arial Black" panose="020B0A04020102020204" pitchFamily="34" charset="0"/>
              </a:rPr>
              <a:t>.</a:t>
            </a:r>
          </a:p>
          <a:p>
            <a:pPr marL="0" indent="0">
              <a:buNone/>
            </a:pPr>
            <a:endParaRPr lang="tr-TR" dirty="0">
              <a:latin typeface="Arial Black" panose="020B0A04020102020204" pitchFamily="34" charset="0"/>
            </a:endParaRPr>
          </a:p>
          <a:p>
            <a:pPr marL="0" indent="0">
              <a:buNone/>
            </a:pPr>
            <a:r>
              <a:rPr lang="tr-TR" dirty="0" err="1">
                <a:latin typeface="Arial Black" panose="020B0A04020102020204" pitchFamily="34" charset="0"/>
              </a:rPr>
              <a:t>Several</a:t>
            </a:r>
            <a:r>
              <a:rPr lang="tr-TR" dirty="0">
                <a:latin typeface="Arial Black" panose="020B0A04020102020204" pitchFamily="34" charset="0"/>
              </a:rPr>
              <a:t> </a:t>
            </a:r>
            <a:r>
              <a:rPr lang="tr-TR" dirty="0" err="1">
                <a:latin typeface="Arial Black" panose="020B0A04020102020204" pitchFamily="34" charset="0"/>
              </a:rPr>
              <a:t>decades</a:t>
            </a:r>
            <a:r>
              <a:rPr lang="tr-TR" dirty="0">
                <a:latin typeface="Arial Black" panose="020B0A04020102020204" pitchFamily="34" charset="0"/>
              </a:rPr>
              <a:t> of </a:t>
            </a:r>
            <a:r>
              <a:rPr lang="tr-TR" dirty="0" err="1">
                <a:latin typeface="Arial Black" panose="020B0A04020102020204" pitchFamily="34" charset="0"/>
              </a:rPr>
              <a:t>contunious</a:t>
            </a:r>
            <a:r>
              <a:rPr lang="tr-TR" dirty="0">
                <a:latin typeface="Arial Black" panose="020B0A04020102020204" pitchFamily="34" charset="0"/>
              </a:rPr>
              <a:t> </a:t>
            </a:r>
            <a:r>
              <a:rPr lang="tr-TR" dirty="0" err="1">
                <a:latin typeface="Arial Black" panose="020B0A04020102020204" pitchFamily="34" charset="0"/>
              </a:rPr>
              <a:t>economic</a:t>
            </a:r>
            <a:r>
              <a:rPr lang="tr-TR" dirty="0">
                <a:latin typeface="Arial Black" panose="020B0A04020102020204" pitchFamily="34" charset="0"/>
              </a:rPr>
              <a:t> </a:t>
            </a:r>
            <a:r>
              <a:rPr lang="tr-TR" dirty="0" err="1">
                <a:latin typeface="Arial Black" panose="020B0A04020102020204" pitchFamily="34" charset="0"/>
              </a:rPr>
              <a:t>growth</a:t>
            </a:r>
            <a:r>
              <a:rPr lang="tr-TR" dirty="0">
                <a:latin typeface="Arial Black" panose="020B0A04020102020204" pitchFamily="34" charset="0"/>
              </a:rPr>
              <a:t> </a:t>
            </a:r>
            <a:r>
              <a:rPr lang="tr-TR" dirty="0" err="1">
                <a:latin typeface="Arial Black" panose="020B0A04020102020204" pitchFamily="34" charset="0"/>
              </a:rPr>
              <a:t>came</a:t>
            </a:r>
            <a:r>
              <a:rPr lang="tr-TR" dirty="0">
                <a:latin typeface="Arial Black" panose="020B0A04020102020204" pitchFamily="34" charset="0"/>
              </a:rPr>
              <a:t> </a:t>
            </a:r>
            <a:r>
              <a:rPr lang="tr-TR" dirty="0" err="1">
                <a:latin typeface="Arial Black" panose="020B0A04020102020204" pitchFamily="34" charset="0"/>
              </a:rPr>
              <a:t>to</a:t>
            </a:r>
            <a:r>
              <a:rPr lang="tr-TR" dirty="0">
                <a:latin typeface="Arial Black" panose="020B0A04020102020204" pitchFamily="34" charset="0"/>
              </a:rPr>
              <a:t> a halt in </a:t>
            </a:r>
            <a:r>
              <a:rPr lang="tr-TR" dirty="0" err="1">
                <a:latin typeface="Arial Black" panose="020B0A04020102020204" pitchFamily="34" charset="0"/>
              </a:rPr>
              <a:t>the</a:t>
            </a:r>
            <a:r>
              <a:rPr lang="tr-TR" dirty="0">
                <a:latin typeface="Arial Black" panose="020B0A04020102020204" pitchFamily="34" charset="0"/>
              </a:rPr>
              <a:t> </a:t>
            </a:r>
            <a:r>
              <a:rPr lang="tr-TR" dirty="0" err="1">
                <a:latin typeface="Arial Black" panose="020B0A04020102020204" pitchFamily="34" charset="0"/>
              </a:rPr>
              <a:t>late</a:t>
            </a:r>
            <a:r>
              <a:rPr lang="tr-TR" dirty="0">
                <a:latin typeface="Arial Black" panose="020B0A04020102020204" pitchFamily="34" charset="0"/>
              </a:rPr>
              <a:t> 1970’s </a:t>
            </a:r>
            <a:r>
              <a:rPr lang="tr-TR" dirty="0" err="1">
                <a:latin typeface="Arial Black" panose="020B0A04020102020204" pitchFamily="34" charset="0"/>
              </a:rPr>
              <a:t>with</a:t>
            </a:r>
            <a:r>
              <a:rPr lang="tr-TR" dirty="0">
                <a:latin typeface="Arial Black" panose="020B0A04020102020204" pitchFamily="34" charset="0"/>
              </a:rPr>
              <a:t> </a:t>
            </a:r>
            <a:r>
              <a:rPr lang="tr-TR" dirty="0" err="1">
                <a:latin typeface="Arial Black" panose="020B0A04020102020204" pitchFamily="34" charset="0"/>
              </a:rPr>
              <a:t>the</a:t>
            </a:r>
            <a:r>
              <a:rPr lang="tr-TR" dirty="0">
                <a:latin typeface="Arial Black" panose="020B0A04020102020204" pitchFamily="34" charset="0"/>
              </a:rPr>
              <a:t> </a:t>
            </a:r>
            <a:r>
              <a:rPr lang="tr-TR" dirty="0" err="1">
                <a:latin typeface="Arial Black" panose="020B0A04020102020204" pitchFamily="34" charset="0"/>
              </a:rPr>
              <a:t>advent</a:t>
            </a:r>
            <a:r>
              <a:rPr lang="tr-TR" dirty="0">
                <a:latin typeface="Arial Black" panose="020B0A04020102020204" pitchFamily="34" charset="0"/>
              </a:rPr>
              <a:t> of a </a:t>
            </a:r>
            <a:r>
              <a:rPr lang="tr-TR" dirty="0" err="1">
                <a:latin typeface="Arial Black" panose="020B0A04020102020204" pitchFamily="34" charset="0"/>
              </a:rPr>
              <a:t>revolutıon</a:t>
            </a:r>
            <a:r>
              <a:rPr lang="tr-TR" dirty="0">
                <a:latin typeface="Arial Black" panose="020B0A04020102020204" pitchFamily="34" charset="0"/>
              </a:rPr>
              <a:t> </a:t>
            </a:r>
            <a:r>
              <a:rPr lang="tr-TR" dirty="0" err="1">
                <a:latin typeface="Arial Black" panose="020B0A04020102020204" pitchFamily="34" charset="0"/>
              </a:rPr>
              <a:t>that</a:t>
            </a:r>
            <a:r>
              <a:rPr lang="tr-TR" dirty="0">
                <a:latin typeface="Arial Black" panose="020B0A04020102020204" pitchFamily="34" charset="0"/>
              </a:rPr>
              <a:t> </a:t>
            </a:r>
            <a:r>
              <a:rPr lang="tr-TR" dirty="0" err="1">
                <a:latin typeface="Arial Black" panose="020B0A04020102020204" pitchFamily="34" charset="0"/>
              </a:rPr>
              <a:t>attempt</a:t>
            </a:r>
            <a:r>
              <a:rPr lang="tr-TR" dirty="0">
                <a:latin typeface="Arial Black" panose="020B0A04020102020204" pitchFamily="34" charset="0"/>
              </a:rPr>
              <a:t> </a:t>
            </a:r>
            <a:r>
              <a:rPr lang="tr-TR" dirty="0" err="1">
                <a:latin typeface="Arial Black" panose="020B0A04020102020204" pitchFamily="34" charset="0"/>
              </a:rPr>
              <a:t>radical</a:t>
            </a:r>
            <a:r>
              <a:rPr lang="tr-TR" dirty="0">
                <a:latin typeface="Arial Black" panose="020B0A04020102020204" pitchFamily="34" charset="0"/>
              </a:rPr>
              <a:t> </a:t>
            </a:r>
            <a:r>
              <a:rPr lang="tr-TR" dirty="0" err="1">
                <a:latin typeface="Arial Black" panose="020B0A04020102020204" pitchFamily="34" charset="0"/>
              </a:rPr>
              <a:t>economic</a:t>
            </a:r>
            <a:r>
              <a:rPr lang="tr-TR" dirty="0">
                <a:latin typeface="Arial Black" panose="020B0A04020102020204" pitchFamily="34" charset="0"/>
              </a:rPr>
              <a:t> </a:t>
            </a:r>
            <a:r>
              <a:rPr lang="tr-TR" dirty="0" err="1">
                <a:latin typeface="Arial Black" panose="020B0A04020102020204" pitchFamily="34" charset="0"/>
              </a:rPr>
              <a:t>change</a:t>
            </a:r>
            <a:r>
              <a:rPr lang="tr-TR" dirty="0">
                <a:latin typeface="Arial Black" panose="020B0A04020102020204" pitchFamily="34" charset="0"/>
              </a:rPr>
              <a:t> </a:t>
            </a:r>
            <a:r>
              <a:rPr lang="tr-TR" dirty="0" err="1">
                <a:latin typeface="Arial Black" panose="020B0A04020102020204" pitchFamily="34" charset="0"/>
              </a:rPr>
              <a:t>eight</a:t>
            </a:r>
            <a:r>
              <a:rPr lang="tr-TR" dirty="0">
                <a:latin typeface="Arial Black" panose="020B0A04020102020204" pitchFamily="34" charset="0"/>
              </a:rPr>
              <a:t> </a:t>
            </a:r>
            <a:r>
              <a:rPr lang="tr-TR" dirty="0" err="1">
                <a:latin typeface="Arial Black" panose="020B0A04020102020204" pitchFamily="34" charset="0"/>
              </a:rPr>
              <a:t>years</a:t>
            </a:r>
            <a:r>
              <a:rPr lang="tr-TR" dirty="0">
                <a:latin typeface="Arial Black" panose="020B0A04020102020204" pitchFamily="34" charset="0"/>
              </a:rPr>
              <a:t> of </a:t>
            </a:r>
            <a:r>
              <a:rPr lang="tr-TR" dirty="0" err="1">
                <a:latin typeface="Arial Black" panose="020B0A04020102020204" pitchFamily="34" charset="0"/>
              </a:rPr>
              <a:t>fighting</a:t>
            </a:r>
            <a:r>
              <a:rPr lang="tr-TR" dirty="0">
                <a:latin typeface="Arial Black" panose="020B0A04020102020204" pitchFamily="34" charset="0"/>
              </a:rPr>
              <a:t> </a:t>
            </a:r>
            <a:r>
              <a:rPr lang="tr-TR" dirty="0" err="1">
                <a:latin typeface="Arial Black" panose="020B0A04020102020204" pitchFamily="34" charset="0"/>
              </a:rPr>
              <a:t>with</a:t>
            </a:r>
            <a:r>
              <a:rPr lang="tr-TR" dirty="0">
                <a:latin typeface="Arial Black" panose="020B0A04020102020204" pitchFamily="34" charset="0"/>
              </a:rPr>
              <a:t> </a:t>
            </a:r>
            <a:r>
              <a:rPr lang="tr-TR" dirty="0" err="1">
                <a:latin typeface="Arial Black" panose="020B0A04020102020204" pitchFamily="34" charset="0"/>
              </a:rPr>
              <a:t>Iraq</a:t>
            </a:r>
            <a:r>
              <a:rPr lang="tr-TR" dirty="0">
                <a:latin typeface="Arial Black" panose="020B0A04020102020204" pitchFamily="34" charset="0"/>
              </a:rPr>
              <a:t> </a:t>
            </a:r>
            <a:r>
              <a:rPr lang="tr-TR" dirty="0" err="1">
                <a:latin typeface="Arial Black" panose="020B0A04020102020204" pitchFamily="34" charset="0"/>
              </a:rPr>
              <a:t>falling</a:t>
            </a:r>
            <a:r>
              <a:rPr lang="tr-TR" dirty="0">
                <a:latin typeface="Arial Black" panose="020B0A04020102020204" pitchFamily="34" charset="0"/>
              </a:rPr>
              <a:t> </a:t>
            </a:r>
            <a:r>
              <a:rPr lang="tr-TR" dirty="0" err="1">
                <a:latin typeface="Arial Black" panose="020B0A04020102020204" pitchFamily="34" charset="0"/>
              </a:rPr>
              <a:t>oil</a:t>
            </a:r>
            <a:r>
              <a:rPr lang="tr-TR" dirty="0">
                <a:latin typeface="Arial Black" panose="020B0A04020102020204" pitchFamily="34" charset="0"/>
              </a:rPr>
              <a:t> </a:t>
            </a:r>
            <a:r>
              <a:rPr lang="tr-TR" dirty="0" err="1">
                <a:latin typeface="Arial Black" panose="020B0A04020102020204" pitchFamily="34" charset="0"/>
              </a:rPr>
              <a:t>prices</a:t>
            </a:r>
            <a:r>
              <a:rPr lang="tr-TR" dirty="0">
                <a:latin typeface="Arial Black" panose="020B0A04020102020204" pitchFamily="34" charset="0"/>
              </a:rPr>
              <a:t> ,</a:t>
            </a:r>
            <a:r>
              <a:rPr lang="tr-TR" dirty="0" err="1">
                <a:latin typeface="Arial Black" panose="020B0A04020102020204" pitchFamily="34" charset="0"/>
              </a:rPr>
              <a:t>high</a:t>
            </a:r>
            <a:r>
              <a:rPr lang="tr-TR" dirty="0">
                <a:latin typeface="Arial Black" panose="020B0A04020102020204" pitchFamily="34" charset="0"/>
              </a:rPr>
              <a:t> </a:t>
            </a:r>
            <a:r>
              <a:rPr lang="tr-TR" dirty="0" err="1">
                <a:latin typeface="Arial Black" panose="020B0A04020102020204" pitchFamily="34" charset="0"/>
              </a:rPr>
              <a:t>inflatıon</a:t>
            </a:r>
            <a:r>
              <a:rPr lang="tr-TR" dirty="0">
                <a:latin typeface="Arial Black" panose="020B0A04020102020204" pitchFamily="34" charset="0"/>
              </a:rPr>
              <a:t> </a:t>
            </a:r>
            <a:r>
              <a:rPr lang="tr-TR" dirty="0" err="1">
                <a:latin typeface="Arial Black" panose="020B0A04020102020204" pitchFamily="34" charset="0"/>
              </a:rPr>
              <a:t>and</a:t>
            </a:r>
            <a:r>
              <a:rPr lang="tr-TR" dirty="0">
                <a:latin typeface="Arial Black" panose="020B0A04020102020204" pitchFamily="34" charset="0"/>
              </a:rPr>
              <a:t> </a:t>
            </a:r>
            <a:r>
              <a:rPr lang="tr-TR" dirty="0" err="1">
                <a:latin typeface="Arial Black" panose="020B0A04020102020204" pitchFamily="34" charset="0"/>
              </a:rPr>
              <a:t>the</a:t>
            </a:r>
            <a:r>
              <a:rPr lang="tr-TR" dirty="0">
                <a:latin typeface="Arial Black" panose="020B0A04020102020204" pitchFamily="34" charset="0"/>
              </a:rPr>
              <a:t> </a:t>
            </a:r>
            <a:r>
              <a:rPr lang="tr-TR" dirty="0" err="1">
                <a:latin typeface="Arial Black" panose="020B0A04020102020204" pitchFamily="34" charset="0"/>
              </a:rPr>
              <a:t>loss</a:t>
            </a:r>
            <a:r>
              <a:rPr lang="tr-TR" dirty="0">
                <a:latin typeface="Arial Black" panose="020B0A04020102020204" pitchFamily="34" charset="0"/>
              </a:rPr>
              <a:t> of </a:t>
            </a:r>
            <a:r>
              <a:rPr lang="tr-TR" dirty="0" err="1">
                <a:latin typeface="Arial Black" panose="020B0A04020102020204" pitchFamily="34" charset="0"/>
              </a:rPr>
              <a:t>capital</a:t>
            </a:r>
            <a:r>
              <a:rPr lang="tr-TR" dirty="0">
                <a:latin typeface="Arial Black" panose="020B0A04020102020204" pitchFamily="34" charset="0"/>
              </a:rPr>
              <a:t> </a:t>
            </a:r>
            <a:r>
              <a:rPr lang="tr-TR" dirty="0" err="1">
                <a:latin typeface="Arial Black" panose="020B0A04020102020204" pitchFamily="34" charset="0"/>
              </a:rPr>
              <a:t>and</a:t>
            </a:r>
            <a:r>
              <a:rPr lang="tr-TR" dirty="0">
                <a:latin typeface="Arial Black" panose="020B0A04020102020204" pitchFamily="34" charset="0"/>
              </a:rPr>
              <a:t> </a:t>
            </a:r>
            <a:r>
              <a:rPr lang="tr-TR" dirty="0" err="1">
                <a:latin typeface="Arial Black" panose="020B0A04020102020204" pitchFamily="34" charset="0"/>
              </a:rPr>
              <a:t>skılled</a:t>
            </a:r>
            <a:r>
              <a:rPr lang="tr-TR" dirty="0">
                <a:latin typeface="Arial Black" panose="020B0A04020102020204" pitchFamily="34" charset="0"/>
              </a:rPr>
              <a:t> </a:t>
            </a:r>
            <a:r>
              <a:rPr lang="tr-TR" dirty="0" err="1">
                <a:latin typeface="Arial Black" panose="020B0A04020102020204" pitchFamily="34" charset="0"/>
              </a:rPr>
              <a:t>labour.The</a:t>
            </a:r>
            <a:r>
              <a:rPr lang="tr-TR" dirty="0">
                <a:latin typeface="Arial Black" panose="020B0A04020102020204" pitchFamily="34" charset="0"/>
              </a:rPr>
              <a:t> </a:t>
            </a:r>
            <a:r>
              <a:rPr lang="tr-TR" dirty="0" err="1">
                <a:latin typeface="Arial Black" panose="020B0A04020102020204" pitchFamily="34" charset="0"/>
              </a:rPr>
              <a:t>overall</a:t>
            </a:r>
            <a:r>
              <a:rPr lang="tr-TR" dirty="0">
                <a:latin typeface="Arial Black" panose="020B0A04020102020204" pitchFamily="34" charset="0"/>
              </a:rPr>
              <a:t> </a:t>
            </a:r>
            <a:r>
              <a:rPr lang="tr-TR" dirty="0" err="1">
                <a:latin typeface="Arial Black" panose="020B0A04020102020204" pitchFamily="34" charset="0"/>
              </a:rPr>
              <a:t>economic</a:t>
            </a:r>
            <a:r>
              <a:rPr lang="tr-TR" dirty="0">
                <a:latin typeface="Arial Black" panose="020B0A04020102020204" pitchFamily="34" charset="0"/>
              </a:rPr>
              <a:t> Outlook </a:t>
            </a:r>
            <a:r>
              <a:rPr lang="tr-TR" dirty="0" err="1">
                <a:latin typeface="Arial Black" panose="020B0A04020102020204" pitchFamily="34" charset="0"/>
              </a:rPr>
              <a:t>improved</a:t>
            </a:r>
            <a:r>
              <a:rPr lang="tr-TR" dirty="0">
                <a:latin typeface="Arial Black" panose="020B0A04020102020204" pitchFamily="34" charset="0"/>
              </a:rPr>
              <a:t> </a:t>
            </a:r>
            <a:r>
              <a:rPr lang="tr-TR" dirty="0" err="1">
                <a:latin typeface="Arial Black" panose="020B0A04020102020204" pitchFamily="34" charset="0"/>
              </a:rPr>
              <a:t>by</a:t>
            </a:r>
            <a:r>
              <a:rPr lang="tr-TR" dirty="0">
                <a:latin typeface="Arial Black" panose="020B0A04020102020204" pitchFamily="34" charset="0"/>
              </a:rPr>
              <a:t> </a:t>
            </a:r>
            <a:r>
              <a:rPr lang="tr-TR" dirty="0" err="1">
                <a:latin typeface="Arial Black" panose="020B0A04020102020204" pitchFamily="34" charset="0"/>
              </a:rPr>
              <a:t>the</a:t>
            </a:r>
            <a:r>
              <a:rPr lang="tr-TR" dirty="0">
                <a:latin typeface="Arial Black" panose="020B0A04020102020204" pitchFamily="34" charset="0"/>
              </a:rPr>
              <a:t> liberal </a:t>
            </a:r>
            <a:r>
              <a:rPr lang="tr-TR" dirty="0" err="1">
                <a:latin typeface="Arial Black" panose="020B0A04020102020204" pitchFamily="34" charset="0"/>
              </a:rPr>
              <a:t>economic</a:t>
            </a:r>
            <a:r>
              <a:rPr lang="tr-TR" dirty="0">
                <a:latin typeface="Arial Black" panose="020B0A04020102020204" pitchFamily="34" charset="0"/>
              </a:rPr>
              <a:t> </a:t>
            </a:r>
            <a:r>
              <a:rPr lang="tr-TR" dirty="0" err="1">
                <a:latin typeface="Arial Black" panose="020B0A04020102020204" pitchFamily="34" charset="0"/>
              </a:rPr>
              <a:t>reforms</a:t>
            </a:r>
            <a:r>
              <a:rPr lang="tr-TR" dirty="0">
                <a:latin typeface="Arial Black" panose="020B0A04020102020204" pitchFamily="34" charset="0"/>
              </a:rPr>
              <a:t> </a:t>
            </a:r>
            <a:r>
              <a:rPr lang="tr-TR" dirty="0" err="1">
                <a:latin typeface="Arial Black" panose="020B0A04020102020204" pitchFamily="34" charset="0"/>
              </a:rPr>
              <a:t>that</a:t>
            </a:r>
            <a:r>
              <a:rPr lang="tr-TR" dirty="0">
                <a:latin typeface="Arial Black" panose="020B0A04020102020204" pitchFamily="34" charset="0"/>
              </a:rPr>
              <a:t> </a:t>
            </a:r>
            <a:r>
              <a:rPr lang="tr-TR" dirty="0" err="1">
                <a:latin typeface="Arial Black" panose="020B0A04020102020204" pitchFamily="34" charset="0"/>
              </a:rPr>
              <a:t>followed</a:t>
            </a:r>
            <a:r>
              <a:rPr lang="tr-TR" dirty="0">
                <a:latin typeface="Arial Black" panose="020B0A04020102020204" pitchFamily="34" charset="0"/>
              </a:rPr>
              <a:t> in 1990’s </a:t>
            </a:r>
            <a:r>
              <a:rPr lang="tr-TR" dirty="0" err="1">
                <a:latin typeface="Arial Black" panose="020B0A04020102020204" pitchFamily="34" charset="0"/>
              </a:rPr>
              <a:t>better</a:t>
            </a:r>
            <a:r>
              <a:rPr lang="tr-TR" dirty="0">
                <a:latin typeface="Arial Black" panose="020B0A04020102020204" pitchFamily="34" charset="0"/>
              </a:rPr>
              <a:t> </a:t>
            </a:r>
            <a:r>
              <a:rPr lang="tr-TR" dirty="0" err="1">
                <a:latin typeface="Arial Black" panose="020B0A04020102020204" pitchFamily="34" charset="0"/>
              </a:rPr>
              <a:t>political</a:t>
            </a:r>
            <a:r>
              <a:rPr lang="tr-TR" dirty="0">
                <a:latin typeface="Arial Black" panose="020B0A04020102020204" pitchFamily="34" charset="0"/>
              </a:rPr>
              <a:t> </a:t>
            </a:r>
            <a:r>
              <a:rPr lang="tr-TR" dirty="0" err="1">
                <a:latin typeface="Arial Black" panose="020B0A04020102020204" pitchFamily="34" charset="0"/>
              </a:rPr>
              <a:t>and</a:t>
            </a:r>
            <a:r>
              <a:rPr lang="tr-TR" dirty="0">
                <a:latin typeface="Arial Black" panose="020B0A04020102020204" pitchFamily="34" charset="0"/>
              </a:rPr>
              <a:t> </a:t>
            </a:r>
            <a:r>
              <a:rPr lang="tr-TR" dirty="0" err="1">
                <a:latin typeface="Arial Black" panose="020B0A04020102020204" pitchFamily="34" charset="0"/>
              </a:rPr>
              <a:t>economic</a:t>
            </a:r>
            <a:r>
              <a:rPr lang="tr-TR" dirty="0">
                <a:latin typeface="Arial Black" panose="020B0A04020102020204" pitchFamily="34" charset="0"/>
              </a:rPr>
              <a:t> </a:t>
            </a:r>
            <a:r>
              <a:rPr lang="tr-TR" dirty="0" err="1">
                <a:latin typeface="Arial Black" panose="020B0A04020102020204" pitchFamily="34" charset="0"/>
              </a:rPr>
              <a:t>relations</a:t>
            </a:r>
            <a:r>
              <a:rPr lang="tr-TR" dirty="0">
                <a:latin typeface="Arial Black" panose="020B0A04020102020204" pitchFamily="34" charset="0"/>
              </a:rPr>
              <a:t> </a:t>
            </a:r>
            <a:r>
              <a:rPr lang="tr-TR" dirty="0" err="1">
                <a:latin typeface="Arial Black" panose="020B0A04020102020204" pitchFamily="34" charset="0"/>
              </a:rPr>
              <a:t>with</a:t>
            </a:r>
            <a:r>
              <a:rPr lang="tr-TR" dirty="0">
                <a:latin typeface="Arial Black" panose="020B0A04020102020204" pitchFamily="34" charset="0"/>
              </a:rPr>
              <a:t> </a:t>
            </a:r>
            <a:r>
              <a:rPr lang="tr-TR" dirty="0" err="1">
                <a:latin typeface="Arial Black" panose="020B0A04020102020204" pitchFamily="34" charset="0"/>
              </a:rPr>
              <a:t>the</a:t>
            </a:r>
            <a:r>
              <a:rPr lang="tr-TR" dirty="0">
                <a:latin typeface="Arial Black" panose="020B0A04020102020204" pitchFamily="34" charset="0"/>
              </a:rPr>
              <a:t> West </a:t>
            </a:r>
            <a:r>
              <a:rPr lang="tr-TR" dirty="0" err="1">
                <a:latin typeface="Arial Black" panose="020B0A04020102020204" pitchFamily="34" charset="0"/>
              </a:rPr>
              <a:t>attraction</a:t>
            </a:r>
            <a:r>
              <a:rPr lang="tr-TR" dirty="0">
                <a:latin typeface="Arial Black" panose="020B0A04020102020204" pitchFamily="34" charset="0"/>
              </a:rPr>
              <a:t> of </a:t>
            </a:r>
            <a:r>
              <a:rPr lang="tr-TR" dirty="0" err="1">
                <a:latin typeface="Arial Black" panose="020B0A04020102020204" pitchFamily="34" charset="0"/>
              </a:rPr>
              <a:t>capital</a:t>
            </a:r>
            <a:r>
              <a:rPr lang="tr-TR" dirty="0">
                <a:latin typeface="Arial Black" panose="020B0A04020102020204" pitchFamily="34" charset="0"/>
              </a:rPr>
              <a:t> </a:t>
            </a:r>
            <a:r>
              <a:rPr lang="tr-TR" dirty="0" err="1">
                <a:latin typeface="Arial Black" panose="020B0A04020102020204" pitchFamily="34" charset="0"/>
              </a:rPr>
              <a:t>through</a:t>
            </a:r>
            <a:r>
              <a:rPr lang="tr-TR" dirty="0">
                <a:latin typeface="Arial Black" panose="020B0A04020102020204" pitchFamily="34" charset="0"/>
              </a:rPr>
              <a:t> </a:t>
            </a:r>
            <a:r>
              <a:rPr lang="tr-TR" dirty="0" err="1">
                <a:latin typeface="Arial Black" panose="020B0A04020102020204" pitchFamily="34" charset="0"/>
              </a:rPr>
              <a:t>foreign</a:t>
            </a:r>
            <a:r>
              <a:rPr lang="tr-TR" dirty="0">
                <a:latin typeface="Arial Black" panose="020B0A04020102020204" pitchFamily="34" charset="0"/>
              </a:rPr>
              <a:t> </a:t>
            </a:r>
            <a:r>
              <a:rPr lang="tr-TR" dirty="0" err="1">
                <a:latin typeface="Arial Black" panose="020B0A04020102020204" pitchFamily="34" charset="0"/>
              </a:rPr>
              <a:t>loans</a:t>
            </a:r>
            <a:r>
              <a:rPr lang="tr-TR" dirty="0">
                <a:latin typeface="Arial Black" panose="020B0A04020102020204" pitchFamily="34" charset="0"/>
              </a:rPr>
              <a:t> </a:t>
            </a:r>
            <a:r>
              <a:rPr lang="tr-TR" dirty="0" err="1">
                <a:latin typeface="Arial Black" panose="020B0A04020102020204" pitchFamily="34" charset="0"/>
              </a:rPr>
              <a:t>and</a:t>
            </a:r>
            <a:r>
              <a:rPr lang="tr-TR" dirty="0">
                <a:latin typeface="Arial Black" panose="020B0A04020102020204" pitchFamily="34" charset="0"/>
              </a:rPr>
              <a:t> </a:t>
            </a:r>
            <a:r>
              <a:rPr lang="tr-TR" dirty="0" err="1">
                <a:latin typeface="Arial Black" panose="020B0A04020102020204" pitchFamily="34" charset="0"/>
              </a:rPr>
              <a:t>rising</a:t>
            </a:r>
            <a:r>
              <a:rPr lang="tr-TR" dirty="0">
                <a:latin typeface="Arial Black" panose="020B0A04020102020204" pitchFamily="34" charset="0"/>
              </a:rPr>
              <a:t> </a:t>
            </a:r>
            <a:r>
              <a:rPr lang="tr-TR" dirty="0" err="1">
                <a:latin typeface="Arial Black" panose="020B0A04020102020204" pitchFamily="34" charset="0"/>
              </a:rPr>
              <a:t>oil</a:t>
            </a:r>
            <a:r>
              <a:rPr lang="tr-TR" dirty="0">
                <a:latin typeface="Arial Black" panose="020B0A04020102020204" pitchFamily="34" charset="0"/>
              </a:rPr>
              <a:t> </a:t>
            </a:r>
            <a:r>
              <a:rPr lang="tr-TR" dirty="0" err="1">
                <a:latin typeface="Arial Black" panose="020B0A04020102020204" pitchFamily="34" charset="0"/>
              </a:rPr>
              <a:t>prices</a:t>
            </a:r>
            <a:r>
              <a:rPr lang="tr-TR" dirty="0">
                <a:latin typeface="Arial Black" panose="020B0A04020102020204" pitchFamily="34" charset="0"/>
              </a:rPr>
              <a:t> </a:t>
            </a:r>
            <a:r>
              <a:rPr lang="tr-TR" dirty="0" err="1">
                <a:latin typeface="Arial Black" panose="020B0A04020102020204" pitchFamily="34" charset="0"/>
              </a:rPr>
              <a:t>enabled</a:t>
            </a:r>
            <a:r>
              <a:rPr lang="tr-TR" dirty="0">
                <a:latin typeface="Arial Black" panose="020B0A04020102020204" pitchFamily="34" charset="0"/>
              </a:rPr>
              <a:t> Iran </a:t>
            </a:r>
            <a:r>
              <a:rPr lang="tr-TR" dirty="0" err="1">
                <a:latin typeface="Arial Black" panose="020B0A04020102020204" pitchFamily="34" charset="0"/>
              </a:rPr>
              <a:t>to</a:t>
            </a:r>
            <a:r>
              <a:rPr lang="tr-TR" dirty="0">
                <a:latin typeface="Arial Black" panose="020B0A04020102020204" pitchFamily="34" charset="0"/>
              </a:rPr>
              <a:t> </a:t>
            </a:r>
            <a:r>
              <a:rPr lang="tr-TR" dirty="0" err="1">
                <a:latin typeface="Arial Black" panose="020B0A04020102020204" pitchFamily="34" charset="0"/>
              </a:rPr>
              <a:t>try</a:t>
            </a:r>
            <a:r>
              <a:rPr lang="tr-TR" dirty="0">
                <a:latin typeface="Arial Black" panose="020B0A04020102020204" pitchFamily="34" charset="0"/>
              </a:rPr>
              <a:t> </a:t>
            </a:r>
            <a:r>
              <a:rPr lang="tr-TR" dirty="0" err="1">
                <a:latin typeface="Arial Black" panose="020B0A04020102020204" pitchFamily="34" charset="0"/>
              </a:rPr>
              <a:t>to</a:t>
            </a:r>
            <a:r>
              <a:rPr lang="tr-TR" dirty="0">
                <a:latin typeface="Arial Black" panose="020B0A04020102020204" pitchFamily="34" charset="0"/>
              </a:rPr>
              <a:t> </a:t>
            </a:r>
            <a:r>
              <a:rPr lang="tr-TR" dirty="0" err="1">
                <a:latin typeface="Arial Black" panose="020B0A04020102020204" pitchFamily="34" charset="0"/>
              </a:rPr>
              <a:t>find</a:t>
            </a:r>
            <a:r>
              <a:rPr lang="tr-TR" dirty="0">
                <a:latin typeface="Arial Black" panose="020B0A04020102020204" pitchFamily="34" charset="0"/>
              </a:rPr>
              <a:t> a </a:t>
            </a:r>
            <a:r>
              <a:rPr lang="tr-TR" dirty="0" err="1">
                <a:latin typeface="Arial Black" panose="020B0A04020102020204" pitchFamily="34" charset="0"/>
              </a:rPr>
              <a:t>path</a:t>
            </a:r>
            <a:r>
              <a:rPr lang="tr-TR" dirty="0">
                <a:latin typeface="Arial Black" panose="020B0A04020102020204" pitchFamily="34" charset="0"/>
              </a:rPr>
              <a:t> </a:t>
            </a:r>
            <a:r>
              <a:rPr lang="tr-TR" dirty="0" err="1">
                <a:latin typeface="Arial Black" panose="020B0A04020102020204" pitchFamily="34" charset="0"/>
              </a:rPr>
              <a:t>back</a:t>
            </a:r>
            <a:r>
              <a:rPr lang="tr-TR" dirty="0">
                <a:latin typeface="Arial Black" panose="020B0A04020102020204" pitchFamily="34" charset="0"/>
              </a:rPr>
              <a:t> </a:t>
            </a:r>
            <a:r>
              <a:rPr lang="tr-TR" dirty="0" err="1">
                <a:latin typeface="Arial Black" panose="020B0A04020102020204" pitchFamily="34" charset="0"/>
              </a:rPr>
              <a:t>to</a:t>
            </a:r>
            <a:r>
              <a:rPr lang="tr-TR" dirty="0">
                <a:latin typeface="Arial Black" panose="020B0A04020102020204" pitchFamily="34" charset="0"/>
              </a:rPr>
              <a:t> </a:t>
            </a:r>
            <a:r>
              <a:rPr lang="tr-TR" dirty="0" err="1">
                <a:latin typeface="Arial Black" panose="020B0A04020102020204" pitchFamily="34" charset="0"/>
              </a:rPr>
              <a:t>the</a:t>
            </a:r>
            <a:r>
              <a:rPr lang="tr-TR" dirty="0">
                <a:latin typeface="Arial Black" panose="020B0A04020102020204" pitchFamily="34" charset="0"/>
              </a:rPr>
              <a:t> global Marketplace.</a:t>
            </a:r>
          </a:p>
        </p:txBody>
      </p:sp>
    </p:spTree>
    <p:extLst>
      <p:ext uri="{BB962C8B-B14F-4D97-AF65-F5344CB8AC3E}">
        <p14:creationId xmlns:p14="http://schemas.microsoft.com/office/powerpoint/2010/main" val="949383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52D431A7-40BA-4D0A-AD09-C55746353FBE}"/>
              </a:ext>
            </a:extLst>
          </p:cNvPr>
          <p:cNvSpPr>
            <a:spLocks noGrp="1"/>
          </p:cNvSpPr>
          <p:nvPr>
            <p:ph idx="1"/>
          </p:nvPr>
        </p:nvSpPr>
        <p:spPr>
          <a:xfrm>
            <a:off x="2589212" y="384313"/>
            <a:ext cx="8915400" cy="5526909"/>
          </a:xfrm>
        </p:spPr>
        <p:txBody>
          <a:bodyPr>
            <a:normAutofit/>
          </a:bodyPr>
          <a:lstStyle/>
          <a:p>
            <a:r>
              <a:rPr lang="tr-TR" sz="3600" dirty="0" err="1">
                <a:latin typeface="Algerian" panose="04020705040A02060702" pitchFamily="82" charset="0"/>
              </a:rPr>
              <a:t>Clımate</a:t>
            </a:r>
            <a:r>
              <a:rPr lang="tr-TR" sz="3600" dirty="0">
                <a:latin typeface="Algerian" panose="04020705040A02060702" pitchFamily="82" charset="0"/>
              </a:rPr>
              <a:t> </a:t>
            </a:r>
          </a:p>
          <a:p>
            <a:r>
              <a:rPr lang="en-US" sz="2400" dirty="0">
                <a:latin typeface="Arial Black" panose="020B0A04020102020204" pitchFamily="34" charset="0"/>
              </a:rPr>
              <a:t>Tehran has a </a:t>
            </a:r>
            <a:r>
              <a:rPr lang="en-US" sz="2400" dirty="0">
                <a:latin typeface="Arial Black" panose="020B0A04020102020204" pitchFamily="34" charset="0"/>
                <a:hlinkClick r:id="rId2" tooltip="Cold semi-arid climate"/>
              </a:rPr>
              <a:t>cold semi-arid climate</a:t>
            </a:r>
            <a:r>
              <a:rPr lang="en-US" sz="2400" dirty="0">
                <a:latin typeface="Arial Black" panose="020B0A04020102020204" pitchFamily="34" charset="0"/>
              </a:rPr>
              <a:t> . Tehran's climate is largely defined by its geographic location, with the towering </a:t>
            </a:r>
            <a:r>
              <a:rPr lang="en-US" sz="2400" dirty="0">
                <a:latin typeface="Arial Black" panose="020B0A04020102020204" pitchFamily="34" charset="0"/>
                <a:hlinkClick r:id="rId3" tooltip="Alborz"/>
              </a:rPr>
              <a:t>Alborz</a:t>
            </a:r>
            <a:r>
              <a:rPr lang="en-US" sz="2400" dirty="0">
                <a:latin typeface="Arial Black" panose="020B0A04020102020204" pitchFamily="34" charset="0"/>
              </a:rPr>
              <a:t> mountains to its north and the country's central desert to the south. It can be generally described as mild in spring and autumn, hot and dry in summer, and cold and wet in winter.</a:t>
            </a:r>
            <a:endParaRPr lang="tr-TR" sz="2400" dirty="0">
              <a:latin typeface="Arial Black" panose="020B0A04020102020204" pitchFamily="34" charset="0"/>
            </a:endParaRPr>
          </a:p>
        </p:txBody>
      </p:sp>
    </p:spTree>
    <p:extLst>
      <p:ext uri="{BB962C8B-B14F-4D97-AF65-F5344CB8AC3E}">
        <p14:creationId xmlns:p14="http://schemas.microsoft.com/office/powerpoint/2010/main" val="1346550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E9EFB98-B732-402B-B56C-D0E2D41ED40F}"/>
              </a:ext>
            </a:extLst>
          </p:cNvPr>
          <p:cNvSpPr>
            <a:spLocks noGrp="1"/>
          </p:cNvSpPr>
          <p:nvPr>
            <p:ph type="title"/>
          </p:nvPr>
        </p:nvSpPr>
        <p:spPr>
          <a:xfrm>
            <a:off x="2592925" y="348343"/>
            <a:ext cx="8911687" cy="957943"/>
          </a:xfrm>
        </p:spPr>
        <p:txBody>
          <a:bodyPr>
            <a:normAutofit fontScale="90000"/>
          </a:bodyPr>
          <a:lstStyle/>
          <a:p>
            <a:r>
              <a:rPr lang="tr-TR" sz="4000" dirty="0" err="1">
                <a:latin typeface="Algerian" panose="04020705040A02060702" pitchFamily="82" charset="0"/>
              </a:rPr>
              <a:t>Relıgıon</a:t>
            </a:r>
            <a:r>
              <a:rPr lang="tr-TR" sz="4000" dirty="0">
                <a:latin typeface="Algerian" panose="04020705040A02060702" pitchFamily="82" charset="0"/>
              </a:rPr>
              <a:t> </a:t>
            </a:r>
            <a:br>
              <a:rPr lang="tr-TR" sz="4000" dirty="0">
                <a:latin typeface="Algerian" panose="04020705040A02060702" pitchFamily="82" charset="0"/>
              </a:rPr>
            </a:br>
            <a:endParaRPr lang="tr-TR" sz="4000" dirty="0">
              <a:latin typeface="Algerian" panose="04020705040A02060702" pitchFamily="82" charset="0"/>
            </a:endParaRPr>
          </a:p>
        </p:txBody>
      </p:sp>
      <p:sp>
        <p:nvSpPr>
          <p:cNvPr id="3" name="İçerik Yer Tutucusu 2">
            <a:extLst>
              <a:ext uri="{FF2B5EF4-FFF2-40B4-BE49-F238E27FC236}">
                <a16:creationId xmlns:a16="http://schemas.microsoft.com/office/drawing/2014/main" id="{46C12297-1800-4492-A306-46A683C616AE}"/>
              </a:ext>
            </a:extLst>
          </p:cNvPr>
          <p:cNvSpPr>
            <a:spLocks noGrp="1"/>
          </p:cNvSpPr>
          <p:nvPr>
            <p:ph idx="1"/>
          </p:nvPr>
        </p:nvSpPr>
        <p:spPr>
          <a:xfrm>
            <a:off x="6096000" y="1407886"/>
            <a:ext cx="5408612" cy="4503336"/>
          </a:xfrm>
        </p:spPr>
        <p:txBody>
          <a:bodyPr>
            <a:normAutofit/>
          </a:bodyPr>
          <a:lstStyle/>
          <a:p>
            <a:r>
              <a:rPr lang="tr-TR" sz="2000" dirty="0" err="1">
                <a:latin typeface="Arial Black" panose="020B0A04020102020204" pitchFamily="34" charset="0"/>
              </a:rPr>
              <a:t>The</a:t>
            </a:r>
            <a:r>
              <a:rPr lang="tr-TR" sz="2000" dirty="0">
                <a:latin typeface="Arial Black" panose="020B0A04020102020204" pitchFamily="34" charset="0"/>
              </a:rPr>
              <a:t> </a:t>
            </a:r>
            <a:r>
              <a:rPr lang="tr-TR" sz="2000" dirty="0" err="1">
                <a:latin typeface="Arial Black" panose="020B0A04020102020204" pitchFamily="34" charset="0"/>
              </a:rPr>
              <a:t>majority</a:t>
            </a:r>
            <a:r>
              <a:rPr lang="tr-TR" sz="2000" dirty="0">
                <a:latin typeface="Arial Black" panose="020B0A04020102020204" pitchFamily="34" charset="0"/>
              </a:rPr>
              <a:t> of </a:t>
            </a:r>
            <a:r>
              <a:rPr lang="tr-TR" sz="2000" dirty="0" err="1">
                <a:latin typeface="Arial Black" panose="020B0A04020102020204" pitchFamily="34" charset="0"/>
              </a:rPr>
              <a:t>Tehranis</a:t>
            </a:r>
            <a:r>
              <a:rPr lang="tr-TR" sz="2000" dirty="0">
                <a:latin typeface="Arial Black" panose="020B0A04020102020204" pitchFamily="34" charset="0"/>
              </a:rPr>
              <a:t> </a:t>
            </a:r>
            <a:r>
              <a:rPr lang="tr-TR" sz="2000" dirty="0" err="1">
                <a:latin typeface="Arial Black" panose="020B0A04020102020204" pitchFamily="34" charset="0"/>
              </a:rPr>
              <a:t>are</a:t>
            </a:r>
            <a:r>
              <a:rPr lang="tr-TR" sz="2000" dirty="0">
                <a:latin typeface="Arial Black" panose="020B0A04020102020204" pitchFamily="34" charset="0"/>
              </a:rPr>
              <a:t> </a:t>
            </a:r>
            <a:r>
              <a:rPr lang="tr-TR" sz="2000" dirty="0" err="1">
                <a:latin typeface="Arial Black" panose="020B0A04020102020204" pitchFamily="34" charset="0"/>
              </a:rPr>
              <a:t>officially</a:t>
            </a:r>
            <a:r>
              <a:rPr lang="tr-TR" sz="2000" dirty="0">
                <a:latin typeface="Arial Black" panose="020B0A04020102020204" pitchFamily="34" charset="0"/>
              </a:rPr>
              <a:t> </a:t>
            </a:r>
            <a:r>
              <a:rPr lang="tr-TR" sz="2000" dirty="0" err="1">
                <a:latin typeface="Arial Black" panose="020B0A04020102020204" pitchFamily="34" charset="0"/>
              </a:rPr>
              <a:t>Shia,which</a:t>
            </a:r>
            <a:r>
              <a:rPr lang="tr-TR" sz="2000" dirty="0">
                <a:latin typeface="Arial Black" panose="020B0A04020102020204" pitchFamily="34" charset="0"/>
              </a:rPr>
              <a:t> has </a:t>
            </a:r>
            <a:r>
              <a:rPr lang="tr-TR" sz="2000" dirty="0" err="1">
                <a:latin typeface="Arial Black" panose="020B0A04020102020204" pitchFamily="34" charset="0"/>
              </a:rPr>
              <a:t>also</a:t>
            </a:r>
            <a:r>
              <a:rPr lang="tr-TR" sz="2000" dirty="0">
                <a:latin typeface="Arial Black" panose="020B0A04020102020204" pitchFamily="34" charset="0"/>
              </a:rPr>
              <a:t> </a:t>
            </a:r>
            <a:r>
              <a:rPr lang="tr-TR" sz="2000" dirty="0" err="1">
                <a:latin typeface="Arial Black" panose="020B0A04020102020204" pitchFamily="34" charset="0"/>
              </a:rPr>
              <a:t>been</a:t>
            </a:r>
            <a:r>
              <a:rPr lang="tr-TR" sz="2000" dirty="0">
                <a:latin typeface="Arial Black" panose="020B0A04020102020204" pitchFamily="34" charset="0"/>
              </a:rPr>
              <a:t> </a:t>
            </a:r>
            <a:r>
              <a:rPr lang="tr-TR" sz="2000" dirty="0" err="1">
                <a:latin typeface="Arial Black" panose="020B0A04020102020204" pitchFamily="34" charset="0"/>
              </a:rPr>
              <a:t>the</a:t>
            </a:r>
            <a:r>
              <a:rPr lang="tr-TR" sz="2000" dirty="0">
                <a:latin typeface="Arial Black" panose="020B0A04020102020204" pitchFamily="34" charset="0"/>
              </a:rPr>
              <a:t> </a:t>
            </a:r>
            <a:r>
              <a:rPr lang="tr-TR" sz="2000" dirty="0" err="1">
                <a:latin typeface="Arial Black" panose="020B0A04020102020204" pitchFamily="34" charset="0"/>
              </a:rPr>
              <a:t>state</a:t>
            </a:r>
            <a:r>
              <a:rPr lang="tr-TR" sz="2000" dirty="0">
                <a:latin typeface="Arial Black" panose="020B0A04020102020204" pitchFamily="34" charset="0"/>
              </a:rPr>
              <a:t> </a:t>
            </a:r>
            <a:r>
              <a:rPr lang="tr-TR" sz="2000" dirty="0" err="1">
                <a:latin typeface="Arial Black" panose="020B0A04020102020204" pitchFamily="34" charset="0"/>
              </a:rPr>
              <a:t>relıgıon</a:t>
            </a:r>
            <a:r>
              <a:rPr lang="tr-TR" sz="2000" dirty="0">
                <a:latin typeface="Arial Black" panose="020B0A04020102020204" pitchFamily="34" charset="0"/>
              </a:rPr>
              <a:t> since </a:t>
            </a:r>
            <a:r>
              <a:rPr lang="tr-TR" sz="2000" dirty="0" err="1">
                <a:latin typeface="Arial Black" panose="020B0A04020102020204" pitchFamily="34" charset="0"/>
              </a:rPr>
              <a:t>the</a:t>
            </a:r>
            <a:r>
              <a:rPr lang="tr-TR" sz="2000" dirty="0">
                <a:latin typeface="Arial Black" panose="020B0A04020102020204" pitchFamily="34" charset="0"/>
              </a:rPr>
              <a:t> 16th </a:t>
            </a:r>
            <a:r>
              <a:rPr lang="tr-TR" sz="2000" dirty="0" err="1">
                <a:latin typeface="Arial Black" panose="020B0A04020102020204" pitchFamily="34" charset="0"/>
              </a:rPr>
              <a:t>century</a:t>
            </a:r>
            <a:r>
              <a:rPr lang="tr-TR" sz="2000" dirty="0">
                <a:latin typeface="Arial Black" panose="020B0A04020102020204" pitchFamily="34" charset="0"/>
              </a:rPr>
              <a:t> </a:t>
            </a:r>
            <a:r>
              <a:rPr lang="tr-TR" sz="2000" dirty="0" err="1">
                <a:latin typeface="Arial Black" panose="020B0A04020102020204" pitchFamily="34" charset="0"/>
              </a:rPr>
              <a:t>Safavid</a:t>
            </a:r>
            <a:r>
              <a:rPr lang="tr-TR" sz="2000" dirty="0">
                <a:latin typeface="Arial Black" panose="020B0A04020102020204" pitchFamily="34" charset="0"/>
              </a:rPr>
              <a:t> </a:t>
            </a:r>
            <a:r>
              <a:rPr lang="tr-TR" sz="2000" dirty="0" err="1">
                <a:latin typeface="Arial Black" panose="020B0A04020102020204" pitchFamily="34" charset="0"/>
              </a:rPr>
              <a:t>conversion.Other</a:t>
            </a:r>
            <a:r>
              <a:rPr lang="tr-TR" sz="2000" dirty="0">
                <a:latin typeface="Arial Black" panose="020B0A04020102020204" pitchFamily="34" charset="0"/>
              </a:rPr>
              <a:t> </a:t>
            </a:r>
            <a:r>
              <a:rPr lang="tr-TR" sz="2000" dirty="0" err="1">
                <a:latin typeface="Arial Black" panose="020B0A04020102020204" pitchFamily="34" charset="0"/>
              </a:rPr>
              <a:t>religious</a:t>
            </a:r>
            <a:r>
              <a:rPr lang="tr-TR" sz="2000" dirty="0">
                <a:latin typeface="Arial Black" panose="020B0A04020102020204" pitchFamily="34" charset="0"/>
              </a:rPr>
              <a:t> </a:t>
            </a:r>
            <a:r>
              <a:rPr lang="tr-TR" sz="2000" dirty="0" err="1">
                <a:latin typeface="Arial Black" panose="020B0A04020102020204" pitchFamily="34" charset="0"/>
              </a:rPr>
              <a:t>communities</a:t>
            </a:r>
            <a:r>
              <a:rPr lang="tr-TR" sz="2000" dirty="0">
                <a:latin typeface="Arial Black" panose="020B0A04020102020204" pitchFamily="34" charset="0"/>
              </a:rPr>
              <a:t> in </a:t>
            </a:r>
            <a:r>
              <a:rPr lang="tr-TR" sz="2000" dirty="0" err="1">
                <a:latin typeface="Arial Black" panose="020B0A04020102020204" pitchFamily="34" charset="0"/>
              </a:rPr>
              <a:t>the</a:t>
            </a:r>
            <a:r>
              <a:rPr lang="tr-TR" sz="2000" dirty="0">
                <a:latin typeface="Arial Black" panose="020B0A04020102020204" pitchFamily="34" charset="0"/>
              </a:rPr>
              <a:t> </a:t>
            </a:r>
            <a:r>
              <a:rPr lang="tr-TR" sz="2000" dirty="0" err="1">
                <a:latin typeface="Arial Black" panose="020B0A04020102020204" pitchFamily="34" charset="0"/>
              </a:rPr>
              <a:t>city</a:t>
            </a:r>
            <a:r>
              <a:rPr lang="tr-TR" sz="2000" dirty="0">
                <a:latin typeface="Arial Black" panose="020B0A04020102020204" pitchFamily="34" charset="0"/>
              </a:rPr>
              <a:t> </a:t>
            </a:r>
            <a:r>
              <a:rPr lang="tr-TR" sz="2000" dirty="0" err="1">
                <a:latin typeface="Arial Black" panose="020B0A04020102020204" pitchFamily="34" charset="0"/>
              </a:rPr>
              <a:t>include</a:t>
            </a:r>
            <a:r>
              <a:rPr lang="tr-TR" sz="2000" dirty="0">
                <a:latin typeface="Arial Black" panose="020B0A04020102020204" pitchFamily="34" charset="0"/>
              </a:rPr>
              <a:t> </a:t>
            </a:r>
            <a:r>
              <a:rPr lang="tr-TR" sz="2000" dirty="0" err="1">
                <a:latin typeface="Arial Black" panose="020B0A04020102020204" pitchFamily="34" charset="0"/>
              </a:rPr>
              <a:t>followers</a:t>
            </a:r>
            <a:r>
              <a:rPr lang="tr-TR" sz="2000" dirty="0">
                <a:latin typeface="Arial Black" panose="020B0A04020102020204" pitchFamily="34" charset="0"/>
              </a:rPr>
              <a:t> of </a:t>
            </a:r>
            <a:r>
              <a:rPr lang="tr-TR" sz="2000" dirty="0" err="1">
                <a:latin typeface="Arial Black" panose="020B0A04020102020204" pitchFamily="34" charset="0"/>
              </a:rPr>
              <a:t>the</a:t>
            </a:r>
            <a:r>
              <a:rPr lang="tr-TR" sz="2000" dirty="0">
                <a:latin typeface="Arial Black" panose="020B0A04020102020204" pitchFamily="34" charset="0"/>
              </a:rPr>
              <a:t> </a:t>
            </a:r>
            <a:r>
              <a:rPr lang="tr-TR" sz="2000" dirty="0" err="1">
                <a:latin typeface="Arial Black" panose="020B0A04020102020204" pitchFamily="34" charset="0"/>
              </a:rPr>
              <a:t>Sunni</a:t>
            </a:r>
            <a:r>
              <a:rPr lang="tr-TR" sz="2000" dirty="0">
                <a:latin typeface="Arial Black" panose="020B0A04020102020204" pitchFamily="34" charset="0"/>
              </a:rPr>
              <a:t> </a:t>
            </a:r>
            <a:r>
              <a:rPr lang="tr-TR" sz="2000" dirty="0" err="1">
                <a:latin typeface="Arial Black" panose="020B0A04020102020204" pitchFamily="34" charset="0"/>
              </a:rPr>
              <a:t>and</a:t>
            </a:r>
            <a:r>
              <a:rPr lang="tr-TR" sz="2000" dirty="0">
                <a:latin typeface="Arial Black" panose="020B0A04020102020204" pitchFamily="34" charset="0"/>
              </a:rPr>
              <a:t> </a:t>
            </a:r>
            <a:r>
              <a:rPr lang="tr-TR" sz="2000" dirty="0" err="1">
                <a:latin typeface="Arial Black" panose="020B0A04020102020204" pitchFamily="34" charset="0"/>
              </a:rPr>
              <a:t>Mystic</a:t>
            </a:r>
            <a:r>
              <a:rPr lang="tr-TR" sz="2000" dirty="0">
                <a:latin typeface="Arial Black" panose="020B0A04020102020204" pitchFamily="34" charset="0"/>
              </a:rPr>
              <a:t> </a:t>
            </a:r>
            <a:r>
              <a:rPr lang="tr-TR" sz="2000" dirty="0" err="1">
                <a:latin typeface="Arial Black" panose="020B0A04020102020204" pitchFamily="34" charset="0"/>
              </a:rPr>
              <a:t>branches</a:t>
            </a:r>
            <a:r>
              <a:rPr lang="tr-TR" sz="2000" dirty="0">
                <a:latin typeface="Arial Black" panose="020B0A04020102020204" pitchFamily="34" charset="0"/>
              </a:rPr>
              <a:t> of </a:t>
            </a:r>
            <a:r>
              <a:rPr lang="tr-TR" sz="2000" dirty="0" err="1">
                <a:latin typeface="Arial Black" panose="020B0A04020102020204" pitchFamily="34" charset="0"/>
              </a:rPr>
              <a:t>Islam</a:t>
            </a:r>
            <a:r>
              <a:rPr lang="tr-TR" sz="2000" dirty="0">
                <a:latin typeface="Arial Black" panose="020B0A04020102020204" pitchFamily="34" charset="0"/>
              </a:rPr>
              <a:t>.</a:t>
            </a:r>
          </a:p>
          <a:p>
            <a:r>
              <a:rPr lang="tr-TR" sz="2000" dirty="0" err="1">
                <a:latin typeface="Arial Black" panose="020B0A04020102020204" pitchFamily="34" charset="0"/>
              </a:rPr>
              <a:t>There</a:t>
            </a:r>
            <a:r>
              <a:rPr lang="tr-TR" sz="2000" dirty="0">
                <a:latin typeface="Arial Black" panose="020B0A04020102020204" pitchFamily="34" charset="0"/>
              </a:rPr>
              <a:t> </a:t>
            </a:r>
            <a:r>
              <a:rPr lang="tr-TR" sz="2000" dirty="0" err="1">
                <a:latin typeface="Arial Black" panose="020B0A04020102020204" pitchFamily="34" charset="0"/>
              </a:rPr>
              <a:t>are</a:t>
            </a:r>
            <a:r>
              <a:rPr lang="tr-TR" sz="2000" dirty="0">
                <a:latin typeface="Arial Black" panose="020B0A04020102020204" pitchFamily="34" charset="0"/>
              </a:rPr>
              <a:t> </a:t>
            </a:r>
            <a:r>
              <a:rPr lang="tr-TR" sz="2000" dirty="0" err="1">
                <a:latin typeface="Arial Black" panose="020B0A04020102020204" pitchFamily="34" charset="0"/>
              </a:rPr>
              <a:t>many</a:t>
            </a:r>
            <a:r>
              <a:rPr lang="tr-TR" sz="2000" dirty="0">
                <a:latin typeface="Arial Black" panose="020B0A04020102020204" pitchFamily="34" charset="0"/>
              </a:rPr>
              <a:t> </a:t>
            </a:r>
            <a:r>
              <a:rPr lang="tr-TR" sz="2000" dirty="0" err="1">
                <a:latin typeface="Arial Black" panose="020B0A04020102020204" pitchFamily="34" charset="0"/>
              </a:rPr>
              <a:t>relıgıous</a:t>
            </a:r>
            <a:r>
              <a:rPr lang="tr-TR" sz="2000" dirty="0">
                <a:latin typeface="Arial Black" panose="020B0A04020102020204" pitchFamily="34" charset="0"/>
              </a:rPr>
              <a:t> </a:t>
            </a:r>
            <a:r>
              <a:rPr lang="tr-TR" sz="2000" dirty="0" err="1">
                <a:latin typeface="Arial Black" panose="020B0A04020102020204" pitchFamily="34" charset="0"/>
              </a:rPr>
              <a:t>centres</a:t>
            </a:r>
            <a:r>
              <a:rPr lang="tr-TR" sz="2000" dirty="0">
                <a:latin typeface="Arial Black" panose="020B0A04020102020204" pitchFamily="34" charset="0"/>
              </a:rPr>
              <a:t> </a:t>
            </a:r>
            <a:r>
              <a:rPr lang="tr-TR" sz="2000" dirty="0" err="1">
                <a:latin typeface="Arial Black" panose="020B0A04020102020204" pitchFamily="34" charset="0"/>
              </a:rPr>
              <a:t>scattered</a:t>
            </a:r>
            <a:r>
              <a:rPr lang="tr-TR" sz="2000" dirty="0">
                <a:latin typeface="Arial Black" panose="020B0A04020102020204" pitchFamily="34" charset="0"/>
              </a:rPr>
              <a:t> </a:t>
            </a:r>
            <a:r>
              <a:rPr lang="tr-TR" sz="2000" dirty="0" err="1">
                <a:latin typeface="Arial Black" panose="020B0A04020102020204" pitchFamily="34" charset="0"/>
              </a:rPr>
              <a:t>around</a:t>
            </a:r>
            <a:r>
              <a:rPr lang="tr-TR" sz="2000" dirty="0">
                <a:latin typeface="Arial Black" panose="020B0A04020102020204" pitchFamily="34" charset="0"/>
              </a:rPr>
              <a:t> </a:t>
            </a:r>
            <a:r>
              <a:rPr lang="tr-TR" sz="2000" dirty="0" err="1">
                <a:latin typeface="Arial Black" panose="020B0A04020102020204" pitchFamily="34" charset="0"/>
              </a:rPr>
              <a:t>the</a:t>
            </a:r>
            <a:r>
              <a:rPr lang="tr-TR" sz="2000" dirty="0">
                <a:latin typeface="Arial Black" panose="020B0A04020102020204" pitchFamily="34" charset="0"/>
              </a:rPr>
              <a:t> </a:t>
            </a:r>
            <a:r>
              <a:rPr lang="tr-TR" sz="2000" dirty="0" err="1">
                <a:latin typeface="Arial Black" panose="020B0A04020102020204" pitchFamily="34" charset="0"/>
              </a:rPr>
              <a:t>city</a:t>
            </a:r>
            <a:r>
              <a:rPr lang="tr-TR" sz="2000" dirty="0">
                <a:latin typeface="Arial Black" panose="020B0A04020102020204" pitchFamily="34" charset="0"/>
              </a:rPr>
              <a:t> </a:t>
            </a:r>
            <a:r>
              <a:rPr lang="tr-TR" sz="2000" dirty="0" err="1">
                <a:latin typeface="Arial Black" panose="020B0A04020102020204" pitchFamily="34" charset="0"/>
              </a:rPr>
              <a:t>including</a:t>
            </a:r>
            <a:r>
              <a:rPr lang="tr-TR" sz="2000" dirty="0">
                <a:latin typeface="Arial Black" panose="020B0A04020102020204" pitchFamily="34" charset="0"/>
              </a:rPr>
              <a:t> </a:t>
            </a:r>
            <a:r>
              <a:rPr lang="tr-TR" sz="2000" dirty="0" err="1">
                <a:latin typeface="Arial Black" panose="020B0A04020102020204" pitchFamily="34" charset="0"/>
              </a:rPr>
              <a:t>mosques,churches,synagougues</a:t>
            </a:r>
            <a:r>
              <a:rPr lang="tr-TR" sz="2000" dirty="0">
                <a:latin typeface="Arial Black" panose="020B0A04020102020204" pitchFamily="34" charset="0"/>
              </a:rPr>
              <a:t> </a:t>
            </a:r>
            <a:r>
              <a:rPr lang="tr-TR" sz="2000" dirty="0" err="1">
                <a:latin typeface="Arial Black" panose="020B0A04020102020204" pitchFamily="34" charset="0"/>
              </a:rPr>
              <a:t>and</a:t>
            </a:r>
            <a:r>
              <a:rPr lang="tr-TR" sz="2000" dirty="0">
                <a:latin typeface="Arial Black" panose="020B0A04020102020204" pitchFamily="34" charset="0"/>
              </a:rPr>
              <a:t> </a:t>
            </a:r>
            <a:r>
              <a:rPr lang="tr-TR" sz="2000" dirty="0" err="1">
                <a:latin typeface="Arial Black" panose="020B0A04020102020204" pitchFamily="34" charset="0"/>
              </a:rPr>
              <a:t>Zoroastrian</a:t>
            </a:r>
            <a:r>
              <a:rPr lang="tr-TR" sz="2000" dirty="0">
                <a:latin typeface="Arial Black" panose="020B0A04020102020204" pitchFamily="34" charset="0"/>
              </a:rPr>
              <a:t> fire </a:t>
            </a:r>
            <a:r>
              <a:rPr lang="tr-TR" sz="2000" dirty="0" err="1">
                <a:latin typeface="Arial Black" panose="020B0A04020102020204" pitchFamily="34" charset="0"/>
              </a:rPr>
              <a:t>temples</a:t>
            </a:r>
            <a:r>
              <a:rPr lang="tr-TR" sz="2000" dirty="0">
                <a:latin typeface="Arial Black" panose="020B0A04020102020204" pitchFamily="34" charset="0"/>
              </a:rPr>
              <a:t>.</a:t>
            </a:r>
          </a:p>
        </p:txBody>
      </p:sp>
      <p:pic>
        <p:nvPicPr>
          <p:cNvPr id="7" name="Resim 6">
            <a:extLst>
              <a:ext uri="{FF2B5EF4-FFF2-40B4-BE49-F238E27FC236}">
                <a16:creationId xmlns:a16="http://schemas.microsoft.com/office/drawing/2014/main" id="{FBCB571F-8971-45C2-A37F-F41AC7938927}"/>
              </a:ext>
            </a:extLst>
          </p:cNvPr>
          <p:cNvPicPr>
            <a:picLocks noChangeAspect="1"/>
          </p:cNvPicPr>
          <p:nvPr/>
        </p:nvPicPr>
        <p:blipFill>
          <a:blip r:embed="rId2"/>
          <a:stretch>
            <a:fillRect/>
          </a:stretch>
        </p:blipFill>
        <p:spPr>
          <a:xfrm>
            <a:off x="1116760" y="1407886"/>
            <a:ext cx="4636226" cy="4065262"/>
          </a:xfrm>
          <a:prstGeom prst="rect">
            <a:avLst/>
          </a:prstGeom>
        </p:spPr>
      </p:pic>
    </p:spTree>
    <p:extLst>
      <p:ext uri="{BB962C8B-B14F-4D97-AF65-F5344CB8AC3E}">
        <p14:creationId xmlns:p14="http://schemas.microsoft.com/office/powerpoint/2010/main" val="1773044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3AE28EF-0530-409B-84C0-8C3717854376}"/>
              </a:ext>
            </a:extLst>
          </p:cNvPr>
          <p:cNvSpPr>
            <a:spLocks noGrp="1"/>
          </p:cNvSpPr>
          <p:nvPr>
            <p:ph type="title"/>
          </p:nvPr>
        </p:nvSpPr>
        <p:spPr>
          <a:xfrm>
            <a:off x="2592925" y="624110"/>
            <a:ext cx="8911687" cy="863952"/>
          </a:xfrm>
        </p:spPr>
        <p:txBody>
          <a:bodyPr/>
          <a:lstStyle/>
          <a:p>
            <a:r>
              <a:rPr lang="tr-TR" dirty="0"/>
              <a:t>DEMOGRAFİCS OF TEHRAN</a:t>
            </a:r>
          </a:p>
        </p:txBody>
      </p:sp>
      <p:pic>
        <p:nvPicPr>
          <p:cNvPr id="5" name="İçerik Yer Tutucusu 4" descr="cihaz içeren bir resim&#10;&#10;Açıklama otomatik olarak oluşturuldu">
            <a:extLst>
              <a:ext uri="{FF2B5EF4-FFF2-40B4-BE49-F238E27FC236}">
                <a16:creationId xmlns:a16="http://schemas.microsoft.com/office/drawing/2014/main" id="{5CAFCE70-38E1-4E4C-9670-A1EACF9B4488}"/>
              </a:ext>
            </a:extLst>
          </p:cNvPr>
          <p:cNvPicPr>
            <a:picLocks noGrp="1" noChangeAspect="1"/>
          </p:cNvPicPr>
          <p:nvPr>
            <p:ph idx="1"/>
          </p:nvPr>
        </p:nvPicPr>
        <p:blipFill>
          <a:blip r:embed="rId2"/>
          <a:stretch>
            <a:fillRect/>
          </a:stretch>
        </p:blipFill>
        <p:spPr>
          <a:xfrm>
            <a:off x="1390202" y="1721354"/>
            <a:ext cx="4448796" cy="3648584"/>
          </a:xfrm>
        </p:spPr>
      </p:pic>
      <p:sp>
        <p:nvSpPr>
          <p:cNvPr id="6" name="Dikdörtgen 5">
            <a:extLst>
              <a:ext uri="{FF2B5EF4-FFF2-40B4-BE49-F238E27FC236}">
                <a16:creationId xmlns:a16="http://schemas.microsoft.com/office/drawing/2014/main" id="{877889C4-380B-4728-83BA-5A1B3298E623}"/>
              </a:ext>
            </a:extLst>
          </p:cNvPr>
          <p:cNvSpPr/>
          <p:nvPr/>
        </p:nvSpPr>
        <p:spPr>
          <a:xfrm>
            <a:off x="6096000" y="1721354"/>
            <a:ext cx="5844209" cy="364858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rgbClr val="7030A0"/>
                </a:solidFill>
                <a:latin typeface="Arial Black" panose="020B0A04020102020204" pitchFamily="34" charset="0"/>
              </a:rPr>
              <a:t>TEHRAN’S POPULATION CONSİST OF %61 PERSİANS 16% AZERIS AND 2% ARABS TURKMENS AND OTHER NATIONS. </a:t>
            </a:r>
          </a:p>
        </p:txBody>
      </p:sp>
    </p:spTree>
    <p:extLst>
      <p:ext uri="{BB962C8B-B14F-4D97-AF65-F5344CB8AC3E}">
        <p14:creationId xmlns:p14="http://schemas.microsoft.com/office/powerpoint/2010/main" val="3291402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E73FCD1-154E-45D2-9A46-E475FE4713EC}"/>
              </a:ext>
            </a:extLst>
          </p:cNvPr>
          <p:cNvSpPr>
            <a:spLocks noGrp="1"/>
          </p:cNvSpPr>
          <p:nvPr>
            <p:ph type="title"/>
          </p:nvPr>
        </p:nvSpPr>
        <p:spPr>
          <a:xfrm>
            <a:off x="2592925" y="624110"/>
            <a:ext cx="8911687" cy="860133"/>
          </a:xfrm>
        </p:spPr>
        <p:txBody>
          <a:bodyPr/>
          <a:lstStyle/>
          <a:p>
            <a:r>
              <a:rPr lang="tr-TR" dirty="0">
                <a:solidFill>
                  <a:srgbClr val="7030A0"/>
                </a:solidFill>
                <a:latin typeface="Arial Black" panose="020B0A04020102020204" pitchFamily="34" charset="0"/>
              </a:rPr>
              <a:t>CULTUREL LİFE</a:t>
            </a:r>
          </a:p>
        </p:txBody>
      </p:sp>
      <p:sp>
        <p:nvSpPr>
          <p:cNvPr id="3" name="İçerik Yer Tutucusu 2">
            <a:extLst>
              <a:ext uri="{FF2B5EF4-FFF2-40B4-BE49-F238E27FC236}">
                <a16:creationId xmlns:a16="http://schemas.microsoft.com/office/drawing/2014/main" id="{0D224168-648B-4D16-9181-C087DBCC99D1}"/>
              </a:ext>
            </a:extLst>
          </p:cNvPr>
          <p:cNvSpPr>
            <a:spLocks noGrp="1"/>
          </p:cNvSpPr>
          <p:nvPr>
            <p:ph idx="1"/>
          </p:nvPr>
        </p:nvSpPr>
        <p:spPr>
          <a:xfrm>
            <a:off x="2589212" y="1484243"/>
            <a:ext cx="8915400" cy="4426979"/>
          </a:xfrm>
        </p:spPr>
        <p:txBody>
          <a:bodyPr>
            <a:normAutofit/>
          </a:bodyPr>
          <a:lstStyle/>
          <a:p>
            <a:r>
              <a:rPr lang="tr-TR" sz="2000" dirty="0" err="1">
                <a:latin typeface="Arial Black" panose="020B0A04020102020204" pitchFamily="34" charset="0"/>
              </a:rPr>
              <a:t>Even</a:t>
            </a:r>
            <a:r>
              <a:rPr lang="tr-TR" sz="2000" dirty="0">
                <a:latin typeface="Arial Black" panose="020B0A04020102020204" pitchFamily="34" charset="0"/>
              </a:rPr>
              <a:t> </a:t>
            </a:r>
            <a:r>
              <a:rPr lang="tr-TR" sz="2000" dirty="0" err="1">
                <a:latin typeface="Arial Black" panose="020B0A04020102020204" pitchFamily="34" charset="0"/>
              </a:rPr>
              <a:t>tough</a:t>
            </a:r>
            <a:r>
              <a:rPr lang="tr-TR" sz="2000" dirty="0">
                <a:latin typeface="Arial Black" panose="020B0A04020102020204" pitchFamily="34" charset="0"/>
              </a:rPr>
              <a:t> </a:t>
            </a:r>
            <a:r>
              <a:rPr lang="tr-TR" sz="2000" dirty="0" err="1">
                <a:latin typeface="Arial Black" panose="020B0A04020102020204" pitchFamily="34" charset="0"/>
              </a:rPr>
              <a:t>the</a:t>
            </a:r>
            <a:r>
              <a:rPr lang="tr-TR" sz="2000" dirty="0">
                <a:latin typeface="Arial Black" panose="020B0A04020102020204" pitchFamily="34" charset="0"/>
              </a:rPr>
              <a:t> </a:t>
            </a:r>
            <a:r>
              <a:rPr lang="tr-TR" sz="2000" dirty="0" err="1">
                <a:latin typeface="Arial Black" panose="020B0A04020102020204" pitchFamily="34" charset="0"/>
              </a:rPr>
              <a:t>city</a:t>
            </a:r>
            <a:r>
              <a:rPr lang="tr-TR" sz="2000" dirty="0">
                <a:latin typeface="Arial Black" panose="020B0A04020102020204" pitchFamily="34" charset="0"/>
              </a:rPr>
              <a:t> is </a:t>
            </a:r>
            <a:r>
              <a:rPr lang="tr-TR" sz="2000" dirty="0" err="1">
                <a:latin typeface="Arial Black" panose="020B0A04020102020204" pitchFamily="34" charset="0"/>
              </a:rPr>
              <a:t>the</a:t>
            </a:r>
            <a:r>
              <a:rPr lang="tr-TR" sz="2000" dirty="0">
                <a:latin typeface="Arial Black" panose="020B0A04020102020204" pitchFamily="34" charset="0"/>
              </a:rPr>
              <a:t> </a:t>
            </a:r>
            <a:r>
              <a:rPr lang="tr-TR" sz="2000" dirty="0" err="1">
                <a:latin typeface="Arial Black" panose="020B0A04020102020204" pitchFamily="34" charset="0"/>
              </a:rPr>
              <a:t>meeting</a:t>
            </a:r>
            <a:r>
              <a:rPr lang="tr-TR" sz="2000" dirty="0">
                <a:latin typeface="Arial Black" panose="020B0A04020102020204" pitchFamily="34" charset="0"/>
              </a:rPr>
              <a:t> </a:t>
            </a:r>
            <a:r>
              <a:rPr lang="tr-TR" sz="2000" dirty="0" err="1">
                <a:latin typeface="Arial Black" panose="020B0A04020102020204" pitchFamily="34" charset="0"/>
              </a:rPr>
              <a:t>point</a:t>
            </a:r>
            <a:r>
              <a:rPr lang="tr-TR" sz="2000" dirty="0">
                <a:latin typeface="Arial Black" panose="020B0A04020102020204" pitchFamily="34" charset="0"/>
              </a:rPr>
              <a:t> of </a:t>
            </a:r>
            <a:r>
              <a:rPr lang="tr-TR" sz="2000" dirty="0" err="1">
                <a:latin typeface="Arial Black" panose="020B0A04020102020204" pitchFamily="34" charset="0"/>
              </a:rPr>
              <a:t>many</a:t>
            </a:r>
            <a:r>
              <a:rPr lang="tr-TR" sz="2000" dirty="0">
                <a:latin typeface="Arial Black" panose="020B0A04020102020204" pitchFamily="34" charset="0"/>
              </a:rPr>
              <a:t> </a:t>
            </a:r>
            <a:r>
              <a:rPr lang="tr-TR" sz="2000" dirty="0" err="1">
                <a:latin typeface="Arial Black" panose="020B0A04020102020204" pitchFamily="34" charset="0"/>
              </a:rPr>
              <a:t>ethnics,it</a:t>
            </a:r>
            <a:r>
              <a:rPr lang="tr-TR" sz="2000" dirty="0">
                <a:latin typeface="Arial Black" panose="020B0A04020102020204" pitchFamily="34" charset="0"/>
              </a:rPr>
              <a:t> is </a:t>
            </a:r>
            <a:r>
              <a:rPr lang="tr-TR" sz="2000" dirty="0" err="1">
                <a:latin typeface="Arial Black" panose="020B0A04020102020204" pitchFamily="34" charset="0"/>
              </a:rPr>
              <a:t>dominated</a:t>
            </a:r>
            <a:r>
              <a:rPr lang="tr-TR" sz="2000" dirty="0">
                <a:latin typeface="Arial Black" panose="020B0A04020102020204" pitchFamily="34" charset="0"/>
              </a:rPr>
              <a:t> </a:t>
            </a:r>
            <a:r>
              <a:rPr lang="tr-TR" sz="2000" dirty="0" err="1">
                <a:latin typeface="Arial Black" panose="020B0A04020102020204" pitchFamily="34" charset="0"/>
              </a:rPr>
              <a:t>by</a:t>
            </a:r>
            <a:r>
              <a:rPr lang="tr-TR" sz="2000" dirty="0">
                <a:latin typeface="Arial Black" panose="020B0A04020102020204" pitchFamily="34" charset="0"/>
              </a:rPr>
              <a:t> </a:t>
            </a:r>
            <a:r>
              <a:rPr lang="tr-TR" sz="2000" dirty="0" err="1">
                <a:latin typeface="Arial Black" panose="020B0A04020102020204" pitchFamily="34" charset="0"/>
              </a:rPr>
              <a:t>the</a:t>
            </a:r>
            <a:r>
              <a:rPr lang="tr-TR" sz="2000" dirty="0">
                <a:latin typeface="Arial Black" panose="020B0A04020102020204" pitchFamily="34" charset="0"/>
              </a:rPr>
              <a:t> </a:t>
            </a:r>
            <a:r>
              <a:rPr lang="tr-TR" sz="2000" dirty="0" err="1">
                <a:latin typeface="Arial Black" panose="020B0A04020102020204" pitchFamily="34" charset="0"/>
              </a:rPr>
              <a:t>persian</a:t>
            </a:r>
            <a:r>
              <a:rPr lang="tr-TR" sz="2000" dirty="0">
                <a:latin typeface="Arial Black" panose="020B0A04020102020204" pitchFamily="34" charset="0"/>
              </a:rPr>
              <a:t> </a:t>
            </a:r>
            <a:r>
              <a:rPr lang="tr-TR" sz="2000" dirty="0" err="1">
                <a:latin typeface="Arial Black" panose="020B0A04020102020204" pitchFamily="34" charset="0"/>
              </a:rPr>
              <a:t>culture</a:t>
            </a:r>
            <a:r>
              <a:rPr lang="tr-TR" sz="2000" dirty="0">
                <a:latin typeface="Arial Black" panose="020B0A04020102020204" pitchFamily="34" charset="0"/>
              </a:rPr>
              <a:t> </a:t>
            </a:r>
            <a:r>
              <a:rPr lang="tr-TR" sz="2000" dirty="0" err="1">
                <a:latin typeface="Arial Black" panose="020B0A04020102020204" pitchFamily="34" charset="0"/>
              </a:rPr>
              <a:t>and</a:t>
            </a:r>
            <a:r>
              <a:rPr lang="tr-TR" sz="2000" dirty="0">
                <a:latin typeface="Arial Black" panose="020B0A04020102020204" pitchFamily="34" charset="0"/>
              </a:rPr>
              <a:t> </a:t>
            </a:r>
            <a:r>
              <a:rPr lang="tr-TR" sz="2000" dirty="0" err="1">
                <a:latin typeface="Arial Black" panose="020B0A04020102020204" pitchFamily="34" charset="0"/>
              </a:rPr>
              <a:t>language</a:t>
            </a:r>
            <a:r>
              <a:rPr lang="tr-TR" sz="2000" dirty="0">
                <a:latin typeface="Arial Black" panose="020B0A04020102020204" pitchFamily="34" charset="0"/>
              </a:rPr>
              <a:t>.</a:t>
            </a:r>
          </a:p>
          <a:p>
            <a:r>
              <a:rPr lang="tr-TR" sz="2000" dirty="0">
                <a:latin typeface="Arial Black" panose="020B0A04020102020204" pitchFamily="34" charset="0"/>
              </a:rPr>
              <a:t>Tahran </a:t>
            </a:r>
            <a:r>
              <a:rPr lang="tr-TR" sz="2000" dirty="0" err="1">
                <a:latin typeface="Arial Black" panose="020B0A04020102020204" pitchFamily="34" charset="0"/>
              </a:rPr>
              <a:t>plays</a:t>
            </a:r>
            <a:r>
              <a:rPr lang="tr-TR" sz="2000" dirty="0">
                <a:latin typeface="Arial Black" panose="020B0A04020102020204" pitchFamily="34" charset="0"/>
              </a:rPr>
              <a:t> an </a:t>
            </a:r>
            <a:r>
              <a:rPr lang="tr-TR" sz="2000" dirty="0" err="1">
                <a:latin typeface="Arial Black" panose="020B0A04020102020204" pitchFamily="34" charset="0"/>
              </a:rPr>
              <a:t>important</a:t>
            </a:r>
            <a:r>
              <a:rPr lang="tr-TR" sz="2000" dirty="0">
                <a:latin typeface="Arial Black" panose="020B0A04020102020204" pitchFamily="34" charset="0"/>
              </a:rPr>
              <a:t> role in </a:t>
            </a:r>
            <a:r>
              <a:rPr lang="tr-TR" sz="2000" dirty="0" err="1">
                <a:latin typeface="Arial Black" panose="020B0A04020102020204" pitchFamily="34" charset="0"/>
              </a:rPr>
              <a:t>arts.The</a:t>
            </a:r>
            <a:r>
              <a:rPr lang="tr-TR" sz="2000" dirty="0">
                <a:latin typeface="Arial Black" panose="020B0A04020102020204" pitchFamily="34" charset="0"/>
              </a:rPr>
              <a:t> </a:t>
            </a:r>
            <a:r>
              <a:rPr lang="tr-TR" sz="2000" dirty="0" err="1">
                <a:latin typeface="Arial Black" panose="020B0A04020102020204" pitchFamily="34" charset="0"/>
              </a:rPr>
              <a:t>Tehran</a:t>
            </a:r>
            <a:r>
              <a:rPr lang="tr-TR" sz="2000" dirty="0">
                <a:latin typeface="Arial Black" panose="020B0A04020102020204" pitchFamily="34" charset="0"/>
              </a:rPr>
              <a:t> Symphony </a:t>
            </a:r>
            <a:r>
              <a:rPr lang="tr-TR" sz="2000" dirty="0" err="1">
                <a:latin typeface="Arial Black" panose="020B0A04020102020204" pitchFamily="34" charset="0"/>
              </a:rPr>
              <a:t>Orchestra</a:t>
            </a:r>
            <a:r>
              <a:rPr lang="tr-TR" sz="2000" dirty="0">
                <a:latin typeface="Arial Black" panose="020B0A04020102020204" pitchFamily="34" charset="0"/>
              </a:rPr>
              <a:t> has </a:t>
            </a:r>
            <a:r>
              <a:rPr lang="tr-TR" sz="2000" dirty="0" err="1">
                <a:latin typeface="Arial Black" panose="020B0A04020102020204" pitchFamily="34" charset="0"/>
              </a:rPr>
              <a:t>performed</a:t>
            </a:r>
            <a:r>
              <a:rPr lang="tr-TR" sz="2000" dirty="0">
                <a:latin typeface="Arial Black" panose="020B0A04020102020204" pitchFamily="34" charset="0"/>
              </a:rPr>
              <a:t> </a:t>
            </a:r>
            <a:r>
              <a:rPr lang="tr-TR" sz="2000" dirty="0" err="1">
                <a:latin typeface="Arial Black" panose="020B0A04020102020204" pitchFamily="34" charset="0"/>
              </a:rPr>
              <a:t>both</a:t>
            </a:r>
            <a:r>
              <a:rPr lang="tr-TR" sz="2000" dirty="0">
                <a:latin typeface="Arial Black" panose="020B0A04020102020204" pitchFamily="34" charset="0"/>
              </a:rPr>
              <a:t> at </a:t>
            </a:r>
            <a:r>
              <a:rPr lang="tr-TR" sz="2000" dirty="0" err="1">
                <a:latin typeface="Arial Black" panose="020B0A04020102020204" pitchFamily="34" charset="0"/>
              </a:rPr>
              <a:t>home</a:t>
            </a:r>
            <a:r>
              <a:rPr lang="tr-TR" sz="2000" dirty="0">
                <a:latin typeface="Arial Black" panose="020B0A04020102020204" pitchFamily="34" charset="0"/>
              </a:rPr>
              <a:t> </a:t>
            </a:r>
            <a:r>
              <a:rPr lang="tr-TR" sz="2000" dirty="0" err="1">
                <a:latin typeface="Arial Black" panose="020B0A04020102020204" pitchFamily="34" charset="0"/>
              </a:rPr>
              <a:t>and</a:t>
            </a:r>
            <a:r>
              <a:rPr lang="tr-TR" sz="2000" dirty="0">
                <a:latin typeface="Arial Black" panose="020B0A04020102020204" pitchFamily="34" charset="0"/>
              </a:rPr>
              <a:t> </a:t>
            </a:r>
            <a:r>
              <a:rPr lang="tr-TR" sz="2000" dirty="0" err="1">
                <a:latin typeface="Arial Black" panose="020B0A04020102020204" pitchFamily="34" charset="0"/>
              </a:rPr>
              <a:t>for</a:t>
            </a:r>
            <a:r>
              <a:rPr lang="tr-TR" sz="2000" dirty="0">
                <a:latin typeface="Arial Black" panose="020B0A04020102020204" pitchFamily="34" charset="0"/>
              </a:rPr>
              <a:t> </a:t>
            </a:r>
            <a:r>
              <a:rPr lang="tr-TR" sz="2000" dirty="0" err="1">
                <a:latin typeface="Arial Black" panose="020B0A04020102020204" pitchFamily="34" charset="0"/>
              </a:rPr>
              <a:t>internatıonal</a:t>
            </a:r>
            <a:r>
              <a:rPr lang="tr-TR" sz="2000" dirty="0">
                <a:latin typeface="Arial Black" panose="020B0A04020102020204" pitchFamily="34" charset="0"/>
              </a:rPr>
              <a:t> </a:t>
            </a:r>
            <a:r>
              <a:rPr lang="tr-TR" sz="2000" dirty="0" err="1">
                <a:latin typeface="Arial Black" panose="020B0A04020102020204" pitchFamily="34" charset="0"/>
              </a:rPr>
              <a:t>audiences</a:t>
            </a:r>
            <a:r>
              <a:rPr lang="tr-TR" sz="2000" dirty="0">
                <a:latin typeface="Arial Black" panose="020B0A04020102020204" pitchFamily="34" charset="0"/>
              </a:rPr>
              <a:t> </a:t>
            </a:r>
            <a:r>
              <a:rPr lang="tr-TR" sz="2000" dirty="0" err="1">
                <a:latin typeface="Arial Black" panose="020B0A04020102020204" pitchFamily="34" charset="0"/>
              </a:rPr>
              <a:t>abroad,and</a:t>
            </a:r>
            <a:r>
              <a:rPr lang="tr-TR" sz="2000" dirty="0">
                <a:latin typeface="Arial Black" panose="020B0A04020102020204" pitchFamily="34" charset="0"/>
              </a:rPr>
              <a:t> </a:t>
            </a:r>
            <a:r>
              <a:rPr lang="tr-TR" sz="2000" dirty="0" err="1">
                <a:latin typeface="Arial Black" panose="020B0A04020102020204" pitchFamily="34" charset="0"/>
              </a:rPr>
              <a:t>The</a:t>
            </a:r>
            <a:r>
              <a:rPr lang="tr-TR" sz="2000" dirty="0">
                <a:latin typeface="Arial Black" panose="020B0A04020102020204" pitchFamily="34" charset="0"/>
              </a:rPr>
              <a:t> </a:t>
            </a:r>
            <a:r>
              <a:rPr lang="tr-TR" sz="2000" dirty="0" err="1">
                <a:latin typeface="Arial Black" panose="020B0A04020102020204" pitchFamily="34" charset="0"/>
              </a:rPr>
              <a:t>Fajr</a:t>
            </a:r>
            <a:r>
              <a:rPr lang="tr-TR" sz="2000" dirty="0">
                <a:latin typeface="Arial Black" panose="020B0A04020102020204" pitchFamily="34" charset="0"/>
              </a:rPr>
              <a:t> </a:t>
            </a:r>
            <a:r>
              <a:rPr lang="tr-TR" sz="2000" dirty="0" err="1">
                <a:latin typeface="Arial Black" panose="020B0A04020102020204" pitchFamily="34" charset="0"/>
              </a:rPr>
              <a:t>Internatıonal</a:t>
            </a:r>
            <a:r>
              <a:rPr lang="tr-TR" sz="2000" dirty="0">
                <a:latin typeface="Arial Black" panose="020B0A04020102020204" pitchFamily="34" charset="0"/>
              </a:rPr>
              <a:t> Theater </a:t>
            </a:r>
            <a:r>
              <a:rPr lang="tr-TR" sz="2000" dirty="0" err="1">
                <a:latin typeface="Arial Black" panose="020B0A04020102020204" pitchFamily="34" charset="0"/>
              </a:rPr>
              <a:t>Festıval</a:t>
            </a:r>
            <a:r>
              <a:rPr lang="tr-TR" sz="2000" dirty="0">
                <a:latin typeface="Arial Black" panose="020B0A04020102020204" pitchFamily="34" charset="0"/>
              </a:rPr>
              <a:t> is </a:t>
            </a:r>
            <a:r>
              <a:rPr lang="tr-TR" sz="2000" dirty="0" err="1">
                <a:latin typeface="Arial Black" panose="020B0A04020102020204" pitchFamily="34" charset="0"/>
              </a:rPr>
              <a:t>held</a:t>
            </a:r>
            <a:r>
              <a:rPr lang="tr-TR" sz="2000" dirty="0">
                <a:latin typeface="Arial Black" panose="020B0A04020102020204" pitchFamily="34" charset="0"/>
              </a:rPr>
              <a:t> </a:t>
            </a:r>
            <a:r>
              <a:rPr lang="tr-TR" sz="2000" dirty="0" err="1">
                <a:latin typeface="Arial Black" panose="020B0A04020102020204" pitchFamily="34" charset="0"/>
              </a:rPr>
              <a:t>annually</a:t>
            </a:r>
            <a:r>
              <a:rPr lang="tr-TR" sz="2000" dirty="0">
                <a:latin typeface="Arial Black" panose="020B0A04020102020204" pitchFamily="34" charset="0"/>
              </a:rPr>
              <a:t> in </a:t>
            </a:r>
            <a:r>
              <a:rPr lang="tr-TR" sz="2000" dirty="0" err="1">
                <a:latin typeface="Arial Black" panose="020B0A04020102020204" pitchFamily="34" charset="0"/>
              </a:rPr>
              <a:t>Tehran.A</a:t>
            </a:r>
            <a:r>
              <a:rPr lang="tr-TR" sz="2000" dirty="0">
                <a:latin typeface="Arial Black" panose="020B0A04020102020204" pitchFamily="34" charset="0"/>
              </a:rPr>
              <a:t> </a:t>
            </a:r>
            <a:r>
              <a:rPr lang="tr-TR" sz="2000" dirty="0" err="1">
                <a:latin typeface="Arial Black" panose="020B0A04020102020204" pitchFamily="34" charset="0"/>
              </a:rPr>
              <a:t>number</a:t>
            </a:r>
            <a:r>
              <a:rPr lang="tr-TR" sz="2000" dirty="0">
                <a:latin typeface="Arial Black" panose="020B0A04020102020204" pitchFamily="34" charset="0"/>
              </a:rPr>
              <a:t> of </a:t>
            </a:r>
            <a:r>
              <a:rPr lang="tr-TR" sz="2000" dirty="0" err="1">
                <a:latin typeface="Arial Black" panose="020B0A04020102020204" pitchFamily="34" charset="0"/>
              </a:rPr>
              <a:t>major</a:t>
            </a:r>
            <a:r>
              <a:rPr lang="tr-TR" sz="2000" dirty="0">
                <a:latin typeface="Arial Black" panose="020B0A04020102020204" pitchFamily="34" charset="0"/>
              </a:rPr>
              <a:t> </a:t>
            </a:r>
            <a:r>
              <a:rPr lang="tr-TR" sz="2000" dirty="0" err="1">
                <a:latin typeface="Arial Black" panose="020B0A04020102020204" pitchFamily="34" charset="0"/>
              </a:rPr>
              <a:t>museums</a:t>
            </a:r>
            <a:r>
              <a:rPr lang="tr-TR" sz="2000" dirty="0">
                <a:latin typeface="Arial Black" panose="020B0A04020102020204" pitchFamily="34" charset="0"/>
              </a:rPr>
              <a:t> </a:t>
            </a:r>
            <a:r>
              <a:rPr lang="tr-TR" sz="2000" dirty="0" err="1">
                <a:latin typeface="Arial Black" panose="020B0A04020102020204" pitchFamily="34" charset="0"/>
              </a:rPr>
              <a:t>specializes</a:t>
            </a:r>
            <a:r>
              <a:rPr lang="tr-TR" sz="2000" dirty="0">
                <a:latin typeface="Arial Black" panose="020B0A04020102020204" pitchFamily="34" charset="0"/>
              </a:rPr>
              <a:t> in a </a:t>
            </a:r>
            <a:r>
              <a:rPr lang="tr-TR" sz="2000" dirty="0" err="1">
                <a:latin typeface="Arial Black" panose="020B0A04020102020204" pitchFamily="34" charset="0"/>
              </a:rPr>
              <a:t>range</a:t>
            </a:r>
            <a:r>
              <a:rPr lang="tr-TR" sz="2000" dirty="0">
                <a:latin typeface="Arial Black" panose="020B0A04020102020204" pitchFamily="34" charset="0"/>
              </a:rPr>
              <a:t> of </a:t>
            </a:r>
            <a:r>
              <a:rPr lang="tr-TR" sz="2000" dirty="0" err="1">
                <a:latin typeface="Arial Black" panose="020B0A04020102020204" pitchFamily="34" charset="0"/>
              </a:rPr>
              <a:t>themes.Tehran</a:t>
            </a:r>
            <a:r>
              <a:rPr lang="tr-TR" sz="2000" dirty="0">
                <a:latin typeface="Arial Black" panose="020B0A04020102020204" pitchFamily="34" charset="0"/>
              </a:rPr>
              <a:t> </a:t>
            </a:r>
            <a:r>
              <a:rPr lang="tr-TR" sz="2000" dirty="0" err="1">
                <a:latin typeface="Arial Black" panose="020B0A04020102020204" pitchFamily="34" charset="0"/>
              </a:rPr>
              <a:t>Museum</a:t>
            </a:r>
            <a:r>
              <a:rPr lang="tr-TR" sz="2000" dirty="0">
                <a:latin typeface="Arial Black" panose="020B0A04020102020204" pitchFamily="34" charset="0"/>
              </a:rPr>
              <a:t> of </a:t>
            </a:r>
            <a:r>
              <a:rPr lang="tr-TR" sz="2000" dirty="0" err="1">
                <a:latin typeface="Arial Black" panose="020B0A04020102020204" pitchFamily="34" charset="0"/>
              </a:rPr>
              <a:t>Contemporary</a:t>
            </a:r>
            <a:r>
              <a:rPr lang="tr-TR" sz="2000" dirty="0">
                <a:latin typeface="Arial Black" panose="020B0A04020102020204" pitchFamily="34" charset="0"/>
              </a:rPr>
              <a:t> Art </a:t>
            </a:r>
            <a:r>
              <a:rPr lang="tr-TR" sz="2000" dirty="0" err="1">
                <a:latin typeface="Arial Black" panose="020B0A04020102020204" pitchFamily="34" charset="0"/>
              </a:rPr>
              <a:t>holds</a:t>
            </a:r>
            <a:r>
              <a:rPr lang="tr-TR" sz="2000" dirty="0">
                <a:latin typeface="Arial Black" panose="020B0A04020102020204" pitchFamily="34" charset="0"/>
              </a:rPr>
              <a:t> Works </a:t>
            </a:r>
            <a:r>
              <a:rPr lang="tr-TR" sz="2000" dirty="0" err="1">
                <a:latin typeface="Arial Black" panose="020B0A04020102020204" pitchFamily="34" charset="0"/>
              </a:rPr>
              <a:t>from</a:t>
            </a:r>
            <a:r>
              <a:rPr lang="tr-TR" sz="2000" dirty="0">
                <a:latin typeface="Arial Black" panose="020B0A04020102020204" pitchFamily="34" charset="0"/>
              </a:rPr>
              <a:t> a </a:t>
            </a:r>
            <a:r>
              <a:rPr lang="tr-TR" sz="2000" dirty="0" err="1">
                <a:latin typeface="Arial Black" panose="020B0A04020102020204" pitchFamily="34" charset="0"/>
              </a:rPr>
              <a:t>number</a:t>
            </a:r>
            <a:r>
              <a:rPr lang="tr-TR" sz="2000" dirty="0">
                <a:latin typeface="Arial Black" panose="020B0A04020102020204" pitchFamily="34" charset="0"/>
              </a:rPr>
              <a:t> of </a:t>
            </a:r>
            <a:r>
              <a:rPr lang="tr-TR" sz="2000" dirty="0" err="1">
                <a:latin typeface="Arial Black" panose="020B0A04020102020204" pitchFamily="34" charset="0"/>
              </a:rPr>
              <a:t>major</a:t>
            </a:r>
            <a:r>
              <a:rPr lang="tr-TR" sz="2000" dirty="0">
                <a:latin typeface="Arial Black" panose="020B0A04020102020204" pitchFamily="34" charset="0"/>
              </a:rPr>
              <a:t> </a:t>
            </a:r>
            <a:r>
              <a:rPr lang="tr-TR" sz="2000" dirty="0" err="1">
                <a:latin typeface="Arial Black" panose="020B0A04020102020204" pitchFamily="34" charset="0"/>
              </a:rPr>
              <a:t>internatıonal</a:t>
            </a:r>
            <a:r>
              <a:rPr lang="tr-TR" sz="2000" dirty="0">
                <a:latin typeface="Arial Black" panose="020B0A04020102020204" pitchFamily="34" charset="0"/>
              </a:rPr>
              <a:t> </a:t>
            </a:r>
            <a:r>
              <a:rPr lang="tr-TR" sz="2000" dirty="0" err="1">
                <a:latin typeface="Arial Black" panose="020B0A04020102020204" pitchFamily="34" charset="0"/>
              </a:rPr>
              <a:t>artısts</a:t>
            </a:r>
            <a:r>
              <a:rPr lang="tr-TR" sz="2000" dirty="0">
                <a:latin typeface="Arial Black" panose="020B0A04020102020204" pitchFamily="34" charset="0"/>
              </a:rPr>
              <a:t>.</a:t>
            </a:r>
          </a:p>
          <a:p>
            <a:r>
              <a:rPr lang="tr-TR" sz="2000" dirty="0" err="1">
                <a:latin typeface="Arial Black" panose="020B0A04020102020204" pitchFamily="34" charset="0"/>
              </a:rPr>
              <a:t>Iran’s</a:t>
            </a:r>
            <a:r>
              <a:rPr lang="tr-TR" sz="2000" dirty="0">
                <a:latin typeface="Arial Black" panose="020B0A04020102020204" pitchFamily="34" charset="0"/>
              </a:rPr>
              <a:t> film </a:t>
            </a:r>
            <a:r>
              <a:rPr lang="tr-TR" sz="2000" dirty="0" err="1">
                <a:latin typeface="Arial Black" panose="020B0A04020102020204" pitchFamily="34" charset="0"/>
              </a:rPr>
              <a:t>industry,based</a:t>
            </a:r>
            <a:r>
              <a:rPr lang="tr-TR" sz="2000" dirty="0">
                <a:latin typeface="Arial Black" panose="020B0A04020102020204" pitchFamily="34" charset="0"/>
              </a:rPr>
              <a:t> in </a:t>
            </a:r>
            <a:r>
              <a:rPr lang="tr-TR" sz="2000" dirty="0" err="1">
                <a:latin typeface="Arial Black" panose="020B0A04020102020204" pitchFamily="34" charset="0"/>
              </a:rPr>
              <a:t>Tehran,has</a:t>
            </a:r>
            <a:r>
              <a:rPr lang="tr-TR" sz="2000" dirty="0">
                <a:latin typeface="Arial Black" panose="020B0A04020102020204" pitchFamily="34" charset="0"/>
              </a:rPr>
              <a:t> </a:t>
            </a:r>
            <a:r>
              <a:rPr lang="tr-TR" sz="2000" dirty="0" err="1">
                <a:latin typeface="Arial Black" panose="020B0A04020102020204" pitchFamily="34" charset="0"/>
              </a:rPr>
              <a:t>been</a:t>
            </a:r>
            <a:r>
              <a:rPr lang="tr-TR" sz="2000" dirty="0">
                <a:latin typeface="Arial Black" panose="020B0A04020102020204" pitchFamily="34" charset="0"/>
              </a:rPr>
              <a:t> </a:t>
            </a:r>
            <a:r>
              <a:rPr lang="tr-TR" sz="2000" dirty="0" err="1">
                <a:latin typeface="Arial Black" panose="020B0A04020102020204" pitchFamily="34" charset="0"/>
              </a:rPr>
              <a:t>internatıonally</a:t>
            </a:r>
            <a:r>
              <a:rPr lang="tr-TR" sz="2000" dirty="0">
                <a:latin typeface="Arial Black" panose="020B0A04020102020204" pitchFamily="34" charset="0"/>
              </a:rPr>
              <a:t> </a:t>
            </a:r>
            <a:r>
              <a:rPr lang="tr-TR" sz="2000" dirty="0" err="1">
                <a:latin typeface="Arial Black" panose="020B0A04020102020204" pitchFamily="34" charset="0"/>
              </a:rPr>
              <a:t>recognized</a:t>
            </a:r>
            <a:r>
              <a:rPr lang="tr-TR" sz="2000" dirty="0">
                <a:latin typeface="Arial Black" panose="020B0A04020102020204" pitchFamily="34" charset="0"/>
              </a:rPr>
              <a:t> </a:t>
            </a:r>
            <a:r>
              <a:rPr lang="tr-TR" sz="2000" dirty="0" err="1">
                <a:latin typeface="Arial Black" panose="020B0A04020102020204" pitchFamily="34" charset="0"/>
              </a:rPr>
              <a:t>for</a:t>
            </a:r>
            <a:r>
              <a:rPr lang="tr-TR" sz="2000" dirty="0">
                <a:latin typeface="Arial Black" panose="020B0A04020102020204" pitchFamily="34" charset="0"/>
              </a:rPr>
              <a:t> </a:t>
            </a:r>
            <a:r>
              <a:rPr lang="tr-TR" sz="2000" dirty="0" err="1">
                <a:latin typeface="Arial Black" panose="020B0A04020102020204" pitchFamily="34" charset="0"/>
              </a:rPr>
              <a:t>its</a:t>
            </a:r>
            <a:r>
              <a:rPr lang="tr-TR" sz="2000" dirty="0">
                <a:latin typeface="Arial Black" panose="020B0A04020102020204" pitchFamily="34" charset="0"/>
              </a:rPr>
              <a:t> </a:t>
            </a:r>
            <a:r>
              <a:rPr lang="tr-TR" sz="2000" dirty="0" err="1">
                <a:latin typeface="Arial Black" panose="020B0A04020102020204" pitchFamily="34" charset="0"/>
              </a:rPr>
              <a:t>new</a:t>
            </a:r>
            <a:r>
              <a:rPr lang="tr-TR" sz="2000" dirty="0">
                <a:latin typeface="Arial Black" panose="020B0A04020102020204" pitchFamily="34" charset="0"/>
              </a:rPr>
              <a:t> realist </a:t>
            </a:r>
            <a:r>
              <a:rPr lang="tr-TR" sz="2000" dirty="0" err="1">
                <a:latin typeface="Arial Black" panose="020B0A04020102020204" pitchFamily="34" charset="0"/>
              </a:rPr>
              <a:t>school</a:t>
            </a:r>
            <a:r>
              <a:rPr lang="tr-TR" sz="2000" dirty="0">
                <a:latin typeface="Arial Black" panose="020B0A04020102020204" pitchFamily="34" charset="0"/>
              </a:rPr>
              <a:t> of </a:t>
            </a:r>
            <a:r>
              <a:rPr lang="tr-TR" sz="2000" dirty="0" err="1">
                <a:latin typeface="Arial Black" panose="020B0A04020102020204" pitchFamily="34" charset="0"/>
              </a:rPr>
              <a:t>cinema</a:t>
            </a:r>
            <a:r>
              <a:rPr lang="tr-TR" sz="2000" dirty="0">
                <a:latin typeface="Arial Black" panose="020B0A04020102020204" pitchFamily="34" charset="0"/>
              </a:rPr>
              <a:t> </a:t>
            </a:r>
            <a:r>
              <a:rPr lang="tr-TR" sz="2000" dirty="0" err="1">
                <a:latin typeface="Arial Black" panose="020B0A04020102020204" pitchFamily="34" charset="0"/>
              </a:rPr>
              <a:t>and</a:t>
            </a:r>
            <a:r>
              <a:rPr lang="tr-TR" sz="2000" dirty="0">
                <a:latin typeface="Arial Black" panose="020B0A04020102020204" pitchFamily="34" charset="0"/>
              </a:rPr>
              <a:t> </a:t>
            </a:r>
            <a:r>
              <a:rPr lang="tr-TR" sz="2000" dirty="0" err="1">
                <a:latin typeface="Arial Black" panose="020B0A04020102020204" pitchFamily="34" charset="0"/>
              </a:rPr>
              <a:t>its</a:t>
            </a:r>
            <a:r>
              <a:rPr lang="tr-TR" sz="2000" dirty="0">
                <a:latin typeface="Arial Black" panose="020B0A04020102020204" pitchFamily="34" charset="0"/>
              </a:rPr>
              <a:t> </a:t>
            </a:r>
            <a:r>
              <a:rPr lang="tr-TR" sz="2000" dirty="0" err="1">
                <a:latin typeface="Arial Black" panose="020B0A04020102020204" pitchFamily="34" charset="0"/>
              </a:rPr>
              <a:t>award-winning</a:t>
            </a:r>
            <a:r>
              <a:rPr lang="tr-TR" sz="2000" dirty="0">
                <a:latin typeface="Arial Black" panose="020B0A04020102020204" pitchFamily="34" charset="0"/>
              </a:rPr>
              <a:t> </a:t>
            </a:r>
            <a:r>
              <a:rPr lang="tr-TR" sz="2000" dirty="0" err="1">
                <a:latin typeface="Arial Black" panose="020B0A04020102020204" pitchFamily="34" charset="0"/>
              </a:rPr>
              <a:t>films</a:t>
            </a:r>
            <a:r>
              <a:rPr lang="tr-TR" sz="2000" dirty="0">
                <a:latin typeface="Arial Black" panose="020B0A04020102020204" pitchFamily="34" charset="0"/>
              </a:rPr>
              <a:t>.</a:t>
            </a:r>
          </a:p>
          <a:p>
            <a:endParaRPr lang="tr-TR" sz="2000" dirty="0">
              <a:latin typeface="Arial Black" panose="020B0A04020102020204" pitchFamily="34" charset="0"/>
            </a:endParaRPr>
          </a:p>
          <a:p>
            <a:endParaRPr lang="tr-TR" sz="1600" dirty="0">
              <a:latin typeface="Arial Black" panose="020B0A04020102020204" pitchFamily="34" charset="0"/>
            </a:endParaRPr>
          </a:p>
        </p:txBody>
      </p:sp>
    </p:spTree>
    <p:extLst>
      <p:ext uri="{BB962C8B-B14F-4D97-AF65-F5344CB8AC3E}">
        <p14:creationId xmlns:p14="http://schemas.microsoft.com/office/powerpoint/2010/main" val="2984268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D20E9DA-1081-46FE-9B31-E43FD3494959}"/>
              </a:ext>
            </a:extLst>
          </p:cNvPr>
          <p:cNvSpPr>
            <a:spLocks noGrp="1"/>
          </p:cNvSpPr>
          <p:nvPr>
            <p:ph type="title"/>
          </p:nvPr>
        </p:nvSpPr>
        <p:spPr>
          <a:xfrm>
            <a:off x="1828801" y="92765"/>
            <a:ext cx="9675812" cy="954157"/>
          </a:xfrm>
        </p:spPr>
        <p:txBody>
          <a:bodyPr>
            <a:normAutofit/>
          </a:bodyPr>
          <a:lstStyle/>
          <a:p>
            <a:r>
              <a:rPr lang="tr-TR" sz="4000" dirty="0">
                <a:latin typeface="Arial Black" panose="020B0A04020102020204" pitchFamily="34" charset="0"/>
              </a:rPr>
              <a:t>HISTORY</a:t>
            </a:r>
          </a:p>
        </p:txBody>
      </p:sp>
      <p:sp>
        <p:nvSpPr>
          <p:cNvPr id="3" name="İçerik Yer Tutucusu 2">
            <a:extLst>
              <a:ext uri="{FF2B5EF4-FFF2-40B4-BE49-F238E27FC236}">
                <a16:creationId xmlns:a16="http://schemas.microsoft.com/office/drawing/2014/main" id="{78F9A36B-6B4B-44D6-B554-739E15D3BAFE}"/>
              </a:ext>
            </a:extLst>
          </p:cNvPr>
          <p:cNvSpPr>
            <a:spLocks noGrp="1"/>
          </p:cNvSpPr>
          <p:nvPr>
            <p:ph idx="1"/>
          </p:nvPr>
        </p:nvSpPr>
        <p:spPr>
          <a:xfrm>
            <a:off x="2186609" y="1219201"/>
            <a:ext cx="9318003" cy="5546034"/>
          </a:xfrm>
        </p:spPr>
        <p:txBody>
          <a:bodyPr/>
          <a:lstStyle/>
          <a:p>
            <a:r>
              <a:rPr lang="en-US" dirty="0">
                <a:latin typeface="Georgia" panose="02040502050405020303" pitchFamily="18" charset="0"/>
              </a:rPr>
              <a:t>Archaeologists believe people have lived in this area since Neolithic times, but apart from 11th-century AD records suggesting the village produced high-quality pomegranates, little was written about Tehran until the 13th century. In his book </a:t>
            </a:r>
            <a:r>
              <a:rPr lang="en-US" i="1" dirty="0" err="1">
                <a:latin typeface="Georgia" panose="02040502050405020303" pitchFamily="18" charset="0"/>
              </a:rPr>
              <a:t>Mo</a:t>
            </a:r>
            <a:r>
              <a:rPr lang="en-US" dirty="0" err="1">
                <a:latin typeface="Georgia" panose="02040502050405020303" pitchFamily="18" charset="0"/>
              </a:rPr>
              <a:t>’</a:t>
            </a:r>
            <a:r>
              <a:rPr lang="en-US" i="1" dirty="0" err="1">
                <a:latin typeface="Georgia" panose="02040502050405020303" pitchFamily="18" charset="0"/>
              </a:rPr>
              <a:t>jamol</a:t>
            </a:r>
            <a:r>
              <a:rPr lang="en-US" i="1" dirty="0">
                <a:latin typeface="Georgia" panose="02040502050405020303" pitchFamily="18" charset="0"/>
              </a:rPr>
              <a:t> </a:t>
            </a:r>
            <a:r>
              <a:rPr lang="en-US" i="1" dirty="0" err="1">
                <a:latin typeface="Georgia" panose="02040502050405020303" pitchFamily="18" charset="0"/>
              </a:rPr>
              <a:t>Boldan</a:t>
            </a:r>
            <a:r>
              <a:rPr lang="en-US" i="1" dirty="0">
                <a:latin typeface="Georgia" panose="02040502050405020303" pitchFamily="18" charset="0"/>
              </a:rPr>
              <a:t>, </a:t>
            </a:r>
            <a:r>
              <a:rPr lang="en-US" dirty="0">
                <a:latin typeface="Georgia" panose="02040502050405020303" pitchFamily="18" charset="0"/>
              </a:rPr>
              <a:t>writer </a:t>
            </a:r>
            <a:r>
              <a:rPr lang="en-US" dirty="0" err="1">
                <a:latin typeface="Georgia" panose="02040502050405020303" pitchFamily="18" charset="0"/>
              </a:rPr>
              <a:t>Yaqoot</a:t>
            </a:r>
            <a:r>
              <a:rPr lang="en-US" dirty="0">
                <a:latin typeface="Georgia" panose="02040502050405020303" pitchFamily="18" charset="0"/>
              </a:rPr>
              <a:t> </a:t>
            </a:r>
            <a:r>
              <a:rPr lang="en-US" dirty="0" err="1">
                <a:latin typeface="Georgia" panose="02040502050405020303" pitchFamily="18" charset="0"/>
              </a:rPr>
              <a:t>Hamavi</a:t>
            </a:r>
            <a:r>
              <a:rPr lang="en-US" dirty="0">
                <a:latin typeface="Georgia" panose="02040502050405020303" pitchFamily="18" charset="0"/>
              </a:rPr>
              <a:t> described Tehran as a village of Rey, then the major urban </a:t>
            </a:r>
            <a:r>
              <a:rPr lang="en-US" dirty="0" err="1">
                <a:latin typeface="Georgia" panose="02040502050405020303" pitchFamily="18" charset="0"/>
              </a:rPr>
              <a:t>centre</a:t>
            </a:r>
            <a:r>
              <a:rPr lang="en-US" dirty="0">
                <a:latin typeface="Georgia" panose="02040502050405020303" pitchFamily="18" charset="0"/>
              </a:rPr>
              <a:t> in the region, where ‘rebellious inhabitants’ lived in underground dwellings. He went on: ‘They not only disregard their governors, but are in constant clashes among themselves, to the extent that the inhabitants of its 12 quarters cannot visit each other’.</a:t>
            </a:r>
          </a:p>
          <a:p>
            <a:r>
              <a:rPr lang="en-US" dirty="0">
                <a:latin typeface="Georgia" panose="02040502050405020303" pitchFamily="18" charset="0"/>
              </a:rPr>
              <a:t>In 1220 the Mongols sacked Rey as they swept across Persia, executing thousands in the process. Most of those who escaped wound up in Tehran and the future capital’s first ever population explosion turned the village into a small, moderately prosperous trading </a:t>
            </a:r>
            <a:r>
              <a:rPr lang="en-US" dirty="0" err="1">
                <a:latin typeface="Georgia" panose="02040502050405020303" pitchFamily="18" charset="0"/>
              </a:rPr>
              <a:t>centre</a:t>
            </a:r>
            <a:r>
              <a:rPr lang="en-US" dirty="0">
                <a:latin typeface="Georgia" panose="02040502050405020303" pitchFamily="18" charset="0"/>
              </a:rPr>
              <a:t>.</a:t>
            </a:r>
          </a:p>
          <a:p>
            <a:r>
              <a:rPr lang="en-US" dirty="0">
                <a:latin typeface="Georgia" panose="02040502050405020303" pitchFamily="18" charset="0"/>
              </a:rPr>
              <a:t>In the mid-16th century Tehran’s natural setting, many trees, clear rivers and good hunting brought it to the attention of the early Safavid king, </a:t>
            </a:r>
            <a:r>
              <a:rPr lang="en-US" dirty="0" err="1">
                <a:latin typeface="Georgia" panose="02040502050405020303" pitchFamily="18" charset="0"/>
              </a:rPr>
              <a:t>Tahmasb</a:t>
            </a:r>
            <a:r>
              <a:rPr lang="en-US" dirty="0">
                <a:latin typeface="Georgia" panose="02040502050405020303" pitchFamily="18" charset="0"/>
              </a:rPr>
              <a:t> I. Under his patronage, gardens were laid out, brick houses and caravanserais built and a wall with 114 towers erected to protect the town and its merchants. As it continued to grow under later Safavid kings, European visitors wrote of Tehran’s many enchanting vineyards and gardens.</a:t>
            </a:r>
          </a:p>
          <a:p>
            <a:endParaRPr lang="tr-TR" dirty="0"/>
          </a:p>
        </p:txBody>
      </p:sp>
    </p:spTree>
    <p:extLst>
      <p:ext uri="{BB962C8B-B14F-4D97-AF65-F5344CB8AC3E}">
        <p14:creationId xmlns:p14="http://schemas.microsoft.com/office/powerpoint/2010/main" val="3807826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A81AE40-6FA0-4DF9-9386-13B6395F83D5}"/>
              </a:ext>
            </a:extLst>
          </p:cNvPr>
          <p:cNvSpPr>
            <a:spLocks noGrp="1"/>
          </p:cNvSpPr>
          <p:nvPr>
            <p:ph idx="1"/>
          </p:nvPr>
        </p:nvSpPr>
        <p:spPr>
          <a:xfrm>
            <a:off x="2589212" y="304800"/>
            <a:ext cx="8915400" cy="5606422"/>
          </a:xfrm>
        </p:spPr>
        <p:txBody>
          <a:bodyPr/>
          <a:lstStyle/>
          <a:p>
            <a:r>
              <a:rPr lang="en-US" dirty="0"/>
              <a:t>Threatened by the encroaching </a:t>
            </a:r>
            <a:r>
              <a:rPr lang="en-US" dirty="0" err="1"/>
              <a:t>Qajars</a:t>
            </a:r>
            <a:r>
              <a:rPr lang="en-US" dirty="0"/>
              <a:t>, regent Karim Khan </a:t>
            </a:r>
            <a:r>
              <a:rPr lang="en-US" dirty="0" err="1"/>
              <a:t>Zand</a:t>
            </a:r>
            <a:r>
              <a:rPr lang="en-US" dirty="0"/>
              <a:t> moved his army to Tehran in 1758. At the same time he refortified the city and began constructing a royal residence. Perhaps he had intended to move his capital here, but when Qajar chieftain Mohammed Hasan Khan was killed and his young son Agha Mohammed Khan taken hostage, Karim Khan decided the threat was over and abandoned the unfinished palace to return to </a:t>
            </a:r>
            <a:r>
              <a:rPr lang="en-US" b="1" dirty="0">
                <a:hlinkClick r:id="rId2"/>
              </a:rPr>
              <a:t>Shiraz</a:t>
            </a:r>
            <a:r>
              <a:rPr lang="en-US" dirty="0"/>
              <a:t>.</a:t>
            </a:r>
          </a:p>
          <a:p>
            <a:r>
              <a:rPr lang="en-US" dirty="0"/>
              <a:t>But things didn’t work out quite as Karim Khan would have liked. By 1795 he was long dead and his one-time prisoner, Agha Mohammed Khan, declared this dusty town of around 15, 000 souls his capital.</a:t>
            </a:r>
          </a:p>
          <a:p>
            <a:r>
              <a:rPr lang="en-US" dirty="0"/>
              <a:t>As the </a:t>
            </a:r>
            <a:r>
              <a:rPr lang="en-US" dirty="0" err="1"/>
              <a:t>centre</a:t>
            </a:r>
            <a:r>
              <a:rPr lang="en-US" dirty="0"/>
              <a:t> of Qajar Persia, Tehran steadily expanded. By 1900 it had grown to 250, 000 people, and in the 20th century into one of the most-populous cities on earth. With this growth has come an influence far greater than most people </a:t>
            </a:r>
            <a:r>
              <a:rPr lang="en-US" dirty="0" err="1"/>
              <a:t>realise</a:t>
            </a:r>
            <a:r>
              <a:rPr lang="en-US" dirty="0"/>
              <a:t>. The capital has fomented and hosted two revolutions, two coups </a:t>
            </a:r>
            <a:r>
              <a:rPr lang="en-US" dirty="0" err="1"/>
              <a:t>d’etat</a:t>
            </a:r>
            <a:r>
              <a:rPr lang="en-US" dirty="0"/>
              <a:t> and much intrigue. As the setting for the CIA’s first coup in 1953, it had a profound impact on post-WWII world politics; and as pronouncements from Tehran have been the driving force behind the growth of radical Islam since 1979, that influence has not waned.</a:t>
            </a:r>
          </a:p>
          <a:p>
            <a:endParaRPr lang="tr-TR" dirty="0"/>
          </a:p>
        </p:txBody>
      </p:sp>
    </p:spTree>
    <p:extLst>
      <p:ext uri="{BB962C8B-B14F-4D97-AF65-F5344CB8AC3E}">
        <p14:creationId xmlns:p14="http://schemas.microsoft.com/office/powerpoint/2010/main" val="20986558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C7244E1-E3FB-49ED-8B69-C75FFB2ABD27}"/>
              </a:ext>
            </a:extLst>
          </p:cNvPr>
          <p:cNvSpPr>
            <a:spLocks noGrp="1"/>
          </p:cNvSpPr>
          <p:nvPr>
            <p:ph type="title"/>
          </p:nvPr>
        </p:nvSpPr>
        <p:spPr>
          <a:xfrm>
            <a:off x="2566420" y="2199861"/>
            <a:ext cx="8911687" cy="1626704"/>
          </a:xfrm>
        </p:spPr>
        <p:txBody>
          <a:bodyPr>
            <a:normAutofit/>
          </a:bodyPr>
          <a:lstStyle/>
          <a:p>
            <a:r>
              <a:rPr lang="tr-TR" sz="4400" dirty="0" err="1">
                <a:latin typeface="Algerian" panose="04020705040A02060702" pitchFamily="82" charset="0"/>
              </a:rPr>
              <a:t>Historical</a:t>
            </a:r>
            <a:r>
              <a:rPr lang="tr-TR" sz="4400" dirty="0">
                <a:latin typeface="Algerian" panose="04020705040A02060702" pitchFamily="82" charset="0"/>
              </a:rPr>
              <a:t> </a:t>
            </a:r>
            <a:r>
              <a:rPr lang="tr-TR" sz="4400" dirty="0" err="1">
                <a:latin typeface="Algerian" panose="04020705040A02060702" pitchFamily="82" charset="0"/>
              </a:rPr>
              <a:t>landmarks</a:t>
            </a:r>
            <a:r>
              <a:rPr lang="tr-TR" sz="4400" dirty="0">
                <a:latin typeface="Algerian" panose="04020705040A02060702" pitchFamily="82" charset="0"/>
              </a:rPr>
              <a:t> of </a:t>
            </a:r>
            <a:r>
              <a:rPr lang="tr-TR" sz="4400" dirty="0" err="1">
                <a:latin typeface="Algerian" panose="04020705040A02060702" pitchFamily="82" charset="0"/>
              </a:rPr>
              <a:t>tehran</a:t>
            </a:r>
            <a:r>
              <a:rPr lang="tr-TR" sz="4400" dirty="0">
                <a:latin typeface="Algerian" panose="04020705040A02060702" pitchFamily="82" charset="0"/>
              </a:rPr>
              <a:t> </a:t>
            </a:r>
          </a:p>
        </p:txBody>
      </p:sp>
    </p:spTree>
    <p:extLst>
      <p:ext uri="{BB962C8B-B14F-4D97-AF65-F5344CB8AC3E}">
        <p14:creationId xmlns:p14="http://schemas.microsoft.com/office/powerpoint/2010/main" val="837750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2EC7880-C5D9-40A8-A6B0-3198AD07A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4619543" cy="6854038"/>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80A66197-0844-442F-BD3D-32E766BB72C9}"/>
              </a:ext>
            </a:extLst>
          </p:cNvPr>
          <p:cNvSpPr>
            <a:spLocks noGrp="1"/>
          </p:cNvSpPr>
          <p:nvPr>
            <p:ph type="title"/>
          </p:nvPr>
        </p:nvSpPr>
        <p:spPr>
          <a:xfrm>
            <a:off x="649224" y="355600"/>
            <a:ext cx="3650279" cy="614349"/>
          </a:xfrm>
        </p:spPr>
        <p:txBody>
          <a:bodyPr>
            <a:normAutofit fontScale="90000"/>
          </a:bodyPr>
          <a:lstStyle/>
          <a:p>
            <a:r>
              <a:rPr lang="tr-TR" dirty="0"/>
              <a:t>AZADİ TOWER</a:t>
            </a:r>
          </a:p>
        </p:txBody>
      </p:sp>
      <p:sp>
        <p:nvSpPr>
          <p:cNvPr id="9" name="Content Placeholder 8">
            <a:extLst>
              <a:ext uri="{FF2B5EF4-FFF2-40B4-BE49-F238E27FC236}">
                <a16:creationId xmlns:a16="http://schemas.microsoft.com/office/drawing/2014/main" id="{7D6D9627-0ED8-4A2A-B4E8-9D99FAE2A93F}"/>
              </a:ext>
            </a:extLst>
          </p:cNvPr>
          <p:cNvSpPr>
            <a:spLocks noGrp="1"/>
          </p:cNvSpPr>
          <p:nvPr>
            <p:ph idx="1"/>
          </p:nvPr>
        </p:nvSpPr>
        <p:spPr>
          <a:xfrm>
            <a:off x="203200" y="1320800"/>
            <a:ext cx="4096303" cy="5181600"/>
          </a:xfrm>
        </p:spPr>
        <p:txBody>
          <a:bodyPr>
            <a:normAutofit/>
          </a:bodyPr>
          <a:lstStyle/>
          <a:p>
            <a:r>
              <a:rPr lang="tr-TR" sz="2000" dirty="0" err="1"/>
              <a:t>The</a:t>
            </a:r>
            <a:r>
              <a:rPr lang="tr-TR" sz="2000" dirty="0"/>
              <a:t> </a:t>
            </a:r>
            <a:r>
              <a:rPr lang="tr-TR" sz="2000" dirty="0" err="1"/>
              <a:t>Azadi</a:t>
            </a:r>
            <a:r>
              <a:rPr lang="tr-TR" sz="2000" dirty="0"/>
              <a:t> </a:t>
            </a:r>
            <a:r>
              <a:rPr lang="tr-TR" sz="2000" dirty="0" err="1"/>
              <a:t>tower</a:t>
            </a:r>
            <a:r>
              <a:rPr lang="tr-TR" sz="2000" dirty="0"/>
              <a:t> is a </a:t>
            </a:r>
            <a:r>
              <a:rPr lang="tr-TR" sz="2000" dirty="0" err="1"/>
              <a:t>monument</a:t>
            </a:r>
            <a:r>
              <a:rPr lang="tr-TR" sz="2000" dirty="0"/>
              <a:t> </a:t>
            </a:r>
            <a:r>
              <a:rPr lang="tr-TR" sz="2000" dirty="0" err="1"/>
              <a:t>located</a:t>
            </a:r>
            <a:r>
              <a:rPr lang="tr-TR" sz="2000" dirty="0"/>
              <a:t> on </a:t>
            </a:r>
            <a:r>
              <a:rPr lang="tr-TR" sz="2000" dirty="0" err="1"/>
              <a:t>Azadi</a:t>
            </a:r>
            <a:r>
              <a:rPr lang="tr-TR" sz="2000" dirty="0"/>
              <a:t> </a:t>
            </a:r>
            <a:r>
              <a:rPr lang="tr-TR" sz="2000" dirty="0" err="1"/>
              <a:t>Square</a:t>
            </a:r>
            <a:r>
              <a:rPr lang="tr-TR" sz="2000" dirty="0"/>
              <a:t> in tehran.it is </a:t>
            </a:r>
            <a:r>
              <a:rPr lang="tr-TR" sz="2000" dirty="0" err="1"/>
              <a:t>one</a:t>
            </a:r>
            <a:r>
              <a:rPr lang="tr-TR" sz="2000" dirty="0"/>
              <a:t> of </a:t>
            </a:r>
            <a:r>
              <a:rPr lang="tr-TR" sz="2000" dirty="0" err="1"/>
              <a:t>the</a:t>
            </a:r>
            <a:r>
              <a:rPr lang="tr-TR" sz="2000" dirty="0"/>
              <a:t> </a:t>
            </a:r>
            <a:r>
              <a:rPr lang="tr-TR" sz="2000" dirty="0" err="1"/>
              <a:t>landmarks</a:t>
            </a:r>
            <a:r>
              <a:rPr lang="tr-TR" sz="2000" dirty="0"/>
              <a:t> of </a:t>
            </a:r>
            <a:r>
              <a:rPr lang="tr-TR" sz="2000" dirty="0" err="1"/>
              <a:t>Tahran,marking</a:t>
            </a:r>
            <a:r>
              <a:rPr lang="tr-TR" sz="2000" dirty="0"/>
              <a:t> </a:t>
            </a:r>
            <a:r>
              <a:rPr lang="tr-TR" sz="2000" dirty="0" err="1"/>
              <a:t>the</a:t>
            </a:r>
            <a:r>
              <a:rPr lang="tr-TR" sz="2000" dirty="0"/>
              <a:t> West </a:t>
            </a:r>
            <a:r>
              <a:rPr lang="tr-TR" sz="2000" dirty="0" err="1"/>
              <a:t>entrance</a:t>
            </a:r>
            <a:r>
              <a:rPr lang="tr-TR" sz="2000" dirty="0"/>
              <a:t> </a:t>
            </a:r>
            <a:r>
              <a:rPr lang="tr-TR" sz="2000" dirty="0" err="1"/>
              <a:t>to</a:t>
            </a:r>
            <a:r>
              <a:rPr lang="tr-TR" sz="2000" dirty="0"/>
              <a:t> </a:t>
            </a:r>
            <a:r>
              <a:rPr lang="tr-TR" sz="2000" dirty="0" err="1"/>
              <a:t>the</a:t>
            </a:r>
            <a:r>
              <a:rPr lang="tr-TR" sz="2000" dirty="0"/>
              <a:t> </a:t>
            </a:r>
            <a:r>
              <a:rPr lang="tr-TR" sz="2000" dirty="0" err="1"/>
              <a:t>city</a:t>
            </a:r>
            <a:r>
              <a:rPr lang="tr-TR" sz="2000" dirty="0"/>
              <a:t> </a:t>
            </a:r>
            <a:r>
              <a:rPr lang="tr-TR" sz="2000" dirty="0" err="1"/>
              <a:t>and</a:t>
            </a:r>
            <a:r>
              <a:rPr lang="tr-TR" sz="2000" dirty="0"/>
              <a:t> is </a:t>
            </a:r>
            <a:r>
              <a:rPr lang="tr-TR" sz="2000" dirty="0" err="1"/>
              <a:t>part</a:t>
            </a:r>
            <a:r>
              <a:rPr lang="tr-TR" sz="2000" dirty="0"/>
              <a:t> of </a:t>
            </a:r>
            <a:r>
              <a:rPr lang="tr-TR" sz="2000" dirty="0" err="1"/>
              <a:t>the</a:t>
            </a:r>
            <a:r>
              <a:rPr lang="tr-TR" sz="2000" dirty="0"/>
              <a:t> </a:t>
            </a:r>
            <a:r>
              <a:rPr lang="tr-TR" sz="2000" dirty="0" err="1"/>
              <a:t>Azadi</a:t>
            </a:r>
            <a:r>
              <a:rPr lang="tr-TR" sz="2000" dirty="0"/>
              <a:t> </a:t>
            </a:r>
            <a:r>
              <a:rPr lang="tr-TR" sz="2000" dirty="0" err="1"/>
              <a:t>Cultural</a:t>
            </a:r>
            <a:r>
              <a:rPr lang="tr-TR" sz="2000" dirty="0"/>
              <a:t> </a:t>
            </a:r>
            <a:r>
              <a:rPr lang="tr-TR" sz="2000" dirty="0" err="1"/>
              <a:t>Complex</a:t>
            </a:r>
            <a:r>
              <a:rPr lang="tr-TR" sz="2000" dirty="0"/>
              <a:t> ,</a:t>
            </a:r>
            <a:r>
              <a:rPr lang="tr-TR" sz="2000" dirty="0" err="1"/>
              <a:t>which</a:t>
            </a:r>
            <a:r>
              <a:rPr lang="tr-TR" sz="2000" dirty="0"/>
              <a:t> </a:t>
            </a:r>
            <a:r>
              <a:rPr lang="tr-TR" sz="2000" dirty="0" err="1"/>
              <a:t>also</a:t>
            </a:r>
            <a:r>
              <a:rPr lang="tr-TR" sz="2000" dirty="0"/>
              <a:t> </a:t>
            </a:r>
            <a:r>
              <a:rPr lang="tr-TR" sz="2000" dirty="0" err="1"/>
              <a:t>includes</a:t>
            </a:r>
            <a:r>
              <a:rPr lang="tr-TR" sz="2000" dirty="0"/>
              <a:t> an underground </a:t>
            </a:r>
            <a:r>
              <a:rPr lang="tr-TR" sz="2000" dirty="0" err="1"/>
              <a:t>museum</a:t>
            </a:r>
            <a:r>
              <a:rPr lang="tr-TR" sz="2000" dirty="0"/>
              <a:t>.</a:t>
            </a:r>
          </a:p>
          <a:p>
            <a:r>
              <a:rPr lang="tr-TR" sz="2000" dirty="0" err="1"/>
              <a:t>The</a:t>
            </a:r>
            <a:r>
              <a:rPr lang="tr-TR" sz="2000" dirty="0"/>
              <a:t> </a:t>
            </a:r>
            <a:r>
              <a:rPr lang="tr-TR" sz="2000" dirty="0" err="1"/>
              <a:t>Tower</a:t>
            </a:r>
            <a:r>
              <a:rPr lang="tr-TR" sz="2000" dirty="0"/>
              <a:t> is </a:t>
            </a:r>
            <a:r>
              <a:rPr lang="tr-TR" sz="2000" dirty="0" err="1"/>
              <a:t>about</a:t>
            </a:r>
            <a:r>
              <a:rPr lang="tr-TR" sz="2000" dirty="0"/>
              <a:t> 45 metres </a:t>
            </a:r>
            <a:r>
              <a:rPr lang="tr-TR" sz="2000" dirty="0" err="1"/>
              <a:t>tall</a:t>
            </a:r>
            <a:r>
              <a:rPr lang="tr-TR" sz="2000" dirty="0"/>
              <a:t> </a:t>
            </a:r>
            <a:r>
              <a:rPr lang="tr-TR" sz="2000" dirty="0" err="1"/>
              <a:t>and</a:t>
            </a:r>
            <a:r>
              <a:rPr lang="tr-TR" sz="2000" dirty="0"/>
              <a:t> is </a:t>
            </a:r>
            <a:r>
              <a:rPr lang="tr-TR" sz="2000" dirty="0" err="1"/>
              <a:t>completely</a:t>
            </a:r>
            <a:r>
              <a:rPr lang="tr-TR" sz="2000" dirty="0"/>
              <a:t> </a:t>
            </a:r>
            <a:r>
              <a:rPr lang="tr-TR" sz="2000" dirty="0" err="1"/>
              <a:t>clad</a:t>
            </a:r>
            <a:r>
              <a:rPr lang="tr-TR" sz="2000" dirty="0"/>
              <a:t> in </a:t>
            </a:r>
            <a:r>
              <a:rPr lang="tr-TR" sz="2000" dirty="0" err="1"/>
              <a:t>cut</a:t>
            </a:r>
            <a:r>
              <a:rPr lang="tr-TR" sz="2000" dirty="0"/>
              <a:t> </a:t>
            </a:r>
            <a:r>
              <a:rPr lang="tr-TR" sz="2000" dirty="0" err="1"/>
              <a:t>marble</a:t>
            </a:r>
            <a:r>
              <a:rPr lang="tr-TR" sz="2000" dirty="0"/>
              <a:t> .it </a:t>
            </a:r>
            <a:r>
              <a:rPr lang="tr-TR" sz="2000" dirty="0" err="1"/>
              <a:t>was</a:t>
            </a:r>
            <a:r>
              <a:rPr lang="tr-TR" sz="2000" dirty="0"/>
              <a:t> </a:t>
            </a:r>
            <a:r>
              <a:rPr lang="tr-TR" sz="2000" dirty="0" err="1"/>
              <a:t>commissioned</a:t>
            </a:r>
            <a:r>
              <a:rPr lang="tr-TR" sz="2000" dirty="0"/>
              <a:t> </a:t>
            </a:r>
            <a:r>
              <a:rPr lang="tr-TR" sz="2000" dirty="0" err="1"/>
              <a:t>by</a:t>
            </a:r>
            <a:r>
              <a:rPr lang="tr-TR" sz="2000" dirty="0"/>
              <a:t> </a:t>
            </a:r>
            <a:r>
              <a:rPr lang="tr-TR" sz="2000" dirty="0" err="1"/>
              <a:t>Muhammad</a:t>
            </a:r>
            <a:r>
              <a:rPr lang="tr-TR" sz="2000" dirty="0"/>
              <a:t> </a:t>
            </a:r>
            <a:r>
              <a:rPr lang="tr-TR" sz="2000" dirty="0" err="1"/>
              <a:t>Reza</a:t>
            </a:r>
            <a:r>
              <a:rPr lang="tr-TR" sz="2000" dirty="0"/>
              <a:t> </a:t>
            </a:r>
            <a:r>
              <a:rPr lang="tr-TR" sz="2000" dirty="0" err="1"/>
              <a:t>Pahlavi</a:t>
            </a:r>
            <a:r>
              <a:rPr lang="tr-TR" sz="2000" dirty="0"/>
              <a:t> </a:t>
            </a:r>
            <a:r>
              <a:rPr lang="tr-TR" sz="2000" dirty="0" err="1"/>
              <a:t>the</a:t>
            </a:r>
            <a:r>
              <a:rPr lang="tr-TR" sz="2000" dirty="0"/>
              <a:t> </a:t>
            </a:r>
            <a:r>
              <a:rPr lang="tr-TR" sz="2000" dirty="0" err="1"/>
              <a:t>last</a:t>
            </a:r>
            <a:r>
              <a:rPr lang="tr-TR" sz="2000" dirty="0"/>
              <a:t> </a:t>
            </a:r>
            <a:r>
              <a:rPr lang="tr-TR" sz="2000" dirty="0" err="1"/>
              <a:t>Shah</a:t>
            </a:r>
            <a:r>
              <a:rPr lang="tr-TR" sz="2000" dirty="0"/>
              <a:t> of Iran.</a:t>
            </a:r>
            <a:endParaRPr lang="en-US" sz="2000" dirty="0"/>
          </a:p>
        </p:txBody>
      </p:sp>
      <p:pic>
        <p:nvPicPr>
          <p:cNvPr id="5" name="İçerik Yer Tutucusu 4" descr="çayır, açık hava, oturma, bina içeren bir resim&#10;&#10;Açıklama otomatik olarak oluşturuldu">
            <a:extLst>
              <a:ext uri="{FF2B5EF4-FFF2-40B4-BE49-F238E27FC236}">
                <a16:creationId xmlns:a16="http://schemas.microsoft.com/office/drawing/2014/main" id="{6E133A05-E08E-4A31-B549-22F241FDA12E}"/>
              </a:ext>
            </a:extLst>
          </p:cNvPr>
          <p:cNvPicPr>
            <a:picLocks noChangeAspect="1"/>
          </p:cNvPicPr>
          <p:nvPr/>
        </p:nvPicPr>
        <p:blipFill rotWithShape="1">
          <a:blip r:embed="rId2"/>
          <a:srcRect l="3634" r="13552"/>
          <a:stretch/>
        </p:blipFill>
        <p:spPr>
          <a:xfrm>
            <a:off x="4619543" y="10"/>
            <a:ext cx="7572457" cy="6857990"/>
          </a:xfrm>
          <a:prstGeom prst="rect">
            <a:avLst/>
          </a:prstGeom>
        </p:spPr>
      </p:pic>
    </p:spTree>
    <p:extLst>
      <p:ext uri="{BB962C8B-B14F-4D97-AF65-F5344CB8AC3E}">
        <p14:creationId xmlns:p14="http://schemas.microsoft.com/office/powerpoint/2010/main" val="2186216278"/>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16B5015-7A58-44A5-B9D3-A5CBE1BCFDB4}"/>
              </a:ext>
            </a:extLst>
          </p:cNvPr>
          <p:cNvSpPr>
            <a:spLocks noGrp="1"/>
          </p:cNvSpPr>
          <p:nvPr>
            <p:ph type="title"/>
          </p:nvPr>
        </p:nvSpPr>
        <p:spPr>
          <a:xfrm>
            <a:off x="2478157" y="318052"/>
            <a:ext cx="9026455" cy="1033670"/>
          </a:xfrm>
        </p:spPr>
        <p:txBody>
          <a:bodyPr/>
          <a:lstStyle/>
          <a:p>
            <a:r>
              <a:rPr lang="tr-TR" dirty="0"/>
              <a:t>GULESTAN PALACE</a:t>
            </a:r>
          </a:p>
        </p:txBody>
      </p:sp>
      <p:pic>
        <p:nvPicPr>
          <p:cNvPr id="5" name="İçerik Yer Tutucusu 4" descr="bina, geniş, saat, oturma içeren bir resim&#10;&#10;Açıklama otomatik olarak oluşturuldu">
            <a:extLst>
              <a:ext uri="{FF2B5EF4-FFF2-40B4-BE49-F238E27FC236}">
                <a16:creationId xmlns:a16="http://schemas.microsoft.com/office/drawing/2014/main" id="{5D17CF49-7AF3-42AB-B7A2-DBF99C174323}"/>
              </a:ext>
            </a:extLst>
          </p:cNvPr>
          <p:cNvPicPr>
            <a:picLocks noGrp="1" noChangeAspect="1"/>
          </p:cNvPicPr>
          <p:nvPr>
            <p:ph idx="1"/>
          </p:nvPr>
        </p:nvPicPr>
        <p:blipFill>
          <a:blip r:embed="rId2"/>
          <a:stretch>
            <a:fillRect/>
          </a:stretch>
        </p:blipFill>
        <p:spPr>
          <a:xfrm>
            <a:off x="1166191" y="1351722"/>
            <a:ext cx="6109252" cy="5188226"/>
          </a:xfrm>
        </p:spPr>
      </p:pic>
      <p:sp>
        <p:nvSpPr>
          <p:cNvPr id="6" name="Dikdörtgen 5">
            <a:extLst>
              <a:ext uri="{FF2B5EF4-FFF2-40B4-BE49-F238E27FC236}">
                <a16:creationId xmlns:a16="http://schemas.microsoft.com/office/drawing/2014/main" id="{EB35494C-C965-4CC4-B6B7-019C4D6D3B8F}"/>
              </a:ext>
            </a:extLst>
          </p:cNvPr>
          <p:cNvSpPr/>
          <p:nvPr/>
        </p:nvSpPr>
        <p:spPr>
          <a:xfrm>
            <a:off x="7527235" y="1351722"/>
            <a:ext cx="4359965" cy="5188226"/>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rgbClr val="002060"/>
                </a:solidFill>
              </a:rPr>
              <a:t>THE GULESTAN PALACE WAS BUILT DURING THE REIGN OF TAHMASP İN THE SAFAVİD ERA .THEN AGHA  MUHAMMAD KHAN MADE İT HİS SEAT.AT THE TIME OF PAHLAVİ THİS PALACE BECAME A PLACE FOR FORMAL ROYAL RECEPTIONS.</a:t>
            </a:r>
          </a:p>
        </p:txBody>
      </p:sp>
    </p:spTree>
    <p:extLst>
      <p:ext uri="{BB962C8B-B14F-4D97-AF65-F5344CB8AC3E}">
        <p14:creationId xmlns:p14="http://schemas.microsoft.com/office/powerpoint/2010/main" val="37971760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BEB5716-E177-423A-B507-98C58EDE319A}"/>
              </a:ext>
            </a:extLst>
          </p:cNvPr>
          <p:cNvSpPr>
            <a:spLocks noGrp="1"/>
          </p:cNvSpPr>
          <p:nvPr>
            <p:ph type="title"/>
          </p:nvPr>
        </p:nvSpPr>
        <p:spPr>
          <a:xfrm>
            <a:off x="2589213" y="344558"/>
            <a:ext cx="8915400" cy="781878"/>
          </a:xfrm>
        </p:spPr>
        <p:txBody>
          <a:bodyPr>
            <a:normAutofit fontScale="90000"/>
          </a:bodyPr>
          <a:lstStyle/>
          <a:p>
            <a:r>
              <a:rPr lang="tr-TR" dirty="0"/>
              <a:t>TEHRAN BAZAAR </a:t>
            </a:r>
            <a:br>
              <a:rPr lang="tr-TR" dirty="0"/>
            </a:br>
            <a:endParaRPr lang="tr-TR" dirty="0"/>
          </a:p>
        </p:txBody>
      </p:sp>
      <p:pic>
        <p:nvPicPr>
          <p:cNvPr id="14" name="İçerik Yer Tutucusu 13">
            <a:extLst>
              <a:ext uri="{FF2B5EF4-FFF2-40B4-BE49-F238E27FC236}">
                <a16:creationId xmlns:a16="http://schemas.microsoft.com/office/drawing/2014/main" id="{7DC49E77-DC8E-4B4D-9F37-CFD090EC1220}"/>
              </a:ext>
            </a:extLst>
          </p:cNvPr>
          <p:cNvPicPr>
            <a:picLocks noGrp="1" noChangeAspect="1"/>
          </p:cNvPicPr>
          <p:nvPr>
            <p:ph idx="1"/>
          </p:nvPr>
        </p:nvPicPr>
        <p:blipFill>
          <a:blip r:embed="rId2"/>
          <a:srcRect/>
          <a:stretch/>
        </p:blipFill>
        <p:spPr>
          <a:xfrm>
            <a:off x="770414" y="1345562"/>
            <a:ext cx="6052417" cy="4675410"/>
          </a:xfrm>
        </p:spPr>
      </p:pic>
      <p:sp>
        <p:nvSpPr>
          <p:cNvPr id="15" name="Dikdörtgen 14">
            <a:extLst>
              <a:ext uri="{FF2B5EF4-FFF2-40B4-BE49-F238E27FC236}">
                <a16:creationId xmlns:a16="http://schemas.microsoft.com/office/drawing/2014/main" id="{4AEDF672-908B-40EB-931F-FE582004F002}"/>
              </a:ext>
            </a:extLst>
          </p:cNvPr>
          <p:cNvSpPr/>
          <p:nvPr/>
        </p:nvSpPr>
        <p:spPr>
          <a:xfrm>
            <a:off x="6822831" y="1345562"/>
            <a:ext cx="5078437" cy="4675410"/>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err="1">
                <a:solidFill>
                  <a:srgbClr val="C00000"/>
                </a:solidFill>
                <a:latin typeface="Arial Black" panose="020B0A04020102020204" pitchFamily="34" charset="0"/>
              </a:rPr>
              <a:t>tehran</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grand</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bazaar</a:t>
            </a:r>
            <a:r>
              <a:rPr lang="tr-TR" dirty="0">
                <a:solidFill>
                  <a:srgbClr val="C00000"/>
                </a:solidFill>
                <a:latin typeface="Arial Black" panose="020B0A04020102020204" pitchFamily="34" charset="0"/>
              </a:rPr>
              <a:t> is </a:t>
            </a:r>
            <a:r>
              <a:rPr lang="tr-TR" dirty="0" err="1">
                <a:solidFill>
                  <a:srgbClr val="C00000"/>
                </a:solidFill>
                <a:latin typeface="Arial Black" panose="020B0A04020102020204" pitchFamily="34" charset="0"/>
              </a:rPr>
              <a:t>one</a:t>
            </a:r>
            <a:r>
              <a:rPr lang="tr-TR" dirty="0">
                <a:solidFill>
                  <a:srgbClr val="C00000"/>
                </a:solidFill>
                <a:latin typeface="Arial Black" panose="020B0A04020102020204" pitchFamily="34" charset="0"/>
              </a:rPr>
              <a:t> of </a:t>
            </a:r>
            <a:r>
              <a:rPr lang="tr-TR" dirty="0" err="1">
                <a:solidFill>
                  <a:srgbClr val="C00000"/>
                </a:solidFill>
                <a:latin typeface="Arial Black" panose="020B0A04020102020204" pitchFamily="34" charset="0"/>
              </a:rPr>
              <a:t>the</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largest</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covered</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bazaars</a:t>
            </a:r>
            <a:r>
              <a:rPr lang="tr-TR" dirty="0">
                <a:solidFill>
                  <a:srgbClr val="C00000"/>
                </a:solidFill>
                <a:latin typeface="Arial Black" panose="020B0A04020102020204" pitchFamily="34" charset="0"/>
              </a:rPr>
              <a:t> in </a:t>
            </a:r>
            <a:r>
              <a:rPr lang="tr-TR" dirty="0" err="1">
                <a:solidFill>
                  <a:srgbClr val="C00000"/>
                </a:solidFill>
                <a:latin typeface="Arial Black" panose="020B0A04020102020204" pitchFamily="34" charset="0"/>
              </a:rPr>
              <a:t>the</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World.ıt</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spılıt</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into</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several</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corrıdors</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over</a:t>
            </a:r>
            <a:r>
              <a:rPr lang="tr-TR" dirty="0">
                <a:solidFill>
                  <a:srgbClr val="C00000"/>
                </a:solidFill>
                <a:latin typeface="Arial Black" panose="020B0A04020102020204" pitchFamily="34" charset="0"/>
              </a:rPr>
              <a:t> 10 km in </a:t>
            </a:r>
            <a:r>
              <a:rPr lang="tr-TR" dirty="0" err="1">
                <a:solidFill>
                  <a:srgbClr val="C00000"/>
                </a:solidFill>
                <a:latin typeface="Arial Black" panose="020B0A04020102020204" pitchFamily="34" charset="0"/>
              </a:rPr>
              <a:t>length</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and</a:t>
            </a:r>
            <a:r>
              <a:rPr lang="tr-TR" dirty="0">
                <a:solidFill>
                  <a:srgbClr val="C00000"/>
                </a:solidFill>
                <a:latin typeface="Arial Black" panose="020B0A04020102020204" pitchFamily="34" charset="0"/>
              </a:rPr>
              <a:t> has </a:t>
            </a:r>
            <a:r>
              <a:rPr lang="tr-TR" dirty="0" err="1">
                <a:solidFill>
                  <a:srgbClr val="C00000"/>
                </a:solidFill>
                <a:latin typeface="Arial Black" panose="020B0A04020102020204" pitchFamily="34" charset="0"/>
              </a:rPr>
              <a:t>several</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entrances</a:t>
            </a:r>
            <a:r>
              <a:rPr lang="tr-TR" dirty="0">
                <a:solidFill>
                  <a:srgbClr val="C00000"/>
                </a:solidFill>
                <a:latin typeface="Arial Black" panose="020B0A04020102020204" pitchFamily="34" charset="0"/>
              </a:rPr>
              <a:t> in </a:t>
            </a:r>
            <a:r>
              <a:rPr lang="tr-TR" dirty="0" err="1">
                <a:solidFill>
                  <a:srgbClr val="C00000"/>
                </a:solidFill>
                <a:latin typeface="Arial Black" panose="020B0A04020102020204" pitchFamily="34" charset="0"/>
              </a:rPr>
              <a:t>addıtıon</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to</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shops,the</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grand</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bazaar</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contains</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mosques,guest</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houses</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and</a:t>
            </a:r>
            <a:r>
              <a:rPr lang="tr-TR" dirty="0">
                <a:solidFill>
                  <a:srgbClr val="C00000"/>
                </a:solidFill>
                <a:latin typeface="Arial Black" panose="020B0A04020102020204" pitchFamily="34" charset="0"/>
              </a:rPr>
              <a:t> </a:t>
            </a:r>
            <a:r>
              <a:rPr lang="tr-TR" dirty="0" err="1">
                <a:solidFill>
                  <a:srgbClr val="C00000"/>
                </a:solidFill>
                <a:latin typeface="Arial Black" panose="020B0A04020102020204" pitchFamily="34" charset="0"/>
              </a:rPr>
              <a:t>banks</a:t>
            </a:r>
            <a:r>
              <a:rPr lang="tr-TR" dirty="0">
                <a:solidFill>
                  <a:srgbClr val="C00000"/>
                </a:solidFill>
                <a:latin typeface="Arial Black" panose="020B0A04020102020204" pitchFamily="34" charset="0"/>
              </a:rPr>
              <a:t>.</a:t>
            </a:r>
          </a:p>
        </p:txBody>
      </p:sp>
    </p:spTree>
    <p:extLst>
      <p:ext uri="{BB962C8B-B14F-4D97-AF65-F5344CB8AC3E}">
        <p14:creationId xmlns:p14="http://schemas.microsoft.com/office/powerpoint/2010/main" val="12963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9C3EA77-7DE8-4C73-A8CA-38E81D598146}"/>
              </a:ext>
            </a:extLst>
          </p:cNvPr>
          <p:cNvSpPr>
            <a:spLocks noGrp="1"/>
          </p:cNvSpPr>
          <p:nvPr>
            <p:ph type="title"/>
          </p:nvPr>
        </p:nvSpPr>
        <p:spPr/>
        <p:txBody>
          <a:bodyPr/>
          <a:lstStyle/>
          <a:p>
            <a:r>
              <a:rPr lang="tr-TR" dirty="0"/>
              <a:t>NIAVARAN PALACE</a:t>
            </a:r>
          </a:p>
        </p:txBody>
      </p:sp>
      <p:pic>
        <p:nvPicPr>
          <p:cNvPr id="5" name="İçerik Yer Tutucusu 4">
            <a:extLst>
              <a:ext uri="{FF2B5EF4-FFF2-40B4-BE49-F238E27FC236}">
                <a16:creationId xmlns:a16="http://schemas.microsoft.com/office/drawing/2014/main" id="{3B58ADE6-7A1B-4CA2-9859-B519A72F3060}"/>
              </a:ext>
            </a:extLst>
          </p:cNvPr>
          <p:cNvPicPr>
            <a:picLocks noGrp="1" noChangeAspect="1"/>
          </p:cNvPicPr>
          <p:nvPr>
            <p:ph idx="1"/>
          </p:nvPr>
        </p:nvPicPr>
        <p:blipFill>
          <a:blip r:embed="rId2"/>
          <a:srcRect/>
          <a:stretch/>
        </p:blipFill>
        <p:spPr>
          <a:xfrm>
            <a:off x="470233" y="1497496"/>
            <a:ext cx="6512886" cy="487163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Dikdörtgen: Köşeleri Yuvarlatılmış 5">
            <a:extLst>
              <a:ext uri="{FF2B5EF4-FFF2-40B4-BE49-F238E27FC236}">
                <a16:creationId xmlns:a16="http://schemas.microsoft.com/office/drawing/2014/main" id="{AA789A15-1C33-4525-956E-4FB4CDE07D8B}"/>
              </a:ext>
            </a:extLst>
          </p:cNvPr>
          <p:cNvSpPr/>
          <p:nvPr/>
        </p:nvSpPr>
        <p:spPr>
          <a:xfrm>
            <a:off x="7685484" y="1736035"/>
            <a:ext cx="3514327" cy="4075044"/>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accent1">
                    <a:lumMod val="50000"/>
                  </a:schemeClr>
                </a:solidFill>
              </a:rPr>
              <a:t>IT IS A HİSTORİCAL PALACE COMPLEX SİTUATED İN NORTH OF TAHRAN.IT CONSİST OF SEVERAL PALACE BUILDINGS AND MONUMENTS DATING BACK TO QAJAR AND PAHLAVİ ERAS.</a:t>
            </a:r>
          </a:p>
        </p:txBody>
      </p:sp>
      <p:sp>
        <p:nvSpPr>
          <p:cNvPr id="7" name="Dikdörtgen 6">
            <a:extLst>
              <a:ext uri="{FF2B5EF4-FFF2-40B4-BE49-F238E27FC236}">
                <a16:creationId xmlns:a16="http://schemas.microsoft.com/office/drawing/2014/main" id="{65C9D7FE-C84A-4F27-A6CD-F56522BB377B}"/>
              </a:ext>
            </a:extLst>
          </p:cNvPr>
          <p:cNvSpPr/>
          <p:nvPr/>
        </p:nvSpPr>
        <p:spPr>
          <a:xfrm>
            <a:off x="7222435" y="1325217"/>
            <a:ext cx="53008" cy="662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702065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1522F1F-59FE-44C7-B2E5-DF20978446E1}"/>
              </a:ext>
            </a:extLst>
          </p:cNvPr>
          <p:cNvSpPr>
            <a:spLocks noGrp="1"/>
          </p:cNvSpPr>
          <p:nvPr>
            <p:ph type="title"/>
          </p:nvPr>
        </p:nvSpPr>
        <p:spPr>
          <a:xfrm>
            <a:off x="2592925" y="145774"/>
            <a:ext cx="8911687" cy="1033669"/>
          </a:xfrm>
        </p:spPr>
        <p:txBody>
          <a:bodyPr/>
          <a:lstStyle/>
          <a:p>
            <a:r>
              <a:rPr lang="tr-TR" dirty="0"/>
              <a:t>NATIONAL MUSEUM OF IRAN</a:t>
            </a:r>
          </a:p>
        </p:txBody>
      </p:sp>
      <p:pic>
        <p:nvPicPr>
          <p:cNvPr id="5" name="İçerik Yer Tutucusu 4" descr="açık hava, bina, yol, saat içeren bir resim&#10;&#10;Açıklama otomatik olarak oluşturuldu">
            <a:extLst>
              <a:ext uri="{FF2B5EF4-FFF2-40B4-BE49-F238E27FC236}">
                <a16:creationId xmlns:a16="http://schemas.microsoft.com/office/drawing/2014/main" id="{312EE11C-B0BC-4A35-83AA-C9EE4CEC2DB0}"/>
              </a:ext>
            </a:extLst>
          </p:cNvPr>
          <p:cNvPicPr>
            <a:picLocks noGrp="1" noChangeAspect="1"/>
          </p:cNvPicPr>
          <p:nvPr>
            <p:ph idx="1"/>
          </p:nvPr>
        </p:nvPicPr>
        <p:blipFill>
          <a:blip r:embed="rId2"/>
          <a:stretch>
            <a:fillRect/>
          </a:stretch>
        </p:blipFill>
        <p:spPr>
          <a:xfrm>
            <a:off x="0" y="1550504"/>
            <a:ext cx="7779567" cy="5307496"/>
          </a:xfrm>
        </p:spPr>
      </p:pic>
      <p:sp>
        <p:nvSpPr>
          <p:cNvPr id="6" name="Metin kutusu 5">
            <a:extLst>
              <a:ext uri="{FF2B5EF4-FFF2-40B4-BE49-F238E27FC236}">
                <a16:creationId xmlns:a16="http://schemas.microsoft.com/office/drawing/2014/main" id="{DACE7122-2E26-439A-A896-DCCE9F416953}"/>
              </a:ext>
            </a:extLst>
          </p:cNvPr>
          <p:cNvSpPr txBox="1"/>
          <p:nvPr/>
        </p:nvSpPr>
        <p:spPr>
          <a:xfrm>
            <a:off x="7951304" y="1550504"/>
            <a:ext cx="4134680" cy="4247317"/>
          </a:xfrm>
          <a:prstGeom prst="rect">
            <a:avLst/>
          </a:prstGeom>
          <a:noFill/>
        </p:spPr>
        <p:txBody>
          <a:bodyPr wrap="square" rtlCol="0">
            <a:spAutoFit/>
          </a:bodyPr>
          <a:lstStyle/>
          <a:p>
            <a:r>
              <a:rPr lang="en-US" dirty="0"/>
              <a:t> It is an institution formed of two complexes; the </a:t>
            </a:r>
            <a:r>
              <a:rPr lang="en-US" b="1" dirty="0"/>
              <a:t>Museum of Ancient Iran</a:t>
            </a:r>
            <a:r>
              <a:rPr lang="en-US" dirty="0"/>
              <a:t> (</a:t>
            </a:r>
            <a:r>
              <a:rPr lang="en-US" i="1" dirty="0" err="1"/>
              <a:t>Mūze</a:t>
            </a:r>
            <a:r>
              <a:rPr lang="en-US" i="1" dirty="0"/>
              <a:t>-ye </a:t>
            </a:r>
            <a:r>
              <a:rPr lang="en-US" i="1" dirty="0" err="1"/>
              <a:t>Irān</a:t>
            </a:r>
            <a:r>
              <a:rPr lang="en-US" i="1" dirty="0"/>
              <a:t>-e </a:t>
            </a:r>
            <a:r>
              <a:rPr lang="en-US" i="1" dirty="0" err="1"/>
              <a:t>Bāstān</a:t>
            </a:r>
            <a:r>
              <a:rPr lang="en-US" dirty="0"/>
              <a:t>) and the </a:t>
            </a:r>
            <a:r>
              <a:rPr lang="en-US" b="1" dirty="0"/>
              <a:t>Museum of Islamic Archaeology and Art of</a:t>
            </a:r>
            <a:r>
              <a:rPr lang="tr-TR" b="1" dirty="0"/>
              <a:t> IRAN </a:t>
            </a:r>
            <a:r>
              <a:rPr lang="en-US" dirty="0"/>
              <a:t>The institution hosts historical monuments dating back through preserved ancient and medieval Iranian antiquities, including pottery vessels, metal objects, textile remains, and some rare books and coins.</a:t>
            </a:r>
            <a:r>
              <a:rPr lang="en-US" baseline="30000" dirty="0">
                <a:hlinkClick r:id="rId3"/>
              </a:rPr>
              <a:t>[1]</a:t>
            </a:r>
            <a:r>
              <a:rPr lang="en-US" dirty="0"/>
              <a:t> It also includes a number of research departments, categorized by different historical periods and archaeological topics.</a:t>
            </a:r>
            <a:endParaRPr lang="tr-TR" dirty="0">
              <a:latin typeface="Arial Black" panose="020B0A04020102020204" pitchFamily="34" charset="0"/>
            </a:endParaRPr>
          </a:p>
        </p:txBody>
      </p:sp>
    </p:spTree>
    <p:extLst>
      <p:ext uri="{BB962C8B-B14F-4D97-AF65-F5344CB8AC3E}">
        <p14:creationId xmlns:p14="http://schemas.microsoft.com/office/powerpoint/2010/main" val="34055026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73B285D-16FC-4729-8A10-087FC22B17EC}"/>
              </a:ext>
            </a:extLst>
          </p:cNvPr>
          <p:cNvSpPr>
            <a:spLocks noGrp="1"/>
          </p:cNvSpPr>
          <p:nvPr>
            <p:ph type="title"/>
          </p:nvPr>
        </p:nvSpPr>
        <p:spPr>
          <a:xfrm>
            <a:off x="1360473" y="203353"/>
            <a:ext cx="8883457" cy="1095360"/>
          </a:xfrm>
        </p:spPr>
        <p:txBody>
          <a:bodyPr/>
          <a:lstStyle/>
          <a:p>
            <a:r>
              <a:rPr lang="tr-TR" dirty="0"/>
              <a:t>CARPET MUSEUM OF IRAN</a:t>
            </a:r>
          </a:p>
        </p:txBody>
      </p:sp>
      <p:pic>
        <p:nvPicPr>
          <p:cNvPr id="5" name="İçerik Yer Tutucusu 4" descr="iç mekan, mobilya, halı, döşeli içeren bir resim&#10;&#10;Açıklama otomatik olarak oluşturuldu">
            <a:extLst>
              <a:ext uri="{FF2B5EF4-FFF2-40B4-BE49-F238E27FC236}">
                <a16:creationId xmlns:a16="http://schemas.microsoft.com/office/drawing/2014/main" id="{86E08B92-FE56-4081-B64F-A2689DE70E67}"/>
              </a:ext>
            </a:extLst>
          </p:cNvPr>
          <p:cNvPicPr>
            <a:picLocks noGrp="1" noChangeAspect="1"/>
          </p:cNvPicPr>
          <p:nvPr>
            <p:ph idx="1"/>
          </p:nvPr>
        </p:nvPicPr>
        <p:blipFill>
          <a:blip r:embed="rId2"/>
          <a:stretch>
            <a:fillRect/>
          </a:stretch>
        </p:blipFill>
        <p:spPr>
          <a:xfrm>
            <a:off x="0" y="1139687"/>
            <a:ext cx="8481391" cy="5718313"/>
          </a:xfrm>
        </p:spPr>
      </p:pic>
      <p:sp>
        <p:nvSpPr>
          <p:cNvPr id="6" name="Metin kutusu 5">
            <a:extLst>
              <a:ext uri="{FF2B5EF4-FFF2-40B4-BE49-F238E27FC236}">
                <a16:creationId xmlns:a16="http://schemas.microsoft.com/office/drawing/2014/main" id="{7AF6EC1F-D7E5-47D2-9385-F768A90D6F6C}"/>
              </a:ext>
            </a:extLst>
          </p:cNvPr>
          <p:cNvSpPr txBox="1"/>
          <p:nvPr/>
        </p:nvSpPr>
        <p:spPr>
          <a:xfrm rot="10800000" flipH="1" flipV="1">
            <a:off x="8666922" y="1416683"/>
            <a:ext cx="3299789" cy="3139321"/>
          </a:xfrm>
          <a:prstGeom prst="rect">
            <a:avLst/>
          </a:prstGeom>
          <a:noFill/>
        </p:spPr>
        <p:txBody>
          <a:bodyPr wrap="square" rtlCol="0">
            <a:spAutoFit/>
          </a:bodyPr>
          <a:lstStyle/>
          <a:p>
            <a:r>
              <a:rPr lang="tr-TR" dirty="0" err="1"/>
              <a:t>It</a:t>
            </a:r>
            <a:r>
              <a:rPr lang="tr-TR" dirty="0"/>
              <a:t> is l</a:t>
            </a:r>
            <a:r>
              <a:rPr lang="en-US" dirty="0" err="1"/>
              <a:t>ocated</a:t>
            </a:r>
            <a:r>
              <a:rPr lang="en-US" dirty="0"/>
              <a:t> in </a:t>
            </a:r>
            <a:r>
              <a:rPr lang="en-US" dirty="0">
                <a:hlinkClick r:id="rId3" tooltip="Tehran"/>
              </a:rPr>
              <a:t>Tehran</a:t>
            </a:r>
            <a:r>
              <a:rPr lang="en-US" dirty="0"/>
              <a:t>, and founded in 1976, the </a:t>
            </a:r>
            <a:r>
              <a:rPr lang="en-US" b="1" dirty="0"/>
              <a:t>Carpet Museum of Iran</a:t>
            </a:r>
            <a:r>
              <a:rPr lang="en-US" dirty="0"/>
              <a:t> exhibits a variety of </a:t>
            </a:r>
            <a:r>
              <a:rPr lang="en-US" dirty="0">
                <a:hlinkClick r:id="rId4" tooltip="Persian carpet"/>
              </a:rPr>
              <a:t>Persian carpets</a:t>
            </a:r>
            <a:r>
              <a:rPr lang="en-US" dirty="0"/>
              <a:t> from all over </a:t>
            </a:r>
            <a:r>
              <a:rPr lang="en-US" dirty="0">
                <a:hlinkClick r:id="rId5" tooltip="Iran"/>
              </a:rPr>
              <a:t>Iran</a:t>
            </a:r>
            <a:r>
              <a:rPr lang="en-US" dirty="0"/>
              <a:t>, dating from the 16th century to the present.</a:t>
            </a:r>
          </a:p>
          <a:p>
            <a:r>
              <a:rPr lang="en-US" dirty="0"/>
              <a:t>The museum's exhibition hall occupies 3,400 square meters and its library contains 33,000,000 books.</a:t>
            </a:r>
          </a:p>
        </p:txBody>
      </p:sp>
    </p:spTree>
    <p:extLst>
      <p:ext uri="{BB962C8B-B14F-4D97-AF65-F5344CB8AC3E}">
        <p14:creationId xmlns:p14="http://schemas.microsoft.com/office/powerpoint/2010/main" val="32504596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F1D7393-D7D8-439E-AB03-B5B73D9DC4ED}"/>
              </a:ext>
            </a:extLst>
          </p:cNvPr>
          <p:cNvSpPr>
            <a:spLocks noGrp="1"/>
          </p:cNvSpPr>
          <p:nvPr>
            <p:ph type="title"/>
          </p:nvPr>
        </p:nvSpPr>
        <p:spPr>
          <a:xfrm>
            <a:off x="1903812" y="2148110"/>
            <a:ext cx="8911687" cy="1280890"/>
          </a:xfrm>
        </p:spPr>
        <p:txBody>
          <a:bodyPr>
            <a:normAutofit/>
          </a:bodyPr>
          <a:lstStyle/>
          <a:p>
            <a:r>
              <a:rPr lang="tr-TR" sz="6000" dirty="0" err="1">
                <a:solidFill>
                  <a:srgbClr val="FF0000"/>
                </a:solidFill>
                <a:latin typeface="Algerian" panose="04020705040A02060702" pitchFamily="82" charset="0"/>
              </a:rPr>
              <a:t>Thanks</a:t>
            </a:r>
            <a:r>
              <a:rPr lang="tr-TR" sz="6000" dirty="0">
                <a:solidFill>
                  <a:srgbClr val="FF0000"/>
                </a:solidFill>
                <a:latin typeface="Algerian" panose="04020705040A02060702" pitchFamily="82" charset="0"/>
              </a:rPr>
              <a:t> </a:t>
            </a:r>
            <a:r>
              <a:rPr lang="tr-TR" sz="6000" dirty="0" err="1">
                <a:solidFill>
                  <a:srgbClr val="FF0000"/>
                </a:solidFill>
                <a:latin typeface="Algerian" panose="04020705040A02060702" pitchFamily="82" charset="0"/>
              </a:rPr>
              <a:t>for</a:t>
            </a:r>
            <a:r>
              <a:rPr lang="tr-TR" sz="6000" dirty="0">
                <a:solidFill>
                  <a:srgbClr val="FF0000"/>
                </a:solidFill>
                <a:latin typeface="Algerian" panose="04020705040A02060702" pitchFamily="82" charset="0"/>
              </a:rPr>
              <a:t> </a:t>
            </a:r>
            <a:r>
              <a:rPr lang="tr-TR" sz="6000" dirty="0" err="1">
                <a:solidFill>
                  <a:srgbClr val="FF0000"/>
                </a:solidFill>
                <a:latin typeface="Algerian" panose="04020705040A02060702" pitchFamily="82" charset="0"/>
              </a:rPr>
              <a:t>listening</a:t>
            </a:r>
            <a:endParaRPr lang="tr-TR" sz="6000" dirty="0">
              <a:solidFill>
                <a:srgbClr val="FF0000"/>
              </a:solidFill>
              <a:latin typeface="Algerian" panose="04020705040A02060702" pitchFamily="82" charset="0"/>
            </a:endParaRPr>
          </a:p>
        </p:txBody>
      </p:sp>
    </p:spTree>
    <p:extLst>
      <p:ext uri="{BB962C8B-B14F-4D97-AF65-F5344CB8AC3E}">
        <p14:creationId xmlns:p14="http://schemas.microsoft.com/office/powerpoint/2010/main" val="1923751273"/>
      </p:ext>
    </p:extLst>
  </p:cSld>
  <p:clrMapOvr>
    <a:masterClrMapping/>
  </p:clrMapOvr>
</p:sld>
</file>

<file path=ppt/theme/theme1.xml><?xml version="1.0" encoding="utf-8"?>
<a:theme xmlns:a="http://schemas.openxmlformats.org/drawingml/2006/main" name="Duman">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Belge" ma:contentTypeID="0x010100B0B6444A7CE1AB49A0B46FF395A15D26" ma:contentTypeVersion="7" ma:contentTypeDescription="Yeni belge oluşturun." ma:contentTypeScope="" ma:versionID="c634ec2ee3931d787e3933ad1a03b3ff">
  <xsd:schema xmlns:xsd="http://www.w3.org/2001/XMLSchema" xmlns:xs="http://www.w3.org/2001/XMLSchema" xmlns:p="http://schemas.microsoft.com/office/2006/metadata/properties" xmlns:ns3="98343d54-5ff9-4401-a04b-0d28927ac61b" xmlns:ns4="f663e5e7-d0df-4912-913b-a44976b279c7" targetNamespace="http://schemas.microsoft.com/office/2006/metadata/properties" ma:root="true" ma:fieldsID="827f70374911f1a17e1264f05a552773" ns3:_="" ns4:_="">
    <xsd:import namespace="98343d54-5ff9-4401-a04b-0d28927ac61b"/>
    <xsd:import namespace="f663e5e7-d0df-4912-913b-a44976b279c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343d54-5ff9-4401-a04b-0d28927ac6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663e5e7-d0df-4912-913b-a44976b279c7" elementFormDefault="qualified">
    <xsd:import namespace="http://schemas.microsoft.com/office/2006/documentManagement/types"/>
    <xsd:import namespace="http://schemas.microsoft.com/office/infopath/2007/PartnerControls"/>
    <xsd:element name="SharedWithUsers" ma:index="10" nillable="true" ma:displayName="Paylaşılanla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Ayrıntıları ile Paylaşıldı" ma:internalName="SharedWithDetails" ma:readOnly="true">
      <xsd:simpleType>
        <xsd:restriction base="dms:Note">
          <xsd:maxLength value="255"/>
        </xsd:restriction>
      </xsd:simpleType>
    </xsd:element>
    <xsd:element name="SharingHintHash" ma:index="12" nillable="true" ma:displayName="İpucu Paylaşımı Karması"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7B2FE43-1A54-429D-AC40-C35E9A760E2F}">
  <ds:schemaRefs>
    <ds:schemaRef ds:uri="http://schemas.microsoft.com/sharepoint/v3/contenttype/forms"/>
  </ds:schemaRefs>
</ds:datastoreItem>
</file>

<file path=customXml/itemProps2.xml><?xml version="1.0" encoding="utf-8"?>
<ds:datastoreItem xmlns:ds="http://schemas.openxmlformats.org/officeDocument/2006/customXml" ds:itemID="{96749276-CCB4-4F28-A302-945000B4C3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343d54-5ff9-4401-a04b-0d28927ac61b"/>
    <ds:schemaRef ds:uri="f663e5e7-d0df-4912-913b-a44976b279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339BD52-9655-4824-A248-A6869BAAB307}">
  <ds:schemaRefs>
    <ds:schemaRef ds:uri="http://www.w3.org/XML/1998/namespace"/>
    <ds:schemaRef ds:uri="http://purl.org/dc/elements/1.1/"/>
    <ds:schemaRef ds:uri="http://purl.org/dc/terms/"/>
    <ds:schemaRef ds:uri="98343d54-5ff9-4401-a04b-0d28927ac61b"/>
    <ds:schemaRef ds:uri="http://schemas.microsoft.com/office/2006/metadata/properties"/>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f663e5e7-d0df-4912-913b-a44976b279c7"/>
  </ds:schemaRefs>
</ds:datastoreItem>
</file>

<file path=docProps/app.xml><?xml version="1.0" encoding="utf-8"?>
<Properties xmlns="http://schemas.openxmlformats.org/officeDocument/2006/extended-properties" xmlns:vt="http://schemas.openxmlformats.org/officeDocument/2006/docPropsVTypes">
  <TotalTime>254</TotalTime>
  <Words>1357</Words>
  <Application>Microsoft Office PowerPoint</Application>
  <PresentationFormat>Geniş ekran</PresentationFormat>
  <Paragraphs>45</Paragraphs>
  <Slides>18</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18</vt:i4>
      </vt:variant>
    </vt:vector>
  </HeadingPairs>
  <TitlesOfParts>
    <vt:vector size="25" baseType="lpstr">
      <vt:lpstr>Algerian</vt:lpstr>
      <vt:lpstr>Arial</vt:lpstr>
      <vt:lpstr>Arial Black</vt:lpstr>
      <vt:lpstr>Century Gothic</vt:lpstr>
      <vt:lpstr>Georgia</vt:lpstr>
      <vt:lpstr>Wingdings 3</vt:lpstr>
      <vt:lpstr>Duman</vt:lpstr>
      <vt:lpstr>TAHRAN </vt:lpstr>
      <vt:lpstr>PowerPoint Sunusu</vt:lpstr>
      <vt:lpstr>Geography </vt:lpstr>
      <vt:lpstr>PowerPoint Sunusu</vt:lpstr>
      <vt:lpstr>PowerPoint Sunusu</vt:lpstr>
      <vt:lpstr>Relıgıon  </vt:lpstr>
      <vt:lpstr>DEMOGRAFİCS OF TEHRAN</vt:lpstr>
      <vt:lpstr>CULTUREL LİFE</vt:lpstr>
      <vt:lpstr>HISTORY</vt:lpstr>
      <vt:lpstr>PowerPoint Sunusu</vt:lpstr>
      <vt:lpstr>Historical landmarks of tehran </vt:lpstr>
      <vt:lpstr>AZADİ TOWER</vt:lpstr>
      <vt:lpstr>GULESTAN PALACE</vt:lpstr>
      <vt:lpstr>TEHRAN BAZAAR  </vt:lpstr>
      <vt:lpstr>NIAVARAN PALACE</vt:lpstr>
      <vt:lpstr>NATIONAL MUSEUM OF IRAN</vt:lpstr>
      <vt:lpstr>CARPET MUSEUM OF IRAN</vt:lpstr>
      <vt:lpstr>Thanks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TAHRAN</dc:title>
  <dc:creator>HAMZA ARAS</dc:creator>
  <cp:lastModifiedBy>HAMZA ARAS</cp:lastModifiedBy>
  <cp:revision>24</cp:revision>
  <dcterms:created xsi:type="dcterms:W3CDTF">2020-04-26T18:47:47Z</dcterms:created>
  <dcterms:modified xsi:type="dcterms:W3CDTF">2020-04-28T03:42:03Z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0x010100B0B6444A7CE1AB49A0B46FF395A15D26</vt:lpwstr>
  </property>
</Properties>
</file>