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6" r:id="rId2"/>
    <p:sldId id="270" r:id="rId3"/>
    <p:sldId id="277" r:id="rId4"/>
    <p:sldId id="278" r:id="rId5"/>
    <p:sldId id="279" r:id="rId6"/>
    <p:sldId id="281" r:id="rId7"/>
    <p:sldId id="282" r:id="rId8"/>
    <p:sldId id="257" r:id="rId9"/>
    <p:sldId id="283" r:id="rId10"/>
    <p:sldId id="285" r:id="rId11"/>
    <p:sldId id="287" r:id="rId12"/>
    <p:sldId id="288" r:id="rId13"/>
    <p:sldId id="290" r:id="rId14"/>
    <p:sldId id="292" r:id="rId15"/>
    <p:sldId id="294" r:id="rId16"/>
    <p:sldId id="259" r:id="rId17"/>
    <p:sldId id="268" r:id="rId18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68782" autoAdjust="0"/>
  </p:normalViewPr>
  <p:slideViewPr>
    <p:cSldViewPr>
      <p:cViewPr varScale="1">
        <p:scale>
          <a:sx n="63" d="100"/>
          <a:sy n="63" d="100"/>
        </p:scale>
        <p:origin x="2184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A9326-5B61-431A-AEF0-35DDF43CA940}" type="datetimeFigureOut">
              <a:rPr lang="tr-TR" smtClean="0"/>
              <a:pPr/>
              <a:t>25.03.2019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5B35C-4471-4C5D-9F9D-8974ADC6E0BA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A9326-5B61-431A-AEF0-35DDF43CA940}" type="datetimeFigureOut">
              <a:rPr lang="tr-TR" smtClean="0"/>
              <a:pPr/>
              <a:t>25.03.2019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5B35C-4471-4C5D-9F9D-8974ADC6E0BA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A9326-5B61-431A-AEF0-35DDF43CA940}" type="datetimeFigureOut">
              <a:rPr lang="tr-TR" smtClean="0"/>
              <a:pPr/>
              <a:t>25.03.2019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5B35C-4471-4C5D-9F9D-8974ADC6E0BA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A9326-5B61-431A-AEF0-35DDF43CA940}" type="datetimeFigureOut">
              <a:rPr lang="tr-TR" smtClean="0"/>
              <a:pPr/>
              <a:t>25.03.2019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5B35C-4471-4C5D-9F9D-8974ADC6E0BA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A9326-5B61-431A-AEF0-35DDF43CA940}" type="datetimeFigureOut">
              <a:rPr lang="tr-TR" smtClean="0"/>
              <a:pPr/>
              <a:t>25.03.2019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5B35C-4471-4C5D-9F9D-8974ADC6E0BA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A9326-5B61-431A-AEF0-35DDF43CA940}" type="datetimeFigureOut">
              <a:rPr lang="tr-TR" smtClean="0"/>
              <a:pPr/>
              <a:t>25.03.2019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5B35C-4471-4C5D-9F9D-8974ADC6E0BA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A9326-5B61-431A-AEF0-35DDF43CA940}" type="datetimeFigureOut">
              <a:rPr lang="tr-TR" smtClean="0"/>
              <a:pPr/>
              <a:t>25.03.2019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5B35C-4471-4C5D-9F9D-8974ADC6E0BA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A9326-5B61-431A-AEF0-35DDF43CA940}" type="datetimeFigureOut">
              <a:rPr lang="tr-TR" smtClean="0"/>
              <a:pPr/>
              <a:t>25.03.2019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5B35C-4471-4C5D-9F9D-8974ADC6E0BA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A9326-5B61-431A-AEF0-35DDF43CA940}" type="datetimeFigureOut">
              <a:rPr lang="tr-TR" smtClean="0"/>
              <a:pPr/>
              <a:t>25.03.2019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5B35C-4471-4C5D-9F9D-8974ADC6E0BA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r-TR" smtClean="0"/>
              <a:t>Resim eklemek için simgeyi tıklatın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A9326-5B61-431A-AEF0-35DDF43CA940}" type="datetimeFigureOut">
              <a:rPr lang="tr-TR" smtClean="0"/>
              <a:pPr/>
              <a:t>25.03.2019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5B35C-4471-4C5D-9F9D-8974ADC6E0BA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A9326-5B61-431A-AEF0-35DDF43CA940}" type="datetimeFigureOut">
              <a:rPr lang="tr-TR" smtClean="0"/>
              <a:pPr/>
              <a:t>25.03.2019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5B35C-4471-4C5D-9F9D-8974ADC6E0BA}" type="slidenum">
              <a:rPr lang="tr-TR" smtClean="0"/>
              <a:pPr/>
              <a:t>‹#›</a:t>
            </a:fld>
            <a:endParaRPr lang="tr-TR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CE9A9326-5B61-431A-AEF0-35DDF43CA940}" type="datetimeFigureOut">
              <a:rPr lang="tr-TR" smtClean="0"/>
              <a:pPr/>
              <a:t>25.03.2019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085B35C-4471-4C5D-9F9D-8974ADC6E0BA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760445" y="1916832"/>
            <a:ext cx="7772400" cy="1470025"/>
          </a:xfrm>
        </p:spPr>
        <p:txBody>
          <a:bodyPr>
            <a:normAutofit/>
          </a:bodyPr>
          <a:lstStyle/>
          <a:p>
            <a:r>
              <a:rPr lang="tr-TR" dirty="0" smtClean="0"/>
              <a:t>Radius-</a:t>
            </a:r>
            <a:r>
              <a:rPr lang="tr-TR" dirty="0" err="1"/>
              <a:t>U</a:t>
            </a:r>
            <a:r>
              <a:rPr lang="tr-TR" dirty="0" err="1" smtClean="0"/>
              <a:t>lna</a:t>
            </a:r>
            <a:r>
              <a:rPr lang="tr-TR" dirty="0" smtClean="0"/>
              <a:t> Büyüme </a:t>
            </a:r>
            <a:r>
              <a:rPr lang="tr-TR" dirty="0" err="1" smtClean="0"/>
              <a:t>Deformiteleri</a:t>
            </a:r>
            <a:endParaRPr lang="tr-TR" dirty="0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339552" y="3789040"/>
            <a:ext cx="6400800" cy="1473200"/>
          </a:xfrm>
        </p:spPr>
        <p:txBody>
          <a:bodyPr>
            <a:normAutofit/>
          </a:bodyPr>
          <a:lstStyle/>
          <a:p>
            <a:r>
              <a:rPr lang="tr-TR" sz="2400" dirty="0" smtClean="0">
                <a:solidFill>
                  <a:srgbClr val="FF0000"/>
                </a:solidFill>
              </a:rPr>
              <a:t>Prof. Dr. Ümit KAYA</a:t>
            </a:r>
          </a:p>
          <a:p>
            <a:r>
              <a:rPr lang="tr-TR" sz="2400" dirty="0" smtClean="0">
                <a:solidFill>
                  <a:srgbClr val="FF0000"/>
                </a:solidFill>
              </a:rPr>
              <a:t>Ankara Üniversitesi Veteriner Fakültesi</a:t>
            </a:r>
          </a:p>
          <a:p>
            <a:r>
              <a:rPr lang="tr-TR" sz="2400" dirty="0" smtClean="0">
                <a:solidFill>
                  <a:srgbClr val="FF0000"/>
                </a:solidFill>
              </a:rPr>
              <a:t>Cerrahi Anabilim Dalı </a:t>
            </a:r>
          </a:p>
          <a:p>
            <a:endParaRPr lang="tr-TR" sz="2400" dirty="0">
              <a:solidFill>
                <a:srgbClr val="FF0000"/>
              </a:solidFill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47664" cy="1559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0"/>
            <a:ext cx="1403648" cy="1452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94229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r-TR" sz="2800" b="1" dirty="0" smtClean="0"/>
              <a:t>Büyüme </a:t>
            </a:r>
            <a:r>
              <a:rPr lang="tr-TR" sz="2800" b="1" dirty="0" err="1" smtClean="0"/>
              <a:t>deformiteleri</a:t>
            </a:r>
            <a:r>
              <a:rPr lang="tr-TR" sz="2800" b="1" dirty="0" smtClean="0"/>
              <a:t> </a:t>
            </a:r>
            <a:r>
              <a:rPr lang="tr-TR" sz="2800" b="1" dirty="0" err="1" smtClean="0"/>
              <a:t>fizeal</a:t>
            </a:r>
            <a:r>
              <a:rPr lang="tr-TR" sz="2800" b="1" dirty="0" smtClean="0"/>
              <a:t> plağın kapanmasından sonra </a:t>
            </a:r>
            <a:r>
              <a:rPr lang="tr-TR" sz="2800" b="1" dirty="0" err="1" smtClean="0"/>
              <a:t>ekstremitedeki</a:t>
            </a:r>
            <a:r>
              <a:rPr lang="tr-TR" sz="2800" b="1" dirty="0" smtClean="0"/>
              <a:t> anormal </a:t>
            </a:r>
            <a:r>
              <a:rPr lang="tr-TR" sz="2800" b="1" dirty="0" smtClean="0"/>
              <a:t>gelişimi içerir. Ön bacaktaki bu gelişimler </a:t>
            </a:r>
            <a:r>
              <a:rPr lang="tr-TR" sz="2800" b="1" dirty="0" err="1" smtClean="0"/>
              <a:t>angüler</a:t>
            </a:r>
            <a:r>
              <a:rPr lang="tr-TR" sz="2800" b="1" dirty="0" smtClean="0"/>
              <a:t> bacak </a:t>
            </a:r>
            <a:r>
              <a:rPr lang="tr-TR" sz="2800" b="1" dirty="0" err="1" smtClean="0"/>
              <a:t>deformiteleri</a:t>
            </a:r>
            <a:r>
              <a:rPr lang="tr-TR" sz="2800" b="1" dirty="0" smtClean="0"/>
              <a:t> veya Radius </a:t>
            </a:r>
            <a:r>
              <a:rPr lang="tr-TR" sz="2800" b="1" dirty="0" err="1" smtClean="0"/>
              <a:t>curvus</a:t>
            </a:r>
            <a:r>
              <a:rPr lang="tr-TR" sz="2800" b="1" dirty="0" smtClean="0"/>
              <a:t>  </a:t>
            </a:r>
            <a:r>
              <a:rPr lang="tr-TR" sz="2800" b="1" dirty="0" err="1" smtClean="0"/>
              <a:t>olarakta</a:t>
            </a:r>
            <a:r>
              <a:rPr lang="tr-TR" sz="2800" b="1" dirty="0" smtClean="0"/>
              <a:t> isimlendirilir.   </a:t>
            </a:r>
            <a:endParaRPr lang="tr-TR" sz="2800" b="1" dirty="0"/>
          </a:p>
        </p:txBody>
      </p:sp>
      <p:sp>
        <p:nvSpPr>
          <p:cNvPr id="41986" name="Rectangle 5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altLang="tr-TR" smtClean="0"/>
              <a:t>Radius-Ulna Büyüme Deformiteleri</a:t>
            </a:r>
            <a:endParaRPr lang="en-US" altLang="tr-TR" smtClean="0"/>
          </a:p>
        </p:txBody>
      </p:sp>
    </p:spTree>
    <p:extLst>
      <p:ext uri="{BB962C8B-B14F-4D97-AF65-F5344CB8AC3E}">
        <p14:creationId xmlns:p14="http://schemas.microsoft.com/office/powerpoint/2010/main" val="899753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Unvan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sz="quarter" idx="4294967295"/>
          </p:nvPr>
        </p:nvSpPr>
        <p:spPr>
          <a:xfrm>
            <a:off x="269776" y="1844824"/>
            <a:ext cx="8604448" cy="4392613"/>
          </a:xfrm>
        </p:spPr>
        <p:txBody>
          <a:bodyPr>
            <a:normAutofit/>
          </a:bodyPr>
          <a:lstStyle/>
          <a:p>
            <a:r>
              <a:rPr lang="tr-TR" b="1" dirty="0" smtClean="0"/>
              <a:t>Köpeklerde Radius ve </a:t>
            </a:r>
            <a:r>
              <a:rPr lang="tr-TR" b="1" dirty="0" err="1" smtClean="0"/>
              <a:t>ulnanın</a:t>
            </a:r>
            <a:r>
              <a:rPr lang="tr-TR" b="1" dirty="0" smtClean="0"/>
              <a:t> senkronize uzaması normal ön bacak gelişimi için çok önemlidir.</a:t>
            </a:r>
          </a:p>
          <a:p>
            <a:r>
              <a:rPr lang="tr-TR" b="1" dirty="0" err="1" smtClean="0"/>
              <a:t>Radiusun</a:t>
            </a:r>
            <a:r>
              <a:rPr lang="tr-TR" b="1" dirty="0" smtClean="0"/>
              <a:t> uzaması %40 </a:t>
            </a:r>
            <a:r>
              <a:rPr lang="tr-TR" b="1" dirty="0" err="1" smtClean="0"/>
              <a:t>proksimal</a:t>
            </a:r>
            <a:r>
              <a:rPr lang="tr-TR" b="1" dirty="0" smtClean="0"/>
              <a:t> %60 </a:t>
            </a:r>
            <a:r>
              <a:rPr lang="tr-TR" b="1" dirty="0" err="1" smtClean="0"/>
              <a:t>distal</a:t>
            </a:r>
            <a:r>
              <a:rPr lang="tr-TR" b="1" dirty="0" smtClean="0"/>
              <a:t> </a:t>
            </a:r>
            <a:r>
              <a:rPr lang="tr-TR" b="1" dirty="0" err="1" smtClean="0"/>
              <a:t>fizisten</a:t>
            </a:r>
            <a:r>
              <a:rPr lang="tr-TR" b="1" dirty="0" smtClean="0"/>
              <a:t> gerçekleşir.</a:t>
            </a:r>
          </a:p>
          <a:p>
            <a:r>
              <a:rPr lang="tr-TR" b="1" dirty="0" err="1" smtClean="0"/>
              <a:t>Ulnanın</a:t>
            </a:r>
            <a:r>
              <a:rPr lang="tr-TR" b="1" dirty="0" smtClean="0"/>
              <a:t> ise %85 </a:t>
            </a:r>
            <a:r>
              <a:rPr lang="tr-TR" b="1" dirty="0" err="1" smtClean="0"/>
              <a:t>lik</a:t>
            </a:r>
            <a:r>
              <a:rPr lang="tr-TR" b="1" dirty="0" smtClean="0"/>
              <a:t> uzaması </a:t>
            </a:r>
            <a:r>
              <a:rPr lang="tr-TR" b="1" dirty="0" err="1" smtClean="0"/>
              <a:t>distal</a:t>
            </a:r>
            <a:r>
              <a:rPr lang="tr-TR" b="1" dirty="0" smtClean="0"/>
              <a:t> </a:t>
            </a:r>
            <a:r>
              <a:rPr lang="tr-TR" b="1" dirty="0" err="1" smtClean="0"/>
              <a:t>fizisten</a:t>
            </a:r>
            <a:r>
              <a:rPr lang="tr-TR" b="1" dirty="0" smtClean="0"/>
              <a:t> gerçekleşir. </a:t>
            </a:r>
            <a:r>
              <a:rPr lang="tr-TR" b="1" dirty="0" err="1" smtClean="0"/>
              <a:t>Proksimali</a:t>
            </a:r>
            <a:r>
              <a:rPr lang="tr-TR" b="1" dirty="0" smtClean="0"/>
              <a:t> %15 oranında uzamadan sorumludur.</a:t>
            </a:r>
            <a:endParaRPr lang="tr-TR" b="1" dirty="0"/>
          </a:p>
        </p:txBody>
      </p:sp>
    </p:spTree>
    <p:extLst>
      <p:ext uri="{BB962C8B-B14F-4D97-AF65-F5344CB8AC3E}">
        <p14:creationId xmlns:p14="http://schemas.microsoft.com/office/powerpoint/2010/main" val="3657767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r>
              <a:rPr lang="tr-TR" b="1" dirty="0" smtClean="0"/>
              <a:t>Köpeklerde gelişme 4-6 aylarda hızlı bir ivme kazanmaktadır.</a:t>
            </a:r>
          </a:p>
          <a:p>
            <a:r>
              <a:rPr lang="tr-TR" b="1" dirty="0" smtClean="0"/>
              <a:t>9-10 aylarda gitgide azalmaktadır. Bu periyot köpek ırklarına bağlı değişiklik gösterir (küçük ırklar daha hızlı olgunlaşmaktadır)</a:t>
            </a:r>
          </a:p>
          <a:p>
            <a:endParaRPr lang="tr-TR" dirty="0"/>
          </a:p>
        </p:txBody>
      </p:sp>
      <p:sp>
        <p:nvSpPr>
          <p:cNvPr id="4" name="İçerik Yer Tutucusu 3"/>
          <p:cNvSpPr>
            <a:spLocks noGrp="1"/>
          </p:cNvSpPr>
          <p:nvPr>
            <p:ph sz="quarter" idx="14"/>
          </p:nvPr>
        </p:nvSpPr>
        <p:spPr/>
        <p:txBody>
          <a:bodyPr>
            <a:normAutofit lnSpcReduction="10000"/>
          </a:bodyPr>
          <a:lstStyle/>
          <a:p>
            <a:r>
              <a:rPr lang="tr-TR" b="1" dirty="0" smtClean="0"/>
              <a:t>Radius ve </a:t>
            </a:r>
            <a:r>
              <a:rPr lang="tr-TR" b="1" dirty="0" err="1" smtClean="0"/>
              <a:t>ulnadaki</a:t>
            </a:r>
            <a:r>
              <a:rPr lang="tr-TR" b="1" dirty="0" smtClean="0"/>
              <a:t> büyüme plağı erken kapanması </a:t>
            </a:r>
            <a:r>
              <a:rPr lang="tr-TR" b="1" dirty="0" err="1" smtClean="0"/>
              <a:t>deformiteye</a:t>
            </a:r>
            <a:r>
              <a:rPr lang="tr-TR" b="1" dirty="0" smtClean="0"/>
              <a:t> yol açmaktadır.</a:t>
            </a:r>
          </a:p>
          <a:p>
            <a:r>
              <a:rPr lang="tr-TR" b="1" dirty="0" err="1" smtClean="0"/>
              <a:t>Deformitenin</a:t>
            </a:r>
            <a:r>
              <a:rPr lang="tr-TR" b="1" dirty="0" smtClean="0"/>
              <a:t> şiddeti ise büyüme potansiyeline sahip köpeklerde erken dönemde </a:t>
            </a:r>
            <a:r>
              <a:rPr lang="tr-TR" b="1" dirty="0" err="1" smtClean="0"/>
              <a:t>fizis</a:t>
            </a:r>
            <a:r>
              <a:rPr lang="tr-TR" b="1" dirty="0" smtClean="0"/>
              <a:t> etkilenmesine bağlıdır. 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04746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67833" y="2276872"/>
            <a:ext cx="7408333" cy="3450696"/>
          </a:xfrm>
        </p:spPr>
        <p:txBody>
          <a:bodyPr>
            <a:normAutofit lnSpcReduction="10000"/>
          </a:bodyPr>
          <a:lstStyle/>
          <a:p>
            <a:r>
              <a:rPr lang="tr-TR" b="1" dirty="0" smtClean="0"/>
              <a:t>Koni şeklindeki </a:t>
            </a:r>
            <a:r>
              <a:rPr lang="tr-TR" b="1" dirty="0" err="1" smtClean="0"/>
              <a:t>distal</a:t>
            </a:r>
            <a:r>
              <a:rPr lang="tr-TR" b="1" dirty="0" smtClean="0"/>
              <a:t> </a:t>
            </a:r>
            <a:r>
              <a:rPr lang="tr-TR" b="1" dirty="0" err="1" smtClean="0"/>
              <a:t>ulna</a:t>
            </a:r>
            <a:r>
              <a:rPr lang="tr-TR" b="1" dirty="0" smtClean="0"/>
              <a:t> büyüme plağı bacak travmalarında çoğunlukla ezilme yaralanmalarında </a:t>
            </a:r>
            <a:r>
              <a:rPr lang="tr-TR" b="1" dirty="0" err="1" smtClean="0"/>
              <a:t>Salter</a:t>
            </a:r>
            <a:r>
              <a:rPr lang="tr-TR" b="1" dirty="0" smtClean="0"/>
              <a:t>-Harris Tip V yaralanmasına maruz kalmaktadır. </a:t>
            </a:r>
            <a:r>
              <a:rPr lang="tr-TR" b="1" dirty="0" err="1" smtClean="0"/>
              <a:t>Distal</a:t>
            </a:r>
            <a:r>
              <a:rPr lang="tr-TR" b="1" dirty="0" smtClean="0"/>
              <a:t> plak tamamen kapanır. </a:t>
            </a:r>
            <a:endParaRPr lang="tr-TR" b="1" dirty="0" smtClean="0"/>
          </a:p>
          <a:p>
            <a:r>
              <a:rPr lang="tr-TR" b="1" dirty="0"/>
              <a:t>Sonuçta </a:t>
            </a:r>
            <a:r>
              <a:rPr lang="tr-TR" b="1" dirty="0" err="1"/>
              <a:t>ulnanın</a:t>
            </a:r>
            <a:r>
              <a:rPr lang="tr-TR" b="1" dirty="0"/>
              <a:t> kısa kalması, </a:t>
            </a:r>
            <a:r>
              <a:rPr lang="tr-TR" b="1" dirty="0" err="1"/>
              <a:t>radisun</a:t>
            </a:r>
            <a:r>
              <a:rPr lang="tr-TR" b="1" dirty="0"/>
              <a:t> </a:t>
            </a:r>
            <a:r>
              <a:rPr lang="tr-TR" b="1" dirty="0" err="1"/>
              <a:t>craniale</a:t>
            </a:r>
            <a:r>
              <a:rPr lang="tr-TR" b="1" dirty="0"/>
              <a:t> doğru eğilmesi, </a:t>
            </a:r>
            <a:r>
              <a:rPr lang="tr-TR" b="1" dirty="0" err="1"/>
              <a:t>ekternal</a:t>
            </a:r>
            <a:r>
              <a:rPr lang="tr-TR" b="1" dirty="0"/>
              <a:t> rotasyonu ve kısa kalması ve </a:t>
            </a:r>
            <a:r>
              <a:rPr lang="tr-TR" b="1" dirty="0" err="1"/>
              <a:t>karpal</a:t>
            </a:r>
            <a:r>
              <a:rPr lang="tr-TR" b="1" dirty="0"/>
              <a:t> eklemin </a:t>
            </a:r>
            <a:r>
              <a:rPr lang="tr-TR" b="1" dirty="0" err="1"/>
              <a:t>valgus</a:t>
            </a:r>
            <a:r>
              <a:rPr lang="tr-TR" b="1" dirty="0"/>
              <a:t> açılanması ile sonuçlanır. Değişik düzeylerde </a:t>
            </a:r>
            <a:r>
              <a:rPr lang="tr-TR" b="1" dirty="0" err="1"/>
              <a:t>karpal</a:t>
            </a:r>
            <a:r>
              <a:rPr lang="tr-TR" b="1" dirty="0"/>
              <a:t> ve </a:t>
            </a:r>
            <a:r>
              <a:rPr lang="tr-TR" b="1" dirty="0" err="1"/>
              <a:t>cubiti</a:t>
            </a:r>
            <a:r>
              <a:rPr lang="tr-TR" b="1" dirty="0"/>
              <a:t> eklem uyumsuzlukları gelişir. </a:t>
            </a:r>
          </a:p>
          <a:p>
            <a:endParaRPr lang="tr-TR" b="1" dirty="0"/>
          </a:p>
        </p:txBody>
      </p:sp>
      <p:sp>
        <p:nvSpPr>
          <p:cNvPr id="5" name="Unvan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35944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sz="quarter" idx="13"/>
          </p:nvPr>
        </p:nvSpPr>
        <p:spPr>
          <a:xfrm>
            <a:off x="676655" y="1988840"/>
            <a:ext cx="3822192" cy="4137640"/>
          </a:xfrm>
        </p:spPr>
        <p:txBody>
          <a:bodyPr/>
          <a:lstStyle/>
          <a:p>
            <a:r>
              <a:rPr lang="tr-TR" b="1" dirty="0" err="1" smtClean="0"/>
              <a:t>Radiusun</a:t>
            </a:r>
            <a:r>
              <a:rPr lang="tr-TR" b="1" dirty="0" smtClean="0"/>
              <a:t> </a:t>
            </a:r>
            <a:r>
              <a:rPr lang="tr-TR" b="1" dirty="0" err="1" smtClean="0"/>
              <a:t>proksimal</a:t>
            </a:r>
            <a:r>
              <a:rPr lang="tr-TR" b="1" dirty="0" smtClean="0"/>
              <a:t> veya </a:t>
            </a:r>
            <a:r>
              <a:rPr lang="tr-TR" b="1" dirty="0" err="1" smtClean="0"/>
              <a:t>distal</a:t>
            </a:r>
            <a:r>
              <a:rPr lang="tr-TR" b="1" dirty="0" smtClean="0"/>
              <a:t> </a:t>
            </a:r>
            <a:r>
              <a:rPr lang="tr-TR" b="1" dirty="0" err="1" smtClean="0"/>
              <a:t>fizisindeki</a:t>
            </a:r>
            <a:r>
              <a:rPr lang="tr-TR" b="1" dirty="0" smtClean="0"/>
              <a:t> tam simetrik kapanma </a:t>
            </a:r>
            <a:r>
              <a:rPr lang="tr-TR" dirty="0" smtClean="0"/>
              <a:t>kemiğin düzgün fakat kısa kalmasına neden olur. </a:t>
            </a:r>
            <a:r>
              <a:rPr lang="tr-TR" dirty="0" err="1" smtClean="0"/>
              <a:t>Cubiti</a:t>
            </a:r>
            <a:r>
              <a:rPr lang="tr-TR" dirty="0" smtClean="0"/>
              <a:t> ekleminde uyumsuzluk ve </a:t>
            </a:r>
            <a:r>
              <a:rPr lang="tr-TR" dirty="0" err="1" smtClean="0"/>
              <a:t>karpal</a:t>
            </a:r>
            <a:r>
              <a:rPr lang="tr-TR" dirty="0" smtClean="0"/>
              <a:t> eklemde ise </a:t>
            </a:r>
            <a:r>
              <a:rPr lang="tr-TR" dirty="0" err="1" smtClean="0"/>
              <a:t>varus</a:t>
            </a:r>
            <a:r>
              <a:rPr lang="tr-TR" dirty="0" smtClean="0"/>
              <a:t> açılanması şekillenir.</a:t>
            </a:r>
            <a:endParaRPr lang="tr-TR" dirty="0"/>
          </a:p>
        </p:txBody>
      </p:sp>
      <p:sp>
        <p:nvSpPr>
          <p:cNvPr id="4" name="İçerik Yer Tutucusu 3"/>
          <p:cNvSpPr>
            <a:spLocks noGrp="1"/>
          </p:cNvSpPr>
          <p:nvPr>
            <p:ph sz="quarter" idx="14"/>
          </p:nvPr>
        </p:nvSpPr>
        <p:spPr>
          <a:xfrm>
            <a:off x="4645152" y="1988840"/>
            <a:ext cx="3822192" cy="4137640"/>
          </a:xfrm>
        </p:spPr>
        <p:txBody>
          <a:bodyPr>
            <a:normAutofit fontScale="92500" lnSpcReduction="10000"/>
          </a:bodyPr>
          <a:lstStyle/>
          <a:p>
            <a:r>
              <a:rPr lang="tr-TR" b="1" dirty="0" err="1"/>
              <a:t>D</a:t>
            </a:r>
            <a:r>
              <a:rPr lang="tr-TR" b="1" dirty="0" err="1" smtClean="0"/>
              <a:t>istal</a:t>
            </a:r>
            <a:r>
              <a:rPr lang="tr-TR" b="1" dirty="0" smtClean="0"/>
              <a:t> </a:t>
            </a:r>
            <a:r>
              <a:rPr lang="tr-TR" b="1" dirty="0" err="1" smtClean="0"/>
              <a:t>radius</a:t>
            </a:r>
            <a:r>
              <a:rPr lang="tr-TR" b="1" dirty="0" smtClean="0"/>
              <a:t> </a:t>
            </a:r>
            <a:r>
              <a:rPr lang="tr-TR" b="1" dirty="0" err="1" smtClean="0"/>
              <a:t>fizisinin</a:t>
            </a:r>
            <a:r>
              <a:rPr lang="tr-TR" b="1" dirty="0" smtClean="0"/>
              <a:t> </a:t>
            </a:r>
            <a:r>
              <a:rPr lang="tr-TR" b="1" dirty="0" err="1" smtClean="0"/>
              <a:t>parsiyel</a:t>
            </a:r>
            <a:r>
              <a:rPr lang="tr-TR" b="1" dirty="0" smtClean="0"/>
              <a:t> veya </a:t>
            </a:r>
            <a:r>
              <a:rPr lang="tr-TR" b="1" dirty="0"/>
              <a:t>a</a:t>
            </a:r>
            <a:r>
              <a:rPr lang="tr-TR" b="1" dirty="0" smtClean="0"/>
              <a:t>simetrik kapanmasında </a:t>
            </a:r>
            <a:r>
              <a:rPr lang="tr-TR" dirty="0" smtClean="0"/>
              <a:t>bacak </a:t>
            </a:r>
            <a:r>
              <a:rPr lang="tr-TR" dirty="0" err="1" smtClean="0"/>
              <a:t>deformitesi</a:t>
            </a:r>
            <a:r>
              <a:rPr lang="tr-TR" dirty="0" smtClean="0"/>
              <a:t> kapanan plağın lokalizasyonuna göre değişiklik gösterir. </a:t>
            </a:r>
          </a:p>
          <a:p>
            <a:r>
              <a:rPr lang="tr-TR" dirty="0" smtClean="0"/>
              <a:t>En sık gözleneni </a:t>
            </a:r>
            <a:r>
              <a:rPr lang="tr-TR" dirty="0" err="1" smtClean="0"/>
              <a:t>fizisin</a:t>
            </a:r>
            <a:r>
              <a:rPr lang="tr-TR" dirty="0" smtClean="0"/>
              <a:t> </a:t>
            </a:r>
            <a:r>
              <a:rPr lang="tr-TR" dirty="0" err="1" smtClean="0"/>
              <a:t>kaudolateral</a:t>
            </a:r>
            <a:r>
              <a:rPr lang="tr-TR" dirty="0" smtClean="0"/>
              <a:t> kapanmasıdır. </a:t>
            </a:r>
            <a:r>
              <a:rPr lang="tr-TR" dirty="0" err="1" smtClean="0"/>
              <a:t>Karpal</a:t>
            </a:r>
            <a:r>
              <a:rPr lang="tr-TR" dirty="0" smtClean="0"/>
              <a:t> eklem </a:t>
            </a:r>
            <a:r>
              <a:rPr lang="tr-TR" dirty="0" err="1" smtClean="0"/>
              <a:t>valgus</a:t>
            </a:r>
            <a:r>
              <a:rPr lang="tr-TR" dirty="0" smtClean="0"/>
              <a:t> </a:t>
            </a:r>
            <a:r>
              <a:rPr lang="tr-TR" dirty="0" err="1" smtClean="0"/>
              <a:t>deformitesi</a:t>
            </a:r>
            <a:r>
              <a:rPr lang="tr-TR" dirty="0" smtClean="0"/>
              <a:t> ile sonuçlanır. </a:t>
            </a:r>
            <a:r>
              <a:rPr lang="tr-TR" dirty="0" err="1" smtClean="0"/>
              <a:t>Karpusun</a:t>
            </a:r>
            <a:r>
              <a:rPr lang="tr-TR" dirty="0" smtClean="0"/>
              <a:t> normal anatomisi değişikliğe uğrar. 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621141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T</a:t>
            </a:r>
            <a:r>
              <a:rPr lang="tr-TR" dirty="0" smtClean="0"/>
              <a:t>anı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tr-TR" dirty="0" smtClean="0"/>
              <a:t>Gelişme dönemindeki köpekler etkilenir kediler nadir gözlenir. Radius </a:t>
            </a:r>
            <a:r>
              <a:rPr lang="tr-TR" dirty="0" err="1" smtClean="0"/>
              <a:t>ulna</a:t>
            </a:r>
            <a:r>
              <a:rPr lang="tr-TR" dirty="0" smtClean="0"/>
              <a:t> travmalı ve kırıklı hayvanlar veya belirgin bir travma geçmişi olmayan hayvanlar. </a:t>
            </a:r>
            <a:endParaRPr lang="tr-TR" dirty="0"/>
          </a:p>
        </p:txBody>
      </p:sp>
      <p:sp>
        <p:nvSpPr>
          <p:cNvPr id="4" name="İçerik Yer Tutucusu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tr-TR" dirty="0" err="1" smtClean="0"/>
              <a:t>Distal</a:t>
            </a:r>
            <a:r>
              <a:rPr lang="tr-TR" dirty="0" smtClean="0"/>
              <a:t> </a:t>
            </a:r>
            <a:r>
              <a:rPr lang="tr-TR" dirty="0" err="1" smtClean="0"/>
              <a:t>ulna</a:t>
            </a:r>
            <a:r>
              <a:rPr lang="tr-TR" dirty="0" smtClean="0"/>
              <a:t> plağının erken kapanması gözlenen köpeklerde değişik düzeyde topallık, </a:t>
            </a:r>
            <a:r>
              <a:rPr lang="tr-TR" dirty="0" err="1"/>
              <a:t>radiusun</a:t>
            </a:r>
            <a:r>
              <a:rPr lang="tr-TR" dirty="0"/>
              <a:t> </a:t>
            </a:r>
            <a:r>
              <a:rPr lang="tr-TR" dirty="0" err="1" smtClean="0"/>
              <a:t>craniale</a:t>
            </a:r>
            <a:r>
              <a:rPr lang="tr-TR" dirty="0" smtClean="0"/>
              <a:t> eğilmesi (yay görünümü), ön bacağın kısa kalması ve </a:t>
            </a:r>
            <a:r>
              <a:rPr lang="tr-TR" dirty="0" err="1" smtClean="0"/>
              <a:t>karpal</a:t>
            </a:r>
            <a:r>
              <a:rPr lang="tr-TR" dirty="0" smtClean="0"/>
              <a:t> eklemde </a:t>
            </a:r>
            <a:r>
              <a:rPr lang="tr-TR" dirty="0" err="1" smtClean="0"/>
              <a:t>valgus</a:t>
            </a:r>
            <a:r>
              <a:rPr lang="tr-TR" dirty="0" smtClean="0"/>
              <a:t> açılanması.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4884580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1030" name="Picture 6" descr="C:\Users\ümit\Documents\dersler\dersler ORTOPEDİ\RADİUS-ULNA\kangal_fotolar\Fotoğraf045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71800" y="1844824"/>
            <a:ext cx="3276798" cy="4369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64363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tr-TR" dirty="0" err="1" smtClean="0"/>
              <a:t>Radial</a:t>
            </a:r>
            <a:r>
              <a:rPr lang="tr-TR" dirty="0" smtClean="0"/>
              <a:t> </a:t>
            </a:r>
            <a:r>
              <a:rPr lang="tr-TR" dirty="0" err="1" smtClean="0"/>
              <a:t>fizislerinde</a:t>
            </a:r>
            <a:r>
              <a:rPr lang="tr-TR" dirty="0" smtClean="0"/>
              <a:t> simetrik kapanma olan köpeklerde minimum </a:t>
            </a:r>
            <a:r>
              <a:rPr lang="tr-TR" dirty="0" err="1" smtClean="0"/>
              <a:t>açısal</a:t>
            </a:r>
            <a:r>
              <a:rPr lang="tr-TR" dirty="0" smtClean="0"/>
              <a:t> </a:t>
            </a:r>
            <a:r>
              <a:rPr lang="tr-TR" dirty="0" err="1" smtClean="0"/>
              <a:t>deformite</a:t>
            </a:r>
            <a:r>
              <a:rPr lang="tr-TR" dirty="0" smtClean="0"/>
              <a:t> gözlenir fakat </a:t>
            </a:r>
            <a:r>
              <a:rPr lang="tr-TR" dirty="0" err="1" smtClean="0"/>
              <a:t>cubiti</a:t>
            </a:r>
            <a:r>
              <a:rPr lang="tr-TR" dirty="0" smtClean="0"/>
              <a:t> eklemi </a:t>
            </a:r>
            <a:r>
              <a:rPr lang="tr-TR" dirty="0" err="1" smtClean="0"/>
              <a:t>palpasyon</a:t>
            </a:r>
            <a:r>
              <a:rPr lang="tr-TR" dirty="0" smtClean="0"/>
              <a:t> ve hareketlerinde ağrı bulgusu algılanır.  </a:t>
            </a:r>
            <a:endParaRPr lang="tr-TR" dirty="0"/>
          </a:p>
        </p:txBody>
      </p:sp>
      <p:sp>
        <p:nvSpPr>
          <p:cNvPr id="4" name="İçerik Yer Tutucusu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tr-TR" dirty="0" err="1"/>
              <a:t>Distal</a:t>
            </a:r>
            <a:r>
              <a:rPr lang="tr-TR" dirty="0"/>
              <a:t> </a:t>
            </a:r>
            <a:r>
              <a:rPr lang="tr-TR" dirty="0" err="1"/>
              <a:t>radial</a:t>
            </a:r>
            <a:r>
              <a:rPr lang="tr-TR" dirty="0"/>
              <a:t> </a:t>
            </a:r>
            <a:r>
              <a:rPr lang="tr-TR" dirty="0" err="1"/>
              <a:t>fizisin</a:t>
            </a:r>
            <a:r>
              <a:rPr lang="tr-TR" dirty="0"/>
              <a:t> asimetrik kapandığı köpeklerde büyüme plağının hangi bölgesinin kısmi kapanmasına göre </a:t>
            </a:r>
            <a:r>
              <a:rPr lang="tr-TR" dirty="0" err="1"/>
              <a:t>açısal</a:t>
            </a:r>
            <a:r>
              <a:rPr lang="tr-TR" dirty="0"/>
              <a:t> </a:t>
            </a:r>
            <a:r>
              <a:rPr lang="tr-TR" dirty="0" err="1"/>
              <a:t>deformiteler</a:t>
            </a:r>
            <a:r>
              <a:rPr lang="tr-TR" dirty="0"/>
              <a:t> gözlenir.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0908365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Görüntüleme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tr-TR" dirty="0" err="1" smtClean="0"/>
              <a:t>Karpal</a:t>
            </a:r>
            <a:r>
              <a:rPr lang="tr-TR" dirty="0" smtClean="0"/>
              <a:t> ve </a:t>
            </a:r>
            <a:r>
              <a:rPr lang="tr-TR" dirty="0" err="1" smtClean="0"/>
              <a:t>cubiti</a:t>
            </a:r>
            <a:r>
              <a:rPr lang="tr-TR" dirty="0" smtClean="0"/>
              <a:t> eklemini de içeren </a:t>
            </a:r>
            <a:r>
              <a:rPr lang="tr-TR" dirty="0" err="1" smtClean="0"/>
              <a:t>kraniokaudal</a:t>
            </a:r>
            <a:r>
              <a:rPr lang="tr-TR" dirty="0" smtClean="0"/>
              <a:t> ve </a:t>
            </a:r>
            <a:r>
              <a:rPr lang="tr-TR" dirty="0" err="1" smtClean="0"/>
              <a:t>lateral</a:t>
            </a:r>
            <a:r>
              <a:rPr lang="tr-TR" dirty="0" smtClean="0"/>
              <a:t> </a:t>
            </a:r>
            <a:r>
              <a:rPr lang="tr-TR" dirty="0" err="1" smtClean="0"/>
              <a:t>radius</a:t>
            </a:r>
            <a:r>
              <a:rPr lang="tr-TR" dirty="0" smtClean="0"/>
              <a:t> </a:t>
            </a:r>
            <a:r>
              <a:rPr lang="tr-TR" dirty="0" err="1" smtClean="0"/>
              <a:t>ulna</a:t>
            </a:r>
            <a:r>
              <a:rPr lang="tr-TR" dirty="0" smtClean="0"/>
              <a:t> radyografileri tanı ve </a:t>
            </a:r>
            <a:r>
              <a:rPr lang="tr-TR" dirty="0" err="1" smtClean="0"/>
              <a:t>deformiteyi</a:t>
            </a:r>
            <a:r>
              <a:rPr lang="tr-TR" dirty="0" smtClean="0"/>
              <a:t> değerlendirmek için yeterlidir. </a:t>
            </a:r>
            <a:endParaRPr lang="tr-TR" dirty="0"/>
          </a:p>
        </p:txBody>
      </p:sp>
      <p:sp>
        <p:nvSpPr>
          <p:cNvPr id="4" name="İçerik Yer Tutucusu 3"/>
          <p:cNvSpPr>
            <a:spLocks noGrp="1"/>
          </p:cNvSpPr>
          <p:nvPr>
            <p:ph sz="quarter" idx="14"/>
          </p:nvPr>
        </p:nvSpPr>
        <p:spPr/>
        <p:txBody>
          <a:bodyPr>
            <a:normAutofit lnSpcReduction="10000"/>
          </a:bodyPr>
          <a:lstStyle/>
          <a:p>
            <a:r>
              <a:rPr lang="tr-TR" dirty="0" smtClean="0"/>
              <a:t>Normal fonksiyonel </a:t>
            </a:r>
            <a:r>
              <a:rPr lang="tr-TR" dirty="0" err="1" smtClean="0"/>
              <a:t>fizis</a:t>
            </a:r>
            <a:r>
              <a:rPr lang="tr-TR" dirty="0" smtClean="0"/>
              <a:t> </a:t>
            </a:r>
            <a:r>
              <a:rPr lang="tr-TR" dirty="0" err="1" smtClean="0"/>
              <a:t>radyolusentir</a:t>
            </a:r>
            <a:r>
              <a:rPr lang="tr-TR" dirty="0" smtClean="0"/>
              <a:t>. Büyüme fonksiyonu yavaşlamış ya da durmuş </a:t>
            </a:r>
            <a:r>
              <a:rPr lang="tr-TR" dirty="0" err="1" smtClean="0"/>
              <a:t>fizis</a:t>
            </a:r>
            <a:r>
              <a:rPr lang="tr-TR" dirty="0" smtClean="0"/>
              <a:t> </a:t>
            </a:r>
            <a:r>
              <a:rPr lang="tr-TR" dirty="0" err="1" smtClean="0"/>
              <a:t>endokondral</a:t>
            </a:r>
            <a:r>
              <a:rPr lang="tr-TR" dirty="0" smtClean="0"/>
              <a:t> </a:t>
            </a:r>
            <a:r>
              <a:rPr lang="tr-TR" dirty="0" err="1" smtClean="0"/>
              <a:t>ossifikasyon</a:t>
            </a:r>
            <a:r>
              <a:rPr lang="tr-TR" dirty="0" smtClean="0"/>
              <a:t> tamamlanana kadar </a:t>
            </a:r>
            <a:r>
              <a:rPr lang="tr-TR" dirty="0" err="1" smtClean="0"/>
              <a:t>radyolusent</a:t>
            </a:r>
            <a:r>
              <a:rPr lang="tr-TR" dirty="0" smtClean="0"/>
              <a:t> görülür. Kapanmamış olanlarda radyolojik </a:t>
            </a:r>
            <a:r>
              <a:rPr lang="tr-TR" dirty="0" err="1" smtClean="0"/>
              <a:t>dansite</a:t>
            </a:r>
            <a:r>
              <a:rPr lang="tr-TR" dirty="0" smtClean="0"/>
              <a:t> artışı söz konudur.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9140286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Tedavi 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/>
          </a:bodyPr>
          <a:lstStyle/>
          <a:p>
            <a:r>
              <a:rPr lang="tr-TR" dirty="0" smtClean="0"/>
              <a:t>Medikal tedavi uygulaması yoktur.</a:t>
            </a:r>
          </a:p>
          <a:p>
            <a:r>
              <a:rPr lang="tr-TR" dirty="0" smtClean="0"/>
              <a:t>Cerrahi tedavi ise büyüme potansiyeli olan kemiğin serbest büyümesine izin veren </a:t>
            </a:r>
            <a:r>
              <a:rPr lang="tr-TR" b="1" dirty="0" err="1" smtClean="0"/>
              <a:t>ostektomiler</a:t>
            </a:r>
            <a:r>
              <a:rPr lang="tr-TR" b="1" dirty="0" smtClean="0"/>
              <a:t> </a:t>
            </a:r>
            <a:r>
              <a:rPr lang="tr-TR" dirty="0" smtClean="0"/>
              <a:t>ya da </a:t>
            </a:r>
            <a:r>
              <a:rPr lang="tr-TR" dirty="0" err="1" smtClean="0"/>
              <a:t>deformite</a:t>
            </a:r>
            <a:r>
              <a:rPr lang="tr-TR" dirty="0" smtClean="0"/>
              <a:t> </a:t>
            </a:r>
            <a:r>
              <a:rPr lang="tr-TR" dirty="0"/>
              <a:t>g</a:t>
            </a:r>
            <a:r>
              <a:rPr lang="tr-TR" dirty="0" smtClean="0"/>
              <a:t>elişmiş hayvanlarda düzeltici </a:t>
            </a:r>
            <a:r>
              <a:rPr lang="tr-TR" b="1" dirty="0" err="1" smtClean="0"/>
              <a:t>osteotomileri</a:t>
            </a:r>
            <a:r>
              <a:rPr lang="tr-TR" b="1" dirty="0" smtClean="0"/>
              <a:t> </a:t>
            </a:r>
            <a:r>
              <a:rPr lang="tr-TR" dirty="0" smtClean="0"/>
              <a:t>içermektedir. </a:t>
            </a:r>
            <a:endParaRPr lang="tr-TR" dirty="0"/>
          </a:p>
        </p:txBody>
      </p:sp>
      <p:sp>
        <p:nvSpPr>
          <p:cNvPr id="4" name="İçerik Yer Tutucusu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8582884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 err="1" smtClean="0"/>
              <a:t>Ulnar</a:t>
            </a:r>
            <a:r>
              <a:rPr lang="tr-TR" dirty="0" smtClean="0"/>
              <a:t> </a:t>
            </a:r>
            <a:r>
              <a:rPr lang="tr-TR" dirty="0" err="1" smtClean="0"/>
              <a:t>ostektomi</a:t>
            </a:r>
            <a:r>
              <a:rPr lang="tr-TR" dirty="0" smtClean="0"/>
              <a:t> ve </a:t>
            </a:r>
            <a:r>
              <a:rPr lang="tr-TR" dirty="0" err="1" smtClean="0"/>
              <a:t>otojen</a:t>
            </a:r>
            <a:r>
              <a:rPr lang="tr-TR" dirty="0" smtClean="0"/>
              <a:t> yağ </a:t>
            </a:r>
            <a:r>
              <a:rPr lang="tr-TR" dirty="0" err="1" smtClean="0"/>
              <a:t>grefti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tr-TR" dirty="0" err="1" smtClean="0"/>
              <a:t>Lateral</a:t>
            </a:r>
            <a:r>
              <a:rPr lang="tr-TR" dirty="0" smtClean="0"/>
              <a:t> yaklaşım uygulanır. </a:t>
            </a:r>
            <a:r>
              <a:rPr lang="tr-TR" dirty="0" err="1" smtClean="0"/>
              <a:t>Distal</a:t>
            </a:r>
            <a:r>
              <a:rPr lang="tr-TR" dirty="0" smtClean="0"/>
              <a:t> </a:t>
            </a:r>
            <a:r>
              <a:rPr lang="tr-TR" dirty="0" err="1" smtClean="0"/>
              <a:t>ulna</a:t>
            </a:r>
            <a:r>
              <a:rPr lang="tr-TR" dirty="0" smtClean="0"/>
              <a:t> bölgesinde büyüme plağının üstünde bölgede kemiğe ulaşılır. </a:t>
            </a:r>
            <a:r>
              <a:rPr lang="tr-TR" dirty="0" err="1" smtClean="0"/>
              <a:t>Ostektomi</a:t>
            </a:r>
            <a:r>
              <a:rPr lang="tr-TR" dirty="0" smtClean="0"/>
              <a:t> dirsek </a:t>
            </a:r>
            <a:r>
              <a:rPr lang="tr-TR" dirty="0" err="1" smtClean="0"/>
              <a:t>stabilitesini</a:t>
            </a:r>
            <a:r>
              <a:rPr lang="tr-TR" dirty="0" smtClean="0"/>
              <a:t> sağlayan </a:t>
            </a:r>
            <a:r>
              <a:rPr lang="tr-TR" dirty="0" err="1" smtClean="0"/>
              <a:t>interosseus</a:t>
            </a:r>
            <a:r>
              <a:rPr lang="tr-TR" dirty="0" smtClean="0"/>
              <a:t> </a:t>
            </a:r>
            <a:r>
              <a:rPr lang="tr-TR" dirty="0" err="1" smtClean="0"/>
              <a:t>ligamentin</a:t>
            </a:r>
            <a:r>
              <a:rPr lang="tr-TR" dirty="0" smtClean="0"/>
              <a:t> altından yapılmalıdır.</a:t>
            </a:r>
            <a:endParaRPr lang="tr-TR" dirty="0"/>
          </a:p>
        </p:txBody>
      </p:sp>
      <p:sp>
        <p:nvSpPr>
          <p:cNvPr id="4" name="İçerik Yer Tutucusu 3"/>
          <p:cNvSpPr>
            <a:spLocks noGrp="1"/>
          </p:cNvSpPr>
          <p:nvPr>
            <p:ph sz="quarter" idx="14"/>
          </p:nvPr>
        </p:nvSpPr>
        <p:spPr/>
        <p:txBody>
          <a:bodyPr>
            <a:normAutofit lnSpcReduction="10000"/>
          </a:bodyPr>
          <a:lstStyle/>
          <a:p>
            <a:r>
              <a:rPr lang="tr-TR" dirty="0" smtClean="0"/>
              <a:t>1-2 cm uzunlukta </a:t>
            </a:r>
            <a:r>
              <a:rPr lang="tr-TR" dirty="0" err="1" smtClean="0"/>
              <a:t>ulna</a:t>
            </a:r>
            <a:r>
              <a:rPr lang="tr-TR" dirty="0" smtClean="0"/>
              <a:t> </a:t>
            </a:r>
            <a:r>
              <a:rPr lang="tr-TR" dirty="0" err="1" smtClean="0"/>
              <a:t>segmenti</a:t>
            </a:r>
            <a:r>
              <a:rPr lang="tr-TR" dirty="0" smtClean="0"/>
              <a:t> testere ile kesilerek uzaklaştırılmalıdır.</a:t>
            </a:r>
          </a:p>
          <a:p>
            <a:r>
              <a:rPr lang="tr-TR" dirty="0" smtClean="0"/>
              <a:t>Kesi yapılan kemik uçlarındaki </a:t>
            </a:r>
            <a:r>
              <a:rPr lang="tr-TR" dirty="0" err="1" smtClean="0"/>
              <a:t>periostal</a:t>
            </a:r>
            <a:r>
              <a:rPr lang="tr-TR" dirty="0" smtClean="0"/>
              <a:t> </a:t>
            </a:r>
            <a:r>
              <a:rPr lang="tr-TR" dirty="0" err="1" smtClean="0"/>
              <a:t>osteojenik</a:t>
            </a:r>
            <a:r>
              <a:rPr lang="tr-TR" dirty="0" smtClean="0"/>
              <a:t> aktivite erken kapanmayı önlemek için engellenmelidir.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5500301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Kısmi </a:t>
            </a:r>
            <a:r>
              <a:rPr lang="tr-TR" dirty="0" err="1" smtClean="0"/>
              <a:t>fizeal</a:t>
            </a:r>
            <a:r>
              <a:rPr lang="tr-TR" dirty="0" smtClean="0"/>
              <a:t> rezeksiyon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sz="quarter" idx="13"/>
          </p:nvPr>
        </p:nvSpPr>
        <p:spPr>
          <a:xfrm>
            <a:off x="676655" y="1988840"/>
            <a:ext cx="3822192" cy="4137640"/>
          </a:xfrm>
        </p:spPr>
        <p:txBody>
          <a:bodyPr>
            <a:normAutofit/>
          </a:bodyPr>
          <a:lstStyle/>
          <a:p>
            <a:r>
              <a:rPr lang="tr-TR" dirty="0" err="1" smtClean="0"/>
              <a:t>Distal</a:t>
            </a:r>
            <a:r>
              <a:rPr lang="tr-TR" dirty="0" smtClean="0"/>
              <a:t> </a:t>
            </a:r>
            <a:r>
              <a:rPr lang="tr-TR" dirty="0" err="1" smtClean="0"/>
              <a:t>radial</a:t>
            </a:r>
            <a:r>
              <a:rPr lang="tr-TR" dirty="0" smtClean="0"/>
              <a:t> </a:t>
            </a:r>
            <a:r>
              <a:rPr lang="tr-TR" dirty="0" err="1" smtClean="0"/>
              <a:t>fizisin</a:t>
            </a:r>
            <a:r>
              <a:rPr lang="tr-TR" dirty="0" smtClean="0"/>
              <a:t> kapanmış ve </a:t>
            </a:r>
            <a:r>
              <a:rPr lang="tr-TR" dirty="0" err="1" smtClean="0"/>
              <a:t>köprülenmiş</a:t>
            </a:r>
            <a:r>
              <a:rPr lang="tr-TR" dirty="0" smtClean="0"/>
              <a:t> kısmı açığa çıkarılır. </a:t>
            </a:r>
            <a:r>
              <a:rPr lang="tr-TR" dirty="0" err="1" smtClean="0"/>
              <a:t>Hipodermik</a:t>
            </a:r>
            <a:r>
              <a:rPr lang="tr-TR" dirty="0" smtClean="0"/>
              <a:t> iğnelerle kemik köprüsünün sınırları belirlenmeye çalışılır. Normal </a:t>
            </a:r>
            <a:r>
              <a:rPr lang="tr-TR" dirty="0" err="1" smtClean="0"/>
              <a:t>fizis</a:t>
            </a:r>
            <a:r>
              <a:rPr lang="tr-TR" dirty="0" smtClean="0"/>
              <a:t> kıkırdağı iğne ile kolaylıkla delinirken kapanmış kısımlarda dirençle karşılaşılır. </a:t>
            </a:r>
            <a:endParaRPr lang="tr-TR" dirty="0"/>
          </a:p>
        </p:txBody>
      </p:sp>
      <p:sp>
        <p:nvSpPr>
          <p:cNvPr id="4" name="İçerik Yer Tutucusu 3"/>
          <p:cNvSpPr>
            <a:spLocks noGrp="1"/>
          </p:cNvSpPr>
          <p:nvPr>
            <p:ph sz="quarter" idx="14"/>
          </p:nvPr>
        </p:nvSpPr>
        <p:spPr>
          <a:xfrm>
            <a:off x="4572000" y="1988840"/>
            <a:ext cx="3822192" cy="3447288"/>
          </a:xfrm>
        </p:spPr>
        <p:txBody>
          <a:bodyPr/>
          <a:lstStyle/>
          <a:p>
            <a:r>
              <a:rPr lang="tr-TR" dirty="0"/>
              <a:t>Kemik köprüsü küret veya yüksek devirli freze ile kaldırılır. Normal </a:t>
            </a:r>
            <a:r>
              <a:rPr lang="tr-TR" dirty="0" err="1"/>
              <a:t>fizis</a:t>
            </a:r>
            <a:r>
              <a:rPr lang="tr-TR" dirty="0"/>
              <a:t> gözlenen kadar veya iğne destekli kontrolle devam edilir. Yağ </a:t>
            </a:r>
            <a:r>
              <a:rPr lang="tr-TR" dirty="0" err="1"/>
              <a:t>grefi</a:t>
            </a:r>
            <a:r>
              <a:rPr lang="tr-TR" dirty="0"/>
              <a:t> alınır ve bu bölgeye yerleştirilir. 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0887006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 err="1" smtClean="0"/>
              <a:t>Radial</a:t>
            </a:r>
            <a:r>
              <a:rPr lang="tr-TR" dirty="0" smtClean="0"/>
              <a:t> </a:t>
            </a:r>
            <a:r>
              <a:rPr lang="tr-TR" dirty="0" err="1" smtClean="0"/>
              <a:t>osteotomi</a:t>
            </a:r>
            <a:r>
              <a:rPr lang="tr-TR" dirty="0" smtClean="0"/>
              <a:t> ve </a:t>
            </a:r>
            <a:r>
              <a:rPr lang="tr-TR" dirty="0" err="1" smtClean="0"/>
              <a:t>otojen</a:t>
            </a:r>
            <a:r>
              <a:rPr lang="tr-TR" dirty="0" smtClean="0"/>
              <a:t> yağ </a:t>
            </a:r>
            <a:r>
              <a:rPr lang="tr-TR" dirty="0" err="1" smtClean="0"/>
              <a:t>grefi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tr-TR" dirty="0" err="1" smtClean="0"/>
              <a:t>Radiusun</a:t>
            </a:r>
            <a:r>
              <a:rPr lang="tr-TR" dirty="0" smtClean="0"/>
              <a:t> orta </a:t>
            </a:r>
            <a:r>
              <a:rPr lang="tr-TR" dirty="0" err="1" smtClean="0"/>
              <a:t>diafiz</a:t>
            </a:r>
            <a:r>
              <a:rPr lang="tr-TR" dirty="0" smtClean="0"/>
              <a:t> kısmı </a:t>
            </a:r>
            <a:r>
              <a:rPr lang="tr-TR" dirty="0" err="1" smtClean="0"/>
              <a:t>cranio-medialden</a:t>
            </a:r>
            <a:r>
              <a:rPr lang="tr-TR" dirty="0" smtClean="0"/>
              <a:t> açılır. 1-2 cm bir kemik bölümü kas ve facialardan izole edilir. </a:t>
            </a:r>
            <a:r>
              <a:rPr lang="tr-TR" dirty="0" err="1" smtClean="0"/>
              <a:t>Osteojenik</a:t>
            </a:r>
            <a:r>
              <a:rPr lang="tr-TR" dirty="0" smtClean="0"/>
              <a:t> aktif </a:t>
            </a:r>
            <a:r>
              <a:rPr lang="tr-TR" dirty="0" err="1" smtClean="0"/>
              <a:t>periosteumun</a:t>
            </a:r>
            <a:r>
              <a:rPr lang="tr-TR" dirty="0" smtClean="0"/>
              <a:t> uzaklaştırılan kemik </a:t>
            </a:r>
            <a:r>
              <a:rPr lang="tr-TR" dirty="0" err="1" smtClean="0"/>
              <a:t>segmenti</a:t>
            </a:r>
            <a:r>
              <a:rPr lang="tr-TR" dirty="0" smtClean="0"/>
              <a:t> üzerinde kalması sağlanır. </a:t>
            </a:r>
            <a:endParaRPr lang="tr-TR" dirty="0"/>
          </a:p>
        </p:txBody>
      </p:sp>
      <p:sp>
        <p:nvSpPr>
          <p:cNvPr id="4" name="İçerik Yer Tutucusu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tr-TR" dirty="0"/>
              <a:t>1-2 cm uzunluğunda bir </a:t>
            </a:r>
            <a:r>
              <a:rPr lang="tr-TR" dirty="0" err="1"/>
              <a:t>segment</a:t>
            </a:r>
            <a:r>
              <a:rPr lang="tr-TR" dirty="0"/>
              <a:t> kesilip uzaklaştırılır. </a:t>
            </a:r>
            <a:r>
              <a:rPr lang="tr-TR" dirty="0" err="1"/>
              <a:t>İsterosseus</a:t>
            </a:r>
            <a:r>
              <a:rPr lang="tr-TR" dirty="0"/>
              <a:t> arter kanaması olursa </a:t>
            </a:r>
            <a:r>
              <a:rPr lang="tr-TR" dirty="0" err="1"/>
              <a:t>hemostas</a:t>
            </a:r>
            <a:r>
              <a:rPr lang="tr-TR" dirty="0"/>
              <a:t> sağlanır. Elde edilen serbest yağ </a:t>
            </a:r>
            <a:r>
              <a:rPr lang="tr-TR" dirty="0" err="1"/>
              <a:t>grefti</a:t>
            </a:r>
            <a:r>
              <a:rPr lang="tr-TR" dirty="0"/>
              <a:t> kemik </a:t>
            </a:r>
            <a:r>
              <a:rPr lang="tr-TR" dirty="0" err="1"/>
              <a:t>defektine</a:t>
            </a:r>
            <a:r>
              <a:rPr lang="tr-TR" dirty="0"/>
              <a:t> yerleştirilir. Yağ </a:t>
            </a:r>
            <a:r>
              <a:rPr lang="tr-TR" dirty="0" err="1"/>
              <a:t>grefti</a:t>
            </a:r>
            <a:r>
              <a:rPr lang="tr-TR" dirty="0"/>
              <a:t> üzerinden bölge kapatılır. 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641909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 smtClean="0"/>
              <a:t>Oblik</a:t>
            </a:r>
            <a:r>
              <a:rPr lang="tr-TR" dirty="0" smtClean="0"/>
              <a:t> </a:t>
            </a:r>
            <a:r>
              <a:rPr lang="tr-TR" dirty="0" err="1" smtClean="0"/>
              <a:t>radial</a:t>
            </a:r>
            <a:r>
              <a:rPr lang="tr-TR" dirty="0" smtClean="0"/>
              <a:t> </a:t>
            </a:r>
            <a:r>
              <a:rPr lang="tr-TR" dirty="0" err="1" smtClean="0"/>
              <a:t>ulnar</a:t>
            </a:r>
            <a:r>
              <a:rPr lang="tr-TR" dirty="0" smtClean="0"/>
              <a:t> </a:t>
            </a:r>
            <a:r>
              <a:rPr lang="tr-TR" dirty="0" err="1" smtClean="0"/>
              <a:t>osteotomi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sz="quarter" idx="13"/>
          </p:nvPr>
        </p:nvSpPr>
        <p:spPr>
          <a:xfrm>
            <a:off x="676655" y="1591056"/>
            <a:ext cx="3822192" cy="4535424"/>
          </a:xfrm>
        </p:spPr>
        <p:txBody>
          <a:bodyPr>
            <a:normAutofit fontScale="92500" lnSpcReduction="10000"/>
          </a:bodyPr>
          <a:lstStyle/>
          <a:p>
            <a:r>
              <a:rPr lang="tr-TR" dirty="0" smtClean="0"/>
              <a:t>Büyüme tamamlanmış hayvanlarda merkezden pozitif yivli bir </a:t>
            </a:r>
            <a:r>
              <a:rPr lang="tr-TR" dirty="0" err="1" smtClean="0"/>
              <a:t>pin</a:t>
            </a:r>
            <a:r>
              <a:rPr lang="tr-TR" dirty="0" smtClean="0"/>
              <a:t> </a:t>
            </a:r>
            <a:r>
              <a:rPr lang="tr-TR" dirty="0" err="1" smtClean="0"/>
              <a:t>proksimal</a:t>
            </a:r>
            <a:r>
              <a:rPr lang="tr-TR" dirty="0" smtClean="0"/>
              <a:t> </a:t>
            </a:r>
            <a:r>
              <a:rPr lang="tr-TR" dirty="0" err="1" smtClean="0"/>
              <a:t>radiusa</a:t>
            </a:r>
            <a:r>
              <a:rPr lang="tr-TR" dirty="0" smtClean="0"/>
              <a:t> </a:t>
            </a:r>
            <a:r>
              <a:rPr lang="tr-TR" dirty="0" err="1" smtClean="0"/>
              <a:t>lateralden</a:t>
            </a:r>
            <a:r>
              <a:rPr lang="tr-TR" dirty="0" smtClean="0"/>
              <a:t> yerleştirilir.</a:t>
            </a:r>
          </a:p>
          <a:p>
            <a:r>
              <a:rPr lang="tr-TR" dirty="0" err="1" smtClean="0"/>
              <a:t>Pin</a:t>
            </a:r>
            <a:r>
              <a:rPr lang="tr-TR" dirty="0" smtClean="0"/>
              <a:t> </a:t>
            </a:r>
            <a:r>
              <a:rPr lang="tr-TR" dirty="0" err="1" smtClean="0"/>
              <a:t>proksimal</a:t>
            </a:r>
            <a:r>
              <a:rPr lang="tr-TR" dirty="0" smtClean="0"/>
              <a:t> </a:t>
            </a:r>
            <a:r>
              <a:rPr lang="tr-TR" dirty="0" err="1" smtClean="0"/>
              <a:t>radius</a:t>
            </a:r>
            <a:r>
              <a:rPr lang="tr-TR" dirty="0" smtClean="0"/>
              <a:t> eklem yüzeyine </a:t>
            </a:r>
            <a:r>
              <a:rPr lang="tr-TR" dirty="0" err="1" smtClean="0"/>
              <a:t>frontal</a:t>
            </a:r>
            <a:r>
              <a:rPr lang="tr-TR" dirty="0" smtClean="0"/>
              <a:t> düzlemde paralel olmalıdır.</a:t>
            </a:r>
          </a:p>
          <a:p>
            <a:r>
              <a:rPr lang="tr-TR" dirty="0" err="1" smtClean="0"/>
              <a:t>Distal</a:t>
            </a:r>
            <a:r>
              <a:rPr lang="tr-TR" dirty="0" smtClean="0"/>
              <a:t> </a:t>
            </a:r>
            <a:r>
              <a:rPr lang="tr-TR" dirty="0" err="1" smtClean="0"/>
              <a:t>radiusa</a:t>
            </a:r>
            <a:r>
              <a:rPr lang="tr-TR" dirty="0" smtClean="0"/>
              <a:t> da benzer </a:t>
            </a:r>
            <a:r>
              <a:rPr lang="tr-TR" dirty="0" err="1" smtClean="0"/>
              <a:t>pin</a:t>
            </a:r>
            <a:r>
              <a:rPr lang="tr-TR" dirty="0" smtClean="0"/>
              <a:t> yerleştirilir. Eklem yüzeyine paralel olmalı. Bu </a:t>
            </a:r>
            <a:r>
              <a:rPr lang="tr-TR" dirty="0" err="1" smtClean="0"/>
              <a:t>pinler</a:t>
            </a:r>
            <a:r>
              <a:rPr lang="tr-TR" dirty="0" smtClean="0"/>
              <a:t> bacağın düzgünlüğünü sağlamakta referans noktalarıdır.</a:t>
            </a:r>
            <a:endParaRPr lang="tr-TR" dirty="0"/>
          </a:p>
        </p:txBody>
      </p:sp>
      <p:sp>
        <p:nvSpPr>
          <p:cNvPr id="4" name="İçerik Yer Tutucusu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45634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İçerik Yer Tutucusu 4"/>
          <p:cNvPicPr>
            <a:picLocks noGrp="1" noChangeAspect="1"/>
          </p:cNvPicPr>
          <p:nvPr>
            <p:ph sz="quarter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132856"/>
            <a:ext cx="4687275" cy="3513510"/>
          </a:xfrm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844824"/>
            <a:ext cx="3312114" cy="4416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4753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700808"/>
            <a:ext cx="2286000" cy="30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700808"/>
            <a:ext cx="2286000" cy="30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979" y="1700808"/>
            <a:ext cx="2286000" cy="30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47631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lga Biçimi">
  <a:themeElements>
    <a:clrScheme name="Dalga Biçimi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Dalga Biçimi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alga Biçimi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1086</TotalTime>
  <Words>642</Words>
  <Application>Microsoft Office PowerPoint</Application>
  <PresentationFormat>Ekran Gösterisi (4:3)</PresentationFormat>
  <Paragraphs>43</Paragraphs>
  <Slides>17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2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17</vt:i4>
      </vt:variant>
    </vt:vector>
  </HeadingPairs>
  <TitlesOfParts>
    <vt:vector size="20" baseType="lpstr">
      <vt:lpstr>Candara</vt:lpstr>
      <vt:lpstr>Symbol</vt:lpstr>
      <vt:lpstr>Dalga Biçimi</vt:lpstr>
      <vt:lpstr>Radius-Ulna Büyüme Deformiteleri</vt:lpstr>
      <vt:lpstr>Radius-Ulna Büyüme Deformiteleri</vt:lpstr>
      <vt:lpstr>PowerPoint Sunusu</vt:lpstr>
      <vt:lpstr>PowerPoint Sunusu</vt:lpstr>
      <vt:lpstr>PowerPoint Sunusu</vt:lpstr>
      <vt:lpstr>PowerPoint Sunusu</vt:lpstr>
      <vt:lpstr>Tanı</vt:lpstr>
      <vt:lpstr>PowerPoint Sunusu</vt:lpstr>
      <vt:lpstr>PowerPoint Sunusu</vt:lpstr>
      <vt:lpstr>Görüntüleme</vt:lpstr>
      <vt:lpstr>Tedavi </vt:lpstr>
      <vt:lpstr>Ulnar ostektomi ve otojen yağ grefti</vt:lpstr>
      <vt:lpstr>Kısmi fizeal rezeksiyon</vt:lpstr>
      <vt:lpstr>Radial osteotomi ve otojen yağ grefi</vt:lpstr>
      <vt:lpstr>Oblik radial ulnar osteotomi</vt:lpstr>
      <vt:lpstr>PowerPoint Sunusu</vt:lpstr>
      <vt:lpstr>PowerPoint Sunusu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Radius-ulna asenkronize büyüme</dc:title>
  <dc:creator>ümit</dc:creator>
  <cp:lastModifiedBy>Bost</cp:lastModifiedBy>
  <cp:revision>38</cp:revision>
  <dcterms:created xsi:type="dcterms:W3CDTF">2013-11-18T20:22:11Z</dcterms:created>
  <dcterms:modified xsi:type="dcterms:W3CDTF">2019-03-25T07:23:19Z</dcterms:modified>
</cp:coreProperties>
</file>