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70" r:id="rId3"/>
    <p:sldId id="272" r:id="rId4"/>
    <p:sldId id="273" r:id="rId5"/>
    <p:sldId id="274" r:id="rId6"/>
    <p:sldId id="275" r:id="rId7"/>
    <p:sldId id="276" r:id="rId8"/>
    <p:sldId id="257" r:id="rId9"/>
    <p:sldId id="258" r:id="rId10"/>
    <p:sldId id="259" r:id="rId11"/>
    <p:sldId id="260" r:id="rId12"/>
    <p:sldId id="261" r:id="rId13"/>
    <p:sldId id="263" r:id="rId14"/>
    <p:sldId id="268" r:id="rId15"/>
    <p:sldId id="269" r:id="rId1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Başlık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16" name="Veri Yer Tutucusu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5" name="Slayt Numarası Yer Tutucus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Başlık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7" name="İçerik Yer Tutucus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5" name="Veri Yer Tutucusu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19" name="Altbilgi Yer Tutucusu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tr-TR"/>
          </a:p>
        </p:txBody>
      </p:sp>
      <p:sp>
        <p:nvSpPr>
          <p:cNvPr id="16" name="Slayt Numarası Yer Tutucus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Metin Yer Tutucus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9" name="Veri Yer Tutucusu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11" name="Altbilgi Yer Tutucusu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6" name="Slayt Numarası Yer Tutucus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Başlık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aşlık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4" name="İçerik Yer Tutucus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3" name="İçerik Yer Tutucus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1" name="Veri Yer Tutucusu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1" name="Slayt Numarası Yer Tutucus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aşlık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25" name="Metin Yer Tutucus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8" name="İçerik Yer Tutucus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0" name="Veri Yer Tutucusu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Başlık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2" name="Veri Yer Tutucusu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21" name="Altbilgi Yer Tutucusu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24" name="Altbilgi Yer Tutucusu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üz Bağlayıcı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Başlık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6" name="Metin Yer Tutucus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4" name="İçerik Yer Tutucus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5" name="Veri Yer Tutucusu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29" name="Altbilgi Yer Tutucusu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sim Yer Tutucus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1" name="Slayt Numarası Yer Tutucus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7" name="Başlık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6" name="Metin Yer Tutucus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Metin Yer Tutucus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1" name="Veri Yer Tutucusu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40FC60A-8610-42F2-BC9C-AA17D761E075}" type="datetimeFigureOut">
              <a:rPr lang="tr-TR" smtClean="0"/>
              <a:pPr/>
              <a:t>10.01.2020</a:t>
            </a:fld>
            <a:endParaRPr lang="tr-TR"/>
          </a:p>
        </p:txBody>
      </p:sp>
      <p:sp>
        <p:nvSpPr>
          <p:cNvPr id="28" name="Altbilgi Yer Tutucusu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CE3D9DA-10AE-4C14-A20E-190167D84D7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0" name="Başlık Yer Tutucus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Düz Bağlayıcı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ÖĞRETİM STRATEJİLERİ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SUNUŞ YOLUYLA </a:t>
            </a:r>
            <a:r>
              <a:rPr lang="tr-TR" dirty="0" smtClean="0"/>
              <a:t>ÖĞRETİM</a:t>
            </a:r>
          </a:p>
          <a:p>
            <a:r>
              <a:rPr lang="tr-TR" dirty="0" smtClean="0"/>
              <a:t>BULUŞ </a:t>
            </a:r>
            <a:r>
              <a:rPr lang="tr-TR" dirty="0"/>
              <a:t>YOLUYLA ÖĞRETİM</a:t>
            </a:r>
          </a:p>
          <a:p>
            <a:r>
              <a:rPr lang="tr-TR" dirty="0"/>
              <a:t>ARAŞTIRMA- İNCELEME YOLUYLA </a:t>
            </a:r>
            <a:r>
              <a:rPr lang="tr-TR" dirty="0" smtClean="0"/>
              <a:t>ÖĞRETİM</a:t>
            </a:r>
          </a:p>
          <a:p>
            <a:r>
              <a:rPr lang="tr-TR" dirty="0" smtClean="0"/>
              <a:t>İŞBİRLİKLİ ÖĞRENME</a:t>
            </a:r>
          </a:p>
          <a:p>
            <a:r>
              <a:rPr lang="tr-TR" dirty="0" smtClean="0"/>
              <a:t>TAM </a:t>
            </a:r>
            <a:r>
              <a:rPr lang="tr-TR" dirty="0"/>
              <a:t>ÖĞRENME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09927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tel.com/images/DETEL%20Site%20Sections_Solutions_21stCenturyClassrooms_SBinU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06489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763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clipartpal.com/_thumbs/pd/education/classroom_aquariu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49574"/>
            <a:ext cx="4320480" cy="433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west-hartford.com/Education/Teach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4124"/>
            <a:ext cx="4104456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64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ulturallyteaching.com/wp-content/uploads/2009/01/usclassroom_lizmar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698477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248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designshare.com/portfolio/project/1/617/PEA_classroom_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7920880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677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oorips.vic.edu.au/wp-content/uploads/2012/06/classroom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7992888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083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yeniresimler.ihlassondakika.com/haber/493/Dersanelere_okul_olma_kriterlerini_bildird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208912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359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SUNUŞ YOLUYLA ÖĞRETİM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tr-TR" dirty="0" err="1" smtClean="0"/>
              <a:t>Ausebel</a:t>
            </a:r>
            <a:r>
              <a:rPr lang="tr-TR" dirty="0" smtClean="0"/>
              <a:t> </a:t>
            </a:r>
          </a:p>
          <a:p>
            <a:r>
              <a:rPr lang="tr-TR" dirty="0" smtClean="0"/>
              <a:t>Öğrenci </a:t>
            </a:r>
            <a:r>
              <a:rPr lang="tr-TR" dirty="0"/>
              <a:t>bilgiyi kendine sunulanı alma yoluyla </a:t>
            </a:r>
            <a:r>
              <a:rPr lang="tr-TR" dirty="0" smtClean="0"/>
              <a:t>öğrenir 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Kavram, </a:t>
            </a:r>
            <a:r>
              <a:rPr lang="tr-TR" dirty="0">
                <a:solidFill>
                  <a:srgbClr val="FF0000"/>
                </a:solidFill>
              </a:rPr>
              <a:t>ilke </a:t>
            </a:r>
            <a:r>
              <a:rPr lang="tr-TR" dirty="0">
                <a:solidFill>
                  <a:schemeClr val="tx1"/>
                </a:solidFill>
              </a:rPr>
              <a:t>ve</a:t>
            </a:r>
            <a:r>
              <a:rPr lang="tr-TR" dirty="0">
                <a:solidFill>
                  <a:srgbClr val="FF0000"/>
                </a:solidFill>
              </a:rPr>
              <a:t> fikirler </a:t>
            </a:r>
            <a:r>
              <a:rPr lang="tr-TR" dirty="0"/>
              <a:t>öğretmen tarafından düzenlenerek </a:t>
            </a:r>
            <a:r>
              <a:rPr lang="tr-TR" dirty="0" smtClean="0"/>
              <a:t>sunulmasına, </a:t>
            </a:r>
            <a:r>
              <a:rPr lang="tr-TR" dirty="0"/>
              <a:t>öğrencilerin de sunulan bilgiyi </a:t>
            </a:r>
            <a:r>
              <a:rPr lang="tr-TR" dirty="0">
                <a:solidFill>
                  <a:srgbClr val="FF0000"/>
                </a:solidFill>
              </a:rPr>
              <a:t>anlamlı </a:t>
            </a:r>
            <a:r>
              <a:rPr lang="tr-TR" dirty="0"/>
              <a:t>şekilde öğrenmesine </a:t>
            </a:r>
            <a:r>
              <a:rPr lang="tr-TR" dirty="0" smtClean="0"/>
              <a:t>dayanır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Bilgi </a:t>
            </a:r>
            <a:r>
              <a:rPr lang="tr-TR" dirty="0">
                <a:solidFill>
                  <a:srgbClr val="FF0000"/>
                </a:solidFill>
              </a:rPr>
              <a:t>düzeyinde </a:t>
            </a:r>
            <a:r>
              <a:rPr lang="tr-TR" dirty="0"/>
              <a:t>öğrenmeler ve yeni konuların öğrenilmesinde </a:t>
            </a:r>
            <a:r>
              <a:rPr lang="tr-TR" dirty="0" smtClean="0"/>
              <a:t>etkindir </a:t>
            </a:r>
          </a:p>
          <a:p>
            <a:r>
              <a:rPr lang="tr-TR" dirty="0" smtClean="0"/>
              <a:t>Genelden </a:t>
            </a:r>
            <a:r>
              <a:rPr lang="tr-TR" dirty="0"/>
              <a:t>özele doğru (tümdengelim) yaklaşımı </a:t>
            </a:r>
            <a:r>
              <a:rPr lang="tr-TR" dirty="0" smtClean="0"/>
              <a:t>kullanılır</a:t>
            </a:r>
          </a:p>
          <a:p>
            <a:r>
              <a:rPr lang="tr-TR" dirty="0" smtClean="0"/>
              <a:t> </a:t>
            </a:r>
            <a:r>
              <a:rPr lang="tr-TR" dirty="0"/>
              <a:t>Yeni öğrenmelerle eski öğrenilenler arasında bağ </a:t>
            </a:r>
            <a:r>
              <a:rPr lang="tr-TR" dirty="0" smtClean="0"/>
              <a:t>kurulur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65964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BULUŞ YOLUYLA ÖĞRETİM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err="1" smtClean="0"/>
              <a:t>Bruner</a:t>
            </a:r>
            <a:endParaRPr lang="tr-TR" dirty="0" smtClean="0"/>
          </a:p>
          <a:p>
            <a:r>
              <a:rPr lang="tr-TR" dirty="0" smtClean="0"/>
              <a:t>Bilmek bir ürün değil bir süreçtir</a:t>
            </a:r>
          </a:p>
          <a:p>
            <a:r>
              <a:rPr lang="tr-TR" dirty="0" smtClean="0"/>
              <a:t>Kendi kendine öğrenme ve bilgiyi keşfetme ön planda olmalıdır</a:t>
            </a:r>
          </a:p>
          <a:p>
            <a:r>
              <a:rPr lang="tr-TR" dirty="0" smtClean="0"/>
              <a:t>Öğretmen bilginin keşfini sağlayacak etkinlikler düzenler</a:t>
            </a:r>
          </a:p>
        </p:txBody>
      </p:sp>
    </p:spTree>
    <p:extLst>
      <p:ext uri="{BB962C8B-B14F-4D97-AF65-F5344CB8AC3E}">
        <p14:creationId xmlns:p14="http://schemas.microsoft.com/office/powerpoint/2010/main" val="1733306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ARAŞTIRMA- İNCELEME YOLUYLA ÖĞRETİM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 Bir </a:t>
            </a:r>
            <a:r>
              <a:rPr lang="tr-TR" dirty="0"/>
              <a:t>tür </a:t>
            </a:r>
            <a:r>
              <a:rPr lang="tr-TR" dirty="0">
                <a:solidFill>
                  <a:srgbClr val="FF0000"/>
                </a:solidFill>
              </a:rPr>
              <a:t>problem</a:t>
            </a:r>
            <a:r>
              <a:rPr lang="tr-TR" dirty="0"/>
              <a:t> çözme </a:t>
            </a:r>
            <a:r>
              <a:rPr lang="tr-TR" dirty="0" smtClean="0"/>
              <a:t>yaklaşımıdır </a:t>
            </a:r>
          </a:p>
          <a:p>
            <a:r>
              <a:rPr lang="tr-TR" dirty="0" smtClean="0"/>
              <a:t>Öğrenci </a:t>
            </a:r>
            <a:r>
              <a:rPr lang="tr-TR" dirty="0">
                <a:solidFill>
                  <a:srgbClr val="FF0000"/>
                </a:solidFill>
              </a:rPr>
              <a:t>bilimsel yöntemler </a:t>
            </a:r>
            <a:r>
              <a:rPr lang="tr-TR" dirty="0"/>
              <a:t>kullanarak problemi tanımlar, çözüm için </a:t>
            </a:r>
            <a:r>
              <a:rPr lang="tr-TR" dirty="0" err="1"/>
              <a:t>denenceler</a:t>
            </a:r>
            <a:r>
              <a:rPr lang="tr-TR" dirty="0"/>
              <a:t> üretir, veri toplar ve verileri değerlendirerek sonuca </a:t>
            </a:r>
            <a:r>
              <a:rPr lang="tr-TR" dirty="0" smtClean="0"/>
              <a:t>ulaşır </a:t>
            </a:r>
          </a:p>
          <a:p>
            <a:r>
              <a:rPr lang="tr-TR" dirty="0" smtClean="0"/>
              <a:t>Gelecekte </a:t>
            </a:r>
            <a:r>
              <a:rPr lang="tr-TR" dirty="0"/>
              <a:t>karşılaşılacak gerçek yaşam problemlerinin çözüleceği </a:t>
            </a:r>
            <a:r>
              <a:rPr lang="tr-TR" dirty="0" smtClean="0"/>
              <a:t>öngörülür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80548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İŞBİRLİKLİ ÖĞRENME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Ö</a:t>
            </a:r>
            <a:r>
              <a:rPr lang="tr-TR" dirty="0" smtClean="0"/>
              <a:t>ğrencilerin </a:t>
            </a:r>
            <a:r>
              <a:rPr lang="tr-TR" dirty="0"/>
              <a:t>küçük gruplar halinde çalışarak ve </a:t>
            </a:r>
            <a:r>
              <a:rPr lang="tr-TR" dirty="0">
                <a:solidFill>
                  <a:srgbClr val="FF0000"/>
                </a:solidFill>
              </a:rPr>
              <a:t>birbirlerinin</a:t>
            </a:r>
            <a:r>
              <a:rPr lang="tr-TR" dirty="0"/>
              <a:t> öğrenmelerine yardım ederek </a:t>
            </a:r>
            <a:r>
              <a:rPr lang="tr-TR" dirty="0" smtClean="0"/>
              <a:t>öğrenmesidir</a:t>
            </a:r>
          </a:p>
          <a:p>
            <a:r>
              <a:rPr lang="tr-TR" dirty="0" smtClean="0"/>
              <a:t>Birlikte </a:t>
            </a:r>
            <a:r>
              <a:rPr lang="tr-TR" dirty="0"/>
              <a:t>çalışma sonunda ortak bir enerji oluşur buna</a:t>
            </a:r>
            <a:r>
              <a:rPr lang="tr-TR" dirty="0">
                <a:solidFill>
                  <a:srgbClr val="FF0000"/>
                </a:solidFill>
              </a:rPr>
              <a:t> görevdeşlik </a:t>
            </a:r>
            <a:r>
              <a:rPr lang="tr-TR" dirty="0" smtClean="0"/>
              <a:t>denir </a:t>
            </a:r>
          </a:p>
          <a:p>
            <a:r>
              <a:rPr lang="tr-TR" dirty="0" smtClean="0"/>
              <a:t>Öğrenmeyi </a:t>
            </a:r>
            <a:r>
              <a:rPr lang="tr-TR" dirty="0"/>
              <a:t>kolaylaştırır, bireyde </a:t>
            </a:r>
            <a:r>
              <a:rPr lang="tr-TR" dirty="0" smtClean="0"/>
              <a:t>özsaygı, </a:t>
            </a:r>
            <a:r>
              <a:rPr lang="tr-TR" dirty="0"/>
              <a:t>sosyal </a:t>
            </a:r>
            <a:r>
              <a:rPr lang="tr-TR" dirty="0" smtClean="0"/>
              <a:t>beceri, </a:t>
            </a:r>
            <a:r>
              <a:rPr lang="tr-TR" dirty="0"/>
              <a:t>dayanışma ve iletişim becerilerinin öğrenilmesini </a:t>
            </a:r>
            <a:r>
              <a:rPr lang="tr-TR" dirty="0" smtClean="0"/>
              <a:t>sağlar </a:t>
            </a:r>
          </a:p>
          <a:p>
            <a:r>
              <a:rPr lang="tr-TR" dirty="0" smtClean="0"/>
              <a:t>Demokratikleşme</a:t>
            </a:r>
            <a:r>
              <a:rPr lang="tr-TR" dirty="0"/>
              <a:t>, sosyalleşme sağlar. İşbirliği insanın doğasında vardır ve mutluluk, coşku, </a:t>
            </a:r>
            <a:r>
              <a:rPr lang="tr-TR" dirty="0">
                <a:solidFill>
                  <a:srgbClr val="FF0000"/>
                </a:solidFill>
              </a:rPr>
              <a:t>duygudaşlık</a:t>
            </a:r>
            <a:r>
              <a:rPr lang="tr-TR" dirty="0"/>
              <a:t> becerilerinin gelişmesine yardımcı </a:t>
            </a:r>
            <a:r>
              <a:rPr lang="tr-TR" dirty="0" smtClean="0"/>
              <a:t>olur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80998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TAM ÖĞRENME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err="1" smtClean="0"/>
              <a:t>Bloom</a:t>
            </a:r>
            <a:r>
              <a:rPr lang="tr-TR" dirty="0" smtClean="0"/>
              <a:t> </a:t>
            </a:r>
          </a:p>
          <a:p>
            <a:r>
              <a:rPr lang="tr-TR" dirty="0" smtClean="0"/>
              <a:t>Tüm </a:t>
            </a:r>
            <a:r>
              <a:rPr lang="tr-TR" dirty="0"/>
              <a:t>öğrencilere ek süre ve öğrenme olanakları verildiğinde en üst düzeyde öğrenme </a:t>
            </a:r>
            <a:r>
              <a:rPr lang="tr-TR" dirty="0" smtClean="0"/>
              <a:t>gerçekleşebilir </a:t>
            </a:r>
          </a:p>
          <a:p>
            <a:r>
              <a:rPr lang="tr-TR" dirty="0" smtClean="0"/>
              <a:t>Başlangıçta </a:t>
            </a:r>
            <a:r>
              <a:rPr lang="tr-TR" dirty="0"/>
              <a:t>yavaş </a:t>
            </a:r>
            <a:r>
              <a:rPr lang="tr-TR" dirty="0" smtClean="0"/>
              <a:t>öğrenen </a:t>
            </a:r>
            <a:r>
              <a:rPr lang="tr-TR" dirty="0"/>
              <a:t>öğrencilerin daha sonradan öğrenme hızlarında artış </a:t>
            </a:r>
            <a:r>
              <a:rPr lang="tr-TR" dirty="0" smtClean="0"/>
              <a:t>gözlemlenmiştir</a:t>
            </a:r>
          </a:p>
          <a:p>
            <a:r>
              <a:rPr lang="tr-TR" dirty="0" smtClean="0"/>
              <a:t>Öğretmen </a:t>
            </a:r>
            <a:r>
              <a:rPr lang="tr-TR" dirty="0"/>
              <a:t>ünite analiz ve belirtke tablosu </a:t>
            </a:r>
            <a:r>
              <a:rPr lang="tr-TR" dirty="0" smtClean="0"/>
              <a:t>hazırlar; </a:t>
            </a:r>
            <a:r>
              <a:rPr lang="tr-TR" dirty="0"/>
              <a:t>önkoşul davranışlarının belirlenmesi için bilişsel giriş davranışları testi ve 2 adet izleme testi </a:t>
            </a:r>
            <a:r>
              <a:rPr lang="tr-TR" dirty="0" smtClean="0"/>
              <a:t>hazırlanır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62718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ÖZET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tr-TR" b="1" dirty="0" smtClean="0"/>
              <a:t>Sunuş yoluyla öğretim </a:t>
            </a:r>
            <a:r>
              <a:rPr lang="tr-TR" dirty="0" smtClean="0"/>
              <a:t>ile </a:t>
            </a:r>
            <a:r>
              <a:rPr lang="tr-TR" b="1" dirty="0" smtClean="0"/>
              <a:t>buluş yoluyla öğretim </a:t>
            </a:r>
            <a:r>
              <a:rPr lang="tr-TR" dirty="0" smtClean="0"/>
              <a:t>arasındaki farklardan 3 tanesini söyleyin.</a:t>
            </a:r>
          </a:p>
          <a:p>
            <a:r>
              <a:rPr lang="tr-TR" b="1" dirty="0" smtClean="0"/>
              <a:t>Araştırma-inceleme yoluyla öğretimde </a:t>
            </a:r>
            <a:r>
              <a:rPr lang="tr-TR" dirty="0" smtClean="0"/>
              <a:t>öğretmenin sorumluluklarından 3 tanesini söyleyin.</a:t>
            </a:r>
          </a:p>
          <a:p>
            <a:r>
              <a:rPr lang="tr-TR" b="1" dirty="0" smtClean="0"/>
              <a:t>Tam öğrenme </a:t>
            </a:r>
            <a:r>
              <a:rPr lang="tr-TR" dirty="0" smtClean="0"/>
              <a:t>yaklaşımında öğretimin 3 stratejisini söyleyin.</a:t>
            </a:r>
          </a:p>
          <a:p>
            <a:r>
              <a:rPr lang="tr-TR" b="1" dirty="0" smtClean="0"/>
              <a:t>Öğrenci</a:t>
            </a:r>
            <a:r>
              <a:rPr lang="tr-TR" dirty="0" smtClean="0"/>
              <a:t> </a:t>
            </a:r>
            <a:r>
              <a:rPr lang="tr-TR" b="1" dirty="0" smtClean="0"/>
              <a:t>merkezli </a:t>
            </a:r>
            <a:r>
              <a:rPr lang="tr-TR" dirty="0" smtClean="0"/>
              <a:t>bir yaklaşım izleyen bir öğretmen bu stratejilerden hangisini (hangilerini) kullanırsa en uygun seçimi yapmış olur?</a:t>
            </a:r>
          </a:p>
          <a:p>
            <a:r>
              <a:rPr lang="tr-TR" dirty="0" smtClean="0"/>
              <a:t>13-14 yaş grubunda sosyal derslerde kalabalık sınıflarda öğrenmenin en yüksek düzeyde olması için bu stratejilerden hangisi (hangileri) uygundur?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57566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İçerik Yer Tutucusu 3" descr="https://encrypted-tbn2.gstatic.com/images?q=tbn:ANd9GcT5R2mQAV8KCp0JjVzEMb_vIooOvd-hC5TyYkNzxeOp9rsbRY8Y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7200799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6221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İçerik Yer Tutucusu 3" descr="https://encrypted-tbn2.gstatic.com/images?q=tbn:ANd9GcRZlkFLPS-76xs2f4SeqAyo4QOGA6acUTNiEhNZtuIRIEp3zMyi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8352928" cy="489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86662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ezinti">
  <a:themeElements>
    <a:clrScheme name="Gezinti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Gezinti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Gezinti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</TotalTime>
  <Words>307</Words>
  <Application>Microsoft Office PowerPoint</Application>
  <PresentationFormat>Ekran Gösterisi (4:3)</PresentationFormat>
  <Paragraphs>38</Paragraphs>
  <Slides>15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19" baseType="lpstr">
      <vt:lpstr>Franklin Gothic Book</vt:lpstr>
      <vt:lpstr>Franklin Gothic Medium</vt:lpstr>
      <vt:lpstr>Wingdings 2</vt:lpstr>
      <vt:lpstr>Gezinti</vt:lpstr>
      <vt:lpstr>ÖĞRETİM STRATEJİLERİ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SUNUŞ YOLUYLA ÖĞRETİM</vt:lpstr>
      <vt:lpstr>BULUŞ YOLUYLA ÖĞRETİM</vt:lpstr>
      <vt:lpstr>ARAŞTIRMA- İNCELEME YOLUYLA ÖĞRETİM</vt:lpstr>
      <vt:lpstr>İŞBİRLİKLİ ÖĞRENME</vt:lpstr>
      <vt:lpstr>TAM ÖĞRENME</vt:lpstr>
      <vt:lpstr>ÖZET</vt:lpstr>
      <vt:lpstr>PowerPoint Sunusu</vt:lpstr>
      <vt:lpstr>PowerPoint Sunusu</vt:lpstr>
    </vt:vector>
  </TitlesOfParts>
  <Company>2010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ÖĞRETİM STRATEJİLERİ</dc:title>
  <dc:creator>EGITMEN</dc:creator>
  <cp:lastModifiedBy>BURCU_ÇABUK</cp:lastModifiedBy>
  <cp:revision>20</cp:revision>
  <dcterms:created xsi:type="dcterms:W3CDTF">2011-10-18T09:03:25Z</dcterms:created>
  <dcterms:modified xsi:type="dcterms:W3CDTF">2020-01-10T11:04:39Z</dcterms:modified>
</cp:coreProperties>
</file>