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tıklayın</a:t>
            </a:r>
            <a:endParaRPr lang="en-US" dirty="0"/>
          </a:p>
        </p:txBody>
      </p:sp>
      <p:sp>
        <p:nvSpPr>
          <p:cNvPr id="7" name="Date Placeholder 6"/>
          <p:cNvSpPr>
            <a:spLocks noGrp="1"/>
          </p:cNvSpPr>
          <p:nvPr>
            <p:ph type="dt" sz="half" idx="10"/>
          </p:nvPr>
        </p:nvSpPr>
        <p:spPr/>
        <p:txBody>
          <a:bodyPr/>
          <a:lstStyle/>
          <a:p>
            <a:fld id="{59E11FF9-9397-4A54-9091-53E0039FBFEA}" type="datetimeFigureOut">
              <a:rPr lang="tr-TR" smtClean="0"/>
              <a:t>11.09.2020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176666118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59E11FF9-9397-4A54-9091-53E0039FBFEA}" type="datetimeFigureOut">
              <a:rPr lang="tr-TR" smtClean="0"/>
              <a:t>11.09.2020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397234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a:t>
            </a:r>
          </a:p>
        </p:txBody>
      </p:sp>
      <p:sp>
        <p:nvSpPr>
          <p:cNvPr id="7" name="Date Placeholder 6"/>
          <p:cNvSpPr>
            <a:spLocks noGrp="1"/>
          </p:cNvSpPr>
          <p:nvPr>
            <p:ph type="dt" sz="half" idx="10"/>
          </p:nvPr>
        </p:nvSpPr>
        <p:spPr/>
        <p:txBody>
          <a:bodyPr/>
          <a:lstStyle/>
          <a:p>
            <a:fld id="{59E11FF9-9397-4A54-9091-53E0039FBFEA}" type="datetimeFigureOut">
              <a:rPr lang="tr-TR" smtClean="0"/>
              <a:t>11.09.2020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161009895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8" name="Date Placeholder 7"/>
          <p:cNvSpPr>
            <a:spLocks noGrp="1"/>
          </p:cNvSpPr>
          <p:nvPr>
            <p:ph type="dt" sz="half" idx="10"/>
          </p:nvPr>
        </p:nvSpPr>
        <p:spPr/>
        <p:txBody>
          <a:bodyPr/>
          <a:lstStyle/>
          <a:p>
            <a:fld id="{59E11FF9-9397-4A54-9091-53E0039FBFEA}" type="datetimeFigureOut">
              <a:rPr lang="tr-TR" smtClean="0"/>
              <a:t>11.09.2020</a:t>
            </a:fld>
            <a:endParaRPr lang="tr-TR"/>
          </a:p>
        </p:txBody>
      </p:sp>
      <p:sp>
        <p:nvSpPr>
          <p:cNvPr id="9" name="Footer Placeholder 8"/>
          <p:cNvSpPr>
            <a:spLocks noGrp="1"/>
          </p:cNvSpPr>
          <p:nvPr>
            <p:ph type="ftr" sz="quarter" idx="11"/>
          </p:nvPr>
        </p:nvSpPr>
        <p:spPr/>
        <p:txBody>
          <a:bodyPr/>
          <a:lstStyle/>
          <a:p>
            <a:endParaRPr lang="tr-TR"/>
          </a:p>
        </p:txBody>
      </p:sp>
      <p:sp>
        <p:nvSpPr>
          <p:cNvPr id="10" name="Slide Number Placeholder 9"/>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1582234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1583436" y="3143250"/>
            <a:ext cx="4270248" cy="2596776"/>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7" name="Date Placeholder 6"/>
          <p:cNvSpPr>
            <a:spLocks noGrp="1"/>
          </p:cNvSpPr>
          <p:nvPr>
            <p:ph type="dt" sz="half" idx="10"/>
          </p:nvPr>
        </p:nvSpPr>
        <p:spPr/>
        <p:txBody>
          <a:bodyPr/>
          <a:lstStyle/>
          <a:p>
            <a:fld id="{59E11FF9-9397-4A54-9091-53E0039FBFEA}" type="datetimeFigureOut">
              <a:rPr lang="tr-TR" smtClean="0"/>
              <a:t>11.09.2020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9E763D-CC07-4C69-8A78-FC35C460B3E5}" type="slidenum">
              <a:rPr lang="tr-TR" smtClean="0"/>
              <a:t>‹#›</a:t>
            </a:fld>
            <a:endParaRPr lang="tr-TR"/>
          </a:p>
        </p:txBody>
      </p:sp>
      <p:sp>
        <p:nvSpPr>
          <p:cNvPr id="10" name="Title 9"/>
          <p:cNvSpPr>
            <a:spLocks noGrp="1"/>
          </p:cNvSpPr>
          <p:nvPr>
            <p:ph type="title"/>
          </p:nvPr>
        </p:nvSpPr>
        <p:spPr/>
        <p:txBody>
          <a:bodyPr/>
          <a:lstStyle/>
          <a:p>
            <a:r>
              <a:rPr lang="tr-TR" smtClean="0"/>
              <a:t>Asıl başlık stili için tıklatın</a:t>
            </a:r>
            <a:endParaRPr lang="en-US" dirty="0"/>
          </a:p>
        </p:txBody>
      </p:sp>
    </p:spTree>
    <p:extLst>
      <p:ext uri="{BB962C8B-B14F-4D97-AF65-F5344CB8AC3E}">
        <p14:creationId xmlns:p14="http://schemas.microsoft.com/office/powerpoint/2010/main" val="43853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59E11FF9-9397-4A54-9091-53E0039FBFEA}" type="datetimeFigureOut">
              <a:rPr lang="tr-TR" smtClean="0"/>
              <a:t>11.09.2020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2673102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E11FF9-9397-4A54-9091-53E0039FBFEA}" type="datetimeFigureOut">
              <a:rPr lang="tr-TR" smtClean="0"/>
              <a:t>11.09.2020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1617277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9" name="Date Placeholder 8"/>
          <p:cNvSpPr>
            <a:spLocks noGrp="1"/>
          </p:cNvSpPr>
          <p:nvPr>
            <p:ph type="dt" sz="half" idx="10"/>
          </p:nvPr>
        </p:nvSpPr>
        <p:spPr/>
        <p:txBody>
          <a:bodyPr/>
          <a:lstStyle/>
          <a:p>
            <a:fld id="{59E11FF9-9397-4A54-9091-53E0039FBFEA}" type="datetimeFigureOut">
              <a:rPr lang="tr-TR" smtClean="0"/>
              <a:t>11.09.2020</a:t>
            </a:fld>
            <a:endParaRPr lang="tr-TR"/>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tr-TR"/>
          </a:p>
        </p:txBody>
      </p:sp>
      <p:sp>
        <p:nvSpPr>
          <p:cNvPr id="11" name="Slide Number Placeholder 10"/>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767227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9E11FF9-9397-4A54-9091-53E0039FBFEA}" type="datetimeFigureOut">
              <a:rPr lang="tr-TR" smtClean="0"/>
              <a:t>11.09.2020</a:t>
            </a:fld>
            <a:endParaRPr lang="tr-TR"/>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tr-TR"/>
          </a:p>
        </p:txBody>
      </p:sp>
      <p:sp>
        <p:nvSpPr>
          <p:cNvPr id="10" name="Slide Number Placeholder 9"/>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22181717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59E11FF9-9397-4A54-9091-53E0039FBFEA}" type="datetimeFigureOut">
              <a:rPr lang="tr-TR" smtClean="0"/>
              <a:t>11.09.2020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942618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59E11FF9-9397-4A54-9091-53E0039FBFEA}" type="datetimeFigureOut">
              <a:rPr lang="tr-TR" smtClean="0"/>
              <a:t>11.09.2020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9E763D-CC07-4C69-8A78-FC35C460B3E5}" type="slidenum">
              <a:rPr lang="tr-TR" smtClean="0"/>
              <a:t>‹#›</a:t>
            </a:fld>
            <a:endParaRPr lang="tr-TR"/>
          </a:p>
        </p:txBody>
      </p:sp>
    </p:spTree>
    <p:extLst>
      <p:ext uri="{BB962C8B-B14F-4D97-AF65-F5344CB8AC3E}">
        <p14:creationId xmlns:p14="http://schemas.microsoft.com/office/powerpoint/2010/main" val="1920215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59E11FF9-9397-4A54-9091-53E0039FBFEA}" type="datetimeFigureOut">
              <a:rPr lang="tr-TR" smtClean="0"/>
              <a:t>11.09.2020</a:t>
            </a:fld>
            <a:endParaRPr lang="tr-TR"/>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tr-TR"/>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089E763D-CC07-4C69-8A78-FC35C460B3E5}" type="slidenum">
              <a:rPr lang="tr-TR" smtClean="0"/>
              <a:t>‹#›</a:t>
            </a:fld>
            <a:endParaRPr lang="tr-TR"/>
          </a:p>
        </p:txBody>
      </p:sp>
    </p:spTree>
    <p:extLst>
      <p:ext uri="{BB962C8B-B14F-4D97-AF65-F5344CB8AC3E}">
        <p14:creationId xmlns:p14="http://schemas.microsoft.com/office/powerpoint/2010/main" val="406104878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p:txBody>
          <a:bodyPr/>
          <a:lstStyle/>
          <a:p>
            <a:r>
              <a:rPr lang="tr-TR" dirty="0" smtClean="0"/>
              <a:t>SPİNOZA</a:t>
            </a:r>
            <a:endParaRPr lang="tr-TR" dirty="0"/>
          </a:p>
        </p:txBody>
      </p:sp>
    </p:spTree>
    <p:extLst>
      <p:ext uri="{BB962C8B-B14F-4D97-AF65-F5344CB8AC3E}">
        <p14:creationId xmlns:p14="http://schemas.microsoft.com/office/powerpoint/2010/main" val="4082770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058091"/>
            <a:ext cx="10515600" cy="5118872"/>
          </a:xfrm>
        </p:spPr>
        <p:txBody>
          <a:bodyPr/>
          <a:lstStyle/>
          <a:p>
            <a:pPr marL="0" indent="0">
              <a:buNone/>
            </a:pPr>
            <a:endParaRPr lang="tr-TR" dirty="0" smtClean="0"/>
          </a:p>
          <a:p>
            <a:pPr marL="0" indent="0">
              <a:buNone/>
            </a:pPr>
            <a:endParaRPr lang="tr-TR" dirty="0"/>
          </a:p>
          <a:p>
            <a:pPr marL="0" indent="0">
              <a:buNone/>
            </a:pPr>
            <a:r>
              <a:rPr lang="tr-TR" dirty="0" smtClean="0"/>
              <a:t>Kıta </a:t>
            </a:r>
            <a:r>
              <a:rPr lang="tr-TR" dirty="0"/>
              <a:t>rasyonalizminin ikinci büyük filozofu olan </a:t>
            </a:r>
            <a:r>
              <a:rPr lang="tr-TR" dirty="0" err="1"/>
              <a:t>Baruch</a:t>
            </a:r>
            <a:r>
              <a:rPr lang="tr-TR" dirty="0"/>
              <a:t> </a:t>
            </a:r>
            <a:r>
              <a:rPr lang="tr-TR" dirty="0" err="1"/>
              <a:t>Spinoza’nın</a:t>
            </a:r>
            <a:r>
              <a:rPr lang="tr-TR" dirty="0"/>
              <a:t> felsefesi, önemli ölçüde Descartes felsefesinden çıkar. Gerçekten de </a:t>
            </a:r>
            <a:r>
              <a:rPr lang="tr-TR" dirty="0" err="1"/>
              <a:t>Spinoza</a:t>
            </a:r>
            <a:r>
              <a:rPr lang="tr-TR" dirty="0"/>
              <a:t>, </a:t>
            </a:r>
            <a:r>
              <a:rPr lang="tr-TR" dirty="0" err="1"/>
              <a:t>Descartes’ın</a:t>
            </a:r>
            <a:r>
              <a:rPr lang="tr-TR" dirty="0"/>
              <a:t> bilim ve felsefenin görevinin sokaktaki insana göründüğü ve geleneksel bilgelik tarafından betimlendiği şekliyle dünyanın ötesine geçerek, gündelik hayatın diliyle betimlenebilir olmayan temel gerçekliği kavramak olduğu inancından etkilenmişti. Bununla birlikte onun, söz konusu ortak zemine rağmen, Kartezyen düşünceyi iki nokta ya da alanda aşmaya kalkıştığı söylenebilir. </a:t>
            </a:r>
            <a:r>
              <a:rPr lang="tr-TR" dirty="0" smtClean="0"/>
              <a:t>(Ahmet Cevizci, Say Yayınları, 2009, s.296)</a:t>
            </a:r>
            <a:endParaRPr lang="tr-TR" dirty="0"/>
          </a:p>
        </p:txBody>
      </p:sp>
    </p:spTree>
    <p:extLst>
      <p:ext uri="{BB962C8B-B14F-4D97-AF65-F5344CB8AC3E}">
        <p14:creationId xmlns:p14="http://schemas.microsoft.com/office/powerpoint/2010/main" val="3616396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1886" y="1867990"/>
            <a:ext cx="9568978" cy="3872038"/>
          </a:xfrm>
        </p:spPr>
        <p:txBody>
          <a:bodyPr>
            <a:normAutofit/>
          </a:bodyPr>
          <a:lstStyle/>
          <a:p>
            <a:pPr marL="0" indent="0">
              <a:buNone/>
            </a:pPr>
            <a:r>
              <a:rPr lang="tr-TR" dirty="0" err="1"/>
              <a:t>Spinoza’da</a:t>
            </a:r>
            <a:r>
              <a:rPr lang="tr-TR" dirty="0"/>
              <a:t> yöntem, kendi üzerine dönen düşüncenin oluşturduğu </a:t>
            </a:r>
            <a:r>
              <a:rPr lang="tr-TR" dirty="0" err="1"/>
              <a:t>refleksif</a:t>
            </a:r>
            <a:r>
              <a:rPr lang="tr-TR" dirty="0"/>
              <a:t> bir bilgiyle, a </a:t>
            </a:r>
            <a:r>
              <a:rPr lang="tr-TR" dirty="0" err="1"/>
              <a:t>priori</a:t>
            </a:r>
            <a:r>
              <a:rPr lang="tr-TR" dirty="0"/>
              <a:t> bir biçimde oluşturulan tanım, aksiyom ve postulatlardan sonuç çıkarmayla belirlenir. Düşünce düzeni veya bilginin, tanımları ve aksiyomları ortaya konduktan sonra, teoremlerinin kanıtlanacağı </a:t>
            </a:r>
            <a:r>
              <a:rPr lang="tr-TR" dirty="0" err="1"/>
              <a:t>tümdengelimsel</a:t>
            </a:r>
            <a:r>
              <a:rPr lang="tr-TR" dirty="0"/>
              <a:t> bir sistem meydana getirdiğini öne süren </a:t>
            </a:r>
            <a:r>
              <a:rPr lang="tr-TR" dirty="0" err="1"/>
              <a:t>Spinoza’nın</a:t>
            </a:r>
            <a:r>
              <a:rPr lang="tr-TR" dirty="0"/>
              <a:t> yöntem anlayışında, apaçık ve genel doğruları ifade eden aksiyom ve postulatlardan, aksiyomları ifade ederken kullanılan kavramları açıklayan tanımlardan yola çıkılır. Bundan sonra da dedüksiyon yoluyla, kendilerinden kuşku duymanın mümkün olmadığı mantıksal adımlardan geçilerek, türetilmiş oldukları aksiyomlar kadar kesin ve yanlıştan bağışık teoremlere ulaşılır. Sezgi, dedüksiyon ve açık </a:t>
            </a:r>
            <a:r>
              <a:rPr lang="tr-TR" dirty="0" err="1"/>
              <a:t>seçikliğe</a:t>
            </a:r>
            <a:r>
              <a:rPr lang="tr-TR" dirty="0"/>
              <a:t> en az Descartes kadar önem veren </a:t>
            </a:r>
            <a:r>
              <a:rPr lang="tr-TR" dirty="0" err="1"/>
              <a:t>Spinoza’da</a:t>
            </a:r>
            <a:r>
              <a:rPr lang="tr-TR" dirty="0"/>
              <a:t> farklı olan noktalar, kuşkuya hiç yer verilmemesi ve analiz yerine sentezin ön plana çıkmasıdır</a:t>
            </a:r>
            <a:r>
              <a:rPr lang="tr-TR" dirty="0" smtClean="0"/>
              <a:t>. </a:t>
            </a:r>
            <a:r>
              <a:rPr lang="tr-TR" dirty="0"/>
              <a:t>(Ahmet Cevizci, Say Yayınları, 2009, </a:t>
            </a:r>
            <a:r>
              <a:rPr lang="tr-TR" dirty="0" smtClean="0"/>
              <a:t>s.297)</a:t>
            </a:r>
            <a:endParaRPr lang="tr-TR" dirty="0"/>
          </a:p>
        </p:txBody>
      </p:sp>
    </p:spTree>
    <p:extLst>
      <p:ext uri="{BB962C8B-B14F-4D97-AF65-F5344CB8AC3E}">
        <p14:creationId xmlns:p14="http://schemas.microsoft.com/office/powerpoint/2010/main" val="720531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875211"/>
            <a:ext cx="10515600" cy="5301752"/>
          </a:xfrm>
        </p:spPr>
        <p:txBody>
          <a:bodyPr>
            <a:normAutofit/>
          </a:bodyPr>
          <a:lstStyle/>
          <a:p>
            <a:r>
              <a:rPr lang="tr-TR" dirty="0" err="1"/>
              <a:t>Spinoza</a:t>
            </a:r>
            <a:r>
              <a:rPr lang="tr-TR" dirty="0"/>
              <a:t> da elbette, töze dayalı metafizik anlayışı geleneği içinde yer alır; bu yüzden o da töz kavramını geleneksel anlamı içinde alıp, onu “</a:t>
            </a:r>
            <a:r>
              <a:rPr lang="tr-TR" dirty="0" err="1"/>
              <a:t>varolmak</a:t>
            </a:r>
            <a:r>
              <a:rPr lang="tr-TR" dirty="0"/>
              <a:t> için kendisinden başka bir şeye ihtiyaç duymayan varlık” olarak tanımlar. Söz konusu töz tanımının yalnızca, </a:t>
            </a:r>
            <a:r>
              <a:rPr lang="tr-TR" dirty="0" err="1"/>
              <a:t>Descartes’ın</a:t>
            </a:r>
            <a:r>
              <a:rPr lang="tr-TR" dirty="0"/>
              <a:t> yaratılmamış tözü, yani Tanrı için geçerli olduğunu kabul eden </a:t>
            </a:r>
            <a:r>
              <a:rPr lang="tr-TR" dirty="0" err="1"/>
              <a:t>Spinoza</a:t>
            </a:r>
            <a:r>
              <a:rPr lang="tr-TR" dirty="0"/>
              <a:t>, şu halde öncelikle “yaratılmış töz” düşüncesinin kendi kendisiyle çelişik bir fikir olduğunu öne sürer. Buna göre, bir şeyin, aynı anda, tanım gereği, var olmak için kendisinden başka hiçbir şeye ihtiyaç duymaması ve hem de başka bir şey tarafından yaratılmış olması söz konusu olamaz. Öyleyse, </a:t>
            </a:r>
            <a:r>
              <a:rPr lang="tr-TR" dirty="0" err="1"/>
              <a:t>Spinoza</a:t>
            </a:r>
            <a:r>
              <a:rPr lang="tr-TR" dirty="0"/>
              <a:t> metafiziğinde (1) unsurları yaratılmış töz ile yaratılmamış töz veya ampirik yollarla bilinen varlık ile aşkın varlık olan </a:t>
            </a:r>
            <a:r>
              <a:rPr lang="tr-TR" dirty="0" err="1"/>
              <a:t>tözsel</a:t>
            </a:r>
            <a:r>
              <a:rPr lang="tr-TR" dirty="0"/>
              <a:t> düalizme, (2) bir tözler çokluğunun varoluşunu öne süren </a:t>
            </a:r>
            <a:r>
              <a:rPr lang="tr-TR" dirty="0" err="1"/>
              <a:t>tözsel</a:t>
            </a:r>
            <a:r>
              <a:rPr lang="tr-TR" dirty="0"/>
              <a:t> plüralizme karşı çıkar ve bunların yerine bir </a:t>
            </a:r>
            <a:r>
              <a:rPr lang="tr-TR" dirty="0" err="1"/>
              <a:t>tözsel</a:t>
            </a:r>
            <a:r>
              <a:rPr lang="tr-TR" dirty="0"/>
              <a:t> monizm geliştirir. Söz konusu monizmin tözü ise, madde veya ruh değil, fakat Tanrıdır. Çünkü her şey bir yana “</a:t>
            </a:r>
            <a:r>
              <a:rPr lang="tr-TR" dirty="0" err="1"/>
              <a:t>varolmak</a:t>
            </a:r>
            <a:r>
              <a:rPr lang="tr-TR" dirty="0"/>
              <a:t> için kendisinden başka hiçbir şeye ihtiyaç duymayan kendilik” tanımına, yalnızca Tanrı uyar. İkinci olarak, “tüm nitelik ve değişimleri, kendi </a:t>
            </a:r>
            <a:r>
              <a:rPr lang="tr-TR" dirty="0" err="1"/>
              <a:t>özsel</a:t>
            </a:r>
            <a:r>
              <a:rPr lang="tr-TR" dirty="0"/>
              <a:t> doğasından </a:t>
            </a:r>
            <a:r>
              <a:rPr lang="tr-TR" dirty="0" err="1"/>
              <a:t>çıkarsanabilen</a:t>
            </a:r>
            <a:r>
              <a:rPr lang="tr-TR" dirty="0"/>
              <a:t> kendilik” fikrine, </a:t>
            </a:r>
            <a:r>
              <a:rPr lang="tr-TR" dirty="0" err="1"/>
              <a:t>Spinoza’ya</a:t>
            </a:r>
            <a:r>
              <a:rPr lang="tr-TR" dirty="0"/>
              <a:t> göre sadece Tanrı uygun düşer</a:t>
            </a:r>
            <a:r>
              <a:rPr lang="tr-TR" dirty="0" smtClean="0"/>
              <a:t>.</a:t>
            </a:r>
            <a:r>
              <a:rPr lang="tr-TR" dirty="0"/>
              <a:t> (Ahmet Cevizci, Say Yayınları, 2009, </a:t>
            </a:r>
            <a:r>
              <a:rPr lang="tr-TR" dirty="0" smtClean="0"/>
              <a:t>s.299)</a:t>
            </a:r>
            <a:endParaRPr lang="tr-TR" dirty="0"/>
          </a:p>
        </p:txBody>
      </p:sp>
    </p:spTree>
    <p:extLst>
      <p:ext uri="{BB962C8B-B14F-4D97-AF65-F5344CB8AC3E}">
        <p14:creationId xmlns:p14="http://schemas.microsoft.com/office/powerpoint/2010/main" val="3566455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lnSpcReduction="10000"/>
          </a:bodyPr>
          <a:lstStyle/>
          <a:p>
            <a:r>
              <a:rPr lang="tr-TR" dirty="0" err="1"/>
              <a:t>Spinoza’nın</a:t>
            </a:r>
            <a:r>
              <a:rPr lang="tr-TR" dirty="0"/>
              <a:t> “Tanrı dışında hiçbir tözün var olamayacağı veya kavranamayacağı” sonucunu ortaya koymaya çalışırken kullandığı argüman çok büyük ölçüde töz tanımına, “kendi başına var olan ve salt kendisi aracılığıyla kavranan”, yani kavramı başka bir şeyin kavramını gerektirmeyen varlık olarak tanımlanan töz kavramının analizine dayanır. Söz konusu töz tanımı, kolayca görüleceği üzere, kendisi de bağımsız varoluş kapasitesini tözün bir ölçütü yapan </a:t>
            </a:r>
            <a:r>
              <a:rPr lang="tr-TR" dirty="0" err="1"/>
              <a:t>Descartes’ın</a:t>
            </a:r>
            <a:r>
              <a:rPr lang="tr-TR" dirty="0"/>
              <a:t> töz tanımına çok yakındır. Bununla birlikte </a:t>
            </a:r>
            <a:r>
              <a:rPr lang="tr-TR" dirty="0" err="1"/>
              <a:t>Spinoza</a:t>
            </a:r>
            <a:r>
              <a:rPr lang="tr-TR" dirty="0"/>
              <a:t> ve Descartes, benzer tanımlardan bütünüyle farklı, hatta tamamen karşıt sonuçlara ulaşmışlardır. Tanrının, töz kavramının ilk ve temel anlamı içinde, bir töz olduğunu öne süren Descartes, Tanrı dışında, varoluşları için birbirlerine değil, fakat sadece Tanrıya muhtaç olan iki töz türünün daha olduğunu öne sürmüştü</a:t>
            </a:r>
            <a:r>
              <a:rPr lang="tr-TR" dirty="0" smtClean="0"/>
              <a:t>.</a:t>
            </a:r>
            <a:r>
              <a:rPr lang="tr-TR" dirty="0"/>
              <a:t> (Ahmet Cevizci, Say Yayınları, 2009, s.299)</a:t>
            </a:r>
          </a:p>
        </p:txBody>
      </p:sp>
    </p:spTree>
    <p:extLst>
      <p:ext uri="{BB962C8B-B14F-4D97-AF65-F5344CB8AC3E}">
        <p14:creationId xmlns:p14="http://schemas.microsoft.com/office/powerpoint/2010/main" val="2756176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927463"/>
            <a:ext cx="10515600" cy="5249500"/>
          </a:xfrm>
        </p:spPr>
        <p:txBody>
          <a:bodyPr/>
          <a:lstStyle/>
          <a:p>
            <a:pPr marL="0" indent="0">
              <a:buNone/>
            </a:pPr>
            <a:r>
              <a:rPr lang="tr-TR" dirty="0" err="1" smtClean="0"/>
              <a:t>Spinoza</a:t>
            </a:r>
            <a:r>
              <a:rPr lang="tr-TR" dirty="0" smtClean="0"/>
              <a:t> </a:t>
            </a:r>
            <a:r>
              <a:rPr lang="tr-TR" dirty="0"/>
              <a:t>ise söz konusu töz tanımının sadece Tanrıya uygun düşmesi nedeniyle, tek bir tözün var olduğunu öne sürer. O, </a:t>
            </a:r>
            <a:r>
              <a:rPr lang="tr-TR" dirty="0" err="1"/>
              <a:t>tözsel</a:t>
            </a:r>
            <a:r>
              <a:rPr lang="tr-TR" dirty="0"/>
              <a:t> monizme veya tek töz anlayışına, töze dayalı bir metafizik anlayışının geliştirebileceği iki ana alternatifi eleştirmek suretiyle varır. Bu alternatif görüşler ise, (1) aynı doğa ya da ana niteliği sahip bir tözler çokluğunun varoluşunu öne süren bir ontolojik anlayış ile (2) farklı doğa ya da ana niteliklere sahip bir tözler çokluğunun var olduğunu öne süren varlık görüşlerinden meydana gelir</a:t>
            </a:r>
            <a:r>
              <a:rPr lang="tr-TR" dirty="0" smtClean="0"/>
              <a:t>. </a:t>
            </a:r>
            <a:r>
              <a:rPr lang="tr-TR" dirty="0"/>
              <a:t>(Ahmet Cevizci, Say Yayınları, 2009, </a:t>
            </a:r>
            <a:r>
              <a:rPr lang="tr-TR" dirty="0" smtClean="0"/>
              <a:t>ss.299-300)</a:t>
            </a:r>
            <a:endParaRPr lang="tr-TR" dirty="0"/>
          </a:p>
        </p:txBody>
      </p:sp>
    </p:spTree>
    <p:extLst>
      <p:ext uri="{BB962C8B-B14F-4D97-AF65-F5344CB8AC3E}">
        <p14:creationId xmlns:p14="http://schemas.microsoft.com/office/powerpoint/2010/main" val="2145029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87829" y="770709"/>
            <a:ext cx="10765971" cy="5406254"/>
          </a:xfrm>
        </p:spPr>
        <p:txBody>
          <a:bodyPr/>
          <a:lstStyle/>
          <a:p>
            <a:pPr marL="0" indent="0">
              <a:buNone/>
            </a:pPr>
            <a:r>
              <a:rPr lang="tr-TR" dirty="0"/>
              <a:t>T</a:t>
            </a:r>
            <a:r>
              <a:rPr lang="tr-TR" dirty="0" smtClean="0"/>
              <a:t>ek </a:t>
            </a:r>
            <a:r>
              <a:rPr lang="tr-TR" dirty="0"/>
              <a:t>töz ya da Tanrı, zorunlulukla </a:t>
            </a:r>
            <a:r>
              <a:rPr lang="tr-TR" dirty="0" err="1"/>
              <a:t>varolur</a:t>
            </a:r>
            <a:r>
              <a:rPr lang="tr-TR" dirty="0"/>
              <a:t>. Başka bir deyişle, varoluş Tanrı tanımında içerildiği için Tanrının var olduğu yargısı, analitik bir doğru olarak ortaya çıkar. Tanrı, var olmaması düşünülemeyen varlıktır. </a:t>
            </a:r>
            <a:r>
              <a:rPr lang="tr-TR" dirty="0" err="1"/>
              <a:t>Spinoza</a:t>
            </a:r>
            <a:r>
              <a:rPr lang="tr-TR" dirty="0"/>
              <a:t>, bu görüşünü kanıtlamak için tözü Tanrıyla özdeşleştirdikten, Tanrıyı düşünmenin tözü düşünmek olduğunu ifade ettikten sonra varoluşun, tözün özünün bir gereği olduğunu belirtir; Tanrıyı var olmayan bir şey olarak düşünmenin saçma olduğu ve O’nun varoluşunu yadsımanın bir çelişki içerdiği sonucunu çıkarsamayı bize bırakır. Yine aynı bağlamda, Tanrı ve yalnızca Tanrının varoluşunun O’nun özünü ve Tanrının özünün O’nun varoluşunu içerdiği söylenebilir. Ve yalnızca Tanrı söz konusu olduğunda, öz ve varoluş birbirine </a:t>
            </a:r>
            <a:r>
              <a:rPr lang="tr-TR" dirty="0" smtClean="0"/>
              <a:t>eşdeğerdir.</a:t>
            </a:r>
            <a:r>
              <a:rPr lang="tr-TR" dirty="0"/>
              <a:t> (Ahmet Cevizci, Say Yayınları, 2009, </a:t>
            </a:r>
            <a:r>
              <a:rPr lang="tr-TR" dirty="0" smtClean="0"/>
              <a:t>s.300</a:t>
            </a:r>
            <a:r>
              <a:rPr lang="tr-TR" dirty="0"/>
              <a:t>)</a:t>
            </a:r>
          </a:p>
        </p:txBody>
      </p:sp>
    </p:spTree>
    <p:extLst>
      <p:ext uri="{BB962C8B-B14F-4D97-AF65-F5344CB8AC3E}">
        <p14:creationId xmlns:p14="http://schemas.microsoft.com/office/powerpoint/2010/main" val="2160697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561703"/>
            <a:ext cx="10515600" cy="5615260"/>
          </a:xfrm>
        </p:spPr>
        <p:txBody>
          <a:bodyPr>
            <a:normAutofit/>
          </a:bodyPr>
          <a:lstStyle/>
          <a:p>
            <a:pPr marL="0" indent="0">
              <a:buNone/>
            </a:pPr>
            <a:endParaRPr lang="tr-TR" dirty="0" smtClean="0"/>
          </a:p>
          <a:p>
            <a:pPr marL="0" indent="0">
              <a:buNone/>
            </a:pPr>
            <a:r>
              <a:rPr lang="tr-TR" dirty="0" err="1" smtClean="0"/>
              <a:t>Spinoza</a:t>
            </a:r>
            <a:r>
              <a:rPr lang="tr-TR" dirty="0"/>
              <a:t>, neredeyse bütün bir felsefesini </a:t>
            </a:r>
            <a:r>
              <a:rPr lang="tr-TR" dirty="0" err="1"/>
              <a:t>serimlediği</a:t>
            </a:r>
            <a:r>
              <a:rPr lang="tr-TR" dirty="0"/>
              <a:t> </a:t>
            </a:r>
            <a:r>
              <a:rPr lang="tr-TR" dirty="0" err="1"/>
              <a:t>Etika</a:t>
            </a:r>
            <a:r>
              <a:rPr lang="tr-TR" dirty="0"/>
              <a:t> adlı eserinde, bundan sonra Tanrının </a:t>
            </a:r>
            <a:r>
              <a:rPr lang="tr-TR" dirty="0" err="1"/>
              <a:t>varolan</a:t>
            </a:r>
            <a:r>
              <a:rPr lang="tr-TR" dirty="0"/>
              <a:t> her şeyin, aşkın ve geçici değil de içkin ve kalıcı nedeni olduğunu ifade eder. Buna göre, </a:t>
            </a:r>
            <a:r>
              <a:rPr lang="tr-TR" dirty="0" err="1"/>
              <a:t>varolan</a:t>
            </a:r>
            <a:r>
              <a:rPr lang="tr-TR" dirty="0"/>
              <a:t> her şey, Tanrıda olmak, Tanrının bir tezahürü, bir </a:t>
            </a:r>
            <a:r>
              <a:rPr lang="tr-TR" dirty="0" err="1"/>
              <a:t>modüsü</a:t>
            </a:r>
            <a:r>
              <a:rPr lang="tr-TR" dirty="0"/>
              <a:t> yani hali, değişimi olarak </a:t>
            </a:r>
            <a:r>
              <a:rPr lang="tr-TR" dirty="0" err="1"/>
              <a:t>varolmak</a:t>
            </a:r>
            <a:r>
              <a:rPr lang="tr-TR" dirty="0"/>
              <a:t> durumunda olduğundan, Tanrı neden olduğu şeylere aşkın, onların dışında olamaz. Bu düşünce, </a:t>
            </a:r>
            <a:r>
              <a:rPr lang="tr-TR" dirty="0" err="1"/>
              <a:t>Spinoza’nın</a:t>
            </a:r>
            <a:r>
              <a:rPr lang="tr-TR" dirty="0"/>
              <a:t> panteizminin en açık ifadesidir. </a:t>
            </a:r>
            <a:r>
              <a:rPr lang="tr-TR" dirty="0" err="1"/>
              <a:t>Teist</a:t>
            </a:r>
            <a:r>
              <a:rPr lang="tr-TR" dirty="0"/>
              <a:t> ya da deist bir Tanrı görüşüne karşı çıkan filozof, Tanrının evrenin dışında, evrenden ve insandan uzak bir varlık olamayacağını savunur. Gerçekten de onun içkin neden olarak Tanrı anlayışı, Tanrının her şeyin ezeli-ebedi nedeni olarak anlaşılması gerektiğine işaret eder. Buna göre, o Tanrının </a:t>
            </a:r>
            <a:r>
              <a:rPr lang="tr-TR" dirty="0" err="1"/>
              <a:t>nedensel</a:t>
            </a:r>
            <a:r>
              <a:rPr lang="tr-TR" dirty="0"/>
              <a:t> faaliyetini ya da yaratma eylemini belli bir tarihe bağlamaz. </a:t>
            </a:r>
            <a:r>
              <a:rPr lang="tr-TR" dirty="0" err="1"/>
              <a:t>Spinoza</a:t>
            </a:r>
            <a:r>
              <a:rPr lang="tr-TR" dirty="0"/>
              <a:t> içkin neden olarak Tanrı görüşüyle, doğal şeylerin ya da olayların, aşkın nedenlerle ya da aşkın bir nedenle açıklanamayacağını belirtir. Bu çerçeve içinde, Tanrının her şeyin içkin nedeni olduğunu söylemek gerçekte, </a:t>
            </a:r>
            <a:r>
              <a:rPr lang="tr-TR" dirty="0" err="1"/>
              <a:t>varolan</a:t>
            </a:r>
            <a:r>
              <a:rPr lang="tr-TR" dirty="0"/>
              <a:t> her şeyin, doğa ya da evren adı verilen ve Tanrıyla özdeş olan biricik ve her şeyi kapsayıcı sistemin bir parçası olarak açıklanmak durumunda olduğunu söylemenin başka bir yoludur. O, hiçbir nedenin hatta Tanrının bile, doğal düzenin bir şekilde dışında olan bir neden olarak anlaşılamayacağını ifade eder</a:t>
            </a:r>
            <a:r>
              <a:rPr lang="tr-TR" dirty="0" smtClean="0"/>
              <a:t>. </a:t>
            </a:r>
            <a:r>
              <a:rPr lang="tr-TR" dirty="0"/>
              <a:t>(Ahmet Cevizci, Say Yayınları, 2009, </a:t>
            </a:r>
            <a:r>
              <a:rPr lang="tr-TR" dirty="0" smtClean="0"/>
              <a:t>s.301)</a:t>
            </a:r>
            <a:endParaRPr lang="tr-TR" dirty="0"/>
          </a:p>
        </p:txBody>
      </p:sp>
    </p:spTree>
    <p:extLst>
      <p:ext uri="{BB962C8B-B14F-4D97-AF65-F5344CB8AC3E}">
        <p14:creationId xmlns:p14="http://schemas.microsoft.com/office/powerpoint/2010/main" val="165646765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TM10001115[[fn=Paket]]</Template>
  <TotalTime>3616</TotalTime>
  <Words>1047</Words>
  <Application>Microsoft Office PowerPoint</Application>
  <PresentationFormat>Geniş ekran</PresentationFormat>
  <Paragraphs>11</Paragraphs>
  <Slides>8</Slides>
  <Notes>0</Notes>
  <HiddenSlides>0</HiddenSlides>
  <MMClips>0</MMClips>
  <ScaleCrop>false</ScaleCrop>
  <HeadingPairs>
    <vt:vector size="6" baseType="variant">
      <vt:variant>
        <vt:lpstr>Kullanılan Yazı Tipleri</vt:lpstr>
      </vt:variant>
      <vt:variant>
        <vt:i4>2</vt:i4>
      </vt:variant>
      <vt:variant>
        <vt:lpstr>Tema</vt:lpstr>
      </vt:variant>
      <vt:variant>
        <vt:i4>1</vt:i4>
      </vt:variant>
      <vt:variant>
        <vt:lpstr>Slayt Başlıkları</vt:lpstr>
      </vt:variant>
      <vt:variant>
        <vt:i4>8</vt:i4>
      </vt:variant>
    </vt:vector>
  </HeadingPairs>
  <TitlesOfParts>
    <vt:vector size="11" baseType="lpstr">
      <vt:lpstr>Arial</vt:lpstr>
      <vt:lpstr>Gill Sans MT</vt:lpstr>
      <vt:lpstr>Parcel</vt:lpstr>
      <vt:lpstr>SPİNOZA</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SPİNOZA</dc:title>
  <dc:creator>ZEHRA</dc:creator>
  <cp:lastModifiedBy>ZEHRA</cp:lastModifiedBy>
  <cp:revision>4</cp:revision>
  <dcterms:created xsi:type="dcterms:W3CDTF">2020-09-10T10:18:18Z</dcterms:created>
  <dcterms:modified xsi:type="dcterms:W3CDTF">2020-09-14T08:58:37Z</dcterms:modified>
</cp:coreProperties>
</file>