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95" r:id="rId1"/>
  </p:sldMasterIdLst>
  <p:sldIdLst>
    <p:sldId id="263" r:id="rId2"/>
    <p:sldId id="363" r:id="rId3"/>
    <p:sldId id="267" r:id="rId4"/>
    <p:sldId id="357" r:id="rId5"/>
    <p:sldId id="268" r:id="rId6"/>
    <p:sldId id="269" r:id="rId7"/>
    <p:sldId id="270" r:id="rId8"/>
    <p:sldId id="271" r:id="rId9"/>
    <p:sldId id="341" r:id="rId10"/>
    <p:sldId id="358" r:id="rId11"/>
    <p:sldId id="339" r:id="rId12"/>
    <p:sldId id="340" r:id="rId13"/>
    <p:sldId id="342" r:id="rId14"/>
    <p:sldId id="345" r:id="rId15"/>
    <p:sldId id="344" r:id="rId16"/>
    <p:sldId id="347" r:id="rId17"/>
    <p:sldId id="343" r:id="rId18"/>
    <p:sldId id="346" r:id="rId19"/>
    <p:sldId id="349" r:id="rId20"/>
    <p:sldId id="350" r:id="rId21"/>
    <p:sldId id="351" r:id="rId22"/>
    <p:sldId id="352" r:id="rId23"/>
    <p:sldId id="359" r:id="rId24"/>
    <p:sldId id="353" r:id="rId25"/>
    <p:sldId id="354" r:id="rId26"/>
    <p:sldId id="355" r:id="rId27"/>
    <p:sldId id="356" r:id="rId28"/>
    <p:sldId id="273" r:id="rId29"/>
    <p:sldId id="275" r:id="rId30"/>
    <p:sldId id="274" r:id="rId31"/>
    <p:sldId id="276" r:id="rId32"/>
    <p:sldId id="277" r:id="rId33"/>
    <p:sldId id="278" r:id="rId34"/>
    <p:sldId id="279" r:id="rId35"/>
    <p:sldId id="280" r:id="rId36"/>
    <p:sldId id="281" r:id="rId37"/>
    <p:sldId id="283" r:id="rId38"/>
    <p:sldId id="284" r:id="rId39"/>
    <p:sldId id="282" r:id="rId40"/>
    <p:sldId id="348" r:id="rId41"/>
    <p:sldId id="286" r:id="rId42"/>
    <p:sldId id="287" r:id="rId43"/>
    <p:sldId id="294" r:id="rId44"/>
    <p:sldId id="295" r:id="rId45"/>
    <p:sldId id="288" r:id="rId46"/>
    <p:sldId id="289" r:id="rId47"/>
    <p:sldId id="296" r:id="rId48"/>
    <p:sldId id="360" r:id="rId49"/>
    <p:sldId id="297" r:id="rId50"/>
    <p:sldId id="298" r:id="rId51"/>
    <p:sldId id="299" r:id="rId52"/>
    <p:sldId id="300" r:id="rId53"/>
    <p:sldId id="301" r:id="rId54"/>
    <p:sldId id="302" r:id="rId55"/>
    <p:sldId id="303" r:id="rId56"/>
    <p:sldId id="304" r:id="rId57"/>
    <p:sldId id="305" r:id="rId58"/>
    <p:sldId id="306" r:id="rId59"/>
    <p:sldId id="307" r:id="rId60"/>
    <p:sldId id="308" r:id="rId61"/>
    <p:sldId id="309" r:id="rId62"/>
    <p:sldId id="310" r:id="rId63"/>
    <p:sldId id="311" r:id="rId64"/>
    <p:sldId id="312" r:id="rId65"/>
    <p:sldId id="313" r:id="rId66"/>
    <p:sldId id="266" r:id="rId67"/>
    <p:sldId id="264" r:id="rId68"/>
    <p:sldId id="290" r:id="rId69"/>
    <p:sldId id="291" r:id="rId70"/>
    <p:sldId id="292" r:id="rId71"/>
    <p:sldId id="314" r:id="rId72"/>
    <p:sldId id="315" r:id="rId73"/>
    <p:sldId id="316" r:id="rId74"/>
    <p:sldId id="317" r:id="rId75"/>
    <p:sldId id="257" r:id="rId76"/>
    <p:sldId id="258" r:id="rId77"/>
    <p:sldId id="261" r:id="rId78"/>
    <p:sldId id="259" r:id="rId79"/>
    <p:sldId id="262" r:id="rId80"/>
    <p:sldId id="260" r:id="rId81"/>
    <p:sldId id="318" r:id="rId82"/>
    <p:sldId id="319" r:id="rId83"/>
    <p:sldId id="320" r:id="rId84"/>
    <p:sldId id="321" r:id="rId85"/>
    <p:sldId id="322" r:id="rId86"/>
    <p:sldId id="323" r:id="rId87"/>
    <p:sldId id="324" r:id="rId88"/>
    <p:sldId id="361" r:id="rId89"/>
    <p:sldId id="325" r:id="rId90"/>
    <p:sldId id="326" r:id="rId91"/>
    <p:sldId id="327" r:id="rId92"/>
    <p:sldId id="328" r:id="rId93"/>
    <p:sldId id="329" r:id="rId94"/>
    <p:sldId id="330" r:id="rId95"/>
    <p:sldId id="331" r:id="rId96"/>
    <p:sldId id="332" r:id="rId97"/>
    <p:sldId id="362" r:id="rId98"/>
    <p:sldId id="333" r:id="rId99"/>
    <p:sldId id="334" r:id="rId100"/>
    <p:sldId id="335" r:id="rId101"/>
    <p:sldId id="337" r:id="rId102"/>
    <p:sldId id="336" r:id="rId103"/>
    <p:sldId id="338" r:id="rId10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534"/>
    <p:restoredTop sz="94631"/>
  </p:normalViewPr>
  <p:slideViewPr>
    <p:cSldViewPr snapToGrid="0" snapToObjects="1">
      <p:cViewPr varScale="1">
        <p:scale>
          <a:sx n="69" d="100"/>
          <a:sy n="69" d="100"/>
        </p:scale>
        <p:origin x="51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07" Type="http://schemas.openxmlformats.org/officeDocument/2006/relationships/theme" Target="theme/theme1.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tr-TR"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4AAD347D-5ACD-4C99-B74B-A9C85AD731AF}" type="datetimeFigureOut">
              <a:rPr lang="en-US" smtClean="0"/>
              <a:t>1/10/2020</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dirty="0"/>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8399398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083736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tr-TR"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436592480"/>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1/10/2020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2931821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1/10/2020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8664490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tr-TR" smtClean="0"/>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1/10/2020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7498415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1/10/2020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591845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tr-TR"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00229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tr-TR"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tr-TR" smtClean="0"/>
              <a:t>Drag picture to placeholder or click icon to add</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1308139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tr-TR"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Drag picture to placeholder or click icon to add</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4AAD347D-5ACD-4C99-B74B-A9C85AD731AF}" type="datetimeFigureOut">
              <a:rPr lang="en-US" smtClean="0"/>
              <a:t>1/10/2020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109611820"/>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tr-TR"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877269512"/>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tr-TR"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64023595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tr-TR"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81159527"/>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tr-TR"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AAD347D-5ACD-4C99-B74B-A9C85AD731AF}" type="datetimeFigureOut">
              <a:rPr lang="en-US" smtClean="0"/>
              <a:t>1/10/2020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78122177"/>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tr-TR"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Drag picture to placeholder or click icon to add</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Drag picture to placeholder or click icon to add</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Drag picture to placeholder or click icon to add</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4AAD347D-5ACD-4C99-B74B-A9C85AD731AF}" type="datetimeFigureOut">
              <a:rPr lang="en-US" smtClean="0"/>
              <a:t>1/10/2020</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584612602"/>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tr-TR"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4509A250-FF31-4206-8172-F9D3106AACB1}" type="datetimeFigureOut">
              <a:rPr lang="en-US" smtClean="0"/>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154979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tr-TR"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4509A250-FF31-4206-8172-F9D3106AACB1}" type="datetimeFigureOut">
              <a:rPr lang="en-US" smtClean="0"/>
              <a:t>1/10/2020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95071201"/>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tr-TR"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4AAD347D-5ACD-4C99-B74B-A9C85AD731AF}" type="datetimeFigureOut">
              <a:rPr lang="en-US" smtClean="0"/>
              <a:t>1/10/2020</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239784764"/>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hyperlink" Target="https://www.youtube.com/watch?v=eoXG3__vL8A" TargetMode="External"/><Relationship Id="rId1" Type="http://schemas.openxmlformats.org/officeDocument/2006/relationships/slideLayout" Target="../slideLayouts/slideLayout1.xml"/><Relationship Id="rId4" Type="http://schemas.openxmlformats.org/officeDocument/2006/relationships/image" Target="../media/image9.jpg"/></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002060"/>
                </a:solidFill>
              </a:rPr>
              <a:t>Okul</a:t>
            </a:r>
            <a:r>
              <a:rPr lang="en-US" sz="3200" b="1" dirty="0" smtClean="0">
                <a:solidFill>
                  <a:srgbClr val="002060"/>
                </a:solidFill>
              </a:rPr>
              <a:t> </a:t>
            </a:r>
            <a:r>
              <a:rPr lang="en-US" sz="3200" b="1" dirty="0" err="1" smtClean="0">
                <a:solidFill>
                  <a:srgbClr val="002060"/>
                </a:solidFill>
              </a:rPr>
              <a:t>Kavramı</a:t>
            </a:r>
            <a:endParaRPr lang="en-US" sz="3200" b="1" dirty="0">
              <a:solidFill>
                <a:srgbClr val="002060"/>
              </a:solidFill>
            </a:endParaRPr>
          </a:p>
        </p:txBody>
      </p:sp>
      <p:sp>
        <p:nvSpPr>
          <p:cNvPr id="3" name="Subtitle 2"/>
          <p:cNvSpPr>
            <a:spLocks noGrp="1"/>
          </p:cNvSpPr>
          <p:nvPr>
            <p:ph type="subTitle" idx="1"/>
          </p:nvPr>
        </p:nvSpPr>
        <p:spPr>
          <a:xfrm>
            <a:off x="705852" y="1411704"/>
            <a:ext cx="10299031" cy="5053263"/>
          </a:xfrm>
        </p:spPr>
        <p:txBody>
          <a:bodyPr>
            <a:normAutofit/>
          </a:bodyPr>
          <a:lstStyle/>
          <a:p>
            <a:r>
              <a:rPr lang="en-US" sz="2800" b="1" cap="none" dirty="0" smtClean="0">
                <a:solidFill>
                  <a:schemeClr val="bg1"/>
                </a:solidFill>
              </a:rPr>
              <a:t>M.Ö.3000 </a:t>
            </a:r>
            <a:r>
              <a:rPr lang="en-US" sz="2800" b="1" cap="none" dirty="0" err="1" smtClean="0">
                <a:solidFill>
                  <a:schemeClr val="bg1"/>
                </a:solidFill>
              </a:rPr>
              <a:t>sümerler</a:t>
            </a:r>
            <a:r>
              <a:rPr lang="en-US" sz="2800" b="1" cap="none" dirty="0" smtClean="0">
                <a:solidFill>
                  <a:schemeClr val="bg1"/>
                </a:solidFill>
              </a:rPr>
              <a:t>. </a:t>
            </a:r>
            <a:r>
              <a:rPr lang="tr-TR" sz="2800" cap="none" dirty="0" smtClean="0">
                <a:solidFill>
                  <a:schemeClr val="bg1"/>
                </a:solidFill>
              </a:rPr>
              <a:t>Alıştırma ve inceleme amacı ile hazırlanmış kil tabletler olduğu ve bunun da I.Ö.3000 yıllarında yazı öğreticilerinin hazırladığı kitaplar olduğu ileri sürülmüştür. </a:t>
            </a:r>
          </a:p>
          <a:p>
            <a:r>
              <a:rPr lang="tr-TR" sz="2800" cap="none" dirty="0" smtClean="0">
                <a:solidFill>
                  <a:schemeClr val="bg1"/>
                </a:solidFill>
              </a:rPr>
              <a:t>Sümer okullarının başlıca amacı saray ve mabedin ekonomik ve yönetsel kayıtlarını tutabilecek yazıcılar yetiştirmekti. </a:t>
            </a:r>
            <a:r>
              <a:rPr lang="en-US" sz="2800" b="1" cap="none" dirty="0" smtClean="0">
                <a:solidFill>
                  <a:schemeClr val="bg1"/>
                </a:solidFill>
              </a:rPr>
              <a:t> </a:t>
            </a:r>
          </a:p>
          <a:p>
            <a:endParaRPr lang="en-US" sz="2800" b="1" cap="none" dirty="0">
              <a:solidFill>
                <a:schemeClr val="bg1"/>
              </a:solidFill>
            </a:endParaRPr>
          </a:p>
        </p:txBody>
      </p:sp>
    </p:spTree>
    <p:extLst>
      <p:ext uri="{BB962C8B-B14F-4D97-AF65-F5344CB8AC3E}">
        <p14:creationId xmlns:p14="http://schemas.microsoft.com/office/powerpoint/2010/main" val="553324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tr-TR" dirty="0"/>
          </a:p>
        </p:txBody>
      </p:sp>
      <p:sp>
        <p:nvSpPr>
          <p:cNvPr id="3" name="İçerik Yer Tutucusu 2"/>
          <p:cNvSpPr>
            <a:spLocks noGrp="1"/>
          </p:cNvSpPr>
          <p:nvPr>
            <p:ph idx="1"/>
          </p:nvPr>
        </p:nvSpPr>
        <p:spPr/>
        <p:txBody>
          <a:bodyPr>
            <a:normAutofit/>
          </a:bodyPr>
          <a:lstStyle/>
          <a:p>
            <a:pPr marL="0" indent="0" algn="ctr">
              <a:buNone/>
            </a:pPr>
            <a:endParaRPr lang="tr-TR" sz="4400" dirty="0" smtClean="0"/>
          </a:p>
          <a:p>
            <a:pPr marL="0" indent="0" algn="ctr">
              <a:buNone/>
            </a:pPr>
            <a:r>
              <a:rPr lang="tr-TR" sz="4400" dirty="0" smtClean="0"/>
              <a:t>ALTERNATİF OKULLAR</a:t>
            </a:r>
            <a:r>
              <a:rPr lang="tr-TR" sz="4400" dirty="0"/>
              <a:t> </a:t>
            </a:r>
            <a:r>
              <a:rPr lang="tr-TR" sz="4400" dirty="0" smtClean="0"/>
              <a:t>-</a:t>
            </a:r>
          </a:p>
          <a:p>
            <a:pPr marL="0" indent="0" algn="ctr">
              <a:buNone/>
            </a:pPr>
            <a:r>
              <a:rPr lang="tr-TR" sz="4400" smtClean="0"/>
              <a:t>EV OKULU</a:t>
            </a:r>
          </a:p>
        </p:txBody>
      </p:sp>
    </p:spTree>
    <p:extLst>
      <p:ext uri="{BB962C8B-B14F-4D97-AF65-F5344CB8AC3E}">
        <p14:creationId xmlns:p14="http://schemas.microsoft.com/office/powerpoint/2010/main" val="1016905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002060"/>
                </a:solidFill>
              </a:rPr>
              <a:t>Okul</a:t>
            </a:r>
            <a:r>
              <a:rPr lang="en-US" sz="3200" b="1" dirty="0" smtClean="0">
                <a:solidFill>
                  <a:srgbClr val="002060"/>
                </a:solidFill>
              </a:rPr>
              <a:t> </a:t>
            </a:r>
            <a:r>
              <a:rPr lang="en-US" sz="3200" b="1" dirty="0" err="1" smtClean="0">
                <a:solidFill>
                  <a:srgbClr val="002060"/>
                </a:solidFill>
              </a:rPr>
              <a:t>Kavramı</a:t>
            </a:r>
            <a:endParaRPr lang="en-US" sz="3200" b="1" dirty="0">
              <a:solidFill>
                <a:srgbClr val="002060"/>
              </a:solidFill>
            </a:endParaRPr>
          </a:p>
        </p:txBody>
      </p:sp>
      <p:sp>
        <p:nvSpPr>
          <p:cNvPr id="3" name="Subtitle 2"/>
          <p:cNvSpPr>
            <a:spLocks noGrp="1"/>
          </p:cNvSpPr>
          <p:nvPr>
            <p:ph type="subTitle" idx="1"/>
          </p:nvPr>
        </p:nvSpPr>
        <p:spPr>
          <a:xfrm>
            <a:off x="705853" y="1411704"/>
            <a:ext cx="9833810" cy="5053263"/>
          </a:xfrm>
        </p:spPr>
        <p:txBody>
          <a:bodyPr>
            <a:normAutofit/>
          </a:bodyPr>
          <a:lstStyle/>
          <a:p>
            <a:r>
              <a:rPr lang="tr-TR" sz="2800" cap="none" dirty="0" smtClean="0">
                <a:solidFill>
                  <a:schemeClr val="bg1"/>
                </a:solidFill>
              </a:rPr>
              <a:t>Sümer okulları mabedin bir organı iken daha sonra laik bir kuruma dönüşmüştür. Öğretmen aylıklarının ise öğrencilerden toplanan okul ücretleri ile ödendiği sanılmaktadır.</a:t>
            </a:r>
          </a:p>
          <a:p>
            <a:r>
              <a:rPr lang="tr-TR" sz="2800" cap="none" dirty="0" smtClean="0">
                <a:solidFill>
                  <a:schemeClr val="bg1"/>
                </a:solidFill>
              </a:rPr>
              <a:t>Varlıklı ailelerin erkek çocukları erkeklerin devam ettiği okullardı. </a:t>
            </a:r>
          </a:p>
          <a:p>
            <a:r>
              <a:rPr lang="tr-TR" sz="2800" cap="none" dirty="0" smtClean="0">
                <a:solidFill>
                  <a:schemeClr val="bg1"/>
                </a:solidFill>
              </a:rPr>
              <a:t/>
            </a:r>
            <a:br>
              <a:rPr lang="tr-TR" sz="2800" cap="none" dirty="0" smtClean="0">
                <a:solidFill>
                  <a:schemeClr val="bg1"/>
                </a:solidFill>
              </a:rPr>
            </a:br>
            <a:endParaRPr lang="en-US" sz="2800" b="1" cap="none" dirty="0">
              <a:solidFill>
                <a:schemeClr val="bg1"/>
              </a:solidFill>
            </a:endParaRPr>
          </a:p>
        </p:txBody>
      </p:sp>
    </p:spTree>
    <p:extLst>
      <p:ext uri="{BB962C8B-B14F-4D97-AF65-F5344CB8AC3E}">
        <p14:creationId xmlns:p14="http://schemas.microsoft.com/office/powerpoint/2010/main" val="89918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002060"/>
                </a:solidFill>
              </a:rPr>
              <a:t>Okul</a:t>
            </a:r>
            <a:r>
              <a:rPr lang="en-US" sz="3200" b="1" dirty="0" smtClean="0">
                <a:solidFill>
                  <a:srgbClr val="002060"/>
                </a:solidFill>
              </a:rPr>
              <a:t> </a:t>
            </a:r>
            <a:r>
              <a:rPr lang="en-US" sz="3200" b="1" dirty="0" err="1" smtClean="0">
                <a:solidFill>
                  <a:srgbClr val="002060"/>
                </a:solidFill>
              </a:rPr>
              <a:t>Kavramı</a:t>
            </a:r>
            <a:endParaRPr lang="en-US" sz="3200" b="1" dirty="0">
              <a:solidFill>
                <a:srgbClr val="002060"/>
              </a:solidFill>
            </a:endParaRPr>
          </a:p>
        </p:txBody>
      </p:sp>
      <p:sp>
        <p:nvSpPr>
          <p:cNvPr id="3" name="Subtitle 2"/>
          <p:cNvSpPr>
            <a:spLocks noGrp="1"/>
          </p:cNvSpPr>
          <p:nvPr>
            <p:ph type="subTitle" idx="1"/>
          </p:nvPr>
        </p:nvSpPr>
        <p:spPr>
          <a:xfrm>
            <a:off x="705853" y="1411704"/>
            <a:ext cx="9833810" cy="5053263"/>
          </a:xfrm>
        </p:spPr>
        <p:txBody>
          <a:bodyPr>
            <a:normAutofit/>
          </a:bodyPr>
          <a:lstStyle/>
          <a:p>
            <a:r>
              <a:rPr lang="tr-TR" sz="2800" cap="none" dirty="0">
                <a:solidFill>
                  <a:schemeClr val="bg1"/>
                </a:solidFill>
              </a:rPr>
              <a:t>Sümer dilinin nasıl yazılacağını öğretmek. İkincisi ise edebi ve yaratıcı çalışmalar yapmaktı.</a:t>
            </a:r>
          </a:p>
          <a:p>
            <a:r>
              <a:rPr lang="tr-TR" sz="2800" cap="none" dirty="0">
                <a:solidFill>
                  <a:schemeClr val="bg1"/>
                </a:solidFill>
              </a:rPr>
              <a:t>Bürokratik yapılar. </a:t>
            </a:r>
          </a:p>
          <a:p>
            <a:r>
              <a:rPr lang="tr-TR" sz="2800" cap="none" dirty="0">
                <a:solidFill>
                  <a:schemeClr val="bg1"/>
                </a:solidFill>
              </a:rPr>
              <a:t>Okulun bir bürokratik yapı olmasının temel belirleyicileri büyük, karmaşık, çok düzeyli toplumsal kurumlar olmaları ve tam zamanlı profesyonellerin okullarda görev yapmalarıdır.</a:t>
            </a:r>
            <a:endParaRPr lang="en-US" sz="2800" b="1" cap="none" dirty="0">
              <a:solidFill>
                <a:schemeClr val="bg1"/>
              </a:solidFill>
            </a:endParaRPr>
          </a:p>
        </p:txBody>
      </p:sp>
    </p:spTree>
    <p:extLst>
      <p:ext uri="{BB962C8B-B14F-4D97-AF65-F5344CB8AC3E}">
        <p14:creationId xmlns:p14="http://schemas.microsoft.com/office/powerpoint/2010/main" val="819584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002060"/>
                </a:solidFill>
              </a:rPr>
              <a:t>Okul</a:t>
            </a:r>
            <a:r>
              <a:rPr lang="en-US" sz="3200" b="1" dirty="0" smtClean="0">
                <a:solidFill>
                  <a:srgbClr val="002060"/>
                </a:solidFill>
              </a:rPr>
              <a:t> </a:t>
            </a:r>
            <a:r>
              <a:rPr lang="en-US" sz="3200" b="1" dirty="0" err="1" smtClean="0">
                <a:solidFill>
                  <a:srgbClr val="002060"/>
                </a:solidFill>
              </a:rPr>
              <a:t>Kavramı</a:t>
            </a:r>
            <a:endParaRPr lang="en-US" sz="3200" b="1" dirty="0">
              <a:solidFill>
                <a:srgbClr val="002060"/>
              </a:solidFill>
            </a:endParaRPr>
          </a:p>
        </p:txBody>
      </p:sp>
      <p:sp>
        <p:nvSpPr>
          <p:cNvPr id="3" name="Subtitle 2"/>
          <p:cNvSpPr>
            <a:spLocks noGrp="1"/>
          </p:cNvSpPr>
          <p:nvPr>
            <p:ph type="subTitle" idx="1"/>
          </p:nvPr>
        </p:nvSpPr>
        <p:spPr>
          <a:xfrm>
            <a:off x="705853" y="1411704"/>
            <a:ext cx="9833810" cy="5053263"/>
          </a:xfrm>
        </p:spPr>
        <p:txBody>
          <a:bodyPr>
            <a:normAutofit/>
          </a:bodyPr>
          <a:lstStyle/>
          <a:p>
            <a:pPr marL="457200" indent="-457200">
              <a:buFont typeface="Arial" charset="-94"/>
              <a:buChar char="•"/>
            </a:pPr>
            <a:r>
              <a:rPr lang="en-US" sz="2800" b="1" cap="none" dirty="0" err="1" smtClean="0">
                <a:solidFill>
                  <a:schemeClr val="bg1"/>
                </a:solidFill>
              </a:rPr>
              <a:t>Okullara</a:t>
            </a:r>
            <a:r>
              <a:rPr lang="en-US" sz="2800" b="1" cap="none" dirty="0" smtClean="0">
                <a:solidFill>
                  <a:schemeClr val="bg1"/>
                </a:solidFill>
              </a:rPr>
              <a:t> </a:t>
            </a:r>
            <a:r>
              <a:rPr lang="en-US" sz="2800" b="1" cap="none" dirty="0" err="1" smtClean="0">
                <a:solidFill>
                  <a:schemeClr val="bg1"/>
                </a:solidFill>
              </a:rPr>
              <a:t>yüklenen</a:t>
            </a:r>
            <a:r>
              <a:rPr lang="en-US" sz="2800" b="1" cap="none" dirty="0" smtClean="0">
                <a:solidFill>
                  <a:schemeClr val="bg1"/>
                </a:solidFill>
              </a:rPr>
              <a:t> </a:t>
            </a:r>
            <a:r>
              <a:rPr lang="en-US" sz="2800" b="1" cap="none" dirty="0" err="1" smtClean="0">
                <a:solidFill>
                  <a:schemeClr val="bg1"/>
                </a:solidFill>
              </a:rPr>
              <a:t>misyonlar</a:t>
            </a:r>
            <a:endParaRPr lang="en-US" sz="2800" b="1" cap="none" dirty="0" smtClean="0">
              <a:solidFill>
                <a:schemeClr val="bg1"/>
              </a:solidFill>
            </a:endParaRPr>
          </a:p>
          <a:p>
            <a:pPr marL="457200" indent="-457200">
              <a:buFont typeface="Arial" charset="-94"/>
              <a:buChar char="•"/>
            </a:pPr>
            <a:r>
              <a:rPr lang="tr-TR" sz="2800" dirty="0" smtClean="0">
                <a:solidFill>
                  <a:schemeClr val="bg1"/>
                </a:solidFill>
              </a:rPr>
              <a:t>iyi </a:t>
            </a:r>
            <a:r>
              <a:rPr lang="tr-TR" sz="2800" dirty="0">
                <a:solidFill>
                  <a:schemeClr val="bg1"/>
                </a:solidFill>
              </a:rPr>
              <a:t>insan, </a:t>
            </a:r>
            <a:endParaRPr lang="tr-TR" sz="2800" dirty="0" smtClean="0">
              <a:solidFill>
                <a:schemeClr val="bg1"/>
              </a:solidFill>
            </a:endParaRPr>
          </a:p>
          <a:p>
            <a:pPr marL="457200" indent="-457200">
              <a:buFont typeface="Arial" charset="-94"/>
              <a:buChar char="•"/>
            </a:pPr>
            <a:r>
              <a:rPr lang="tr-TR" sz="2800" dirty="0" smtClean="0">
                <a:solidFill>
                  <a:schemeClr val="bg1"/>
                </a:solidFill>
              </a:rPr>
              <a:t>iyi </a:t>
            </a:r>
            <a:r>
              <a:rPr lang="tr-TR" sz="2800" dirty="0">
                <a:solidFill>
                  <a:schemeClr val="bg1"/>
                </a:solidFill>
              </a:rPr>
              <a:t>yurttaş, </a:t>
            </a:r>
            <a:endParaRPr lang="tr-TR" sz="2800" dirty="0" smtClean="0">
              <a:solidFill>
                <a:schemeClr val="bg1"/>
              </a:solidFill>
            </a:endParaRPr>
          </a:p>
          <a:p>
            <a:pPr marL="457200" indent="-457200">
              <a:buFont typeface="Arial" charset="-94"/>
              <a:buChar char="•"/>
            </a:pPr>
            <a:r>
              <a:rPr lang="tr-TR" sz="2800" dirty="0" smtClean="0">
                <a:solidFill>
                  <a:schemeClr val="bg1"/>
                </a:solidFill>
              </a:rPr>
              <a:t>iyi üretici,</a:t>
            </a:r>
          </a:p>
          <a:p>
            <a:pPr marL="457200" indent="-457200">
              <a:buFont typeface="Arial" charset="-94"/>
              <a:buChar char="•"/>
            </a:pPr>
            <a:r>
              <a:rPr lang="tr-TR" sz="2800" dirty="0" smtClean="0">
                <a:solidFill>
                  <a:schemeClr val="bg1"/>
                </a:solidFill>
              </a:rPr>
              <a:t>iyi </a:t>
            </a:r>
            <a:r>
              <a:rPr lang="tr-TR" sz="2800" dirty="0">
                <a:solidFill>
                  <a:schemeClr val="bg1"/>
                </a:solidFill>
              </a:rPr>
              <a:t>tüketici yetiştirmek. </a:t>
            </a:r>
            <a:endParaRPr lang="en-US" sz="2800" b="1" cap="none" dirty="0">
              <a:solidFill>
                <a:schemeClr val="bg1"/>
              </a:solidFill>
            </a:endParaRPr>
          </a:p>
        </p:txBody>
      </p:sp>
    </p:spTree>
    <p:extLst>
      <p:ext uri="{BB962C8B-B14F-4D97-AF65-F5344CB8AC3E}">
        <p14:creationId xmlns:p14="http://schemas.microsoft.com/office/powerpoint/2010/main" val="1298217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checkerboard(across)">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002060"/>
                </a:solidFill>
              </a:rPr>
              <a:t>Okul</a:t>
            </a:r>
            <a:r>
              <a:rPr lang="en-US" sz="3200" b="1" dirty="0" smtClean="0">
                <a:solidFill>
                  <a:srgbClr val="002060"/>
                </a:solidFill>
              </a:rPr>
              <a:t> </a:t>
            </a:r>
            <a:r>
              <a:rPr lang="en-US" sz="3200" b="1" dirty="0" err="1" smtClean="0">
                <a:solidFill>
                  <a:srgbClr val="002060"/>
                </a:solidFill>
              </a:rPr>
              <a:t>Kavramı</a:t>
            </a:r>
            <a:endParaRPr lang="en-US" sz="3200" b="1" dirty="0">
              <a:solidFill>
                <a:srgbClr val="002060"/>
              </a:solidFill>
            </a:endParaRPr>
          </a:p>
        </p:txBody>
      </p:sp>
      <p:sp>
        <p:nvSpPr>
          <p:cNvPr id="3" name="Subtitle 2"/>
          <p:cNvSpPr>
            <a:spLocks noGrp="1"/>
          </p:cNvSpPr>
          <p:nvPr>
            <p:ph type="subTitle" idx="1"/>
          </p:nvPr>
        </p:nvSpPr>
        <p:spPr>
          <a:xfrm>
            <a:off x="705853" y="1411704"/>
            <a:ext cx="9833810" cy="5053263"/>
          </a:xfrm>
        </p:spPr>
        <p:txBody>
          <a:bodyPr>
            <a:normAutofit/>
          </a:bodyPr>
          <a:lstStyle/>
          <a:p>
            <a:r>
              <a:rPr lang="tr-TR" sz="2800" b="1" cap="none" dirty="0" smtClean="0">
                <a:solidFill>
                  <a:srgbClr val="FFFF00"/>
                </a:solidFill>
              </a:rPr>
              <a:t>Entelektüel boyut:</a:t>
            </a:r>
            <a:endParaRPr lang="tr-TR" sz="2800" cap="none" dirty="0" smtClean="0">
              <a:solidFill>
                <a:srgbClr val="FFFF00"/>
              </a:solidFill>
            </a:endParaRPr>
          </a:p>
          <a:p>
            <a:pPr lvl="0"/>
            <a:r>
              <a:rPr lang="tr-TR" sz="2800" cap="none" dirty="0" smtClean="0">
                <a:solidFill>
                  <a:schemeClr val="bg1"/>
                </a:solidFill>
              </a:rPr>
              <a:t>Bilgi sahibi olma: bilgi ya da kavramlar açısından birikimli olma</a:t>
            </a:r>
          </a:p>
          <a:p>
            <a:pPr lvl="0"/>
            <a:r>
              <a:rPr lang="tr-TR" sz="2800" cap="none" dirty="0" smtClean="0">
                <a:solidFill>
                  <a:schemeClr val="bg1"/>
                </a:solidFill>
              </a:rPr>
              <a:t>Bilgiyi iletişimle paylaşma: bilgiyi elde etme ve iletme be­cerisi</a:t>
            </a:r>
          </a:p>
          <a:p>
            <a:pPr lvl="0"/>
            <a:r>
              <a:rPr lang="tr-TR" sz="2800" cap="none" dirty="0" smtClean="0">
                <a:solidFill>
                  <a:schemeClr val="bg1"/>
                </a:solidFill>
              </a:rPr>
              <a:t>Bilginin yaratılması: yaratıcılık ve ayırt etme</a:t>
            </a:r>
          </a:p>
          <a:p>
            <a:pPr lvl="0"/>
            <a:r>
              <a:rPr lang="tr-TR" sz="2800" cap="none" dirty="0" smtClean="0">
                <a:solidFill>
                  <a:schemeClr val="bg1"/>
                </a:solidFill>
              </a:rPr>
              <a:t>Bilgiyi isteme: öğrenme aşkı</a:t>
            </a:r>
          </a:p>
          <a:p>
            <a:endParaRPr lang="en-US" sz="2800" b="1" cap="none" dirty="0">
              <a:solidFill>
                <a:schemeClr val="bg1"/>
              </a:solidFill>
            </a:endParaRPr>
          </a:p>
        </p:txBody>
      </p:sp>
    </p:spTree>
    <p:extLst>
      <p:ext uri="{BB962C8B-B14F-4D97-AF65-F5344CB8AC3E}">
        <p14:creationId xmlns:p14="http://schemas.microsoft.com/office/powerpoint/2010/main" val="2236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002060"/>
                </a:solidFill>
              </a:rPr>
              <a:t>Okul</a:t>
            </a:r>
            <a:r>
              <a:rPr lang="en-US" sz="3200" b="1" dirty="0" smtClean="0">
                <a:solidFill>
                  <a:srgbClr val="002060"/>
                </a:solidFill>
              </a:rPr>
              <a:t> </a:t>
            </a:r>
            <a:r>
              <a:rPr lang="en-US" sz="3200" b="1" dirty="0" err="1" smtClean="0">
                <a:solidFill>
                  <a:srgbClr val="002060"/>
                </a:solidFill>
              </a:rPr>
              <a:t>Kavramı</a:t>
            </a:r>
            <a:endParaRPr lang="en-US" sz="3200" b="1" dirty="0">
              <a:solidFill>
                <a:srgbClr val="002060"/>
              </a:solidFill>
            </a:endParaRPr>
          </a:p>
        </p:txBody>
      </p:sp>
      <p:sp>
        <p:nvSpPr>
          <p:cNvPr id="3" name="Subtitle 2"/>
          <p:cNvSpPr>
            <a:spLocks noGrp="1"/>
          </p:cNvSpPr>
          <p:nvPr>
            <p:ph type="subTitle" idx="1"/>
          </p:nvPr>
        </p:nvSpPr>
        <p:spPr>
          <a:xfrm>
            <a:off x="705853" y="1411704"/>
            <a:ext cx="9833810" cy="5053263"/>
          </a:xfrm>
        </p:spPr>
        <p:txBody>
          <a:bodyPr>
            <a:normAutofit/>
          </a:bodyPr>
          <a:lstStyle/>
          <a:p>
            <a:r>
              <a:rPr lang="tr-TR" sz="2800" b="1" cap="none" dirty="0" smtClean="0">
                <a:solidFill>
                  <a:schemeClr val="bg1"/>
                </a:solidFill>
              </a:rPr>
              <a:t>Toplumsal boyut:</a:t>
            </a:r>
            <a:endParaRPr lang="tr-TR" sz="2800" cap="none" dirty="0" smtClean="0">
              <a:solidFill>
                <a:schemeClr val="bg1"/>
              </a:solidFill>
            </a:endParaRPr>
          </a:p>
          <a:p>
            <a:pPr lvl="0"/>
            <a:r>
              <a:rPr lang="tr-TR" sz="2800" cap="none" dirty="0" smtClean="0">
                <a:solidFill>
                  <a:schemeClr val="bg1"/>
                </a:solidFill>
              </a:rPr>
              <a:t>İnsandan insana: gündelik ilişkilerde işbirliği</a:t>
            </a:r>
          </a:p>
          <a:p>
            <a:pPr lvl="0"/>
            <a:r>
              <a:rPr lang="tr-TR" sz="2800" cap="none" dirty="0" smtClean="0">
                <a:solidFill>
                  <a:schemeClr val="bg1"/>
                </a:solidFill>
              </a:rPr>
              <a:t>İnsandan devlete: sivil haklar ve ödevler</a:t>
            </a:r>
          </a:p>
          <a:p>
            <a:pPr lvl="0"/>
            <a:r>
              <a:rPr lang="tr-TR" sz="2800" cap="none" dirty="0" smtClean="0">
                <a:solidFill>
                  <a:schemeClr val="bg1"/>
                </a:solidFill>
              </a:rPr>
              <a:t>İnsandan ülkeye: bireylerin vatanlarına sadakati</a:t>
            </a:r>
          </a:p>
          <a:p>
            <a:pPr lvl="0"/>
            <a:r>
              <a:rPr lang="tr-TR" sz="2800" cap="none" dirty="0" smtClean="0">
                <a:solidFill>
                  <a:schemeClr val="bg1"/>
                </a:solidFill>
              </a:rPr>
              <a:t>İnsandan dünyaya: kişiler arası ilişkiler</a:t>
            </a:r>
          </a:p>
          <a:p>
            <a:endParaRPr lang="en-US" sz="2800" b="1" cap="none" dirty="0">
              <a:solidFill>
                <a:schemeClr val="bg1"/>
              </a:solidFill>
            </a:endParaRPr>
          </a:p>
        </p:txBody>
      </p:sp>
    </p:spTree>
    <p:extLst>
      <p:ext uri="{BB962C8B-B14F-4D97-AF65-F5344CB8AC3E}">
        <p14:creationId xmlns:p14="http://schemas.microsoft.com/office/powerpoint/2010/main" val="1109662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002060"/>
                </a:solidFill>
              </a:rPr>
              <a:t>Okul</a:t>
            </a:r>
            <a:r>
              <a:rPr lang="en-US" sz="3200" b="1" dirty="0" smtClean="0">
                <a:solidFill>
                  <a:srgbClr val="002060"/>
                </a:solidFill>
              </a:rPr>
              <a:t> </a:t>
            </a:r>
            <a:r>
              <a:rPr lang="en-US" sz="3200" b="1" dirty="0" err="1" smtClean="0">
                <a:solidFill>
                  <a:srgbClr val="002060"/>
                </a:solidFill>
              </a:rPr>
              <a:t>Kavramı</a:t>
            </a:r>
            <a:endParaRPr lang="en-US" sz="3200" b="1" dirty="0">
              <a:solidFill>
                <a:srgbClr val="002060"/>
              </a:solidFill>
            </a:endParaRPr>
          </a:p>
        </p:txBody>
      </p:sp>
      <p:sp>
        <p:nvSpPr>
          <p:cNvPr id="3" name="Subtitle 2"/>
          <p:cNvSpPr>
            <a:spLocks noGrp="1"/>
          </p:cNvSpPr>
          <p:nvPr>
            <p:ph type="subTitle" idx="1"/>
          </p:nvPr>
        </p:nvSpPr>
        <p:spPr>
          <a:xfrm>
            <a:off x="705853" y="1411704"/>
            <a:ext cx="9833810" cy="5053263"/>
          </a:xfrm>
        </p:spPr>
        <p:txBody>
          <a:bodyPr>
            <a:normAutofit/>
          </a:bodyPr>
          <a:lstStyle/>
          <a:p>
            <a:r>
              <a:rPr lang="tr-TR" sz="2800" b="1" cap="none" dirty="0" smtClean="0">
                <a:solidFill>
                  <a:schemeClr val="bg1"/>
                </a:solidFill>
              </a:rPr>
              <a:t>C.	Kişisel boyut:</a:t>
            </a:r>
            <a:endParaRPr lang="tr-TR" sz="2800" cap="none" dirty="0" smtClean="0">
              <a:solidFill>
                <a:schemeClr val="bg1"/>
              </a:solidFill>
            </a:endParaRPr>
          </a:p>
          <a:p>
            <a:pPr lvl="0"/>
            <a:r>
              <a:rPr lang="tr-TR" sz="2800" cap="none" dirty="0" smtClean="0">
                <a:solidFill>
                  <a:schemeClr val="bg1"/>
                </a:solidFill>
              </a:rPr>
              <a:t>Fiziksel: sağlıklı ve gelişmiş bir beden</a:t>
            </a:r>
          </a:p>
          <a:p>
            <a:pPr lvl="0"/>
            <a:r>
              <a:rPr lang="tr-TR" sz="2800" cap="none" dirty="0" smtClean="0">
                <a:solidFill>
                  <a:schemeClr val="bg1"/>
                </a:solidFill>
              </a:rPr>
              <a:t>Duygusal: zihinsel sağlık ve tutarlılık</a:t>
            </a:r>
          </a:p>
          <a:p>
            <a:pPr lvl="0"/>
            <a:r>
              <a:rPr lang="tr-TR" sz="2800" cap="none" dirty="0" smtClean="0">
                <a:solidFill>
                  <a:schemeClr val="bg1"/>
                </a:solidFill>
              </a:rPr>
              <a:t>Etik: ahlaki dürüstlük</a:t>
            </a:r>
          </a:p>
          <a:p>
            <a:pPr lvl="0"/>
            <a:r>
              <a:rPr lang="tr-TR" sz="2800" cap="none" dirty="0" smtClean="0">
                <a:solidFill>
                  <a:schemeClr val="bg1"/>
                </a:solidFill>
              </a:rPr>
              <a:t>Estetik: kültürel ve boş zaman etkinlikleri ile uğraşma</a:t>
            </a:r>
          </a:p>
          <a:p>
            <a:endParaRPr lang="en-US" sz="2800" b="1" cap="none" dirty="0">
              <a:solidFill>
                <a:schemeClr val="bg1"/>
              </a:solidFill>
            </a:endParaRPr>
          </a:p>
        </p:txBody>
      </p:sp>
    </p:spTree>
    <p:extLst>
      <p:ext uri="{BB962C8B-B14F-4D97-AF65-F5344CB8AC3E}">
        <p14:creationId xmlns:p14="http://schemas.microsoft.com/office/powerpoint/2010/main" val="190339621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002060"/>
                </a:solidFill>
              </a:rPr>
              <a:t>Okul</a:t>
            </a:r>
            <a:r>
              <a:rPr lang="en-US" sz="3200" b="1" dirty="0" smtClean="0">
                <a:solidFill>
                  <a:srgbClr val="002060"/>
                </a:solidFill>
              </a:rPr>
              <a:t> </a:t>
            </a:r>
            <a:r>
              <a:rPr lang="en-US" sz="3200" b="1" dirty="0" err="1" smtClean="0">
                <a:solidFill>
                  <a:srgbClr val="002060"/>
                </a:solidFill>
              </a:rPr>
              <a:t>Kavramı</a:t>
            </a:r>
            <a:endParaRPr lang="en-US" sz="3200" b="1" dirty="0">
              <a:solidFill>
                <a:srgbClr val="002060"/>
              </a:solidFill>
            </a:endParaRPr>
          </a:p>
        </p:txBody>
      </p:sp>
      <p:sp>
        <p:nvSpPr>
          <p:cNvPr id="3" name="Subtitle 2"/>
          <p:cNvSpPr>
            <a:spLocks noGrp="1"/>
          </p:cNvSpPr>
          <p:nvPr>
            <p:ph type="subTitle" idx="1"/>
          </p:nvPr>
        </p:nvSpPr>
        <p:spPr>
          <a:xfrm>
            <a:off x="705853" y="1411704"/>
            <a:ext cx="9833810" cy="5053263"/>
          </a:xfrm>
        </p:spPr>
        <p:txBody>
          <a:bodyPr>
            <a:normAutofit/>
          </a:bodyPr>
          <a:lstStyle/>
          <a:p>
            <a:r>
              <a:rPr lang="tr-TR" sz="2800" b="1" cap="none" dirty="0" smtClean="0">
                <a:solidFill>
                  <a:schemeClr val="bg1"/>
                </a:solidFill>
              </a:rPr>
              <a:t>D.	Verimlilik boyutu:</a:t>
            </a:r>
            <a:endParaRPr lang="tr-TR" sz="2800" cap="none" dirty="0" smtClean="0">
              <a:solidFill>
                <a:schemeClr val="bg1"/>
              </a:solidFill>
            </a:endParaRPr>
          </a:p>
          <a:p>
            <a:pPr lvl="0"/>
            <a:r>
              <a:rPr lang="tr-TR" sz="2800" cap="none" dirty="0" smtClean="0">
                <a:solidFill>
                  <a:schemeClr val="bg1"/>
                </a:solidFill>
              </a:rPr>
              <a:t>Mesleki rehberlik: bilgi verme ve seçim</a:t>
            </a:r>
          </a:p>
          <a:p>
            <a:pPr lvl="0"/>
            <a:r>
              <a:rPr lang="tr-TR" sz="2800" cap="none" dirty="0" smtClean="0">
                <a:solidFill>
                  <a:schemeClr val="bg1"/>
                </a:solidFill>
              </a:rPr>
              <a:t>Mesleki hazırlama: yetiştirme ve yerleştirme</a:t>
            </a:r>
          </a:p>
          <a:p>
            <a:pPr lvl="0"/>
            <a:r>
              <a:rPr lang="tr-TR" sz="2800" cap="none" dirty="0" smtClean="0">
                <a:solidFill>
                  <a:schemeClr val="bg1"/>
                </a:solidFill>
              </a:rPr>
              <a:t>Ev ve aile. Ev işleri ve aile</a:t>
            </a:r>
          </a:p>
          <a:p>
            <a:pPr lvl="0"/>
            <a:r>
              <a:rPr lang="tr-TR" sz="2800" cap="none" dirty="0" smtClean="0">
                <a:solidFill>
                  <a:schemeClr val="bg1"/>
                </a:solidFill>
              </a:rPr>
              <a:t>Tüketici: kişisel satın alma, bütçe ve yatırım</a:t>
            </a:r>
            <a:endParaRPr lang="tr-TR" sz="2800" cap="none" dirty="0">
              <a:solidFill>
                <a:schemeClr val="bg1"/>
              </a:solidFill>
            </a:endParaRPr>
          </a:p>
        </p:txBody>
      </p:sp>
    </p:spTree>
    <p:extLst>
      <p:ext uri="{BB962C8B-B14F-4D97-AF65-F5344CB8AC3E}">
        <p14:creationId xmlns:p14="http://schemas.microsoft.com/office/powerpoint/2010/main" val="1367426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5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002060"/>
                </a:solidFill>
              </a:rPr>
              <a:t>Okul</a:t>
            </a:r>
            <a:r>
              <a:rPr lang="en-US" sz="3200" b="1" dirty="0" smtClean="0">
                <a:solidFill>
                  <a:srgbClr val="002060"/>
                </a:solidFill>
              </a:rPr>
              <a:t> </a:t>
            </a:r>
            <a:r>
              <a:rPr lang="en-US" sz="3200" b="1" dirty="0" err="1" smtClean="0">
                <a:solidFill>
                  <a:srgbClr val="002060"/>
                </a:solidFill>
              </a:rPr>
              <a:t>Kavramı</a:t>
            </a:r>
            <a:endParaRPr lang="en-US" sz="3200" b="1" dirty="0">
              <a:solidFill>
                <a:srgbClr val="002060"/>
              </a:solidFill>
            </a:endParaRPr>
          </a:p>
        </p:txBody>
      </p:sp>
      <p:sp>
        <p:nvSpPr>
          <p:cNvPr id="3" name="Subtitle 2"/>
          <p:cNvSpPr>
            <a:spLocks noGrp="1"/>
          </p:cNvSpPr>
          <p:nvPr>
            <p:ph type="subTitle" idx="1"/>
          </p:nvPr>
        </p:nvSpPr>
        <p:spPr>
          <a:xfrm>
            <a:off x="705853" y="1411704"/>
            <a:ext cx="9833810" cy="5053263"/>
          </a:xfrm>
        </p:spPr>
        <p:txBody>
          <a:bodyPr>
            <a:normAutofit/>
          </a:bodyPr>
          <a:lstStyle/>
          <a:p>
            <a:pPr algn="ctr"/>
            <a:r>
              <a:rPr lang="tr-TR" sz="2800" cap="none" dirty="0" err="1" smtClean="0">
                <a:solidFill>
                  <a:schemeClr val="bg1"/>
                </a:solidFill>
              </a:rPr>
              <a:t>Howard</a:t>
            </a:r>
            <a:r>
              <a:rPr lang="tr-TR" sz="2800" cap="none" dirty="0" smtClean="0">
                <a:solidFill>
                  <a:schemeClr val="bg1"/>
                </a:solidFill>
              </a:rPr>
              <a:t> </a:t>
            </a:r>
            <a:r>
              <a:rPr lang="tr-TR" sz="2800" cap="none" dirty="0" err="1" smtClean="0">
                <a:solidFill>
                  <a:schemeClr val="bg1"/>
                </a:solidFill>
              </a:rPr>
              <a:t>Gardner</a:t>
            </a:r>
            <a:endParaRPr lang="tr-TR" sz="2800" cap="none" dirty="0" smtClean="0">
              <a:solidFill>
                <a:schemeClr val="bg1"/>
              </a:solidFill>
            </a:endParaRPr>
          </a:p>
          <a:p>
            <a:r>
              <a:rPr lang="tr-TR" sz="2800" b="1" cap="none" dirty="0" smtClean="0">
                <a:solidFill>
                  <a:srgbClr val="C00000"/>
                </a:solidFill>
              </a:rPr>
              <a:t>Doğru</a:t>
            </a:r>
          </a:p>
          <a:p>
            <a:r>
              <a:rPr lang="tr-TR" sz="2800" b="1" cap="none" dirty="0" smtClean="0">
                <a:solidFill>
                  <a:srgbClr val="C00000"/>
                </a:solidFill>
              </a:rPr>
              <a:t>Güzel</a:t>
            </a:r>
          </a:p>
          <a:p>
            <a:r>
              <a:rPr lang="tr-TR" sz="2800" b="1" cap="none" dirty="0" smtClean="0">
                <a:solidFill>
                  <a:srgbClr val="C00000"/>
                </a:solidFill>
              </a:rPr>
              <a:t>İyi</a:t>
            </a:r>
          </a:p>
          <a:p>
            <a:endParaRPr lang="tr-TR" sz="2800" cap="none" dirty="0">
              <a:solidFill>
                <a:schemeClr val="bg1"/>
              </a:solidFill>
            </a:endParaRPr>
          </a:p>
        </p:txBody>
      </p:sp>
    </p:spTree>
    <p:extLst>
      <p:ext uri="{BB962C8B-B14F-4D97-AF65-F5344CB8AC3E}">
        <p14:creationId xmlns:p14="http://schemas.microsoft.com/office/powerpoint/2010/main" val="427961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5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a:solidFill>
                  <a:srgbClr val="FFFF00"/>
                </a:solidFill>
              </a:rPr>
              <a:t>Jean Jacques </a:t>
            </a:r>
            <a:r>
              <a:rPr lang="en-US" sz="3200" b="1" dirty="0" smtClean="0">
                <a:solidFill>
                  <a:srgbClr val="FFFF00"/>
                </a:solidFill>
              </a:rPr>
              <a:t>Rousseau (EMILE)-1712-1778</a:t>
            </a:r>
            <a:endParaRPr lang="en-US" sz="3200" b="1" dirty="0">
              <a:solidFill>
                <a:srgbClr val="FFFF00"/>
              </a:solidFill>
            </a:endParaRPr>
          </a:p>
        </p:txBody>
      </p:sp>
      <p:sp>
        <p:nvSpPr>
          <p:cNvPr id="3" name="Subtitle 2"/>
          <p:cNvSpPr>
            <a:spLocks noGrp="1"/>
          </p:cNvSpPr>
          <p:nvPr>
            <p:ph type="subTitle" idx="1"/>
          </p:nvPr>
        </p:nvSpPr>
        <p:spPr>
          <a:xfrm>
            <a:off x="705853" y="1411704"/>
            <a:ext cx="8661171" cy="5053263"/>
          </a:xfrm>
        </p:spPr>
        <p:txBody>
          <a:bodyPr>
            <a:normAutofit/>
          </a:bodyPr>
          <a:lstStyle/>
          <a:p>
            <a:r>
              <a:rPr lang="en-US" sz="2800" cap="none" dirty="0" err="1" smtClean="0">
                <a:solidFill>
                  <a:schemeClr val="bg1"/>
                </a:solidFill>
                <a:latin typeface="Comic Sans MS" charset="-94"/>
                <a:ea typeface="Comic Sans MS" charset="-94"/>
                <a:cs typeface="Comic Sans MS" charset="-94"/>
              </a:rPr>
              <a:t>Mutlak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Özgür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İnsan</a:t>
            </a:r>
            <a:r>
              <a:rPr lang="en-US" sz="2800" cap="none" dirty="0" smtClean="0">
                <a:solidFill>
                  <a:schemeClr val="bg1"/>
                </a:solidFill>
                <a:latin typeface="Comic Sans MS" charset="-94"/>
                <a:ea typeface="Comic Sans MS" charset="-94"/>
                <a:cs typeface="Comic Sans MS" charset="-94"/>
              </a:rPr>
              <a:t> </a:t>
            </a:r>
          </a:p>
          <a:p>
            <a:r>
              <a:rPr lang="en-US" sz="2800" cap="none" dirty="0" smtClean="0">
                <a:solidFill>
                  <a:schemeClr val="bg1"/>
                </a:solidFill>
                <a:latin typeface="Comic Sans MS" charset="-94"/>
                <a:ea typeface="Comic Sans MS" charset="-94"/>
                <a:cs typeface="Comic Sans MS" charset="-94"/>
              </a:rPr>
              <a:t>(A) </a:t>
            </a:r>
            <a:r>
              <a:rPr lang="en-US" sz="2800" cap="none" dirty="0" err="1" smtClean="0">
                <a:solidFill>
                  <a:schemeClr val="bg1"/>
                </a:solidFill>
                <a:latin typeface="Comic Sans MS" charset="-94"/>
                <a:ea typeface="Comic Sans MS" charset="-94"/>
                <a:cs typeface="Comic Sans MS" charset="-94"/>
              </a:rPr>
              <a:t>akılcılığa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karşı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duyguculuğu</a:t>
            </a:r>
            <a:r>
              <a:rPr lang="en-US" sz="2800" cap="none" dirty="0" smtClean="0">
                <a:solidFill>
                  <a:schemeClr val="bg1"/>
                </a:solidFill>
                <a:latin typeface="Comic Sans MS" charset="-94"/>
                <a:ea typeface="Comic Sans MS" charset="-94"/>
                <a:cs typeface="Comic Sans MS" charset="-94"/>
              </a:rPr>
              <a:t>,</a:t>
            </a:r>
          </a:p>
          <a:p>
            <a:r>
              <a:rPr lang="en-US" sz="2800" cap="none" dirty="0" smtClean="0">
                <a:solidFill>
                  <a:schemeClr val="bg1"/>
                </a:solidFill>
                <a:latin typeface="Comic Sans MS" charset="-94"/>
                <a:ea typeface="Comic Sans MS" charset="-94"/>
                <a:cs typeface="Comic Sans MS" charset="-94"/>
              </a:rPr>
              <a:t>(B) </a:t>
            </a:r>
            <a:r>
              <a:rPr lang="en-US" sz="2800" cap="none" dirty="0" err="1" smtClean="0">
                <a:solidFill>
                  <a:schemeClr val="bg1"/>
                </a:solidFill>
                <a:latin typeface="Comic Sans MS" charset="-94"/>
                <a:ea typeface="Comic Sans MS" charset="-94"/>
                <a:cs typeface="Comic Sans MS" charset="-94"/>
              </a:rPr>
              <a:t>toplumculuğa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karşı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bireyciliği</a:t>
            </a:r>
            <a:endParaRPr lang="en-US" sz="2800" cap="none" dirty="0" smtClean="0">
              <a:solidFill>
                <a:schemeClr val="bg1"/>
              </a:solidFill>
              <a:latin typeface="Comic Sans MS" charset="-94"/>
              <a:ea typeface="Comic Sans MS" charset="-94"/>
              <a:cs typeface="Comic Sans MS" charset="-94"/>
            </a:endParaRPr>
          </a:p>
          <a:p>
            <a:r>
              <a:rPr lang="en-US" sz="2800" cap="none" dirty="0" smtClean="0">
                <a:solidFill>
                  <a:schemeClr val="bg1"/>
                </a:solidFill>
                <a:latin typeface="Comic Sans MS" charset="-94"/>
                <a:ea typeface="Comic Sans MS" charset="-94"/>
                <a:cs typeface="Comic Sans MS" charset="-94"/>
              </a:rPr>
              <a:t>(C) </a:t>
            </a:r>
            <a:r>
              <a:rPr lang="en-US" sz="2800" cap="none" dirty="0" err="1" smtClean="0">
                <a:solidFill>
                  <a:schemeClr val="bg1"/>
                </a:solidFill>
                <a:latin typeface="Comic Sans MS" charset="-94"/>
                <a:ea typeface="Comic Sans MS" charset="-94"/>
                <a:cs typeface="Comic Sans MS" charset="-94"/>
              </a:rPr>
              <a:t>baskıcılığa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karşı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özgürlüğu</a:t>
            </a:r>
            <a:r>
              <a:rPr lang="en-US" sz="2800" cap="none" dirty="0" smtClean="0">
                <a:solidFill>
                  <a:schemeClr val="bg1"/>
                </a:solidFill>
                <a:latin typeface="Comic Sans MS" charset="-94"/>
                <a:ea typeface="Comic Sans MS" charset="-94"/>
                <a:cs typeface="Comic Sans MS" charset="-94"/>
              </a:rPr>
              <a:t>̈</a:t>
            </a:r>
            <a:endParaRPr lang="en-US" sz="2800" b="1" cap="none" dirty="0" smtClean="0">
              <a:solidFill>
                <a:schemeClr val="bg1"/>
              </a:solidFill>
              <a:latin typeface="Comic Sans MS" charset="-94"/>
              <a:ea typeface="Comic Sans MS" charset="-94"/>
              <a:cs typeface="Comic Sans MS" charset="-94"/>
            </a:endParaRPr>
          </a:p>
          <a:p>
            <a:r>
              <a:rPr lang="en-US" sz="2800" cap="none" dirty="0" err="1" smtClean="0">
                <a:solidFill>
                  <a:schemeClr val="bg1"/>
                </a:solidFill>
                <a:latin typeface="Comic Sans MS" charset="-94"/>
                <a:ea typeface="Comic Sans MS" charset="-94"/>
                <a:cs typeface="Comic Sans MS" charset="-94"/>
              </a:rPr>
              <a:t>Emile’de</a:t>
            </a:r>
            <a:r>
              <a:rPr lang="en-US" sz="2800" cap="none" dirty="0" smtClean="0">
                <a:solidFill>
                  <a:schemeClr val="bg1"/>
                </a:solidFill>
                <a:latin typeface="Comic Sans MS" charset="-94"/>
                <a:ea typeface="Comic Sans MS" charset="-94"/>
                <a:cs typeface="Comic Sans MS" charset="-94"/>
              </a:rPr>
              <a:t> ilk </a:t>
            </a:r>
            <a:r>
              <a:rPr lang="en-US" sz="2800" cap="none" dirty="0" err="1" smtClean="0">
                <a:solidFill>
                  <a:schemeClr val="bg1"/>
                </a:solidFill>
                <a:latin typeface="Comic Sans MS" charset="-94"/>
                <a:ea typeface="Comic Sans MS" charset="-94"/>
                <a:cs typeface="Comic Sans MS" charset="-94"/>
              </a:rPr>
              <a:t>defa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yapay</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zihin</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ö</a:t>
            </a:r>
            <a:r>
              <a:rPr lang="en-US" sz="2800" cap="none" dirty="0" err="1" smtClean="0">
                <a:solidFill>
                  <a:schemeClr val="bg1"/>
                </a:solidFill>
                <a:latin typeface="Comic Sans MS" charset="-94"/>
                <a:ea typeface="Comic Sans MS" charset="-94"/>
                <a:cs typeface="Comic Sans MS" charset="-94"/>
              </a:rPr>
              <a:t>ğretiminin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sakatlıklarını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göstererek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ona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karşı</a:t>
            </a:r>
            <a:r>
              <a:rPr lang="en-US" sz="2800" cap="none" dirty="0" smtClean="0">
                <a:solidFill>
                  <a:schemeClr val="bg1"/>
                </a:solidFill>
                <a:latin typeface="Comic Sans MS" charset="-94"/>
                <a:ea typeface="Comic Sans MS" charset="-94"/>
                <a:cs typeface="Comic Sans MS" charset="-94"/>
              </a:rPr>
              <a:t> her </a:t>
            </a:r>
            <a:r>
              <a:rPr lang="en-US" sz="2800" cap="none" dirty="0" err="1" smtClean="0">
                <a:solidFill>
                  <a:schemeClr val="bg1"/>
                </a:solidFill>
                <a:latin typeface="Comic Sans MS" charset="-94"/>
                <a:ea typeface="Comic Sans MS" charset="-94"/>
                <a:cs typeface="Comic Sans MS" charset="-94"/>
              </a:rPr>
              <a:t>türlu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baskıdan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kurtulmuş</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ocuğun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spontan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gelişmesine</a:t>
            </a:r>
            <a:r>
              <a:rPr lang="en-US" sz="2800" cap="none" dirty="0" smtClean="0">
                <a:solidFill>
                  <a:schemeClr val="bg1"/>
                </a:solidFill>
                <a:latin typeface="Comic Sans MS" charset="-94"/>
                <a:ea typeface="Comic Sans MS" charset="-94"/>
                <a:cs typeface="Comic Sans MS" charset="-94"/>
              </a:rPr>
              <a:t> en </a:t>
            </a:r>
            <a:r>
              <a:rPr lang="en-US" sz="2800" cap="none" dirty="0" err="1" smtClean="0">
                <a:solidFill>
                  <a:schemeClr val="bg1"/>
                </a:solidFill>
                <a:latin typeface="Comic Sans MS" charset="-94"/>
                <a:ea typeface="Comic Sans MS" charset="-94"/>
                <a:cs typeface="Comic Sans MS" charset="-94"/>
              </a:rPr>
              <a:t>büyük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olanağı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sağlamış</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eğitimden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bahseder</a:t>
            </a:r>
            <a:r>
              <a:rPr lang="en-US" sz="2800" cap="none" dirty="0" smtClean="0">
                <a:solidFill>
                  <a:schemeClr val="bg1"/>
                </a:solidFill>
                <a:latin typeface="Comic Sans MS" charset="-94"/>
                <a:ea typeface="Comic Sans MS" charset="-94"/>
                <a:cs typeface="Comic Sans MS" charset="-94"/>
              </a:rPr>
              <a:t>.</a:t>
            </a:r>
            <a:endParaRPr lang="en-US" sz="2800" b="1" cap="none" dirty="0">
              <a:solidFill>
                <a:schemeClr val="bg1"/>
              </a:solidFill>
              <a:latin typeface="Comic Sans MS" charset="-94"/>
              <a:ea typeface="Comic Sans MS" charset="-94"/>
              <a:cs typeface="Comic Sans MS" charset="-94"/>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80449" y="1427018"/>
            <a:ext cx="2438400" cy="4087091"/>
          </a:xfrm>
          <a:prstGeom prst="rect">
            <a:avLst/>
          </a:prstGeom>
        </p:spPr>
      </p:pic>
    </p:spTree>
    <p:extLst>
      <p:ext uri="{BB962C8B-B14F-4D97-AF65-F5344CB8AC3E}">
        <p14:creationId xmlns:p14="http://schemas.microsoft.com/office/powerpoint/2010/main" val="1447050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linds(horizontal)">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002060"/>
                </a:solidFill>
              </a:rPr>
              <a:t>Okul</a:t>
            </a:r>
            <a:r>
              <a:rPr lang="en-US" sz="3200" b="1" dirty="0" smtClean="0">
                <a:solidFill>
                  <a:srgbClr val="002060"/>
                </a:solidFill>
              </a:rPr>
              <a:t> </a:t>
            </a:r>
            <a:r>
              <a:rPr lang="en-US" sz="3200" b="1" dirty="0" err="1" smtClean="0">
                <a:solidFill>
                  <a:srgbClr val="002060"/>
                </a:solidFill>
              </a:rPr>
              <a:t>Kavramı</a:t>
            </a:r>
            <a:endParaRPr lang="en-US" sz="3200" b="1" dirty="0">
              <a:solidFill>
                <a:srgbClr val="002060"/>
              </a:solidFill>
            </a:endParaRPr>
          </a:p>
        </p:txBody>
      </p:sp>
      <p:sp>
        <p:nvSpPr>
          <p:cNvPr id="3" name="Subtitle 2"/>
          <p:cNvSpPr>
            <a:spLocks noGrp="1"/>
          </p:cNvSpPr>
          <p:nvPr>
            <p:ph type="subTitle" idx="1"/>
          </p:nvPr>
        </p:nvSpPr>
        <p:spPr>
          <a:xfrm>
            <a:off x="705853" y="1411704"/>
            <a:ext cx="9151825" cy="5053263"/>
          </a:xfrm>
        </p:spPr>
        <p:txBody>
          <a:bodyPr>
            <a:normAutofit/>
          </a:bodyPr>
          <a:lstStyle/>
          <a:p>
            <a:r>
              <a:rPr lang="en-US" sz="2800" cap="none" dirty="0" err="1">
                <a:solidFill>
                  <a:schemeClr val="bg1"/>
                </a:solidFill>
                <a:latin typeface="Comic Sans MS" charset="-94"/>
                <a:ea typeface="Comic Sans MS" charset="-94"/>
                <a:cs typeface="Comic Sans MS" charset="-94"/>
              </a:rPr>
              <a:t>E</a:t>
            </a:r>
            <a:r>
              <a:rPr lang="en-US" sz="2800" cap="none" dirty="0" err="1" smtClean="0">
                <a:solidFill>
                  <a:schemeClr val="bg1"/>
                </a:solidFill>
                <a:latin typeface="Comic Sans MS" charset="-94"/>
                <a:ea typeface="Comic Sans MS" charset="-94"/>
                <a:cs typeface="Comic Sans MS" charset="-94"/>
              </a:rPr>
              <a:t>ğitim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toplumun</a:t>
            </a:r>
            <a:r>
              <a:rPr lang="en-US" sz="2800" cap="none" dirty="0">
                <a:solidFill>
                  <a:schemeClr val="bg1"/>
                </a:solidFill>
                <a:latin typeface="Comic Sans MS" charset="-94"/>
                <a:ea typeface="Comic Sans MS" charset="-94"/>
                <a:cs typeface="Comic Sans MS" charset="-94"/>
              </a:rPr>
              <a:t> d</a:t>
            </a:r>
            <a:r>
              <a:rPr lang="en-US" sz="2800" cap="none" dirty="0" smtClean="0">
                <a:solidFill>
                  <a:schemeClr val="bg1"/>
                </a:solidFill>
                <a:latin typeface="Comic Sans MS" charset="-94"/>
                <a:ea typeface="Comic Sans MS" charset="-94"/>
                <a:cs typeface="Comic Sans MS" charset="-94"/>
              </a:rPr>
              <a:t>in”, </a:t>
            </a:r>
            <a:r>
              <a:rPr lang="en-US" sz="2800" cap="none" dirty="0" err="1" smtClean="0">
                <a:solidFill>
                  <a:schemeClr val="bg1"/>
                </a:solidFill>
                <a:latin typeface="Comic Sans MS" charset="-94"/>
                <a:ea typeface="Comic Sans MS" charset="-94"/>
                <a:cs typeface="Comic Sans MS" charset="-94"/>
              </a:rPr>
              <a:t>felsefe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ahlak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politik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sistemlerin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çocuğa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kabul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ettirilmesi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değil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ocuğun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serbest</a:t>
            </a:r>
            <a:r>
              <a:rPr lang="en-US" sz="2800" cap="none" dirty="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gelişimini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doğal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gelişimini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sağlayıcı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düzen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olmalıdır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ergün</a:t>
            </a:r>
            <a:r>
              <a:rPr lang="en-US" sz="2800" cap="none" dirty="0" smtClean="0">
                <a:solidFill>
                  <a:schemeClr val="bg1"/>
                </a:solidFill>
                <a:latin typeface="Comic Sans MS" charset="-94"/>
                <a:ea typeface="Comic Sans MS" charset="-94"/>
                <a:cs typeface="Comic Sans MS" charset="-94"/>
              </a:rPr>
              <a:t>, 1994).</a:t>
            </a:r>
          </a:p>
          <a:p>
            <a:r>
              <a:rPr lang="en-US" sz="2800" cap="none" dirty="0" err="1" smtClean="0">
                <a:solidFill>
                  <a:schemeClr val="bg1"/>
                </a:solidFill>
                <a:latin typeface="Comic Sans MS" charset="-94"/>
                <a:ea typeface="Comic Sans MS" charset="-94"/>
                <a:cs typeface="Comic Sans MS" charset="-94"/>
              </a:rPr>
              <a:t>Ağırlık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merkezi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duygu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olan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ruh</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eğitimidir</a:t>
            </a:r>
            <a:r>
              <a:rPr lang="en-US" sz="2800" cap="none" dirty="0" smtClean="0">
                <a:solidFill>
                  <a:schemeClr val="bg1"/>
                </a:solidFill>
                <a:latin typeface="Comic Sans MS" charset="-94"/>
                <a:ea typeface="Comic Sans MS" charset="-94"/>
                <a:cs typeface="Comic Sans MS" charset="-94"/>
              </a:rPr>
              <a:t>. </a:t>
            </a:r>
          </a:p>
          <a:p>
            <a:r>
              <a:rPr lang="en-US" sz="2800" cap="none" dirty="0" err="1" smtClean="0">
                <a:solidFill>
                  <a:schemeClr val="bg1"/>
                </a:solidFill>
                <a:latin typeface="Comic Sans MS" charset="-94"/>
                <a:ea typeface="Comic Sans MS" charset="-94"/>
                <a:cs typeface="Comic Sans MS" charset="-94"/>
              </a:rPr>
              <a:t>Kuru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akılcılık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yerine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canlı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sıcak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duygu”yu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koyar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Derin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hümanistlik</a:t>
            </a:r>
            <a:endParaRPr lang="en-US" sz="2800" b="1" cap="none" dirty="0">
              <a:solidFill>
                <a:schemeClr val="bg1"/>
              </a:solidFill>
              <a:latin typeface="Comic Sans MS" charset="-94"/>
              <a:ea typeface="Comic Sans MS" charset="-94"/>
              <a:cs typeface="Comic Sans MS" charset="-94"/>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11629" y="1660292"/>
            <a:ext cx="2007220" cy="3736897"/>
          </a:xfrm>
          <a:prstGeom prst="rect">
            <a:avLst/>
          </a:prstGeom>
        </p:spPr>
      </p:pic>
    </p:spTree>
    <p:extLst>
      <p:ext uri="{BB962C8B-B14F-4D97-AF65-F5344CB8AC3E}">
        <p14:creationId xmlns:p14="http://schemas.microsoft.com/office/powerpoint/2010/main" val="4462557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dirty="0" smtClean="0">
                <a:solidFill>
                  <a:srgbClr val="FFFF00"/>
                </a:solidFill>
              </a:rPr>
              <a:t>Leo </a:t>
            </a:r>
            <a:r>
              <a:rPr lang="en-US" sz="3200" dirty="0" err="1">
                <a:solidFill>
                  <a:srgbClr val="FFFF00"/>
                </a:solidFill>
              </a:rPr>
              <a:t>Tolstoy’un</a:t>
            </a:r>
            <a:r>
              <a:rPr lang="en-US" sz="3200" dirty="0">
                <a:solidFill>
                  <a:srgbClr val="FFFF00"/>
                </a:solidFill>
              </a:rPr>
              <a:t> </a:t>
            </a:r>
            <a:r>
              <a:rPr lang="en-US" sz="3200" dirty="0" err="1">
                <a:solidFill>
                  <a:srgbClr val="FFFF00"/>
                </a:solidFill>
              </a:rPr>
              <a:t>Anarşist</a:t>
            </a:r>
            <a:r>
              <a:rPr lang="en-US" sz="3200" dirty="0">
                <a:solidFill>
                  <a:srgbClr val="FFFF00"/>
                </a:solidFill>
              </a:rPr>
              <a:t> </a:t>
            </a:r>
            <a:r>
              <a:rPr lang="en-US" sz="3200" dirty="0" err="1">
                <a:solidFill>
                  <a:srgbClr val="FFFF00"/>
                </a:solidFill>
              </a:rPr>
              <a:t>Okul</a:t>
            </a:r>
            <a:r>
              <a:rPr lang="en-US" sz="3200" dirty="0">
                <a:solidFill>
                  <a:srgbClr val="FFFF00"/>
                </a:solidFill>
              </a:rPr>
              <a:t> </a:t>
            </a:r>
            <a:r>
              <a:rPr lang="en-US" sz="3200" dirty="0" err="1">
                <a:solidFill>
                  <a:srgbClr val="FFFF00"/>
                </a:solidFill>
              </a:rPr>
              <a:t>Modeli</a:t>
            </a:r>
            <a:endParaRPr lang="en-US" sz="3200" b="1" dirty="0">
              <a:solidFill>
                <a:srgbClr val="FFFF00"/>
              </a:solidFill>
            </a:endParaRPr>
          </a:p>
        </p:txBody>
      </p:sp>
      <p:sp>
        <p:nvSpPr>
          <p:cNvPr id="3" name="Subtitle 2"/>
          <p:cNvSpPr>
            <a:spLocks noGrp="1"/>
          </p:cNvSpPr>
          <p:nvPr>
            <p:ph type="subTitle" idx="1"/>
          </p:nvPr>
        </p:nvSpPr>
        <p:spPr>
          <a:xfrm>
            <a:off x="577517" y="1187114"/>
            <a:ext cx="4539915" cy="5053263"/>
          </a:xfrm>
        </p:spPr>
        <p:txBody>
          <a:bodyPr>
            <a:normAutofit/>
          </a:bodyPr>
          <a:lstStyle/>
          <a:p>
            <a:r>
              <a:rPr lang="en-US" sz="2800" cap="none" dirty="0" smtClean="0">
                <a:solidFill>
                  <a:schemeClr val="bg1"/>
                </a:solidFill>
              </a:rPr>
              <a:t>“</a:t>
            </a:r>
            <a:r>
              <a:rPr lang="en-US" sz="2800" cap="none" dirty="0" err="1" smtClean="0">
                <a:solidFill>
                  <a:srgbClr val="FFFF00"/>
                </a:solidFill>
              </a:rPr>
              <a:t>İasnaia</a:t>
            </a:r>
            <a:r>
              <a:rPr lang="en-US" sz="2800" cap="none" dirty="0" smtClean="0">
                <a:solidFill>
                  <a:srgbClr val="FFFF00"/>
                </a:solidFill>
              </a:rPr>
              <a:t> </a:t>
            </a:r>
            <a:r>
              <a:rPr lang="en-US" sz="2800" cap="none" dirty="0" err="1" smtClean="0">
                <a:solidFill>
                  <a:srgbClr val="FFFF00"/>
                </a:solidFill>
              </a:rPr>
              <a:t>poliana</a:t>
            </a:r>
            <a:r>
              <a:rPr lang="en-US" sz="2800" cap="none" dirty="0" smtClean="0">
                <a:solidFill>
                  <a:schemeClr val="bg1"/>
                </a:solidFill>
              </a:rPr>
              <a:t>”.</a:t>
            </a:r>
          </a:p>
          <a:p>
            <a:r>
              <a:rPr lang="en-US" sz="2800" b="1" cap="none" dirty="0" err="1" smtClean="0">
                <a:solidFill>
                  <a:schemeClr val="bg1"/>
                </a:solidFill>
              </a:rPr>
              <a:t>Köylü</a:t>
            </a:r>
            <a:r>
              <a:rPr lang="en-US" sz="2800" b="1" cap="none" dirty="0" smtClean="0">
                <a:solidFill>
                  <a:schemeClr val="bg1"/>
                </a:solidFill>
              </a:rPr>
              <a:t> </a:t>
            </a:r>
            <a:r>
              <a:rPr lang="en-US" sz="2800" b="1" cap="none" dirty="0" err="1" smtClean="0">
                <a:solidFill>
                  <a:schemeClr val="bg1"/>
                </a:solidFill>
              </a:rPr>
              <a:t>çocuklar</a:t>
            </a:r>
            <a:endParaRPr lang="en-US" sz="2800" b="1" cap="none" dirty="0" smtClean="0">
              <a:solidFill>
                <a:schemeClr val="bg1"/>
              </a:solidFill>
            </a:endParaRPr>
          </a:p>
          <a:p>
            <a:r>
              <a:rPr lang="en-US" sz="2800" b="1" cap="none" dirty="0" err="1" smtClean="0">
                <a:solidFill>
                  <a:schemeClr val="bg1"/>
                </a:solidFill>
              </a:rPr>
              <a:t>Onlara</a:t>
            </a:r>
            <a:r>
              <a:rPr lang="en-US" sz="2800" b="1" cap="none" dirty="0" smtClean="0">
                <a:solidFill>
                  <a:schemeClr val="bg1"/>
                </a:solidFill>
              </a:rPr>
              <a:t> </a:t>
            </a:r>
            <a:r>
              <a:rPr lang="en-US" sz="2800" b="1" cap="none" dirty="0" err="1" smtClean="0">
                <a:solidFill>
                  <a:schemeClr val="bg1"/>
                </a:solidFill>
              </a:rPr>
              <a:t>hikayeler</a:t>
            </a:r>
            <a:r>
              <a:rPr lang="en-US" sz="2800" b="1" cap="none" dirty="0" smtClean="0">
                <a:solidFill>
                  <a:schemeClr val="bg1"/>
                </a:solidFill>
              </a:rPr>
              <a:t> </a:t>
            </a:r>
            <a:r>
              <a:rPr lang="en-US" sz="2800" b="1" cap="none" dirty="0" err="1" smtClean="0">
                <a:solidFill>
                  <a:schemeClr val="bg1"/>
                </a:solidFill>
              </a:rPr>
              <a:t>okuma</a:t>
            </a:r>
            <a:endParaRPr lang="en-US" sz="2800" b="1" cap="none" dirty="0">
              <a:solidFill>
                <a:schemeClr val="bg1"/>
              </a:solidFill>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54030" y="1414036"/>
            <a:ext cx="5307980" cy="4094665"/>
          </a:xfrm>
          <a:prstGeom prst="rect">
            <a:avLst/>
          </a:prstGeom>
        </p:spPr>
      </p:pic>
    </p:spTree>
    <p:extLst>
      <p:ext uri="{BB962C8B-B14F-4D97-AF65-F5344CB8AC3E}">
        <p14:creationId xmlns:p14="http://schemas.microsoft.com/office/powerpoint/2010/main" val="18071813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smtClean="0">
                <a:solidFill>
                  <a:srgbClr val="FFFF00"/>
                </a:solidFill>
              </a:rPr>
              <a:t>Leo </a:t>
            </a:r>
            <a:r>
              <a:rPr lang="en-US" sz="3200" b="1" dirty="0" err="1">
                <a:solidFill>
                  <a:srgbClr val="FFFF00"/>
                </a:solidFill>
              </a:rPr>
              <a:t>Tolstoy’un</a:t>
            </a:r>
            <a:r>
              <a:rPr lang="en-US" sz="3200" b="1" dirty="0">
                <a:solidFill>
                  <a:srgbClr val="FFFF00"/>
                </a:solidFill>
              </a:rPr>
              <a:t> </a:t>
            </a:r>
            <a:r>
              <a:rPr lang="en-US" sz="3200" b="1" dirty="0" err="1">
                <a:solidFill>
                  <a:srgbClr val="FFFF00"/>
                </a:solidFill>
              </a:rPr>
              <a:t>Anarşist</a:t>
            </a:r>
            <a:r>
              <a:rPr lang="en-US" sz="3200" b="1" dirty="0">
                <a:solidFill>
                  <a:srgbClr val="FFFF00"/>
                </a:solidFill>
              </a:rPr>
              <a:t> </a:t>
            </a:r>
            <a:r>
              <a:rPr lang="en-US" sz="3200" b="1" dirty="0" err="1">
                <a:solidFill>
                  <a:srgbClr val="FFFF00"/>
                </a:solidFill>
              </a:rPr>
              <a:t>Okul</a:t>
            </a:r>
            <a:r>
              <a:rPr lang="en-US" sz="3200" b="1" dirty="0">
                <a:solidFill>
                  <a:srgbClr val="FFFF00"/>
                </a:solidFill>
              </a:rPr>
              <a:t> </a:t>
            </a:r>
            <a:r>
              <a:rPr lang="en-US" sz="3200" b="1" dirty="0" err="1">
                <a:solidFill>
                  <a:srgbClr val="FFFF00"/>
                </a:solidFill>
              </a:rPr>
              <a:t>Modeli</a:t>
            </a:r>
            <a:endParaRPr lang="en-US" sz="3200" b="1" dirty="0">
              <a:solidFill>
                <a:srgbClr val="FFFF00"/>
              </a:solidFill>
            </a:endParaRPr>
          </a:p>
        </p:txBody>
      </p:sp>
      <p:sp>
        <p:nvSpPr>
          <p:cNvPr id="3" name="Subtitle 2"/>
          <p:cNvSpPr>
            <a:spLocks noGrp="1"/>
          </p:cNvSpPr>
          <p:nvPr>
            <p:ph type="subTitle" idx="1"/>
          </p:nvPr>
        </p:nvSpPr>
        <p:spPr>
          <a:xfrm>
            <a:off x="577517" y="1187114"/>
            <a:ext cx="4924925" cy="5053263"/>
          </a:xfrm>
        </p:spPr>
        <p:txBody>
          <a:bodyPr numCol="2">
            <a:noAutofit/>
          </a:bodyPr>
          <a:lstStyle/>
          <a:p>
            <a:r>
              <a:rPr lang="en-US" sz="2400" b="1" cap="none" dirty="0" err="1" smtClean="0">
                <a:solidFill>
                  <a:schemeClr val="bg1"/>
                </a:solidFill>
              </a:rPr>
              <a:t>Mekanik</a:t>
            </a:r>
            <a:endParaRPr lang="en-US" sz="2400" b="1" cap="none" dirty="0" smtClean="0">
              <a:solidFill>
                <a:schemeClr val="bg1"/>
              </a:solidFill>
            </a:endParaRPr>
          </a:p>
          <a:p>
            <a:r>
              <a:rPr lang="en-US" sz="2400" b="1" cap="none" dirty="0" smtClean="0">
                <a:solidFill>
                  <a:schemeClr val="bg1"/>
                </a:solidFill>
              </a:rPr>
              <a:t>Okuma</a:t>
            </a:r>
          </a:p>
          <a:p>
            <a:r>
              <a:rPr lang="en-US" sz="2400" b="1" cap="none" dirty="0" err="1" smtClean="0">
                <a:solidFill>
                  <a:schemeClr val="bg1"/>
                </a:solidFill>
              </a:rPr>
              <a:t>Kompozisyon</a:t>
            </a:r>
            <a:r>
              <a:rPr lang="en-US" sz="2400" b="1" cap="none" dirty="0" smtClean="0">
                <a:solidFill>
                  <a:schemeClr val="bg1"/>
                </a:solidFill>
              </a:rPr>
              <a:t> </a:t>
            </a:r>
            <a:r>
              <a:rPr lang="en-US" sz="2400" b="1" cap="none" dirty="0" err="1" smtClean="0">
                <a:solidFill>
                  <a:schemeClr val="bg1"/>
                </a:solidFill>
              </a:rPr>
              <a:t>yazma</a:t>
            </a:r>
            <a:endParaRPr lang="en-US" sz="2400" b="1" cap="none" dirty="0" smtClean="0">
              <a:solidFill>
                <a:schemeClr val="bg1"/>
              </a:solidFill>
            </a:endParaRPr>
          </a:p>
          <a:p>
            <a:r>
              <a:rPr lang="en-US" sz="2400" b="1" cap="none" dirty="0" err="1" smtClean="0">
                <a:solidFill>
                  <a:schemeClr val="bg1"/>
                </a:solidFill>
              </a:rPr>
              <a:t>Güzel</a:t>
            </a:r>
            <a:r>
              <a:rPr lang="en-US" sz="2400" b="1" cap="none" dirty="0" smtClean="0">
                <a:solidFill>
                  <a:schemeClr val="bg1"/>
                </a:solidFill>
              </a:rPr>
              <a:t> </a:t>
            </a:r>
            <a:r>
              <a:rPr lang="en-US" sz="2400" b="1" cap="none" dirty="0" err="1" smtClean="0">
                <a:solidFill>
                  <a:schemeClr val="bg1"/>
                </a:solidFill>
              </a:rPr>
              <a:t>yazma</a:t>
            </a:r>
            <a:endParaRPr lang="en-US" sz="2400" b="1" cap="none" dirty="0" smtClean="0">
              <a:solidFill>
                <a:schemeClr val="bg1"/>
              </a:solidFill>
            </a:endParaRPr>
          </a:p>
          <a:p>
            <a:r>
              <a:rPr lang="en-US" sz="2400" b="1" cap="none" dirty="0" err="1" smtClean="0">
                <a:solidFill>
                  <a:schemeClr val="bg1"/>
                </a:solidFill>
              </a:rPr>
              <a:t>Gramer</a:t>
            </a:r>
            <a:r>
              <a:rPr lang="en-US" sz="2400" b="1" cap="none" dirty="0" smtClean="0">
                <a:solidFill>
                  <a:schemeClr val="bg1"/>
                </a:solidFill>
              </a:rPr>
              <a:t>.</a:t>
            </a:r>
          </a:p>
          <a:p>
            <a:r>
              <a:rPr lang="en-US" sz="2400" b="1" cap="none" dirty="0" err="1" smtClean="0">
                <a:solidFill>
                  <a:schemeClr val="bg1"/>
                </a:solidFill>
              </a:rPr>
              <a:t>Kutsal</a:t>
            </a:r>
            <a:r>
              <a:rPr lang="en-US" sz="2400" b="1" cap="none" dirty="0" smtClean="0">
                <a:solidFill>
                  <a:schemeClr val="bg1"/>
                </a:solidFill>
              </a:rPr>
              <a:t> </a:t>
            </a:r>
            <a:r>
              <a:rPr lang="en-US" sz="2400" b="1" cap="none" dirty="0" err="1" smtClean="0">
                <a:solidFill>
                  <a:schemeClr val="bg1"/>
                </a:solidFill>
              </a:rPr>
              <a:t>tarih</a:t>
            </a:r>
            <a:r>
              <a:rPr lang="en-US" sz="2400" b="1" cap="none" dirty="0" smtClean="0">
                <a:solidFill>
                  <a:schemeClr val="bg1"/>
                </a:solidFill>
              </a:rPr>
              <a:t> </a:t>
            </a:r>
          </a:p>
          <a:p>
            <a:r>
              <a:rPr lang="en-US" sz="2400" b="1" cap="none" dirty="0" err="1" smtClean="0">
                <a:solidFill>
                  <a:schemeClr val="bg1"/>
                </a:solidFill>
              </a:rPr>
              <a:t>Rus</a:t>
            </a:r>
            <a:r>
              <a:rPr lang="en-US" sz="2400" b="1" cap="none" dirty="0" smtClean="0">
                <a:solidFill>
                  <a:schemeClr val="bg1"/>
                </a:solidFill>
              </a:rPr>
              <a:t> </a:t>
            </a:r>
            <a:r>
              <a:rPr lang="en-US" sz="2400" b="1" cap="none" dirty="0" err="1" smtClean="0">
                <a:solidFill>
                  <a:schemeClr val="bg1"/>
                </a:solidFill>
              </a:rPr>
              <a:t>tarihi</a:t>
            </a:r>
            <a:endParaRPr lang="en-US" sz="2400" b="1" cap="none" dirty="0" smtClean="0">
              <a:solidFill>
                <a:schemeClr val="bg1"/>
              </a:solidFill>
            </a:endParaRPr>
          </a:p>
          <a:p>
            <a:r>
              <a:rPr lang="en-US" sz="2400" b="1" cap="none" dirty="0" err="1" smtClean="0">
                <a:solidFill>
                  <a:schemeClr val="bg1"/>
                </a:solidFill>
              </a:rPr>
              <a:t>Çizim</a:t>
            </a:r>
            <a:endParaRPr lang="en-US" sz="2400" b="1" cap="none" dirty="0" smtClean="0">
              <a:solidFill>
                <a:schemeClr val="bg1"/>
              </a:solidFill>
            </a:endParaRPr>
          </a:p>
          <a:p>
            <a:r>
              <a:rPr lang="en-US" sz="2400" b="1" cap="none" dirty="0" err="1" smtClean="0">
                <a:solidFill>
                  <a:schemeClr val="bg1"/>
                </a:solidFill>
              </a:rPr>
              <a:t>Resim</a:t>
            </a:r>
            <a:endParaRPr lang="en-US" sz="2400" b="1" cap="none" dirty="0" smtClean="0">
              <a:solidFill>
                <a:schemeClr val="bg1"/>
              </a:solidFill>
            </a:endParaRPr>
          </a:p>
          <a:p>
            <a:r>
              <a:rPr lang="en-US" sz="2400" b="1" cap="none" dirty="0" err="1" smtClean="0">
                <a:solidFill>
                  <a:schemeClr val="bg1"/>
                </a:solidFill>
              </a:rPr>
              <a:t>Şarkı</a:t>
            </a:r>
            <a:r>
              <a:rPr lang="en-US" sz="2400" b="1" cap="none" dirty="0" smtClean="0">
                <a:solidFill>
                  <a:schemeClr val="bg1"/>
                </a:solidFill>
              </a:rPr>
              <a:t> </a:t>
            </a:r>
            <a:r>
              <a:rPr lang="en-US" sz="2400" b="1" cap="none" dirty="0" err="1" smtClean="0">
                <a:solidFill>
                  <a:schemeClr val="bg1"/>
                </a:solidFill>
              </a:rPr>
              <a:t>söyleme</a:t>
            </a:r>
            <a:endParaRPr lang="en-US" sz="2400" b="1" cap="none" dirty="0" smtClean="0">
              <a:solidFill>
                <a:schemeClr val="bg1"/>
              </a:solidFill>
            </a:endParaRPr>
          </a:p>
          <a:p>
            <a:r>
              <a:rPr lang="en-US" sz="2400" b="1" cap="none" dirty="0" err="1" smtClean="0">
                <a:solidFill>
                  <a:schemeClr val="bg1"/>
                </a:solidFill>
              </a:rPr>
              <a:t>Matematik</a:t>
            </a:r>
            <a:endParaRPr lang="en-US" sz="2400" b="1" cap="none" dirty="0" smtClean="0">
              <a:solidFill>
                <a:schemeClr val="bg1"/>
              </a:solidFill>
            </a:endParaRPr>
          </a:p>
          <a:p>
            <a:r>
              <a:rPr lang="en-US" sz="2400" b="1" cap="none" dirty="0" err="1" smtClean="0">
                <a:solidFill>
                  <a:schemeClr val="bg1"/>
                </a:solidFill>
              </a:rPr>
              <a:t>Doğal</a:t>
            </a:r>
            <a:r>
              <a:rPr lang="en-US" sz="2400" b="1" cap="none" dirty="0" smtClean="0">
                <a:solidFill>
                  <a:schemeClr val="bg1"/>
                </a:solidFill>
              </a:rPr>
              <a:t> </a:t>
            </a:r>
            <a:r>
              <a:rPr lang="en-US" sz="2400" b="1" cap="none" dirty="0" err="1" smtClean="0">
                <a:solidFill>
                  <a:schemeClr val="bg1"/>
                </a:solidFill>
              </a:rPr>
              <a:t>bilimler</a:t>
            </a:r>
            <a:r>
              <a:rPr lang="en-US" sz="2400" b="1" cap="none" dirty="0" smtClean="0">
                <a:solidFill>
                  <a:schemeClr val="bg1"/>
                </a:solidFill>
              </a:rPr>
              <a:t> </a:t>
            </a:r>
            <a:r>
              <a:rPr lang="en-US" sz="2400" b="1" cap="none" dirty="0" err="1" smtClean="0">
                <a:solidFill>
                  <a:schemeClr val="bg1"/>
                </a:solidFill>
              </a:rPr>
              <a:t>tartışma</a:t>
            </a:r>
            <a:endParaRPr lang="en-US" sz="2400" b="1" cap="none" dirty="0" smtClean="0">
              <a:solidFill>
                <a:schemeClr val="bg1"/>
              </a:solidFill>
            </a:endParaRPr>
          </a:p>
          <a:p>
            <a:r>
              <a:rPr lang="en-US" sz="2400" b="1" cap="none" dirty="0" smtClean="0">
                <a:solidFill>
                  <a:schemeClr val="bg1"/>
                </a:solidFill>
              </a:rPr>
              <a:t>Dini </a:t>
            </a:r>
            <a:r>
              <a:rPr lang="en-US" sz="2400" b="1" cap="none" dirty="0" err="1" smtClean="0">
                <a:solidFill>
                  <a:schemeClr val="bg1"/>
                </a:solidFill>
              </a:rPr>
              <a:t>ilimler</a:t>
            </a:r>
            <a:endParaRPr lang="en-US" sz="2400" b="1" cap="none" dirty="0" smtClean="0">
              <a:solidFill>
                <a:schemeClr val="bg1"/>
              </a:solidFill>
            </a:endParaRPr>
          </a:p>
          <a:p>
            <a:r>
              <a:rPr lang="en-US" sz="2400" b="1" cap="none" dirty="0" err="1" smtClean="0">
                <a:solidFill>
                  <a:schemeClr val="bg1"/>
                </a:solidFill>
              </a:rPr>
              <a:t>Beden</a:t>
            </a:r>
            <a:r>
              <a:rPr lang="en-US" sz="2400" b="1" cap="none" dirty="0" smtClean="0">
                <a:solidFill>
                  <a:schemeClr val="bg1"/>
                </a:solidFill>
              </a:rPr>
              <a:t> </a:t>
            </a:r>
            <a:r>
              <a:rPr lang="en-US" sz="2400" b="1" cap="none" dirty="0" err="1" smtClean="0">
                <a:solidFill>
                  <a:schemeClr val="bg1"/>
                </a:solidFill>
              </a:rPr>
              <a:t>egitimi</a:t>
            </a:r>
            <a:r>
              <a:rPr lang="en-US" sz="2400" b="1" cap="none" dirty="0" smtClean="0">
                <a:solidFill>
                  <a:schemeClr val="bg1"/>
                </a:solidFill>
              </a:rPr>
              <a:t>, </a:t>
            </a:r>
          </a:p>
          <a:p>
            <a:r>
              <a:rPr lang="en-US" sz="2400" b="1" cap="none" dirty="0" err="1" smtClean="0">
                <a:solidFill>
                  <a:schemeClr val="bg1"/>
                </a:solidFill>
              </a:rPr>
              <a:t>Marangozluk</a:t>
            </a:r>
            <a:r>
              <a:rPr lang="en-US" sz="2400" b="1" cap="none" dirty="0" smtClean="0">
                <a:solidFill>
                  <a:schemeClr val="bg1"/>
                </a:solidFill>
              </a:rPr>
              <a:t>,</a:t>
            </a:r>
          </a:p>
          <a:p>
            <a:r>
              <a:rPr lang="en-US" sz="2400" b="1" cap="none" dirty="0" err="1" smtClean="0">
                <a:solidFill>
                  <a:schemeClr val="bg1"/>
                </a:solidFill>
              </a:rPr>
              <a:t>Arazi</a:t>
            </a:r>
            <a:r>
              <a:rPr lang="en-US" sz="2400" b="1" cap="none" dirty="0" smtClean="0">
                <a:solidFill>
                  <a:schemeClr val="bg1"/>
                </a:solidFill>
              </a:rPr>
              <a:t> </a:t>
            </a:r>
            <a:r>
              <a:rPr lang="en-US" sz="2400" b="1" cap="none" dirty="0" err="1" smtClean="0">
                <a:solidFill>
                  <a:schemeClr val="bg1"/>
                </a:solidFill>
              </a:rPr>
              <a:t>Ölçme</a:t>
            </a:r>
            <a:endParaRPr lang="en-US" sz="2400" b="1" cap="none" dirty="0" smtClean="0">
              <a:solidFill>
                <a:schemeClr val="bg1"/>
              </a:solidFill>
            </a:endParaRPr>
          </a:p>
          <a:p>
            <a:endParaRPr lang="en-US" sz="2400" b="1" cap="none" dirty="0">
              <a:solidFill>
                <a:schemeClr val="bg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4546" y="1267326"/>
            <a:ext cx="5406191" cy="5019174"/>
          </a:xfrm>
          <a:prstGeom prst="rect">
            <a:avLst/>
          </a:prstGeom>
        </p:spPr>
      </p:pic>
    </p:spTree>
    <p:extLst>
      <p:ext uri="{BB962C8B-B14F-4D97-AF65-F5344CB8AC3E}">
        <p14:creationId xmlns:p14="http://schemas.microsoft.com/office/powerpoint/2010/main" val="1451427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dirty="0" smtClean="0"/>
              <a:t>Leo </a:t>
            </a:r>
            <a:r>
              <a:rPr lang="en-US" sz="3200" dirty="0" err="1"/>
              <a:t>Tolstoy’un</a:t>
            </a:r>
            <a:r>
              <a:rPr lang="en-US" sz="3200" dirty="0"/>
              <a:t> </a:t>
            </a:r>
            <a:r>
              <a:rPr lang="en-US" sz="3200" dirty="0" err="1"/>
              <a:t>Anarşist</a:t>
            </a:r>
            <a:r>
              <a:rPr lang="en-US" sz="3200" dirty="0"/>
              <a:t> </a:t>
            </a:r>
            <a:r>
              <a:rPr lang="en-US" sz="3200" dirty="0" err="1"/>
              <a:t>Okul</a:t>
            </a:r>
            <a:r>
              <a:rPr lang="en-US" sz="3200" dirty="0"/>
              <a:t> </a:t>
            </a:r>
            <a:r>
              <a:rPr lang="en-US" sz="3200" dirty="0" err="1"/>
              <a:t>Modeli</a:t>
            </a:r>
            <a:endParaRPr lang="en-US" sz="3200" b="1" dirty="0">
              <a:solidFill>
                <a:srgbClr val="002060"/>
              </a:solidFill>
            </a:endParaRPr>
          </a:p>
        </p:txBody>
      </p:sp>
      <p:sp>
        <p:nvSpPr>
          <p:cNvPr id="3" name="Subtitle 2"/>
          <p:cNvSpPr>
            <a:spLocks noGrp="1"/>
          </p:cNvSpPr>
          <p:nvPr>
            <p:ph type="subTitle" idx="1"/>
          </p:nvPr>
        </p:nvSpPr>
        <p:spPr>
          <a:xfrm>
            <a:off x="705852" y="1411704"/>
            <a:ext cx="10980625" cy="5053263"/>
          </a:xfrm>
        </p:spPr>
        <p:txBody>
          <a:bodyPr>
            <a:normAutofit/>
          </a:bodyPr>
          <a:lstStyle/>
          <a:p>
            <a:r>
              <a:rPr lang="en-US" sz="2800" cap="none" dirty="0" smtClean="0">
                <a:solidFill>
                  <a:schemeClr val="bg1"/>
                </a:solidFill>
                <a:latin typeface="Comic Sans MS" charset="-94"/>
                <a:ea typeface="Comic Sans MS" charset="-94"/>
                <a:cs typeface="Comic Sans MS" charset="-94"/>
              </a:rPr>
              <a:t>“</a:t>
            </a:r>
            <a:r>
              <a:rPr lang="en-US" sz="2800" cap="none" dirty="0" err="1" smtClean="0">
                <a:solidFill>
                  <a:srgbClr val="FFFF00"/>
                </a:solidFill>
                <a:latin typeface="Comic Sans MS" charset="-94"/>
                <a:ea typeface="Comic Sans MS" charset="-94"/>
                <a:cs typeface="Comic Sans MS" charset="-94"/>
              </a:rPr>
              <a:t>İasnaia</a:t>
            </a:r>
            <a:r>
              <a:rPr lang="en-US" sz="2800" cap="none" dirty="0" smtClean="0">
                <a:solidFill>
                  <a:srgbClr val="FFFF00"/>
                </a:solidFill>
                <a:latin typeface="Comic Sans MS" charset="-94"/>
                <a:ea typeface="Comic Sans MS" charset="-94"/>
                <a:cs typeface="Comic Sans MS" charset="-94"/>
              </a:rPr>
              <a:t> </a:t>
            </a:r>
            <a:r>
              <a:rPr lang="en-US" sz="2800" cap="none" dirty="0" err="1" smtClean="0">
                <a:solidFill>
                  <a:srgbClr val="FFFF00"/>
                </a:solidFill>
                <a:latin typeface="Comic Sans MS" charset="-94"/>
                <a:ea typeface="Comic Sans MS" charset="-94"/>
                <a:cs typeface="Comic Sans MS" charset="-94"/>
              </a:rPr>
              <a:t>poliana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okulunda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kendi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başına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disiplinsiz</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cezası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kurmaya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alışmıştır</a:t>
            </a:r>
            <a:r>
              <a:rPr lang="en-US" sz="2800" cap="none" dirty="0" smtClean="0">
                <a:solidFill>
                  <a:schemeClr val="bg1"/>
                </a:solidFill>
                <a:latin typeface="Comic Sans MS" charset="-94"/>
                <a:ea typeface="Comic Sans MS" charset="-94"/>
                <a:cs typeface="Comic Sans MS" charset="-94"/>
              </a:rPr>
              <a:t>.</a:t>
            </a:r>
          </a:p>
          <a:p>
            <a:r>
              <a:rPr lang="en-US" sz="2800" cap="none" dirty="0" err="1" smtClean="0">
                <a:solidFill>
                  <a:schemeClr val="bg1"/>
                </a:solidFill>
                <a:latin typeface="Comic Sans MS" charset="-94"/>
                <a:ea typeface="Comic Sans MS" charset="-94"/>
                <a:cs typeface="Comic Sans MS" charset="-94"/>
              </a:rPr>
              <a:t>Bireysel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özgürlüğu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yöntem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olarak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benimsedi</a:t>
            </a:r>
            <a:r>
              <a:rPr lang="en-US" sz="2800" cap="none" dirty="0" smtClean="0">
                <a:solidFill>
                  <a:schemeClr val="bg1"/>
                </a:solidFill>
                <a:latin typeface="Comic Sans MS" charset="-94"/>
                <a:ea typeface="Comic Sans MS" charset="-94"/>
                <a:cs typeface="Comic Sans MS" charset="-94"/>
              </a:rPr>
              <a:t> </a:t>
            </a:r>
          </a:p>
          <a:p>
            <a:r>
              <a:rPr lang="en-US" sz="2800" cap="none" dirty="0" err="1">
                <a:solidFill>
                  <a:schemeClr val="bg1"/>
                </a:solidFill>
                <a:latin typeface="Comic Sans MS" charset="-94"/>
                <a:ea typeface="Comic Sans MS" charset="-94"/>
                <a:cs typeface="Comic Sans MS" charset="-94"/>
              </a:rPr>
              <a:t>E</a:t>
            </a:r>
            <a:r>
              <a:rPr lang="en-US" sz="2800" cap="none" dirty="0" err="1" smtClean="0">
                <a:solidFill>
                  <a:schemeClr val="bg1"/>
                </a:solidFill>
                <a:latin typeface="Comic Sans MS" charset="-94"/>
                <a:ea typeface="Comic Sans MS" charset="-94"/>
                <a:cs typeface="Comic Sans MS" charset="-94"/>
              </a:rPr>
              <a:t>ğitimde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okulların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değil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hayatın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belirleyici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olduğu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sonucuna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vardı</a:t>
            </a:r>
            <a:r>
              <a:rPr lang="en-US" sz="2800" cap="none" dirty="0" smtClean="0">
                <a:solidFill>
                  <a:schemeClr val="bg1"/>
                </a:solidFill>
                <a:latin typeface="Comic Sans MS" charset="-94"/>
                <a:ea typeface="Comic Sans MS" charset="-94"/>
                <a:cs typeface="Comic Sans MS" charset="-94"/>
              </a:rPr>
              <a:t>. </a:t>
            </a:r>
          </a:p>
          <a:p>
            <a:r>
              <a:rPr lang="en-US" sz="2800" cap="none" dirty="0" err="1" smtClean="0">
                <a:solidFill>
                  <a:schemeClr val="bg1"/>
                </a:solidFill>
                <a:latin typeface="Comic Sans MS" charset="-94"/>
                <a:ea typeface="Comic Sans MS" charset="-94"/>
                <a:cs typeface="Comic Sans MS" charset="-94"/>
              </a:rPr>
              <a:t>Bütün</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z</a:t>
            </a:r>
            <a:r>
              <a:rPr lang="en-US" sz="2800" cap="none" dirty="0" err="1" smtClean="0">
                <a:solidFill>
                  <a:schemeClr val="bg1"/>
                </a:solidFill>
                <a:latin typeface="Comic Sans MS" charset="-94"/>
                <a:ea typeface="Comic Sans MS" charset="-94"/>
                <a:cs typeface="Comic Sans MS" charset="-94"/>
              </a:rPr>
              <a:t>orlayıcı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yšntemleri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kaldırdı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ö</a:t>
            </a:r>
            <a:r>
              <a:rPr lang="en-US" sz="2800" cap="none" dirty="0" err="1" smtClean="0">
                <a:solidFill>
                  <a:schemeClr val="bg1"/>
                </a:solidFill>
                <a:latin typeface="Comic Sans MS" charset="-94"/>
                <a:ea typeface="Comic Sans MS" charset="-94"/>
                <a:cs typeface="Comic Sans MS" charset="-94"/>
              </a:rPr>
              <a:t>ğrencilerin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kendi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yöntemlerini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geliştirmelerine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izin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verdi</a:t>
            </a:r>
            <a:r>
              <a:rPr lang="en-US" sz="2800" cap="none" dirty="0" smtClean="0">
                <a:solidFill>
                  <a:schemeClr val="bg1"/>
                </a:solidFill>
                <a:latin typeface="Comic Sans MS" charset="-94"/>
                <a:ea typeface="Comic Sans MS" charset="-94"/>
                <a:cs typeface="Comic Sans MS" charset="-94"/>
              </a:rPr>
              <a:t>.</a:t>
            </a:r>
          </a:p>
          <a:p>
            <a:r>
              <a:rPr lang="en-US" sz="2800" cap="none" dirty="0" err="1" smtClean="0">
                <a:solidFill>
                  <a:schemeClr val="bg1"/>
                </a:solidFill>
                <a:latin typeface="Comic Sans MS" charset="-94"/>
                <a:ea typeface="Comic Sans MS" charset="-94"/>
                <a:cs typeface="Comic Sans MS" charset="-94"/>
              </a:rPr>
              <a:t>Okulu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terk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etmek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okula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kaydolmak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tamamen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serbestti</a:t>
            </a:r>
            <a:r>
              <a:rPr lang="en-US" sz="2800" cap="none" dirty="0" smtClean="0">
                <a:solidFill>
                  <a:schemeClr val="bg1"/>
                </a:solidFill>
                <a:latin typeface="Comic Sans MS" charset="-94"/>
                <a:ea typeface="Comic Sans MS" charset="-94"/>
                <a:cs typeface="Comic Sans MS" charset="-94"/>
              </a:rPr>
              <a:t>. </a:t>
            </a:r>
            <a:endParaRPr lang="en-US" sz="2800" b="1" cap="none" dirty="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89895512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smtClean="0">
                <a:solidFill>
                  <a:srgbClr val="FFFF00"/>
                </a:solidFill>
              </a:rPr>
              <a:t>Leo </a:t>
            </a:r>
            <a:r>
              <a:rPr lang="en-US" sz="3200" b="1" dirty="0" err="1">
                <a:solidFill>
                  <a:srgbClr val="FFFF00"/>
                </a:solidFill>
              </a:rPr>
              <a:t>Tolstoy’un</a:t>
            </a:r>
            <a:r>
              <a:rPr lang="en-US" sz="3200" b="1" dirty="0">
                <a:solidFill>
                  <a:srgbClr val="FFFF00"/>
                </a:solidFill>
              </a:rPr>
              <a:t> </a:t>
            </a:r>
            <a:r>
              <a:rPr lang="en-US" sz="3200" b="1" dirty="0" err="1">
                <a:solidFill>
                  <a:srgbClr val="FFFF00"/>
                </a:solidFill>
              </a:rPr>
              <a:t>Anarşist</a:t>
            </a:r>
            <a:r>
              <a:rPr lang="en-US" sz="3200" b="1" dirty="0">
                <a:solidFill>
                  <a:srgbClr val="FFFF00"/>
                </a:solidFill>
              </a:rPr>
              <a:t> </a:t>
            </a:r>
            <a:r>
              <a:rPr lang="en-US" sz="3200" b="1" dirty="0" err="1">
                <a:solidFill>
                  <a:srgbClr val="FFFF00"/>
                </a:solidFill>
              </a:rPr>
              <a:t>Okul</a:t>
            </a:r>
            <a:r>
              <a:rPr lang="en-US" sz="3200" b="1" dirty="0">
                <a:solidFill>
                  <a:srgbClr val="FFFF00"/>
                </a:solidFill>
              </a:rPr>
              <a:t> </a:t>
            </a:r>
            <a:r>
              <a:rPr lang="en-US" sz="3200" b="1" dirty="0" err="1">
                <a:solidFill>
                  <a:srgbClr val="FFFF00"/>
                </a:solidFill>
              </a:rPr>
              <a:t>Modeli</a:t>
            </a:r>
            <a:endParaRPr lang="en-US" sz="3200" b="1" dirty="0">
              <a:solidFill>
                <a:srgbClr val="FFFF00"/>
              </a:solidFill>
            </a:endParaRPr>
          </a:p>
        </p:txBody>
      </p:sp>
      <p:sp>
        <p:nvSpPr>
          <p:cNvPr id="3" name="Subtitle 2"/>
          <p:cNvSpPr>
            <a:spLocks noGrp="1"/>
          </p:cNvSpPr>
          <p:nvPr>
            <p:ph type="subTitle" idx="1"/>
          </p:nvPr>
        </p:nvSpPr>
        <p:spPr>
          <a:xfrm>
            <a:off x="705853" y="1411704"/>
            <a:ext cx="10846810" cy="5053263"/>
          </a:xfrm>
        </p:spPr>
        <p:txBody>
          <a:bodyPr>
            <a:normAutofit/>
          </a:bodyPr>
          <a:lstStyle/>
          <a:p>
            <a:r>
              <a:rPr lang="en-US" sz="2800" cap="none" dirty="0" err="1" smtClean="0">
                <a:solidFill>
                  <a:schemeClr val="bg2"/>
                </a:solidFill>
                <a:latin typeface="Comic Sans MS" charset="-94"/>
                <a:ea typeface="Comic Sans MS" charset="-94"/>
                <a:cs typeface="Comic Sans MS" charset="-94"/>
              </a:rPr>
              <a:t>Düzeni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tespit</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etme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hakkı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yönetime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katılma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hakları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vardı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Yönetim</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disiplin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bizzat</a:t>
            </a:r>
            <a:r>
              <a:rPr lang="en-US" sz="2800" cap="none" dirty="0" smtClean="0">
                <a:solidFill>
                  <a:schemeClr val="bg2"/>
                </a:solidFill>
                <a:latin typeface="Comic Sans MS" charset="-94"/>
                <a:ea typeface="Comic Sans MS" charset="-94"/>
                <a:cs typeface="Comic Sans MS" charset="-94"/>
              </a:rPr>
              <a:t> </a:t>
            </a:r>
            <a:r>
              <a:rPr lang="en-US" sz="2800" cap="none" dirty="0" err="1">
                <a:solidFill>
                  <a:schemeClr val="bg2"/>
                </a:solidFill>
                <a:latin typeface="Comic Sans MS" charset="-94"/>
                <a:ea typeface="Comic Sans MS" charset="-94"/>
                <a:cs typeface="Comic Sans MS" charset="-94"/>
              </a:rPr>
              <a:t>ö</a:t>
            </a:r>
            <a:r>
              <a:rPr lang="en-US" sz="2800" cap="none" dirty="0" err="1" smtClean="0">
                <a:solidFill>
                  <a:schemeClr val="bg2"/>
                </a:solidFill>
                <a:latin typeface="Comic Sans MS" charset="-94"/>
                <a:ea typeface="Comic Sans MS" charset="-94"/>
                <a:cs typeface="Comic Sans MS" charset="-94"/>
              </a:rPr>
              <a:t>grenciler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tarafından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tespit</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edilmekteydi</a:t>
            </a:r>
            <a:r>
              <a:rPr lang="en-US" sz="2800" cap="none" dirty="0" smtClean="0">
                <a:solidFill>
                  <a:schemeClr val="bg2"/>
                </a:solidFill>
                <a:latin typeface="Comic Sans MS" charset="-94"/>
                <a:ea typeface="Comic Sans MS" charset="-94"/>
                <a:cs typeface="Comic Sans MS" charset="-94"/>
              </a:rPr>
              <a:t>. </a:t>
            </a:r>
          </a:p>
          <a:p>
            <a:r>
              <a:rPr lang="en-US" sz="2800" cap="none" dirty="0" err="1" smtClean="0">
                <a:solidFill>
                  <a:schemeClr val="bg2"/>
                </a:solidFill>
                <a:latin typeface="Comic Sans MS" charset="-94"/>
                <a:ea typeface="Comic Sans MS" charset="-94"/>
                <a:cs typeface="Comic Sans MS" charset="-94"/>
              </a:rPr>
              <a:t>Yaramazlık</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yapan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šgrenciler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verilecek</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cezalar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bizzat</a:t>
            </a:r>
            <a:r>
              <a:rPr lang="en-US" sz="2800" cap="none" dirty="0" smtClean="0">
                <a:solidFill>
                  <a:schemeClr val="bg2"/>
                </a:solidFill>
                <a:latin typeface="Comic Sans MS" charset="-94"/>
                <a:ea typeface="Comic Sans MS" charset="-94"/>
                <a:cs typeface="Comic Sans MS" charset="-94"/>
              </a:rPr>
              <a:t> </a:t>
            </a:r>
            <a:r>
              <a:rPr lang="en-US" sz="2800" cap="none" dirty="0" err="1">
                <a:solidFill>
                  <a:schemeClr val="bg2"/>
                </a:solidFill>
                <a:latin typeface="Comic Sans MS" charset="-94"/>
                <a:ea typeface="Comic Sans MS" charset="-94"/>
                <a:cs typeface="Comic Sans MS" charset="-94"/>
              </a:rPr>
              <a:t>ö</a:t>
            </a:r>
            <a:r>
              <a:rPr lang="en-US" sz="2800" cap="none" dirty="0" err="1" smtClean="0">
                <a:solidFill>
                  <a:schemeClr val="bg2"/>
                </a:solidFill>
                <a:latin typeface="Comic Sans MS" charset="-94"/>
                <a:ea typeface="Comic Sans MS" charset="-94"/>
                <a:cs typeface="Comic Sans MS" charset="-94"/>
              </a:rPr>
              <a:t>grenciler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tarafından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belirlenip</a:t>
            </a:r>
            <a:r>
              <a:rPr lang="en-US" sz="2800" cap="none" dirty="0" smtClean="0">
                <a:solidFill>
                  <a:schemeClr val="bg2"/>
                </a:solidFill>
                <a:latin typeface="Comic Sans MS" charset="-94"/>
                <a:ea typeface="Comic Sans MS" charset="-94"/>
                <a:cs typeface="Comic Sans MS" charset="-94"/>
              </a:rPr>
              <a:t> </a:t>
            </a:r>
            <a:r>
              <a:rPr lang="en-US" sz="2800" cap="none" dirty="0" err="1">
                <a:solidFill>
                  <a:schemeClr val="bg2"/>
                </a:solidFill>
                <a:latin typeface="Comic Sans MS" charset="-94"/>
                <a:ea typeface="Comic Sans MS" charset="-94"/>
                <a:cs typeface="Comic Sans MS" charset="-94"/>
              </a:rPr>
              <a:t>ö</a:t>
            </a:r>
            <a:r>
              <a:rPr lang="en-US" sz="2800" cap="none" dirty="0" err="1" smtClean="0">
                <a:solidFill>
                  <a:schemeClr val="bg2"/>
                </a:solidFill>
                <a:latin typeface="Comic Sans MS" charset="-94"/>
                <a:ea typeface="Comic Sans MS" charset="-94"/>
                <a:cs typeface="Comic Sans MS" charset="-94"/>
              </a:rPr>
              <a:t>gretmenlerin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kontrolleri</a:t>
            </a:r>
            <a:r>
              <a:rPr lang="en-US" sz="2800" cap="none" dirty="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altında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uygulanmaktaydı</a:t>
            </a:r>
            <a:r>
              <a:rPr lang="en-US" sz="2800" cap="none" dirty="0" smtClean="0">
                <a:solidFill>
                  <a:schemeClr val="bg2"/>
                </a:solidFill>
                <a:latin typeface="Comic Sans MS" charset="-94"/>
                <a:ea typeface="Comic Sans MS" charset="-94"/>
                <a:cs typeface="Comic Sans MS" charset="-94"/>
              </a:rPr>
              <a:t>. </a:t>
            </a:r>
          </a:p>
          <a:p>
            <a:r>
              <a:rPr lang="en-US" sz="2800" cap="none" dirty="0" err="1">
                <a:solidFill>
                  <a:schemeClr val="bg2"/>
                </a:solidFill>
                <a:latin typeface="Comic Sans MS" charset="-94"/>
                <a:ea typeface="Comic Sans MS" charset="-94"/>
                <a:cs typeface="Comic Sans MS" charset="-94"/>
              </a:rPr>
              <a:t>Y</a:t>
            </a:r>
            <a:r>
              <a:rPr lang="en-US" sz="2800" cap="none" dirty="0" err="1" smtClean="0">
                <a:solidFill>
                  <a:schemeClr val="bg2"/>
                </a:solidFill>
                <a:latin typeface="Comic Sans MS" charset="-94"/>
                <a:ea typeface="Comic Sans MS" charset="-94"/>
                <a:cs typeface="Comic Sans MS" charset="-94"/>
              </a:rPr>
              <a:t>önetsel</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metodik</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didaktik</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özgürlük</a:t>
            </a:r>
            <a:endParaRPr lang="en-US" sz="2800" b="1" cap="none" dirty="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822335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smtClean="0">
                <a:solidFill>
                  <a:srgbClr val="FFFF00"/>
                </a:solidFill>
              </a:rPr>
              <a:t>Leo </a:t>
            </a:r>
            <a:r>
              <a:rPr lang="en-US" sz="3200" b="1" dirty="0" err="1">
                <a:solidFill>
                  <a:srgbClr val="FFFF00"/>
                </a:solidFill>
              </a:rPr>
              <a:t>Tolstoy’un</a:t>
            </a:r>
            <a:r>
              <a:rPr lang="en-US" sz="3200" b="1" dirty="0">
                <a:solidFill>
                  <a:srgbClr val="FFFF00"/>
                </a:solidFill>
              </a:rPr>
              <a:t> </a:t>
            </a:r>
            <a:r>
              <a:rPr lang="en-US" sz="3200" b="1" dirty="0" err="1">
                <a:solidFill>
                  <a:srgbClr val="FFFF00"/>
                </a:solidFill>
              </a:rPr>
              <a:t>Anarşist</a:t>
            </a:r>
            <a:r>
              <a:rPr lang="en-US" sz="3200" b="1" dirty="0">
                <a:solidFill>
                  <a:srgbClr val="FFFF00"/>
                </a:solidFill>
              </a:rPr>
              <a:t> </a:t>
            </a:r>
            <a:r>
              <a:rPr lang="en-US" sz="3200" b="1" dirty="0" err="1">
                <a:solidFill>
                  <a:srgbClr val="FFFF00"/>
                </a:solidFill>
              </a:rPr>
              <a:t>Okul</a:t>
            </a:r>
            <a:r>
              <a:rPr lang="en-US" sz="3200" b="1" dirty="0">
                <a:solidFill>
                  <a:srgbClr val="FFFF00"/>
                </a:solidFill>
              </a:rPr>
              <a:t> </a:t>
            </a:r>
            <a:r>
              <a:rPr lang="en-US" sz="3200" b="1" dirty="0" err="1">
                <a:solidFill>
                  <a:srgbClr val="FFFF00"/>
                </a:solidFill>
              </a:rPr>
              <a:t>Modeli</a:t>
            </a:r>
            <a:endParaRPr lang="en-US" sz="3200" b="1" dirty="0">
              <a:solidFill>
                <a:srgbClr val="FFFF00"/>
              </a:solidFill>
            </a:endParaRPr>
          </a:p>
        </p:txBody>
      </p:sp>
      <p:sp>
        <p:nvSpPr>
          <p:cNvPr id="3" name="Subtitle 2"/>
          <p:cNvSpPr>
            <a:spLocks noGrp="1"/>
          </p:cNvSpPr>
          <p:nvPr>
            <p:ph type="subTitle" idx="1"/>
          </p:nvPr>
        </p:nvSpPr>
        <p:spPr>
          <a:xfrm>
            <a:off x="705853" y="1411704"/>
            <a:ext cx="9833810" cy="5053263"/>
          </a:xfrm>
        </p:spPr>
        <p:txBody>
          <a:bodyPr>
            <a:normAutofit/>
          </a:bodyPr>
          <a:lstStyle/>
          <a:p>
            <a:r>
              <a:rPr lang="en-US" sz="2800" cap="none" dirty="0" smtClean="0">
                <a:solidFill>
                  <a:schemeClr val="bg1"/>
                </a:solidFill>
                <a:latin typeface="Comic Sans MS" charset="-94"/>
                <a:ea typeface="Comic Sans MS" charset="-94"/>
                <a:cs typeface="Comic Sans MS" charset="-94"/>
              </a:rPr>
              <a:t>“</a:t>
            </a:r>
            <a:r>
              <a:rPr lang="en-US" sz="2800" cap="none" dirty="0" err="1" smtClean="0">
                <a:solidFill>
                  <a:schemeClr val="bg1"/>
                </a:solidFill>
                <a:latin typeface="Comic Sans MS" charset="-94"/>
                <a:ea typeface="Comic Sans MS" charset="-94"/>
                <a:cs typeface="Comic Sans MS" charset="-94"/>
              </a:rPr>
              <a:t>Öğretimde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tek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ölçüt</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olduğunu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kabul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edelim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özgürlük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diyordu</a:t>
            </a:r>
            <a:r>
              <a:rPr lang="en-US" sz="2800" cap="none" dirty="0" smtClean="0">
                <a:solidFill>
                  <a:schemeClr val="bg1"/>
                </a:solidFill>
                <a:latin typeface="Comic Sans MS" charset="-94"/>
                <a:ea typeface="Comic Sans MS" charset="-94"/>
                <a:cs typeface="Comic Sans MS" charset="-94"/>
              </a:rPr>
              <a:t>.</a:t>
            </a:r>
          </a:p>
          <a:p>
            <a:r>
              <a:rPr lang="en-US" sz="2800" cap="none" dirty="0" err="1" smtClean="0">
                <a:solidFill>
                  <a:schemeClr val="bg1"/>
                </a:solidFill>
                <a:latin typeface="Comic Sans MS" charset="-94"/>
                <a:ea typeface="Comic Sans MS" charset="-94"/>
                <a:cs typeface="Comic Sans MS" charset="-94"/>
              </a:rPr>
              <a:t>Okulda</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ö</a:t>
            </a:r>
            <a:r>
              <a:rPr lang="en-US" sz="2800" cap="none" dirty="0" err="1" smtClean="0">
                <a:solidFill>
                  <a:schemeClr val="bg1"/>
                </a:solidFill>
                <a:latin typeface="Comic Sans MS" charset="-94"/>
                <a:ea typeface="Comic Sans MS" charset="-94"/>
                <a:cs typeface="Comic Sans MS" charset="-94"/>
              </a:rPr>
              <a:t>gretmen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ile</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ö</a:t>
            </a:r>
            <a:r>
              <a:rPr lang="en-US" sz="2800" cap="none" dirty="0" err="1" smtClean="0">
                <a:solidFill>
                  <a:schemeClr val="bg1"/>
                </a:solidFill>
                <a:latin typeface="Comic Sans MS" charset="-94"/>
                <a:ea typeface="Comic Sans MS" charset="-94"/>
                <a:cs typeface="Comic Sans MS" charset="-94"/>
              </a:rPr>
              <a:t>grenciler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arasında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usta-ırak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ilişkisine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dayalı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karsılıklı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güven</a:t>
            </a:r>
            <a:r>
              <a:rPr lang="en-US" sz="2800" cap="none" dirty="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saygıya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bağlı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yeni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egitim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uygulamaları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esas</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idi</a:t>
            </a:r>
            <a:r>
              <a:rPr lang="en-US" sz="2800" cap="none" dirty="0" smtClean="0">
                <a:solidFill>
                  <a:schemeClr val="bg1"/>
                </a:solidFill>
                <a:latin typeface="Comic Sans MS" charset="-94"/>
                <a:ea typeface="Comic Sans MS" charset="-94"/>
                <a:cs typeface="Comic Sans MS" charset="-94"/>
              </a:rPr>
              <a:t>. </a:t>
            </a:r>
          </a:p>
          <a:p>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Yıl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içerisinde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serbest</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egitim.Bunun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uygulandıgı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okulda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kendiliginden</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ö</a:t>
            </a:r>
            <a:r>
              <a:rPr lang="en-US" sz="2800" cap="none" dirty="0" err="1" smtClean="0">
                <a:solidFill>
                  <a:schemeClr val="bg1"/>
                </a:solidFill>
                <a:latin typeface="Comic Sans MS" charset="-94"/>
                <a:ea typeface="Comic Sans MS" charset="-94"/>
                <a:cs typeface="Comic Sans MS" charset="-94"/>
              </a:rPr>
              <a:t>rnek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düzen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disiplin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kuruldu</a:t>
            </a:r>
            <a:r>
              <a:rPr lang="en-US" sz="2800" cap="none" dirty="0" smtClean="0">
                <a:solidFill>
                  <a:schemeClr val="bg1"/>
                </a:solidFill>
                <a:latin typeface="Comic Sans MS" charset="-94"/>
                <a:ea typeface="Comic Sans MS" charset="-94"/>
                <a:cs typeface="Comic Sans MS" charset="-94"/>
              </a:rPr>
              <a:t>.</a:t>
            </a:r>
            <a:endParaRPr lang="en-US" sz="2800" b="1" cap="none" dirty="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24015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smtClean="0">
                <a:solidFill>
                  <a:srgbClr val="FFFF00"/>
                </a:solidFill>
              </a:rPr>
              <a:t>Leo </a:t>
            </a:r>
            <a:r>
              <a:rPr lang="en-US" sz="3200" b="1" dirty="0" err="1">
                <a:solidFill>
                  <a:srgbClr val="FFFF00"/>
                </a:solidFill>
              </a:rPr>
              <a:t>Tolstoy’un</a:t>
            </a:r>
            <a:r>
              <a:rPr lang="en-US" sz="3200" b="1" dirty="0">
                <a:solidFill>
                  <a:srgbClr val="FFFF00"/>
                </a:solidFill>
              </a:rPr>
              <a:t> </a:t>
            </a:r>
            <a:r>
              <a:rPr lang="en-US" sz="3200" b="1" dirty="0" err="1">
                <a:solidFill>
                  <a:srgbClr val="FFFF00"/>
                </a:solidFill>
              </a:rPr>
              <a:t>Anarşist</a:t>
            </a:r>
            <a:r>
              <a:rPr lang="en-US" sz="3200" b="1" dirty="0">
                <a:solidFill>
                  <a:srgbClr val="FFFF00"/>
                </a:solidFill>
              </a:rPr>
              <a:t> </a:t>
            </a:r>
            <a:r>
              <a:rPr lang="en-US" sz="3200" b="1" dirty="0" err="1">
                <a:solidFill>
                  <a:srgbClr val="FFFF00"/>
                </a:solidFill>
              </a:rPr>
              <a:t>Okul</a:t>
            </a:r>
            <a:r>
              <a:rPr lang="en-US" sz="3200" b="1" dirty="0">
                <a:solidFill>
                  <a:srgbClr val="FFFF00"/>
                </a:solidFill>
              </a:rPr>
              <a:t> </a:t>
            </a:r>
            <a:r>
              <a:rPr lang="en-US" sz="3200" b="1" dirty="0" err="1">
                <a:solidFill>
                  <a:srgbClr val="FFFF00"/>
                </a:solidFill>
              </a:rPr>
              <a:t>Modeli</a:t>
            </a:r>
            <a:endParaRPr lang="en-US" sz="3200" b="1" dirty="0">
              <a:solidFill>
                <a:srgbClr val="FFFF00"/>
              </a:solidFill>
            </a:endParaRPr>
          </a:p>
        </p:txBody>
      </p:sp>
      <p:sp>
        <p:nvSpPr>
          <p:cNvPr id="3" name="Subtitle 2"/>
          <p:cNvSpPr>
            <a:spLocks noGrp="1"/>
          </p:cNvSpPr>
          <p:nvPr>
            <p:ph type="subTitle" idx="1"/>
          </p:nvPr>
        </p:nvSpPr>
        <p:spPr>
          <a:xfrm>
            <a:off x="705853" y="1411704"/>
            <a:ext cx="10913718" cy="5053263"/>
          </a:xfrm>
        </p:spPr>
        <p:txBody>
          <a:bodyPr>
            <a:normAutofit/>
          </a:bodyPr>
          <a:lstStyle/>
          <a:p>
            <a:r>
              <a:rPr lang="en-US" sz="2800" cap="none" dirty="0" err="1" smtClean="0">
                <a:solidFill>
                  <a:schemeClr val="bg1"/>
                </a:solidFill>
                <a:latin typeface="Comic Sans MS" charset="-94"/>
                <a:ea typeface="Comic Sans MS" charset="-94"/>
                <a:cs typeface="Comic Sans MS" charset="-94"/>
              </a:rPr>
              <a:t>Sınıflara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ayırma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yaş</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esasına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dayalı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degil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tamamen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yetenek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durumlarına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göre</a:t>
            </a:r>
            <a:r>
              <a:rPr lang="en-US" sz="2800" cap="none" dirty="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yapılmıstı</a:t>
            </a:r>
            <a:r>
              <a:rPr lang="en-US" sz="2800" cap="none" dirty="0" smtClean="0">
                <a:solidFill>
                  <a:schemeClr val="bg1"/>
                </a:solidFill>
                <a:latin typeface="Comic Sans MS" charset="-94"/>
                <a:ea typeface="Comic Sans MS" charset="-94"/>
                <a:cs typeface="Comic Sans MS" charset="-94"/>
              </a:rPr>
              <a:t>. </a:t>
            </a:r>
          </a:p>
          <a:p>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ö</a:t>
            </a:r>
            <a:r>
              <a:rPr lang="en-US" sz="2800" cap="none" dirty="0" err="1" smtClean="0">
                <a:solidFill>
                  <a:schemeClr val="bg1"/>
                </a:solidFill>
                <a:latin typeface="Comic Sans MS" charset="-94"/>
                <a:ea typeface="Comic Sans MS" charset="-94"/>
                <a:cs typeface="Comic Sans MS" charset="-94"/>
              </a:rPr>
              <a:t>gretim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ders</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planı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mevcuttu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ama</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ö</a:t>
            </a:r>
            <a:r>
              <a:rPr lang="en-US" sz="2800" cap="none" dirty="0" err="1" smtClean="0">
                <a:solidFill>
                  <a:schemeClr val="bg1"/>
                </a:solidFill>
                <a:latin typeface="Comic Sans MS" charset="-94"/>
                <a:ea typeface="Comic Sans MS" charset="-94"/>
                <a:cs typeface="Comic Sans MS" charset="-94"/>
              </a:rPr>
              <a:t>grenciler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ö</a:t>
            </a:r>
            <a:r>
              <a:rPr lang="en-US" sz="2800" cap="none" dirty="0" err="1" smtClean="0">
                <a:solidFill>
                  <a:schemeClr val="bg1"/>
                </a:solidFill>
                <a:latin typeface="Comic Sans MS" charset="-94"/>
                <a:ea typeface="Comic Sans MS" charset="-94"/>
                <a:cs typeface="Comic Sans MS" charset="-94"/>
              </a:rPr>
              <a:t>gretmenler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buna</a:t>
            </a:r>
            <a:r>
              <a:rPr lang="en-US" sz="2800" cap="none" dirty="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baglı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bulunmamaktaydı</a:t>
            </a:r>
            <a:endParaRPr lang="en-US" sz="2800" b="1" cap="none" dirty="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0216972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dirty="0" smtClean="0">
                <a:solidFill>
                  <a:srgbClr val="FFFF00"/>
                </a:solidFill>
              </a:rPr>
              <a:t>Paulo </a:t>
            </a:r>
            <a:r>
              <a:rPr lang="en-US" sz="3200" dirty="0" err="1" smtClean="0">
                <a:solidFill>
                  <a:srgbClr val="FFFF00"/>
                </a:solidFill>
              </a:rPr>
              <a:t>Freire</a:t>
            </a:r>
            <a:r>
              <a:rPr lang="en-US" sz="3200" dirty="0" smtClean="0">
                <a:solidFill>
                  <a:srgbClr val="FFFF00"/>
                </a:solidFill>
              </a:rPr>
              <a:t> (</a:t>
            </a:r>
            <a:r>
              <a:rPr lang="en-US" sz="3200" dirty="0" err="1" smtClean="0">
                <a:solidFill>
                  <a:srgbClr val="FFFF00"/>
                </a:solidFill>
              </a:rPr>
              <a:t>Ezilenlerin</a:t>
            </a:r>
            <a:r>
              <a:rPr lang="en-US" sz="3200" dirty="0" smtClean="0">
                <a:solidFill>
                  <a:srgbClr val="FFFF00"/>
                </a:solidFill>
              </a:rPr>
              <a:t> </a:t>
            </a:r>
            <a:r>
              <a:rPr lang="en-US" sz="3200" dirty="0" err="1" smtClean="0">
                <a:solidFill>
                  <a:srgbClr val="FFFF00"/>
                </a:solidFill>
              </a:rPr>
              <a:t>Pedagojisi</a:t>
            </a:r>
            <a:r>
              <a:rPr lang="en-US" sz="3200" dirty="0" smtClean="0">
                <a:solidFill>
                  <a:srgbClr val="FFFF00"/>
                </a:solidFill>
              </a:rPr>
              <a:t>) </a:t>
            </a:r>
            <a:endParaRPr lang="en-US" sz="3200" b="1" dirty="0">
              <a:solidFill>
                <a:srgbClr val="FFFF00"/>
              </a:solidFill>
            </a:endParaRPr>
          </a:p>
        </p:txBody>
      </p:sp>
      <p:sp>
        <p:nvSpPr>
          <p:cNvPr id="3" name="Subtitle 2"/>
          <p:cNvSpPr>
            <a:spLocks noGrp="1"/>
          </p:cNvSpPr>
          <p:nvPr>
            <p:ph type="subTitle" idx="1"/>
          </p:nvPr>
        </p:nvSpPr>
        <p:spPr>
          <a:xfrm>
            <a:off x="705853" y="1411704"/>
            <a:ext cx="10824508" cy="5053263"/>
          </a:xfrm>
        </p:spPr>
        <p:txBody>
          <a:bodyPr>
            <a:normAutofit/>
          </a:bodyPr>
          <a:lstStyle/>
          <a:p>
            <a:r>
              <a:rPr lang="en-US" sz="2800" cap="none" dirty="0" err="1" smtClean="0">
                <a:solidFill>
                  <a:schemeClr val="bg2"/>
                </a:solidFill>
                <a:latin typeface="Comic Sans MS" charset="-94"/>
                <a:ea typeface="Comic Sans MS" charset="-94"/>
                <a:cs typeface="Comic Sans MS" charset="-94"/>
              </a:rPr>
              <a:t>Dünya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aç</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oldukları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için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uyuyamayanlarla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açlardan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korktukları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için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uyuyamayanlar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arasında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bölünmüş</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durumdadır</a:t>
            </a:r>
            <a:r>
              <a:rPr lang="en-US" sz="2800" cap="none" dirty="0" smtClean="0">
                <a:solidFill>
                  <a:schemeClr val="bg2"/>
                </a:solidFill>
                <a:latin typeface="Comic Sans MS" charset="-94"/>
                <a:ea typeface="Comic Sans MS" charset="-94"/>
                <a:cs typeface="Comic Sans MS" charset="-94"/>
              </a:rPr>
              <a:t>.”</a:t>
            </a:r>
          </a:p>
          <a:p>
            <a:r>
              <a:rPr lang="en-US" sz="2800" cap="none" dirty="0" err="1" smtClean="0">
                <a:solidFill>
                  <a:schemeClr val="bg2"/>
                </a:solidFill>
                <a:latin typeface="Comic Sans MS" charset="-94"/>
                <a:ea typeface="Comic Sans MS" charset="-94"/>
                <a:cs typeface="Comic Sans MS" charset="-94"/>
              </a:rPr>
              <a:t>Tarafsız</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eğitim</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yoktur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Eğitim</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genç</a:t>
            </a:r>
            <a:r>
              <a:rPr lang="en-US" sz="2800" cap="none" dirty="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kuşağın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bugünku</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sistemin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mantığına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entegrasyonunu</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kolaylaştırmakta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sisteme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uygunluk</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sağlamakta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kullanılan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bir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araç</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olarak</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işler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ya</a:t>
            </a:r>
            <a:r>
              <a:rPr lang="en-US" sz="2800" cap="none" dirty="0" smtClean="0">
                <a:solidFill>
                  <a:schemeClr val="bg2"/>
                </a:solidFill>
                <a:latin typeface="Comic Sans MS" charset="-94"/>
                <a:ea typeface="Comic Sans MS" charset="-94"/>
                <a:cs typeface="Comic Sans MS" charset="-94"/>
              </a:rPr>
              <a:t> da </a:t>
            </a:r>
            <a:r>
              <a:rPr lang="en-US" sz="2800" cap="none" dirty="0" err="1" smtClean="0">
                <a:solidFill>
                  <a:schemeClr val="bg2"/>
                </a:solidFill>
                <a:latin typeface="Comic Sans MS" charset="-94"/>
                <a:ea typeface="Comic Sans MS" charset="-94"/>
                <a:cs typeface="Comic Sans MS" charset="-94"/>
              </a:rPr>
              <a:t>erkeklerin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kadınların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gerçekliğini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eleştirel</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olarak</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ele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aldıkları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dünyalarının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dönüştürülmesine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nasıl</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katılacaklarını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keşfettikleri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bir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araç</a:t>
            </a:r>
            <a:endParaRPr lang="en-US" sz="2800" cap="none" dirty="0" smtClean="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2012444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dirty="0" smtClean="0">
                <a:solidFill>
                  <a:srgbClr val="FFFF00"/>
                </a:solidFill>
              </a:rPr>
              <a:t>Paulo </a:t>
            </a:r>
            <a:r>
              <a:rPr lang="en-US" sz="3200" dirty="0" err="1" smtClean="0">
                <a:solidFill>
                  <a:srgbClr val="FFFF00"/>
                </a:solidFill>
              </a:rPr>
              <a:t>Freire</a:t>
            </a:r>
            <a:r>
              <a:rPr lang="en-US" sz="3200" dirty="0" smtClean="0">
                <a:solidFill>
                  <a:srgbClr val="FFFF00"/>
                </a:solidFill>
              </a:rPr>
              <a:t> (</a:t>
            </a:r>
            <a:r>
              <a:rPr lang="en-US" sz="3200" dirty="0" err="1" smtClean="0">
                <a:solidFill>
                  <a:srgbClr val="FFFF00"/>
                </a:solidFill>
              </a:rPr>
              <a:t>Ezilenlerin</a:t>
            </a:r>
            <a:r>
              <a:rPr lang="en-US" sz="3200" dirty="0" smtClean="0">
                <a:solidFill>
                  <a:srgbClr val="FFFF00"/>
                </a:solidFill>
              </a:rPr>
              <a:t> </a:t>
            </a:r>
            <a:r>
              <a:rPr lang="en-US" sz="3200" dirty="0" err="1" smtClean="0">
                <a:solidFill>
                  <a:srgbClr val="FFFF00"/>
                </a:solidFill>
              </a:rPr>
              <a:t>Pedagojisi</a:t>
            </a:r>
            <a:r>
              <a:rPr lang="en-US" sz="3200" dirty="0" smtClean="0">
                <a:solidFill>
                  <a:srgbClr val="FFFF00"/>
                </a:solidFill>
              </a:rPr>
              <a:t>) </a:t>
            </a:r>
            <a:endParaRPr lang="en-US" sz="3200" b="1" dirty="0">
              <a:solidFill>
                <a:srgbClr val="FFFF00"/>
              </a:solidFill>
            </a:endParaRPr>
          </a:p>
        </p:txBody>
      </p:sp>
      <p:sp>
        <p:nvSpPr>
          <p:cNvPr id="3" name="Subtitle 2"/>
          <p:cNvSpPr>
            <a:spLocks noGrp="1"/>
          </p:cNvSpPr>
          <p:nvPr>
            <p:ph type="subTitle" idx="1"/>
          </p:nvPr>
        </p:nvSpPr>
        <p:spPr>
          <a:xfrm>
            <a:off x="705852" y="1411704"/>
            <a:ext cx="10668391" cy="5053263"/>
          </a:xfrm>
        </p:spPr>
        <p:txBody>
          <a:bodyPr>
            <a:normAutofit/>
          </a:bodyPr>
          <a:lstStyle/>
          <a:p>
            <a:r>
              <a:rPr lang="en-US" sz="2800" cap="none" dirty="0" err="1" smtClean="0">
                <a:solidFill>
                  <a:schemeClr val="bg2"/>
                </a:solidFill>
                <a:latin typeface="Comic Sans MS" charset="-94"/>
                <a:ea typeface="Comic Sans MS" charset="-94"/>
                <a:cs typeface="Comic Sans MS" charset="-94"/>
              </a:rPr>
              <a:t>Freire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bankacı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eğitim</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modelinde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eğitimi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tasarruf</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yatırımına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öğrencileri</a:t>
            </a:r>
            <a:r>
              <a:rPr lang="en-US" sz="2800" cap="none" dirty="0" smtClean="0">
                <a:solidFill>
                  <a:schemeClr val="bg2"/>
                </a:solidFill>
                <a:latin typeface="Comic Sans MS" charset="-94"/>
                <a:ea typeface="Comic Sans MS" charset="-94"/>
                <a:cs typeface="Comic Sans MS" charset="-94"/>
              </a:rPr>
              <a:t> ; </a:t>
            </a:r>
            <a:r>
              <a:rPr lang="en-US" sz="2800" cap="none" dirty="0" err="1" smtClean="0">
                <a:solidFill>
                  <a:schemeClr val="bg2"/>
                </a:solidFill>
                <a:latin typeface="Comic Sans MS" charset="-94"/>
                <a:ea typeface="Comic Sans MS" charset="-94"/>
                <a:cs typeface="Comic Sans MS" charset="-94"/>
              </a:rPr>
              <a:t>yatırım</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nesnelerine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öğretmenleri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ise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yatırımcılara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benzetmektedir</a:t>
            </a:r>
            <a:r>
              <a:rPr lang="en-US" sz="2800" cap="none" dirty="0" smtClean="0">
                <a:solidFill>
                  <a:schemeClr val="bg2"/>
                </a:solidFill>
                <a:latin typeface="Comic Sans MS" charset="-94"/>
                <a:ea typeface="Comic Sans MS" charset="-94"/>
                <a:cs typeface="Comic Sans MS" charset="-94"/>
              </a:rPr>
              <a:t>. </a:t>
            </a:r>
          </a:p>
          <a:p>
            <a:r>
              <a:rPr lang="en-US" sz="2800" cap="none" dirty="0" err="1" smtClean="0">
                <a:solidFill>
                  <a:schemeClr val="bg2"/>
                </a:solidFill>
                <a:latin typeface="Comic Sans MS" charset="-94"/>
                <a:ea typeface="Comic Sans MS" charset="-94"/>
                <a:cs typeface="Comic Sans MS" charset="-94"/>
              </a:rPr>
              <a:t>Öğretmen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iletişim</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kurmak</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yerine,tahvilleri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çıkarır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öğrencilerin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sabırla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aldığı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ezberlediği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tekrarladığı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yatırımları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yapar</a:t>
            </a:r>
            <a:r>
              <a:rPr lang="en-US" sz="2800" cap="none" dirty="0" smtClean="0">
                <a:solidFill>
                  <a:schemeClr val="bg2"/>
                </a:solidFill>
                <a:latin typeface="Comic Sans MS" charset="-94"/>
                <a:ea typeface="Comic Sans MS" charset="-94"/>
                <a:cs typeface="Comic Sans MS" charset="-94"/>
              </a:rPr>
              <a:t>. Bu ,</a:t>
            </a:r>
            <a:r>
              <a:rPr lang="en-US" sz="2800" cap="none" dirty="0" err="1" smtClean="0">
                <a:solidFill>
                  <a:schemeClr val="bg2"/>
                </a:solidFill>
                <a:latin typeface="Comic Sans MS" charset="-94"/>
                <a:ea typeface="Comic Sans MS" charset="-94"/>
                <a:cs typeface="Comic Sans MS" charset="-94"/>
              </a:rPr>
              <a:t>öğrencilere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tanınan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hareket</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alanının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yatırılanı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kabul</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tasnif</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edip</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yığmaktan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ibaret</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olduğu</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bankacı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eğitim</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modelidir</a:t>
            </a:r>
            <a:r>
              <a:rPr lang="en-US" sz="2800" cap="none" dirty="0" smtClean="0">
                <a:solidFill>
                  <a:schemeClr val="bg2"/>
                </a:solidFill>
                <a:latin typeface="Comic Sans MS" charset="-94"/>
                <a:ea typeface="Comic Sans MS" charset="-94"/>
                <a:cs typeface="Comic Sans MS" charset="-94"/>
              </a:rPr>
              <a:t>.</a:t>
            </a:r>
            <a:endParaRPr lang="en-US" sz="2800" b="1" cap="none" dirty="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81213566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dirty="0" smtClean="0">
                <a:solidFill>
                  <a:srgbClr val="FFFF00"/>
                </a:solidFill>
              </a:rPr>
              <a:t>Paulo </a:t>
            </a:r>
            <a:r>
              <a:rPr lang="en-US" sz="3200" dirty="0" err="1" smtClean="0">
                <a:solidFill>
                  <a:srgbClr val="FFFF00"/>
                </a:solidFill>
              </a:rPr>
              <a:t>Freire</a:t>
            </a:r>
            <a:r>
              <a:rPr lang="en-US" sz="3200" dirty="0" smtClean="0">
                <a:solidFill>
                  <a:srgbClr val="FFFF00"/>
                </a:solidFill>
              </a:rPr>
              <a:t> (</a:t>
            </a:r>
            <a:r>
              <a:rPr lang="en-US" sz="3200" dirty="0" err="1" smtClean="0">
                <a:solidFill>
                  <a:srgbClr val="FFFF00"/>
                </a:solidFill>
              </a:rPr>
              <a:t>Ezilenlerin</a:t>
            </a:r>
            <a:r>
              <a:rPr lang="en-US" sz="3200" dirty="0" smtClean="0">
                <a:solidFill>
                  <a:srgbClr val="FFFF00"/>
                </a:solidFill>
              </a:rPr>
              <a:t> </a:t>
            </a:r>
            <a:r>
              <a:rPr lang="en-US" sz="3200" dirty="0" err="1" smtClean="0">
                <a:solidFill>
                  <a:srgbClr val="FFFF00"/>
                </a:solidFill>
              </a:rPr>
              <a:t>Pedagojisi</a:t>
            </a:r>
            <a:r>
              <a:rPr lang="en-US" sz="3200" dirty="0" smtClean="0">
                <a:solidFill>
                  <a:srgbClr val="FFFF00"/>
                </a:solidFill>
              </a:rPr>
              <a:t>) </a:t>
            </a:r>
            <a:endParaRPr lang="en-US" sz="3200" b="1" dirty="0">
              <a:solidFill>
                <a:srgbClr val="FFFF00"/>
              </a:solidFill>
            </a:endParaRPr>
          </a:p>
        </p:txBody>
      </p:sp>
      <p:sp>
        <p:nvSpPr>
          <p:cNvPr id="3" name="Subtitle 2"/>
          <p:cNvSpPr>
            <a:spLocks noGrp="1"/>
          </p:cNvSpPr>
          <p:nvPr>
            <p:ph type="subTitle" idx="1"/>
          </p:nvPr>
        </p:nvSpPr>
        <p:spPr>
          <a:xfrm>
            <a:off x="705852" y="1411704"/>
            <a:ext cx="10668391" cy="5053263"/>
          </a:xfrm>
        </p:spPr>
        <p:txBody>
          <a:bodyPr>
            <a:normAutofit/>
          </a:bodyPr>
          <a:lstStyle/>
          <a:p>
            <a:r>
              <a:rPr lang="en-US" sz="2800" cap="none" dirty="0" err="1" smtClean="0">
                <a:solidFill>
                  <a:schemeClr val="bg2"/>
                </a:solidFill>
                <a:latin typeface="Comic Sans MS" charset="-94"/>
                <a:ea typeface="Comic Sans MS" charset="-94"/>
                <a:cs typeface="Comic Sans MS" charset="-94"/>
              </a:rPr>
              <a:t>Bankacı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eğitim</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modelinde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öğretmenin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rolü</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görevi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sadece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bilgi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veren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bir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kaynak</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şeklindedir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Öğrenci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pasif</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durumdadır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kendisine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verilen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bilgileri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alır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ezberler</a:t>
            </a:r>
            <a:r>
              <a:rPr lang="en-US" sz="2800" cap="none" dirty="0" smtClean="0">
                <a:solidFill>
                  <a:schemeClr val="bg2"/>
                </a:solidFill>
                <a:latin typeface="Comic Sans MS" charset="-94"/>
                <a:ea typeface="Comic Sans MS" charset="-94"/>
                <a:cs typeface="Comic Sans MS" charset="-94"/>
              </a:rPr>
              <a:t>.</a:t>
            </a:r>
          </a:p>
          <a:p>
            <a:r>
              <a:rPr lang="en-US" sz="2800" cap="none" dirty="0" smtClean="0">
                <a:solidFill>
                  <a:schemeClr val="bg2"/>
                </a:solidFill>
                <a:latin typeface="Comic Sans MS" charset="-94"/>
                <a:ea typeface="Comic Sans MS" charset="-94"/>
                <a:cs typeface="Comic Sans MS" charset="-94"/>
              </a:rPr>
              <a:t> O </a:t>
            </a:r>
            <a:r>
              <a:rPr lang="en-US" sz="2800" cap="none" dirty="0" err="1" smtClean="0">
                <a:solidFill>
                  <a:schemeClr val="bg2"/>
                </a:solidFill>
                <a:latin typeface="Comic Sans MS" charset="-94"/>
                <a:ea typeface="Comic Sans MS" charset="-94"/>
                <a:cs typeface="Comic Sans MS" charset="-94"/>
              </a:rPr>
              <a:t>bilgiyi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araştırmaz</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yorumlamaz</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eleştirmez</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Bunun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böyle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olduğunu</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araştırma,gerçekleme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yoluna</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gitmez</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Bankacı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eğitim</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modeli,bizdeki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kendini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bürokrasiden</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sıyıramamış</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klasik</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eğitim</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sistemine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benziyor</a:t>
            </a:r>
            <a:r>
              <a:rPr lang="en-US" sz="2800" cap="none" dirty="0" smtClean="0">
                <a:solidFill>
                  <a:schemeClr val="bg2"/>
                </a:solidFill>
                <a:latin typeface="Comic Sans MS" charset="-94"/>
                <a:ea typeface="Comic Sans MS" charset="-94"/>
                <a:cs typeface="Comic Sans MS" charset="-94"/>
              </a:rPr>
              <a:t>. Bu </a:t>
            </a:r>
            <a:r>
              <a:rPr lang="en-US" sz="2800" cap="none" dirty="0" err="1" smtClean="0">
                <a:solidFill>
                  <a:schemeClr val="bg2"/>
                </a:solidFill>
                <a:latin typeface="Comic Sans MS" charset="-94"/>
                <a:ea typeface="Comic Sans MS" charset="-94"/>
                <a:cs typeface="Comic Sans MS" charset="-94"/>
              </a:rPr>
              <a:t>eğitim</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sisteminde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öğrenci</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pasif</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durumdadır</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ve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sadece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kendisine</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sunulanı</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alıp</a:t>
            </a:r>
            <a:r>
              <a:rPr lang="en-US" sz="2800" cap="none" dirty="0" smtClean="0">
                <a:solidFill>
                  <a:schemeClr val="bg2"/>
                </a:solidFill>
                <a:latin typeface="Comic Sans MS" charset="-94"/>
                <a:ea typeface="Comic Sans MS" charset="-94"/>
                <a:cs typeface="Comic Sans MS" charset="-94"/>
              </a:rPr>
              <a:t> </a:t>
            </a:r>
            <a:r>
              <a:rPr lang="en-US" sz="2800" cap="none" dirty="0" err="1" smtClean="0">
                <a:solidFill>
                  <a:schemeClr val="bg2"/>
                </a:solidFill>
                <a:latin typeface="Comic Sans MS" charset="-94"/>
                <a:ea typeface="Comic Sans MS" charset="-94"/>
                <a:cs typeface="Comic Sans MS" charset="-94"/>
              </a:rPr>
              <a:t>ezberler</a:t>
            </a:r>
            <a:r>
              <a:rPr lang="en-US" sz="2800" cap="none" dirty="0" smtClean="0">
                <a:solidFill>
                  <a:schemeClr val="bg2"/>
                </a:solidFill>
                <a:latin typeface="Comic Sans MS" charset="-94"/>
                <a:ea typeface="Comic Sans MS" charset="-94"/>
                <a:cs typeface="Comic Sans MS" charset="-94"/>
              </a:rPr>
              <a:t>.</a:t>
            </a:r>
            <a:endParaRPr lang="en-US" sz="2800" b="1" cap="none" dirty="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39942031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dirty="0" smtClean="0">
                <a:solidFill>
                  <a:srgbClr val="FFFF00"/>
                </a:solidFill>
              </a:rPr>
              <a:t>Paulo </a:t>
            </a:r>
            <a:r>
              <a:rPr lang="en-US" sz="3200" dirty="0" err="1" smtClean="0">
                <a:solidFill>
                  <a:srgbClr val="FFFF00"/>
                </a:solidFill>
              </a:rPr>
              <a:t>Freire</a:t>
            </a:r>
            <a:r>
              <a:rPr lang="en-US" sz="3200" dirty="0" smtClean="0">
                <a:solidFill>
                  <a:srgbClr val="FFFF00"/>
                </a:solidFill>
              </a:rPr>
              <a:t> (</a:t>
            </a:r>
            <a:r>
              <a:rPr lang="en-US" sz="3200" dirty="0" err="1" smtClean="0">
                <a:solidFill>
                  <a:srgbClr val="FFFF00"/>
                </a:solidFill>
              </a:rPr>
              <a:t>Ezilenlerin</a:t>
            </a:r>
            <a:r>
              <a:rPr lang="en-US" sz="3200" dirty="0" smtClean="0">
                <a:solidFill>
                  <a:srgbClr val="FFFF00"/>
                </a:solidFill>
              </a:rPr>
              <a:t> </a:t>
            </a:r>
            <a:r>
              <a:rPr lang="en-US" sz="3200" dirty="0" err="1" smtClean="0">
                <a:solidFill>
                  <a:srgbClr val="FFFF00"/>
                </a:solidFill>
              </a:rPr>
              <a:t>Pedagojisi</a:t>
            </a:r>
            <a:r>
              <a:rPr lang="en-US" sz="3200" dirty="0" smtClean="0">
                <a:solidFill>
                  <a:srgbClr val="FFFF00"/>
                </a:solidFill>
              </a:rPr>
              <a:t>) </a:t>
            </a:r>
            <a:endParaRPr lang="en-US" sz="3200" b="1" dirty="0">
              <a:solidFill>
                <a:srgbClr val="FFFF00"/>
              </a:solidFill>
            </a:endParaRPr>
          </a:p>
        </p:txBody>
      </p:sp>
      <p:sp>
        <p:nvSpPr>
          <p:cNvPr id="3" name="Subtitle 2"/>
          <p:cNvSpPr>
            <a:spLocks noGrp="1"/>
          </p:cNvSpPr>
          <p:nvPr>
            <p:ph type="subTitle" idx="1"/>
          </p:nvPr>
        </p:nvSpPr>
        <p:spPr>
          <a:xfrm>
            <a:off x="705853" y="1411704"/>
            <a:ext cx="9833810" cy="5053263"/>
          </a:xfrm>
        </p:spPr>
        <p:txBody>
          <a:bodyPr>
            <a:normAutofit lnSpcReduction="10000"/>
          </a:bodyPr>
          <a:lstStyle/>
          <a:p>
            <a:r>
              <a:rPr lang="en-US" sz="2800" cap="none" dirty="0" err="1" smtClean="0">
                <a:solidFill>
                  <a:schemeClr val="bg2"/>
                </a:solidFill>
              </a:rPr>
              <a:t>Öğretmen</a:t>
            </a:r>
            <a:r>
              <a:rPr lang="en-US" sz="2800" cap="none" dirty="0" smtClean="0">
                <a:solidFill>
                  <a:schemeClr val="bg2"/>
                </a:solidFill>
              </a:rPr>
              <a:t> </a:t>
            </a:r>
            <a:r>
              <a:rPr lang="en-US" sz="2800" cap="none" dirty="0" err="1" smtClean="0">
                <a:solidFill>
                  <a:schemeClr val="bg2"/>
                </a:solidFill>
              </a:rPr>
              <a:t>öğretir</a:t>
            </a:r>
            <a:r>
              <a:rPr lang="en-US" sz="2800" cap="none" dirty="0" smtClean="0">
                <a:solidFill>
                  <a:schemeClr val="bg2"/>
                </a:solidFill>
              </a:rPr>
              <a:t> </a:t>
            </a:r>
            <a:r>
              <a:rPr lang="en-US" sz="2800" cap="none" dirty="0" err="1" smtClean="0">
                <a:solidFill>
                  <a:schemeClr val="bg2"/>
                </a:solidFill>
              </a:rPr>
              <a:t>ve</a:t>
            </a:r>
            <a:r>
              <a:rPr lang="en-US" sz="2800" cap="none" dirty="0" smtClean="0">
                <a:solidFill>
                  <a:schemeClr val="bg2"/>
                </a:solidFill>
              </a:rPr>
              <a:t> </a:t>
            </a:r>
            <a:r>
              <a:rPr lang="en-US" sz="2800" cap="none" dirty="0" err="1" smtClean="0">
                <a:solidFill>
                  <a:schemeClr val="bg2"/>
                </a:solidFill>
              </a:rPr>
              <a:t>öğrenciler</a:t>
            </a:r>
            <a:r>
              <a:rPr lang="en-US" sz="2800" cap="none" dirty="0" smtClean="0">
                <a:solidFill>
                  <a:schemeClr val="bg2"/>
                </a:solidFill>
              </a:rPr>
              <a:t> </a:t>
            </a:r>
            <a:r>
              <a:rPr lang="en-US" sz="2800" cap="none" dirty="0" err="1" smtClean="0">
                <a:solidFill>
                  <a:schemeClr val="bg2"/>
                </a:solidFill>
              </a:rPr>
              <a:t>ders</a:t>
            </a:r>
            <a:r>
              <a:rPr lang="en-US" sz="2800" cap="none" dirty="0" smtClean="0">
                <a:solidFill>
                  <a:schemeClr val="bg2"/>
                </a:solidFill>
              </a:rPr>
              <a:t> </a:t>
            </a:r>
            <a:r>
              <a:rPr lang="en-US" sz="2800" cap="none" dirty="0" err="1" smtClean="0">
                <a:solidFill>
                  <a:schemeClr val="bg2"/>
                </a:solidFill>
              </a:rPr>
              <a:t>alır</a:t>
            </a:r>
            <a:r>
              <a:rPr lang="en-US" sz="2800" cap="none" dirty="0" smtClean="0">
                <a:solidFill>
                  <a:schemeClr val="bg2"/>
                </a:solidFill>
              </a:rPr>
              <a:t>.</a:t>
            </a:r>
          </a:p>
          <a:p>
            <a:r>
              <a:rPr lang="en-US" sz="2800" cap="none" dirty="0" smtClean="0">
                <a:solidFill>
                  <a:schemeClr val="bg2"/>
                </a:solidFill>
              </a:rPr>
              <a:t>B)</a:t>
            </a:r>
            <a:r>
              <a:rPr lang="en-US" sz="2800" cap="none" dirty="0" err="1" smtClean="0">
                <a:solidFill>
                  <a:schemeClr val="bg2"/>
                </a:solidFill>
              </a:rPr>
              <a:t>öğretmen</a:t>
            </a:r>
            <a:r>
              <a:rPr lang="en-US" sz="2800" cap="none" dirty="0" smtClean="0">
                <a:solidFill>
                  <a:schemeClr val="bg2"/>
                </a:solidFill>
              </a:rPr>
              <a:t> her </a:t>
            </a:r>
            <a:r>
              <a:rPr lang="en-US" sz="2800" cap="none" dirty="0" err="1" smtClean="0">
                <a:solidFill>
                  <a:schemeClr val="bg2"/>
                </a:solidFill>
              </a:rPr>
              <a:t>şeyi</a:t>
            </a:r>
            <a:r>
              <a:rPr lang="en-US" sz="2800" cap="none" dirty="0" smtClean="0">
                <a:solidFill>
                  <a:schemeClr val="bg2"/>
                </a:solidFill>
              </a:rPr>
              <a:t> </a:t>
            </a:r>
            <a:r>
              <a:rPr lang="en-US" sz="2800" cap="none" dirty="0" err="1" smtClean="0">
                <a:solidFill>
                  <a:schemeClr val="bg2"/>
                </a:solidFill>
              </a:rPr>
              <a:t>bilir,öğrenciler</a:t>
            </a:r>
            <a:r>
              <a:rPr lang="en-US" sz="2800" cap="none" dirty="0" smtClean="0">
                <a:solidFill>
                  <a:schemeClr val="bg2"/>
                </a:solidFill>
              </a:rPr>
              <a:t> </a:t>
            </a:r>
            <a:r>
              <a:rPr lang="en-US" sz="2800" cap="none" dirty="0" err="1" smtClean="0">
                <a:solidFill>
                  <a:schemeClr val="bg2"/>
                </a:solidFill>
              </a:rPr>
              <a:t>hiçbir</a:t>
            </a:r>
            <a:r>
              <a:rPr lang="en-US" sz="2800" cap="none" dirty="0" smtClean="0">
                <a:solidFill>
                  <a:schemeClr val="bg2"/>
                </a:solidFill>
              </a:rPr>
              <a:t> </a:t>
            </a:r>
            <a:r>
              <a:rPr lang="en-US" sz="2800" cap="none" dirty="0" err="1" smtClean="0">
                <a:solidFill>
                  <a:schemeClr val="bg2"/>
                </a:solidFill>
              </a:rPr>
              <a:t>şey</a:t>
            </a:r>
            <a:r>
              <a:rPr lang="en-US" sz="2800" cap="none" dirty="0" smtClean="0">
                <a:solidFill>
                  <a:schemeClr val="bg2"/>
                </a:solidFill>
              </a:rPr>
              <a:t> </a:t>
            </a:r>
            <a:r>
              <a:rPr lang="en-US" sz="2800" cap="none" dirty="0" err="1" smtClean="0">
                <a:solidFill>
                  <a:schemeClr val="bg2"/>
                </a:solidFill>
              </a:rPr>
              <a:t>bilmez</a:t>
            </a:r>
            <a:r>
              <a:rPr lang="en-US" sz="2800" cap="none" dirty="0" smtClean="0">
                <a:solidFill>
                  <a:schemeClr val="bg2"/>
                </a:solidFill>
              </a:rPr>
              <a:t>.</a:t>
            </a:r>
          </a:p>
          <a:p>
            <a:r>
              <a:rPr lang="en-US" sz="2800" cap="none" dirty="0" smtClean="0">
                <a:solidFill>
                  <a:schemeClr val="bg2"/>
                </a:solidFill>
              </a:rPr>
              <a:t>C)</a:t>
            </a:r>
            <a:r>
              <a:rPr lang="en-US" sz="2800" cap="none" dirty="0" err="1" smtClean="0">
                <a:solidFill>
                  <a:schemeClr val="bg2"/>
                </a:solidFill>
              </a:rPr>
              <a:t>öğretmen</a:t>
            </a:r>
            <a:r>
              <a:rPr lang="en-US" sz="2800" cap="none" dirty="0" smtClean="0">
                <a:solidFill>
                  <a:schemeClr val="bg2"/>
                </a:solidFill>
              </a:rPr>
              <a:t> </a:t>
            </a:r>
            <a:r>
              <a:rPr lang="en-US" sz="2800" cap="none" dirty="0" err="1" smtClean="0">
                <a:solidFill>
                  <a:schemeClr val="bg2"/>
                </a:solidFill>
              </a:rPr>
              <a:t>düşünür,öğrenciler</a:t>
            </a:r>
            <a:r>
              <a:rPr lang="en-US" sz="2800" cap="none" dirty="0" smtClean="0">
                <a:solidFill>
                  <a:schemeClr val="bg2"/>
                </a:solidFill>
              </a:rPr>
              <a:t> </a:t>
            </a:r>
            <a:r>
              <a:rPr lang="en-US" sz="2800" cap="none" dirty="0" err="1" smtClean="0">
                <a:solidFill>
                  <a:schemeClr val="bg2"/>
                </a:solidFill>
              </a:rPr>
              <a:t>hakkında</a:t>
            </a:r>
            <a:r>
              <a:rPr lang="en-US" sz="2800" cap="none" dirty="0" smtClean="0">
                <a:solidFill>
                  <a:schemeClr val="bg2"/>
                </a:solidFill>
              </a:rPr>
              <a:t> </a:t>
            </a:r>
            <a:r>
              <a:rPr lang="en-US" sz="2800" cap="none" dirty="0" err="1" smtClean="0">
                <a:solidFill>
                  <a:schemeClr val="bg2"/>
                </a:solidFill>
              </a:rPr>
              <a:t>düşünülür</a:t>
            </a:r>
            <a:r>
              <a:rPr lang="en-US" sz="2800" cap="none" dirty="0" smtClean="0">
                <a:solidFill>
                  <a:schemeClr val="bg2"/>
                </a:solidFill>
              </a:rPr>
              <a:t>.</a:t>
            </a:r>
          </a:p>
          <a:p>
            <a:r>
              <a:rPr lang="en-US" sz="2800" cap="none" dirty="0" smtClean="0">
                <a:solidFill>
                  <a:schemeClr val="bg2"/>
                </a:solidFill>
              </a:rPr>
              <a:t>D)</a:t>
            </a:r>
            <a:r>
              <a:rPr lang="en-US" sz="2800" cap="none" dirty="0" err="1" smtClean="0">
                <a:solidFill>
                  <a:schemeClr val="bg2"/>
                </a:solidFill>
              </a:rPr>
              <a:t>öğretmen</a:t>
            </a:r>
            <a:r>
              <a:rPr lang="en-US" sz="2800" cap="none" dirty="0" smtClean="0">
                <a:solidFill>
                  <a:schemeClr val="bg2"/>
                </a:solidFill>
              </a:rPr>
              <a:t> </a:t>
            </a:r>
            <a:r>
              <a:rPr lang="en-US" sz="2800" cap="none" dirty="0" err="1" smtClean="0">
                <a:solidFill>
                  <a:schemeClr val="bg2"/>
                </a:solidFill>
              </a:rPr>
              <a:t>konuşur,öğrenciler</a:t>
            </a:r>
            <a:r>
              <a:rPr lang="en-US" sz="2800" cap="none" dirty="0" smtClean="0">
                <a:solidFill>
                  <a:schemeClr val="bg2"/>
                </a:solidFill>
              </a:rPr>
              <a:t> </a:t>
            </a:r>
            <a:r>
              <a:rPr lang="en-US" sz="2800" cap="none" dirty="0" err="1" smtClean="0">
                <a:solidFill>
                  <a:schemeClr val="bg2"/>
                </a:solidFill>
              </a:rPr>
              <a:t>uslu</a:t>
            </a:r>
            <a:r>
              <a:rPr lang="en-US" sz="2800" cap="none" dirty="0" smtClean="0">
                <a:solidFill>
                  <a:schemeClr val="bg2"/>
                </a:solidFill>
              </a:rPr>
              <a:t> </a:t>
            </a:r>
            <a:r>
              <a:rPr lang="en-US" sz="2800" cap="none" dirty="0" err="1" smtClean="0">
                <a:solidFill>
                  <a:schemeClr val="bg2"/>
                </a:solidFill>
              </a:rPr>
              <a:t>uslu</a:t>
            </a:r>
            <a:r>
              <a:rPr lang="en-US" sz="2800" cap="none" dirty="0" smtClean="0">
                <a:solidFill>
                  <a:schemeClr val="bg2"/>
                </a:solidFill>
              </a:rPr>
              <a:t> </a:t>
            </a:r>
            <a:r>
              <a:rPr lang="en-US" sz="2800" cap="none" dirty="0" err="1" smtClean="0">
                <a:solidFill>
                  <a:schemeClr val="bg2"/>
                </a:solidFill>
              </a:rPr>
              <a:t>dinler</a:t>
            </a:r>
            <a:r>
              <a:rPr lang="en-US" sz="2800" cap="none" dirty="0" smtClean="0">
                <a:solidFill>
                  <a:schemeClr val="bg2"/>
                </a:solidFill>
              </a:rPr>
              <a:t>.</a:t>
            </a:r>
          </a:p>
          <a:p>
            <a:r>
              <a:rPr lang="en-US" sz="2800" cap="none" dirty="0" smtClean="0">
                <a:solidFill>
                  <a:schemeClr val="bg2"/>
                </a:solidFill>
              </a:rPr>
              <a:t>E)</a:t>
            </a:r>
            <a:r>
              <a:rPr lang="en-US" sz="2800" cap="none" dirty="0" err="1" smtClean="0">
                <a:solidFill>
                  <a:schemeClr val="bg2"/>
                </a:solidFill>
              </a:rPr>
              <a:t>öğretmenler</a:t>
            </a:r>
            <a:r>
              <a:rPr lang="en-US" sz="2800" cap="none" dirty="0" smtClean="0">
                <a:solidFill>
                  <a:schemeClr val="bg2"/>
                </a:solidFill>
              </a:rPr>
              <a:t> </a:t>
            </a:r>
            <a:r>
              <a:rPr lang="en-US" sz="2800" cap="none" dirty="0" err="1" smtClean="0">
                <a:solidFill>
                  <a:schemeClr val="bg2"/>
                </a:solidFill>
              </a:rPr>
              <a:t>disipline</a:t>
            </a:r>
            <a:r>
              <a:rPr lang="en-US" sz="2800" cap="none" dirty="0" smtClean="0">
                <a:solidFill>
                  <a:schemeClr val="bg2"/>
                </a:solidFill>
              </a:rPr>
              <a:t> </a:t>
            </a:r>
            <a:r>
              <a:rPr lang="en-US" sz="2800" cap="none" dirty="0" err="1" smtClean="0">
                <a:solidFill>
                  <a:schemeClr val="bg2"/>
                </a:solidFill>
              </a:rPr>
              <a:t>eder,öğrenciler</a:t>
            </a:r>
            <a:r>
              <a:rPr lang="en-US" sz="2800" cap="none" dirty="0" smtClean="0">
                <a:solidFill>
                  <a:schemeClr val="bg2"/>
                </a:solidFill>
              </a:rPr>
              <a:t> </a:t>
            </a:r>
            <a:r>
              <a:rPr lang="en-US" sz="2800" cap="none" dirty="0" err="1" smtClean="0">
                <a:solidFill>
                  <a:schemeClr val="bg2"/>
                </a:solidFill>
              </a:rPr>
              <a:t>disipline</a:t>
            </a:r>
            <a:r>
              <a:rPr lang="en-US" sz="2800" cap="none" dirty="0" smtClean="0">
                <a:solidFill>
                  <a:schemeClr val="bg2"/>
                </a:solidFill>
              </a:rPr>
              <a:t> </a:t>
            </a:r>
            <a:r>
              <a:rPr lang="en-US" sz="2800" cap="none" dirty="0" err="1" smtClean="0">
                <a:solidFill>
                  <a:schemeClr val="bg2"/>
                </a:solidFill>
              </a:rPr>
              <a:t>sokulurlar</a:t>
            </a:r>
            <a:r>
              <a:rPr lang="en-US" sz="2800" cap="none" dirty="0" smtClean="0">
                <a:solidFill>
                  <a:schemeClr val="bg2"/>
                </a:solidFill>
              </a:rPr>
              <a:t>.</a:t>
            </a:r>
          </a:p>
          <a:p>
            <a:r>
              <a:rPr lang="en-US" sz="2800" cap="none" dirty="0" smtClean="0">
                <a:solidFill>
                  <a:schemeClr val="bg2"/>
                </a:solidFill>
              </a:rPr>
              <a:t>F)</a:t>
            </a:r>
            <a:r>
              <a:rPr lang="en-US" sz="2800" cap="none" dirty="0" err="1" smtClean="0">
                <a:solidFill>
                  <a:schemeClr val="bg2"/>
                </a:solidFill>
              </a:rPr>
              <a:t>öğretmen</a:t>
            </a:r>
            <a:r>
              <a:rPr lang="en-US" sz="2800" cap="none" dirty="0" smtClean="0">
                <a:solidFill>
                  <a:schemeClr val="bg2"/>
                </a:solidFill>
              </a:rPr>
              <a:t> </a:t>
            </a:r>
            <a:r>
              <a:rPr lang="en-US" sz="2800" cap="none" dirty="0" err="1" smtClean="0">
                <a:solidFill>
                  <a:schemeClr val="bg2"/>
                </a:solidFill>
              </a:rPr>
              <a:t>seçer</a:t>
            </a:r>
            <a:r>
              <a:rPr lang="en-US" sz="2800" cap="none" dirty="0" smtClean="0">
                <a:solidFill>
                  <a:schemeClr val="bg2"/>
                </a:solidFill>
              </a:rPr>
              <a:t> </a:t>
            </a:r>
            <a:r>
              <a:rPr lang="en-US" sz="2800" cap="none" dirty="0" err="1" smtClean="0">
                <a:solidFill>
                  <a:schemeClr val="bg2"/>
                </a:solidFill>
              </a:rPr>
              <a:t>ve</a:t>
            </a:r>
            <a:r>
              <a:rPr lang="en-US" sz="2800" cap="none" dirty="0" smtClean="0">
                <a:solidFill>
                  <a:schemeClr val="bg2"/>
                </a:solidFill>
              </a:rPr>
              <a:t> </a:t>
            </a:r>
            <a:r>
              <a:rPr lang="en-US" sz="2800" cap="none" dirty="0" err="1" smtClean="0">
                <a:solidFill>
                  <a:schemeClr val="bg2"/>
                </a:solidFill>
              </a:rPr>
              <a:t>seçimini</a:t>
            </a:r>
            <a:r>
              <a:rPr lang="en-US" sz="2800" cap="none" dirty="0" smtClean="0">
                <a:solidFill>
                  <a:schemeClr val="bg2"/>
                </a:solidFill>
              </a:rPr>
              <a:t> </a:t>
            </a:r>
            <a:r>
              <a:rPr lang="en-US" sz="2800" cap="none" dirty="0" err="1" smtClean="0">
                <a:solidFill>
                  <a:schemeClr val="bg2"/>
                </a:solidFill>
              </a:rPr>
              <a:t>uygular</a:t>
            </a:r>
            <a:r>
              <a:rPr lang="en-US" sz="2800" cap="none" dirty="0" smtClean="0">
                <a:solidFill>
                  <a:schemeClr val="bg2"/>
                </a:solidFill>
              </a:rPr>
              <a:t>, </a:t>
            </a:r>
            <a:r>
              <a:rPr lang="en-US" sz="2800" cap="none" dirty="0" err="1" smtClean="0">
                <a:solidFill>
                  <a:schemeClr val="bg2"/>
                </a:solidFill>
              </a:rPr>
              <a:t>öğrenciler</a:t>
            </a:r>
            <a:r>
              <a:rPr lang="en-US" sz="2800" cap="none" dirty="0" smtClean="0">
                <a:solidFill>
                  <a:schemeClr val="bg2"/>
                </a:solidFill>
              </a:rPr>
              <a:t> </a:t>
            </a:r>
            <a:r>
              <a:rPr lang="en-US" sz="2800" cap="none" dirty="0" err="1" smtClean="0">
                <a:solidFill>
                  <a:schemeClr val="bg2"/>
                </a:solidFill>
              </a:rPr>
              <a:t>buna</a:t>
            </a:r>
            <a:r>
              <a:rPr lang="en-US" sz="2800" cap="none" dirty="0" smtClean="0">
                <a:solidFill>
                  <a:schemeClr val="bg2"/>
                </a:solidFill>
              </a:rPr>
              <a:t> </a:t>
            </a:r>
            <a:r>
              <a:rPr lang="en-US" sz="2800" cap="none" dirty="0" err="1" smtClean="0">
                <a:solidFill>
                  <a:schemeClr val="bg2"/>
                </a:solidFill>
              </a:rPr>
              <a:t>uyarlar</a:t>
            </a:r>
            <a:r>
              <a:rPr lang="en-US" sz="2800" cap="none" dirty="0" smtClean="0">
                <a:solidFill>
                  <a:schemeClr val="bg2"/>
                </a:solidFill>
              </a:rPr>
              <a:t>.</a:t>
            </a:r>
          </a:p>
          <a:p>
            <a:r>
              <a:rPr lang="en-US" sz="2800" cap="none" dirty="0" smtClean="0">
                <a:solidFill>
                  <a:schemeClr val="bg2"/>
                </a:solidFill>
              </a:rPr>
              <a:t>G)</a:t>
            </a:r>
            <a:r>
              <a:rPr lang="en-US" sz="2800" cap="none" dirty="0" err="1" smtClean="0">
                <a:solidFill>
                  <a:schemeClr val="bg2"/>
                </a:solidFill>
              </a:rPr>
              <a:t>öğretmen</a:t>
            </a:r>
            <a:r>
              <a:rPr lang="en-US" sz="2800" cap="none" dirty="0" smtClean="0">
                <a:solidFill>
                  <a:schemeClr val="bg2"/>
                </a:solidFill>
              </a:rPr>
              <a:t> </a:t>
            </a:r>
            <a:r>
              <a:rPr lang="en-US" sz="2800" cap="none" dirty="0" err="1" smtClean="0">
                <a:solidFill>
                  <a:schemeClr val="bg2"/>
                </a:solidFill>
              </a:rPr>
              <a:t>yapar,öğrenciler</a:t>
            </a:r>
            <a:r>
              <a:rPr lang="en-US" sz="2800" cap="none" dirty="0" smtClean="0">
                <a:solidFill>
                  <a:schemeClr val="bg2"/>
                </a:solidFill>
              </a:rPr>
              <a:t> </a:t>
            </a:r>
            <a:r>
              <a:rPr lang="en-US" sz="2800" cap="none" dirty="0" err="1" smtClean="0">
                <a:solidFill>
                  <a:schemeClr val="bg2"/>
                </a:solidFill>
              </a:rPr>
              <a:t>öğretmenin</a:t>
            </a:r>
            <a:r>
              <a:rPr lang="en-US" sz="2800" cap="none" dirty="0" smtClean="0">
                <a:solidFill>
                  <a:schemeClr val="bg2"/>
                </a:solidFill>
              </a:rPr>
              <a:t> </a:t>
            </a:r>
            <a:r>
              <a:rPr lang="en-US" sz="2800" cap="none" dirty="0" err="1" smtClean="0">
                <a:solidFill>
                  <a:schemeClr val="bg2"/>
                </a:solidFill>
              </a:rPr>
              <a:t>eylemi</a:t>
            </a:r>
            <a:r>
              <a:rPr lang="en-US" sz="2800" cap="none" dirty="0" smtClean="0">
                <a:solidFill>
                  <a:schemeClr val="bg2"/>
                </a:solidFill>
              </a:rPr>
              <a:t> </a:t>
            </a:r>
            <a:r>
              <a:rPr lang="en-US" sz="2800" cap="none" dirty="0" err="1" smtClean="0">
                <a:solidFill>
                  <a:schemeClr val="bg2"/>
                </a:solidFill>
              </a:rPr>
              <a:t>yoluyla</a:t>
            </a:r>
            <a:r>
              <a:rPr lang="en-US" sz="2800" cap="none" dirty="0" smtClean="0">
                <a:solidFill>
                  <a:schemeClr val="bg2"/>
                </a:solidFill>
              </a:rPr>
              <a:t> </a:t>
            </a:r>
            <a:r>
              <a:rPr lang="en-US" sz="2800" cap="none" dirty="0" err="1" smtClean="0">
                <a:solidFill>
                  <a:schemeClr val="bg2"/>
                </a:solidFill>
              </a:rPr>
              <a:t>yapma</a:t>
            </a:r>
            <a:r>
              <a:rPr lang="en-US" sz="2800" cap="none" dirty="0" smtClean="0">
                <a:solidFill>
                  <a:schemeClr val="bg2"/>
                </a:solidFill>
              </a:rPr>
              <a:t> </a:t>
            </a:r>
            <a:r>
              <a:rPr lang="en-US" sz="2800" cap="none" dirty="0" err="1" smtClean="0">
                <a:solidFill>
                  <a:schemeClr val="bg2"/>
                </a:solidFill>
              </a:rPr>
              <a:t>yanılsamasındadırlar</a:t>
            </a:r>
            <a:r>
              <a:rPr lang="en-US" sz="2800" cap="none" dirty="0" smtClean="0">
                <a:solidFill>
                  <a:schemeClr val="bg2"/>
                </a:solidFill>
              </a:rPr>
              <a:t>.</a:t>
            </a:r>
          </a:p>
        </p:txBody>
      </p:sp>
    </p:spTree>
    <p:extLst>
      <p:ext uri="{BB962C8B-B14F-4D97-AF65-F5344CB8AC3E}">
        <p14:creationId xmlns:p14="http://schemas.microsoft.com/office/powerpoint/2010/main" val="1187284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dissolv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dirty="0" smtClean="0">
                <a:solidFill>
                  <a:srgbClr val="FFFF00"/>
                </a:solidFill>
              </a:rPr>
              <a:t>Paulo </a:t>
            </a:r>
            <a:r>
              <a:rPr lang="en-US" sz="3200" dirty="0" err="1" smtClean="0">
                <a:solidFill>
                  <a:srgbClr val="FFFF00"/>
                </a:solidFill>
              </a:rPr>
              <a:t>Freire</a:t>
            </a:r>
            <a:r>
              <a:rPr lang="en-US" sz="3200" dirty="0" smtClean="0">
                <a:solidFill>
                  <a:srgbClr val="FFFF00"/>
                </a:solidFill>
              </a:rPr>
              <a:t> (</a:t>
            </a:r>
            <a:r>
              <a:rPr lang="en-US" sz="3200" dirty="0" err="1" smtClean="0">
                <a:solidFill>
                  <a:srgbClr val="FFFF00"/>
                </a:solidFill>
              </a:rPr>
              <a:t>Ezilenlerin</a:t>
            </a:r>
            <a:r>
              <a:rPr lang="en-US" sz="3200" dirty="0" smtClean="0">
                <a:solidFill>
                  <a:srgbClr val="FFFF00"/>
                </a:solidFill>
              </a:rPr>
              <a:t> </a:t>
            </a:r>
            <a:r>
              <a:rPr lang="en-US" sz="3200" dirty="0" err="1" smtClean="0">
                <a:solidFill>
                  <a:srgbClr val="FFFF00"/>
                </a:solidFill>
              </a:rPr>
              <a:t>Pedagojisi</a:t>
            </a:r>
            <a:r>
              <a:rPr lang="en-US" sz="3200" dirty="0" smtClean="0">
                <a:solidFill>
                  <a:srgbClr val="FFFF00"/>
                </a:solidFill>
              </a:rPr>
              <a:t>) </a:t>
            </a:r>
            <a:endParaRPr lang="en-US" sz="3200" b="1" dirty="0">
              <a:solidFill>
                <a:srgbClr val="FFFF00"/>
              </a:solidFill>
            </a:endParaRPr>
          </a:p>
        </p:txBody>
      </p:sp>
      <p:sp>
        <p:nvSpPr>
          <p:cNvPr id="3" name="Subtitle 2"/>
          <p:cNvSpPr>
            <a:spLocks noGrp="1"/>
          </p:cNvSpPr>
          <p:nvPr>
            <p:ph type="subTitle" idx="1"/>
          </p:nvPr>
        </p:nvSpPr>
        <p:spPr>
          <a:xfrm>
            <a:off x="705853" y="1411704"/>
            <a:ext cx="9833810" cy="5053263"/>
          </a:xfrm>
        </p:spPr>
        <p:txBody>
          <a:bodyPr>
            <a:normAutofit/>
          </a:bodyPr>
          <a:lstStyle/>
          <a:p>
            <a:r>
              <a:rPr lang="en-US" sz="2800" cap="none" dirty="0">
                <a:solidFill>
                  <a:schemeClr val="bg2"/>
                </a:solidFill>
              </a:rPr>
              <a:t>H)</a:t>
            </a:r>
            <a:r>
              <a:rPr lang="en-US" sz="2800" cap="none" dirty="0" err="1">
                <a:solidFill>
                  <a:schemeClr val="bg2"/>
                </a:solidFill>
              </a:rPr>
              <a:t>öğretmen</a:t>
            </a:r>
            <a:r>
              <a:rPr lang="en-US" sz="2800" cap="none" dirty="0">
                <a:solidFill>
                  <a:schemeClr val="bg2"/>
                </a:solidFill>
              </a:rPr>
              <a:t> </a:t>
            </a:r>
            <a:r>
              <a:rPr lang="en-US" sz="2800" cap="none" dirty="0" err="1">
                <a:solidFill>
                  <a:schemeClr val="bg2"/>
                </a:solidFill>
              </a:rPr>
              <a:t>müfredatı</a:t>
            </a:r>
            <a:r>
              <a:rPr lang="en-US" sz="2800" cap="none" dirty="0">
                <a:solidFill>
                  <a:schemeClr val="bg2"/>
                </a:solidFill>
              </a:rPr>
              <a:t> </a:t>
            </a:r>
            <a:r>
              <a:rPr lang="en-US" sz="2800" cap="none" dirty="0" err="1">
                <a:solidFill>
                  <a:schemeClr val="bg2"/>
                </a:solidFill>
              </a:rPr>
              <a:t>seçer</a:t>
            </a:r>
            <a:r>
              <a:rPr lang="en-US" sz="2800" cap="none" dirty="0">
                <a:solidFill>
                  <a:schemeClr val="bg2"/>
                </a:solidFill>
              </a:rPr>
              <a:t> </a:t>
            </a:r>
            <a:r>
              <a:rPr lang="en-US" sz="2800" cap="none" dirty="0" err="1">
                <a:solidFill>
                  <a:schemeClr val="bg2"/>
                </a:solidFill>
              </a:rPr>
              <a:t>ve</a:t>
            </a:r>
            <a:r>
              <a:rPr lang="en-US" sz="2800" cap="none" dirty="0">
                <a:solidFill>
                  <a:schemeClr val="bg2"/>
                </a:solidFill>
              </a:rPr>
              <a:t> ( </a:t>
            </a:r>
            <a:r>
              <a:rPr lang="en-US" sz="2800" cap="none" dirty="0" err="1">
                <a:solidFill>
                  <a:schemeClr val="bg2"/>
                </a:solidFill>
              </a:rPr>
              <a:t>kendilerine</a:t>
            </a:r>
            <a:r>
              <a:rPr lang="en-US" sz="2800" cap="none" dirty="0">
                <a:solidFill>
                  <a:schemeClr val="bg2"/>
                </a:solidFill>
              </a:rPr>
              <a:t> </a:t>
            </a:r>
            <a:r>
              <a:rPr lang="en-US" sz="2800" cap="none" dirty="0" err="1">
                <a:solidFill>
                  <a:schemeClr val="bg2"/>
                </a:solidFill>
              </a:rPr>
              <a:t>danışılmayan</a:t>
            </a:r>
            <a:r>
              <a:rPr lang="en-US" sz="2800" cap="none" dirty="0">
                <a:solidFill>
                  <a:schemeClr val="bg2"/>
                </a:solidFill>
              </a:rPr>
              <a:t> )</a:t>
            </a:r>
            <a:r>
              <a:rPr lang="en-US" sz="2800" cap="none" dirty="0" err="1">
                <a:solidFill>
                  <a:schemeClr val="bg2"/>
                </a:solidFill>
              </a:rPr>
              <a:t>öğrenciler</a:t>
            </a:r>
            <a:r>
              <a:rPr lang="en-US" sz="2800" cap="none" dirty="0">
                <a:solidFill>
                  <a:schemeClr val="bg2"/>
                </a:solidFill>
              </a:rPr>
              <a:t> </a:t>
            </a:r>
            <a:r>
              <a:rPr lang="en-US" sz="2800" cap="none" dirty="0" err="1">
                <a:solidFill>
                  <a:schemeClr val="bg2"/>
                </a:solidFill>
              </a:rPr>
              <a:t>buna</a:t>
            </a:r>
            <a:r>
              <a:rPr lang="en-US" sz="2800" cap="none" dirty="0">
                <a:solidFill>
                  <a:schemeClr val="bg2"/>
                </a:solidFill>
              </a:rPr>
              <a:t> </a:t>
            </a:r>
            <a:r>
              <a:rPr lang="en-US" sz="2800" cap="none" dirty="0" err="1">
                <a:solidFill>
                  <a:schemeClr val="bg2"/>
                </a:solidFill>
              </a:rPr>
              <a:t>uyarlar</a:t>
            </a:r>
            <a:r>
              <a:rPr lang="en-US" sz="2800" cap="none" dirty="0">
                <a:solidFill>
                  <a:schemeClr val="bg2"/>
                </a:solidFill>
              </a:rPr>
              <a:t>.</a:t>
            </a:r>
          </a:p>
          <a:p>
            <a:r>
              <a:rPr lang="en-US" sz="2800" cap="none" dirty="0">
                <a:solidFill>
                  <a:schemeClr val="bg2"/>
                </a:solidFill>
              </a:rPr>
              <a:t>I)</a:t>
            </a:r>
            <a:r>
              <a:rPr lang="en-US" sz="2800" cap="none" dirty="0" err="1">
                <a:solidFill>
                  <a:schemeClr val="bg2"/>
                </a:solidFill>
              </a:rPr>
              <a:t>öğretmen</a:t>
            </a:r>
            <a:r>
              <a:rPr lang="en-US" sz="2800" cap="none" dirty="0">
                <a:solidFill>
                  <a:schemeClr val="bg2"/>
                </a:solidFill>
              </a:rPr>
              <a:t> </a:t>
            </a:r>
            <a:r>
              <a:rPr lang="en-US" sz="2800" cap="none" dirty="0" err="1">
                <a:solidFill>
                  <a:schemeClr val="bg2"/>
                </a:solidFill>
              </a:rPr>
              <a:t>bilginin</a:t>
            </a:r>
            <a:r>
              <a:rPr lang="en-US" sz="2800" cap="none" dirty="0">
                <a:solidFill>
                  <a:schemeClr val="bg2"/>
                </a:solidFill>
              </a:rPr>
              <a:t> </a:t>
            </a:r>
            <a:r>
              <a:rPr lang="en-US" sz="2800" cap="none" dirty="0" err="1">
                <a:solidFill>
                  <a:schemeClr val="bg2"/>
                </a:solidFill>
              </a:rPr>
              <a:t>otoritesini,kendi</a:t>
            </a:r>
            <a:r>
              <a:rPr lang="en-US" sz="2800" cap="none" dirty="0">
                <a:solidFill>
                  <a:schemeClr val="bg2"/>
                </a:solidFill>
              </a:rPr>
              <a:t> </a:t>
            </a:r>
            <a:r>
              <a:rPr lang="en-US" sz="2800" cap="none" dirty="0" err="1">
                <a:solidFill>
                  <a:schemeClr val="bg2"/>
                </a:solidFill>
              </a:rPr>
              <a:t>mesleki</a:t>
            </a:r>
            <a:r>
              <a:rPr lang="en-US" sz="2800" cap="none" dirty="0">
                <a:solidFill>
                  <a:schemeClr val="bg2"/>
                </a:solidFill>
              </a:rPr>
              <a:t> </a:t>
            </a:r>
            <a:r>
              <a:rPr lang="en-US" sz="2800" cap="none" dirty="0" err="1">
                <a:solidFill>
                  <a:schemeClr val="bg2"/>
                </a:solidFill>
              </a:rPr>
              <a:t>otoritesiyle</a:t>
            </a:r>
            <a:r>
              <a:rPr lang="en-US" sz="2800" cap="none" dirty="0">
                <a:solidFill>
                  <a:schemeClr val="bg2"/>
                </a:solidFill>
              </a:rPr>
              <a:t> </a:t>
            </a:r>
            <a:r>
              <a:rPr lang="en-US" sz="2800" cap="none" dirty="0" err="1">
                <a:solidFill>
                  <a:schemeClr val="bg2"/>
                </a:solidFill>
              </a:rPr>
              <a:t>karıştırır</a:t>
            </a:r>
            <a:r>
              <a:rPr lang="en-US" sz="2800" cap="none" dirty="0">
                <a:solidFill>
                  <a:schemeClr val="bg2"/>
                </a:solidFill>
              </a:rPr>
              <a:t> </a:t>
            </a:r>
            <a:r>
              <a:rPr lang="en-US" sz="2800" cap="none" dirty="0" err="1">
                <a:solidFill>
                  <a:schemeClr val="bg2"/>
                </a:solidFill>
              </a:rPr>
              <a:t>ve</a:t>
            </a:r>
            <a:r>
              <a:rPr lang="en-US" sz="2800" cap="none" dirty="0">
                <a:solidFill>
                  <a:schemeClr val="bg2"/>
                </a:solidFill>
              </a:rPr>
              <a:t> </a:t>
            </a:r>
            <a:r>
              <a:rPr lang="en-US" sz="2800" cap="none" dirty="0" err="1">
                <a:solidFill>
                  <a:schemeClr val="bg2"/>
                </a:solidFill>
              </a:rPr>
              <a:t>bu</a:t>
            </a:r>
            <a:r>
              <a:rPr lang="en-US" sz="2800" cap="none" dirty="0">
                <a:solidFill>
                  <a:schemeClr val="bg2"/>
                </a:solidFill>
              </a:rPr>
              <a:t> </a:t>
            </a:r>
            <a:r>
              <a:rPr lang="en-US" sz="2800" cap="none" dirty="0" err="1">
                <a:solidFill>
                  <a:schemeClr val="bg2"/>
                </a:solidFill>
              </a:rPr>
              <a:t>otoriteyi</a:t>
            </a:r>
            <a:r>
              <a:rPr lang="en-US" sz="2800" cap="none" dirty="0">
                <a:solidFill>
                  <a:schemeClr val="bg2"/>
                </a:solidFill>
              </a:rPr>
              <a:t> </a:t>
            </a:r>
            <a:r>
              <a:rPr lang="en-US" sz="2800" cap="none" dirty="0" err="1">
                <a:solidFill>
                  <a:schemeClr val="bg2"/>
                </a:solidFill>
              </a:rPr>
              <a:t>öğrencilerin</a:t>
            </a:r>
            <a:r>
              <a:rPr lang="en-US" sz="2800" cap="none" dirty="0">
                <a:solidFill>
                  <a:schemeClr val="bg2"/>
                </a:solidFill>
              </a:rPr>
              <a:t> </a:t>
            </a:r>
            <a:r>
              <a:rPr lang="en-US" sz="2800" cap="none" dirty="0" err="1">
                <a:solidFill>
                  <a:schemeClr val="bg2"/>
                </a:solidFill>
              </a:rPr>
              <a:t>özgürlüğünün</a:t>
            </a:r>
            <a:r>
              <a:rPr lang="en-US" sz="2800" cap="none" dirty="0">
                <a:solidFill>
                  <a:schemeClr val="bg2"/>
                </a:solidFill>
              </a:rPr>
              <a:t> </a:t>
            </a:r>
            <a:r>
              <a:rPr lang="en-US" sz="2800" cap="none" dirty="0" err="1">
                <a:solidFill>
                  <a:schemeClr val="bg2"/>
                </a:solidFill>
              </a:rPr>
              <a:t>karşıtı</a:t>
            </a:r>
            <a:r>
              <a:rPr lang="en-US" sz="2800" cap="none" dirty="0">
                <a:solidFill>
                  <a:schemeClr val="bg2"/>
                </a:solidFill>
              </a:rPr>
              <a:t> </a:t>
            </a:r>
            <a:r>
              <a:rPr lang="en-US" sz="2800" cap="none" dirty="0" err="1">
                <a:solidFill>
                  <a:schemeClr val="bg2"/>
                </a:solidFill>
              </a:rPr>
              <a:t>olarak</a:t>
            </a:r>
            <a:r>
              <a:rPr lang="en-US" sz="2800" cap="none" dirty="0">
                <a:solidFill>
                  <a:schemeClr val="bg2"/>
                </a:solidFill>
              </a:rPr>
              <a:t> </a:t>
            </a:r>
            <a:r>
              <a:rPr lang="en-US" sz="2800" cap="none" dirty="0" err="1">
                <a:solidFill>
                  <a:schemeClr val="bg2"/>
                </a:solidFill>
              </a:rPr>
              <a:t>öne</a:t>
            </a:r>
            <a:r>
              <a:rPr lang="en-US" sz="2800" cap="none" dirty="0">
                <a:solidFill>
                  <a:schemeClr val="bg2"/>
                </a:solidFill>
              </a:rPr>
              <a:t> </a:t>
            </a:r>
            <a:r>
              <a:rPr lang="en-US" sz="2800" cap="none" dirty="0" err="1">
                <a:solidFill>
                  <a:schemeClr val="bg2"/>
                </a:solidFill>
              </a:rPr>
              <a:t>sürer</a:t>
            </a:r>
            <a:r>
              <a:rPr lang="en-US" sz="2800" cap="none" dirty="0">
                <a:solidFill>
                  <a:schemeClr val="bg2"/>
                </a:solidFill>
              </a:rPr>
              <a:t>.</a:t>
            </a:r>
          </a:p>
          <a:p>
            <a:r>
              <a:rPr lang="en-US" sz="2800" cap="none" dirty="0" smtClean="0">
                <a:solidFill>
                  <a:schemeClr val="bg2"/>
                </a:solidFill>
              </a:rPr>
              <a:t>J)</a:t>
            </a:r>
            <a:r>
              <a:rPr lang="en-US" sz="2800" cap="none" dirty="0" err="1" smtClean="0">
                <a:solidFill>
                  <a:schemeClr val="bg2"/>
                </a:solidFill>
              </a:rPr>
              <a:t>Öğretmen</a:t>
            </a:r>
            <a:r>
              <a:rPr lang="en-US" sz="2800" cap="none" dirty="0" smtClean="0">
                <a:solidFill>
                  <a:schemeClr val="bg2"/>
                </a:solidFill>
              </a:rPr>
              <a:t> </a:t>
            </a:r>
            <a:r>
              <a:rPr lang="en-US" sz="2800" cap="none" dirty="0" err="1">
                <a:solidFill>
                  <a:schemeClr val="bg2"/>
                </a:solidFill>
              </a:rPr>
              <a:t>öğrenme</a:t>
            </a:r>
            <a:r>
              <a:rPr lang="en-US" sz="2800" cap="none" dirty="0">
                <a:solidFill>
                  <a:schemeClr val="bg2"/>
                </a:solidFill>
              </a:rPr>
              <a:t> </a:t>
            </a:r>
            <a:r>
              <a:rPr lang="en-US" sz="2800" cap="none" dirty="0" err="1">
                <a:solidFill>
                  <a:schemeClr val="bg2"/>
                </a:solidFill>
              </a:rPr>
              <a:t>sürecinin</a:t>
            </a:r>
            <a:r>
              <a:rPr lang="en-US" sz="2800" cap="none" dirty="0">
                <a:solidFill>
                  <a:schemeClr val="bg2"/>
                </a:solidFill>
              </a:rPr>
              <a:t> </a:t>
            </a:r>
            <a:r>
              <a:rPr lang="en-US" sz="2800" cap="none" dirty="0" err="1">
                <a:solidFill>
                  <a:schemeClr val="bg2"/>
                </a:solidFill>
              </a:rPr>
              <a:t>öznesidir,öğrenciler</a:t>
            </a:r>
            <a:r>
              <a:rPr lang="en-US" sz="2800" cap="none" dirty="0">
                <a:solidFill>
                  <a:schemeClr val="bg2"/>
                </a:solidFill>
              </a:rPr>
              <a:t> </a:t>
            </a:r>
            <a:r>
              <a:rPr lang="en-US" sz="2800" cap="none" dirty="0" err="1">
                <a:solidFill>
                  <a:schemeClr val="bg2"/>
                </a:solidFill>
              </a:rPr>
              <a:t>ise</a:t>
            </a:r>
            <a:r>
              <a:rPr lang="en-US" sz="2800" cap="none" dirty="0">
                <a:solidFill>
                  <a:schemeClr val="bg2"/>
                </a:solidFill>
              </a:rPr>
              <a:t> </a:t>
            </a:r>
            <a:r>
              <a:rPr lang="en-US" sz="2800" cap="none" dirty="0" err="1">
                <a:solidFill>
                  <a:schemeClr val="bg2"/>
                </a:solidFill>
              </a:rPr>
              <a:t>sadece</a:t>
            </a:r>
            <a:r>
              <a:rPr lang="en-US" sz="2800" cap="none" dirty="0">
                <a:solidFill>
                  <a:schemeClr val="bg2"/>
                </a:solidFill>
              </a:rPr>
              <a:t> </a:t>
            </a:r>
            <a:r>
              <a:rPr lang="en-US" sz="2800" cap="none" dirty="0" err="1">
                <a:solidFill>
                  <a:schemeClr val="bg2"/>
                </a:solidFill>
              </a:rPr>
              <a:t>nesnedirler</a:t>
            </a:r>
            <a:r>
              <a:rPr lang="en-US" sz="2800" cap="none" dirty="0">
                <a:solidFill>
                  <a:schemeClr val="bg2"/>
                </a:solidFill>
              </a:rPr>
              <a:t>. </a:t>
            </a:r>
          </a:p>
          <a:p>
            <a:r>
              <a:rPr lang="en-US" sz="2800" cap="none" dirty="0" err="1">
                <a:solidFill>
                  <a:schemeClr val="bg2"/>
                </a:solidFill>
              </a:rPr>
              <a:t>Bankacı</a:t>
            </a:r>
            <a:r>
              <a:rPr lang="en-US" sz="2800" cap="none" dirty="0">
                <a:solidFill>
                  <a:schemeClr val="bg2"/>
                </a:solidFill>
              </a:rPr>
              <a:t> </a:t>
            </a:r>
            <a:r>
              <a:rPr lang="en-US" sz="2800" cap="none" dirty="0" err="1">
                <a:solidFill>
                  <a:schemeClr val="bg2"/>
                </a:solidFill>
              </a:rPr>
              <a:t>eğitim</a:t>
            </a:r>
            <a:r>
              <a:rPr lang="en-US" sz="2800" cap="none" dirty="0">
                <a:solidFill>
                  <a:schemeClr val="bg2"/>
                </a:solidFill>
              </a:rPr>
              <a:t> </a:t>
            </a:r>
            <a:r>
              <a:rPr lang="en-US" sz="2800" cap="none" dirty="0" err="1">
                <a:solidFill>
                  <a:schemeClr val="bg2"/>
                </a:solidFill>
              </a:rPr>
              <a:t>modeli</a:t>
            </a:r>
            <a:r>
              <a:rPr lang="en-US" sz="2800" cap="none" dirty="0">
                <a:solidFill>
                  <a:schemeClr val="bg2"/>
                </a:solidFill>
              </a:rPr>
              <a:t> </a:t>
            </a:r>
            <a:r>
              <a:rPr lang="en-US" sz="2800" cap="none" dirty="0" err="1">
                <a:solidFill>
                  <a:schemeClr val="bg2"/>
                </a:solidFill>
              </a:rPr>
              <a:t>bir</a:t>
            </a:r>
            <a:r>
              <a:rPr lang="en-US" sz="2800" cap="none" dirty="0">
                <a:solidFill>
                  <a:schemeClr val="bg2"/>
                </a:solidFill>
              </a:rPr>
              <a:t> </a:t>
            </a:r>
            <a:r>
              <a:rPr lang="en-US" sz="2800" cap="none" dirty="0" err="1">
                <a:solidFill>
                  <a:schemeClr val="bg2"/>
                </a:solidFill>
              </a:rPr>
              <a:t>sürü</a:t>
            </a:r>
            <a:r>
              <a:rPr lang="en-US" sz="2800" cap="none" dirty="0">
                <a:solidFill>
                  <a:schemeClr val="bg2"/>
                </a:solidFill>
              </a:rPr>
              <a:t> </a:t>
            </a:r>
            <a:r>
              <a:rPr lang="en-US" sz="2800" cap="none" dirty="0" err="1">
                <a:solidFill>
                  <a:schemeClr val="bg2"/>
                </a:solidFill>
              </a:rPr>
              <a:t>toplumu</a:t>
            </a:r>
            <a:r>
              <a:rPr lang="en-US" sz="2800" cap="none" dirty="0">
                <a:solidFill>
                  <a:schemeClr val="bg2"/>
                </a:solidFill>
              </a:rPr>
              <a:t> </a:t>
            </a:r>
            <a:r>
              <a:rPr lang="en-US" sz="2800" cap="none" dirty="0" err="1">
                <a:solidFill>
                  <a:schemeClr val="bg2"/>
                </a:solidFill>
              </a:rPr>
              <a:t>yaratmaya</a:t>
            </a:r>
            <a:r>
              <a:rPr lang="en-US" sz="2800" cap="none" dirty="0">
                <a:solidFill>
                  <a:schemeClr val="bg2"/>
                </a:solidFill>
              </a:rPr>
              <a:t> </a:t>
            </a:r>
            <a:r>
              <a:rPr lang="en-US" sz="2800" cap="none" dirty="0" err="1">
                <a:solidFill>
                  <a:schemeClr val="bg2"/>
                </a:solidFill>
              </a:rPr>
              <a:t>hizmet</a:t>
            </a:r>
            <a:r>
              <a:rPr lang="en-US" sz="2800" cap="none" dirty="0">
                <a:solidFill>
                  <a:schemeClr val="bg2"/>
                </a:solidFill>
              </a:rPr>
              <a:t> </a:t>
            </a:r>
            <a:r>
              <a:rPr lang="en-US" sz="2800" cap="none" dirty="0" err="1">
                <a:solidFill>
                  <a:schemeClr val="bg2"/>
                </a:solidFill>
              </a:rPr>
              <a:t>ediyor</a:t>
            </a:r>
            <a:r>
              <a:rPr lang="en-US" sz="2800" cap="none" dirty="0">
                <a:solidFill>
                  <a:schemeClr val="bg2"/>
                </a:solidFill>
              </a:rPr>
              <a:t>.</a:t>
            </a:r>
            <a:endParaRPr lang="en-US" sz="2800" b="1" cap="none" dirty="0">
              <a:solidFill>
                <a:schemeClr val="bg2"/>
              </a:solidFill>
            </a:endParaRPr>
          </a:p>
        </p:txBody>
      </p:sp>
    </p:spTree>
    <p:extLst>
      <p:ext uri="{BB962C8B-B14F-4D97-AF65-F5344CB8AC3E}">
        <p14:creationId xmlns:p14="http://schemas.microsoft.com/office/powerpoint/2010/main" val="897786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checkerboard(across)">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6" y="609601"/>
            <a:ext cx="9995015" cy="609600"/>
          </a:xfrm>
        </p:spPr>
        <p:txBody>
          <a:bodyPr/>
          <a:lstStyle/>
          <a:p>
            <a:pPr algn="ctr"/>
            <a:r>
              <a:rPr lang="en-US" sz="3200" dirty="0" smtClean="0">
                <a:solidFill>
                  <a:srgbClr val="FFFF00"/>
                </a:solidFill>
                <a:latin typeface="Comic Sans MS" charset="-94"/>
                <a:ea typeface="Comic Sans MS" charset="-94"/>
                <a:cs typeface="Comic Sans MS" charset="-94"/>
              </a:rPr>
              <a:t>Paulo </a:t>
            </a:r>
            <a:r>
              <a:rPr lang="en-US" sz="3200" dirty="0" err="1" smtClean="0">
                <a:solidFill>
                  <a:srgbClr val="FFFF00"/>
                </a:solidFill>
                <a:latin typeface="Comic Sans MS" charset="-94"/>
                <a:ea typeface="Comic Sans MS" charset="-94"/>
                <a:cs typeface="Comic Sans MS" charset="-94"/>
              </a:rPr>
              <a:t>Freire</a:t>
            </a:r>
            <a:r>
              <a:rPr lang="en-US" sz="3200" dirty="0" smtClean="0">
                <a:solidFill>
                  <a:srgbClr val="FFFF00"/>
                </a:solidFill>
                <a:latin typeface="Comic Sans MS" charset="-94"/>
                <a:ea typeface="Comic Sans MS" charset="-94"/>
                <a:cs typeface="Comic Sans MS" charset="-94"/>
              </a:rPr>
              <a:t> (</a:t>
            </a:r>
            <a:r>
              <a:rPr lang="en-US" sz="3200" dirty="0" err="1" smtClean="0">
                <a:solidFill>
                  <a:srgbClr val="FFFF00"/>
                </a:solidFill>
                <a:latin typeface="Comic Sans MS" charset="-94"/>
                <a:ea typeface="Comic Sans MS" charset="-94"/>
                <a:cs typeface="Comic Sans MS" charset="-94"/>
              </a:rPr>
              <a:t>Ezilenlerin</a:t>
            </a:r>
            <a:r>
              <a:rPr lang="en-US" sz="3200" dirty="0" smtClean="0">
                <a:solidFill>
                  <a:srgbClr val="FFFF00"/>
                </a:solidFill>
                <a:latin typeface="Comic Sans MS" charset="-94"/>
                <a:ea typeface="Comic Sans MS" charset="-94"/>
                <a:cs typeface="Comic Sans MS" charset="-94"/>
              </a:rPr>
              <a:t> </a:t>
            </a:r>
            <a:r>
              <a:rPr lang="en-US" sz="3200" dirty="0" err="1" smtClean="0">
                <a:solidFill>
                  <a:srgbClr val="FFFF00"/>
                </a:solidFill>
                <a:latin typeface="Comic Sans MS" charset="-94"/>
                <a:ea typeface="Comic Sans MS" charset="-94"/>
                <a:cs typeface="Comic Sans MS" charset="-94"/>
              </a:rPr>
              <a:t>Pedagojisi</a:t>
            </a:r>
            <a:r>
              <a:rPr lang="en-US" sz="3200" dirty="0" smtClean="0">
                <a:solidFill>
                  <a:srgbClr val="FFFF00"/>
                </a:solidFill>
                <a:latin typeface="Comic Sans MS" charset="-94"/>
                <a:ea typeface="Comic Sans MS" charset="-94"/>
                <a:cs typeface="Comic Sans MS" charset="-94"/>
              </a:rPr>
              <a:t>) </a:t>
            </a:r>
            <a:endParaRPr lang="en-US" sz="3200" b="1" dirty="0">
              <a:solidFill>
                <a:srgbClr val="FFFF00"/>
              </a:solidFill>
              <a:latin typeface="Comic Sans MS" charset="-94"/>
              <a:ea typeface="Comic Sans MS" charset="-94"/>
              <a:cs typeface="Comic Sans MS" charset="-94"/>
            </a:endParaRPr>
          </a:p>
        </p:txBody>
      </p:sp>
      <p:sp>
        <p:nvSpPr>
          <p:cNvPr id="3" name="Subtitle 2"/>
          <p:cNvSpPr>
            <a:spLocks noGrp="1"/>
          </p:cNvSpPr>
          <p:nvPr>
            <p:ph type="subTitle" idx="1"/>
          </p:nvPr>
        </p:nvSpPr>
        <p:spPr>
          <a:xfrm>
            <a:off x="705853" y="1411704"/>
            <a:ext cx="11136742" cy="5053263"/>
          </a:xfrm>
        </p:spPr>
        <p:txBody>
          <a:bodyPr>
            <a:normAutofit fontScale="92500" lnSpcReduction="10000"/>
          </a:bodyPr>
          <a:lstStyle/>
          <a:p>
            <a:pPr marL="457200" indent="-457200">
              <a:buFont typeface="Arial" charset="-94"/>
              <a:buChar char="•"/>
            </a:pPr>
            <a:r>
              <a:rPr lang="en-US" sz="2800" cap="none" dirty="0" err="1" smtClean="0">
                <a:solidFill>
                  <a:schemeClr val="bg1"/>
                </a:solidFill>
                <a:latin typeface="Comic Sans MS" charset="-94"/>
                <a:ea typeface="Comic Sans MS" charset="-94"/>
                <a:cs typeface="Comic Sans MS" charset="-94"/>
              </a:rPr>
              <a:t>Bankacı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modeli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sürü</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toplumu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yaratmaya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hizmet</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ediyor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kendilerine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verdiği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aynı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bilgilerle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dolu,aynı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şeyi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söyleyen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aynı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şeyi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düşünen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aynı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şekilde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davranan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insan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topluluğu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yaratıyor</a:t>
            </a:r>
            <a:r>
              <a:rPr lang="en-US" sz="2800" cap="none" dirty="0" smtClean="0">
                <a:solidFill>
                  <a:schemeClr val="bg1"/>
                </a:solidFill>
                <a:latin typeface="Comic Sans MS" charset="-94"/>
                <a:ea typeface="Comic Sans MS" charset="-94"/>
                <a:cs typeface="Comic Sans MS" charset="-94"/>
              </a:rPr>
              <a:t>. </a:t>
            </a:r>
          </a:p>
          <a:p>
            <a:pPr marL="457200" indent="-457200">
              <a:buFont typeface="Arial" charset="-94"/>
              <a:buChar char="•"/>
            </a:pPr>
            <a:r>
              <a:rPr lang="en-US" sz="2800" cap="none" dirty="0" err="1" smtClean="0">
                <a:solidFill>
                  <a:schemeClr val="bg1"/>
                </a:solidFill>
                <a:latin typeface="Comic Sans MS" charset="-94"/>
                <a:ea typeface="Comic Sans MS" charset="-94"/>
                <a:cs typeface="Comic Sans MS" charset="-94"/>
              </a:rPr>
              <a:t>Yani,bir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bakıma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sessiz</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kültür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oluşmasını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sağlıyor</a:t>
            </a:r>
            <a:r>
              <a:rPr lang="en-US" sz="2800" cap="none" dirty="0" smtClean="0">
                <a:solidFill>
                  <a:schemeClr val="bg1"/>
                </a:solidFill>
                <a:latin typeface="Comic Sans MS" charset="-94"/>
                <a:ea typeface="Comic Sans MS" charset="-94"/>
                <a:cs typeface="Comic Sans MS" charset="-94"/>
              </a:rPr>
              <a:t>. Bu </a:t>
            </a:r>
            <a:r>
              <a:rPr lang="en-US" sz="2800" cap="none" dirty="0" err="1" smtClean="0">
                <a:solidFill>
                  <a:schemeClr val="bg1"/>
                </a:solidFill>
                <a:latin typeface="Comic Sans MS" charset="-94"/>
                <a:ea typeface="Comic Sans MS" charset="-94"/>
                <a:cs typeface="Comic Sans MS" charset="-94"/>
              </a:rPr>
              <a:t>eğitim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sisteminin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kendilerine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verdiği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pasiflikle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insanlar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insanlar,eleştirmiyor,araştırmıyor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tartışmıyor</a:t>
            </a:r>
            <a:r>
              <a:rPr lang="en-US" sz="2800" cap="none" dirty="0" smtClean="0">
                <a:solidFill>
                  <a:schemeClr val="bg1"/>
                </a:solidFill>
                <a:latin typeface="Comic Sans MS" charset="-94"/>
                <a:ea typeface="Comic Sans MS" charset="-94"/>
                <a:cs typeface="Comic Sans MS" charset="-94"/>
              </a:rPr>
              <a:t>. </a:t>
            </a:r>
          </a:p>
          <a:p>
            <a:pPr marL="457200" indent="-457200">
              <a:buFont typeface="Arial" charset="-94"/>
              <a:buChar char="•"/>
            </a:pPr>
            <a:r>
              <a:rPr lang="en-US" sz="2800" cap="none" dirty="0" err="1" smtClean="0">
                <a:solidFill>
                  <a:schemeClr val="bg1"/>
                </a:solidFill>
                <a:latin typeface="Comic Sans MS" charset="-94"/>
                <a:ea typeface="Comic Sans MS" charset="-94"/>
                <a:cs typeface="Comic Sans MS" charset="-94"/>
              </a:rPr>
              <a:t>Öğrenci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iken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kendine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sunulanı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doğrudan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aldığı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için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sosyal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yaşamında</a:t>
            </a:r>
            <a:r>
              <a:rPr lang="en-US" sz="2800" cap="none" dirty="0" smtClean="0">
                <a:solidFill>
                  <a:schemeClr val="bg1"/>
                </a:solidFill>
                <a:latin typeface="Comic Sans MS" charset="-94"/>
                <a:ea typeface="Comic Sans MS" charset="-94"/>
                <a:cs typeface="Comic Sans MS" charset="-94"/>
              </a:rPr>
              <a:t> da </a:t>
            </a:r>
            <a:r>
              <a:rPr lang="en-US" sz="2800" cap="none" dirty="0" err="1" smtClean="0">
                <a:solidFill>
                  <a:schemeClr val="bg1"/>
                </a:solidFill>
                <a:latin typeface="Comic Sans MS" charset="-94"/>
                <a:ea typeface="Comic Sans MS" charset="-94"/>
                <a:cs typeface="Comic Sans MS" charset="-94"/>
              </a:rPr>
              <a:t>aynı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yola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başvuruyor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İktidarın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yani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ezenlerin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kendine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sunduğu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olumlu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ya</a:t>
            </a:r>
            <a:r>
              <a:rPr lang="en-US" sz="2800" cap="none" dirty="0" smtClean="0">
                <a:solidFill>
                  <a:schemeClr val="bg1"/>
                </a:solidFill>
                <a:latin typeface="Comic Sans MS" charset="-94"/>
                <a:ea typeface="Comic Sans MS" charset="-94"/>
                <a:cs typeface="Comic Sans MS" charset="-94"/>
              </a:rPr>
              <a:t> da </a:t>
            </a:r>
            <a:r>
              <a:rPr lang="en-US" sz="2800" cap="none" dirty="0" err="1" smtClean="0">
                <a:solidFill>
                  <a:schemeClr val="bg1"/>
                </a:solidFill>
                <a:latin typeface="Comic Sans MS" charset="-94"/>
                <a:ea typeface="Comic Sans MS" charset="-94"/>
                <a:cs typeface="Comic Sans MS" charset="-94"/>
              </a:rPr>
              <a:t>olumsuz</a:t>
            </a:r>
            <a:r>
              <a:rPr lang="en-US" sz="2800" cap="none" dirty="0" smtClean="0">
                <a:solidFill>
                  <a:schemeClr val="bg1"/>
                </a:solidFill>
                <a:latin typeface="Comic Sans MS" charset="-94"/>
                <a:ea typeface="Comic Sans MS" charset="-94"/>
                <a:cs typeface="Comic Sans MS" charset="-94"/>
              </a:rPr>
              <a:t> her </a:t>
            </a:r>
            <a:r>
              <a:rPr lang="en-US" sz="2800" cap="none" dirty="0" err="1" smtClean="0">
                <a:solidFill>
                  <a:schemeClr val="bg1"/>
                </a:solidFill>
                <a:latin typeface="Comic Sans MS" charset="-94"/>
                <a:ea typeface="Comic Sans MS" charset="-94"/>
                <a:cs typeface="Comic Sans MS" charset="-94"/>
              </a:rPr>
              <a:t>şeyi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alıyor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kabulleniyor,ona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uymaya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çalışıyor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bakıma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modeli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ezenlere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hizmet</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ediyor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Ezilenlerin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kendi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kabuğundan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sıyrılıp,dünyayı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gerçeklemelerini,kendi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varlığının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anlamını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çözmelerini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engelliyor</a:t>
            </a:r>
            <a:r>
              <a:rPr lang="en-US" sz="2800" cap="none" dirty="0" smtClean="0">
                <a:solidFill>
                  <a:schemeClr val="bg1"/>
                </a:solidFill>
                <a:latin typeface="Comic Sans MS" charset="-94"/>
                <a:ea typeface="Comic Sans MS" charset="-94"/>
                <a:cs typeface="Comic Sans MS" charset="-94"/>
              </a:rPr>
              <a:t>.</a:t>
            </a:r>
            <a:endParaRPr lang="en-US" sz="2800" b="1" cap="none" dirty="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777318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dirty="0" smtClean="0">
                <a:solidFill>
                  <a:srgbClr val="FFFF00"/>
                </a:solidFill>
              </a:rPr>
              <a:t>Ivan </a:t>
            </a:r>
            <a:r>
              <a:rPr lang="en-US" sz="3200" dirty="0" err="1" smtClean="0">
                <a:solidFill>
                  <a:srgbClr val="FFFF00"/>
                </a:solidFill>
              </a:rPr>
              <a:t>İllich</a:t>
            </a:r>
            <a:r>
              <a:rPr lang="en-US" sz="3200" dirty="0" smtClean="0">
                <a:solidFill>
                  <a:srgbClr val="FFFF00"/>
                </a:solidFill>
              </a:rPr>
              <a:t>(</a:t>
            </a:r>
            <a:r>
              <a:rPr lang="en-US" sz="3200" dirty="0" err="1" smtClean="0">
                <a:solidFill>
                  <a:srgbClr val="FFFF00"/>
                </a:solidFill>
              </a:rPr>
              <a:t>Okulsuz</a:t>
            </a:r>
            <a:r>
              <a:rPr lang="en-US" sz="3200" dirty="0" smtClean="0">
                <a:solidFill>
                  <a:srgbClr val="FFFF00"/>
                </a:solidFill>
              </a:rPr>
              <a:t> </a:t>
            </a:r>
            <a:r>
              <a:rPr lang="en-US" sz="3200" dirty="0" err="1" smtClean="0">
                <a:solidFill>
                  <a:srgbClr val="FFFF00"/>
                </a:solidFill>
              </a:rPr>
              <a:t>Toplum</a:t>
            </a:r>
            <a:r>
              <a:rPr lang="en-US" sz="3200" dirty="0" smtClean="0">
                <a:solidFill>
                  <a:srgbClr val="FFFF00"/>
                </a:solidFill>
              </a:rPr>
              <a:t>) </a:t>
            </a:r>
            <a:endParaRPr lang="en-US" sz="3200" b="1" dirty="0">
              <a:solidFill>
                <a:srgbClr val="FFFF00"/>
              </a:solidFill>
            </a:endParaRPr>
          </a:p>
        </p:txBody>
      </p:sp>
      <p:sp>
        <p:nvSpPr>
          <p:cNvPr id="3" name="Subtitle 2"/>
          <p:cNvSpPr>
            <a:spLocks noGrp="1"/>
          </p:cNvSpPr>
          <p:nvPr>
            <p:ph type="subTitle" idx="1"/>
          </p:nvPr>
        </p:nvSpPr>
        <p:spPr>
          <a:xfrm>
            <a:off x="705853" y="1411704"/>
            <a:ext cx="9833810" cy="5053263"/>
          </a:xfrm>
        </p:spPr>
        <p:txBody>
          <a:bodyPr>
            <a:normAutofit/>
          </a:bodyPr>
          <a:lstStyle/>
          <a:p>
            <a:r>
              <a:rPr lang="en-US" sz="3600" cap="none" dirty="0" smtClean="0">
                <a:solidFill>
                  <a:schemeClr val="bg2"/>
                </a:solidFill>
                <a:latin typeface="Comic Sans MS" charset="-94"/>
                <a:ea typeface="Comic Sans MS" charset="-94"/>
                <a:cs typeface="Comic Sans MS" charset="-94"/>
              </a:rPr>
              <a:t>“</a:t>
            </a:r>
            <a:r>
              <a:rPr lang="en-US" sz="3600" cap="none" dirty="0" err="1" smtClean="0">
                <a:solidFill>
                  <a:schemeClr val="bg2"/>
                </a:solidFill>
                <a:latin typeface="Comic Sans MS" charset="-94"/>
                <a:ea typeface="Comic Sans MS" charset="-94"/>
                <a:cs typeface="Comic Sans MS" charset="-94"/>
              </a:rPr>
              <a:t>Şimdiye</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kadar</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bildiklerimizin</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çoğunu</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okulun</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dışında</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öğrendik</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Öğrenciler</a:t>
            </a:r>
            <a:r>
              <a:rPr lang="en-US" sz="3600" cap="none" dirty="0" smtClean="0">
                <a:solidFill>
                  <a:schemeClr val="bg2"/>
                </a:solidFill>
                <a:latin typeface="Comic Sans MS" charset="-94"/>
                <a:ea typeface="Comic Sans MS" charset="-94"/>
                <a:cs typeface="Comic Sans MS" charset="-94"/>
              </a:rPr>
              <a:t> de </a:t>
            </a:r>
            <a:r>
              <a:rPr lang="en-US" sz="3600" cap="none" dirty="0" err="1" smtClean="0">
                <a:solidFill>
                  <a:schemeClr val="bg2"/>
                </a:solidFill>
                <a:latin typeface="Comic Sans MS" charset="-94"/>
                <a:ea typeface="Comic Sans MS" charset="-94"/>
                <a:cs typeface="Comic Sans MS" charset="-94"/>
              </a:rPr>
              <a:t>bildiklerinin</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çoğunu</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öğretmensiz</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hatta</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öğretmenlere</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rağmen</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öğrendiler</a:t>
            </a:r>
            <a:r>
              <a:rPr lang="en-US" sz="3600" cap="none" dirty="0" smtClean="0">
                <a:solidFill>
                  <a:schemeClr val="bg2"/>
                </a:solidFill>
                <a:latin typeface="Comic Sans MS" charset="-94"/>
                <a:ea typeface="Comic Sans MS" charset="-94"/>
                <a:cs typeface="Comic Sans MS" charset="-94"/>
              </a:rPr>
              <a:t>...</a:t>
            </a:r>
            <a:r>
              <a:rPr lang="en-US" sz="3600" cap="none" dirty="0" err="1" smtClean="0">
                <a:solidFill>
                  <a:schemeClr val="bg2"/>
                </a:solidFill>
                <a:latin typeface="Comic Sans MS" charset="-94"/>
                <a:ea typeface="Comic Sans MS" charset="-94"/>
                <a:cs typeface="Comic Sans MS" charset="-94"/>
              </a:rPr>
              <a:t>Okullar</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öğretmenler</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için</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meslekler</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yaratır</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öğrencilerinin</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onlardan</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öğrendiği</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başka</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bir</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şey</a:t>
            </a:r>
            <a:r>
              <a:rPr lang="en-US" sz="3600" cap="none" dirty="0" smtClean="0">
                <a:solidFill>
                  <a:schemeClr val="bg2"/>
                </a:solidFill>
                <a:latin typeface="Comic Sans MS" charset="-94"/>
                <a:ea typeface="Comic Sans MS" charset="-94"/>
                <a:cs typeface="Comic Sans MS" charset="-94"/>
              </a:rPr>
              <a:t> </a:t>
            </a:r>
            <a:r>
              <a:rPr lang="en-US" sz="3600" cap="none" dirty="0" err="1" smtClean="0">
                <a:solidFill>
                  <a:schemeClr val="bg2"/>
                </a:solidFill>
                <a:latin typeface="Comic Sans MS" charset="-94"/>
                <a:ea typeface="Comic Sans MS" charset="-94"/>
                <a:cs typeface="Comic Sans MS" charset="-94"/>
              </a:rPr>
              <a:t>yoktur</a:t>
            </a:r>
            <a:r>
              <a:rPr lang="en-US" sz="3600" cap="none" dirty="0" smtClean="0">
                <a:solidFill>
                  <a:schemeClr val="bg2"/>
                </a:solidFill>
                <a:latin typeface="Comic Sans MS" charset="-94"/>
                <a:ea typeface="Comic Sans MS" charset="-94"/>
                <a:cs typeface="Comic Sans MS" charset="-94"/>
              </a:rPr>
              <a:t>.”</a:t>
            </a:r>
          </a:p>
          <a:p>
            <a:endParaRPr lang="en-US" sz="3600" b="1" cap="none" dirty="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9814515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dirty="0" smtClean="0">
                <a:solidFill>
                  <a:srgbClr val="FFFF00"/>
                </a:solidFill>
              </a:rPr>
              <a:t>Ivan </a:t>
            </a:r>
            <a:r>
              <a:rPr lang="en-US" sz="3200" dirty="0" err="1" smtClean="0">
                <a:solidFill>
                  <a:srgbClr val="FFFF00"/>
                </a:solidFill>
              </a:rPr>
              <a:t>İllich</a:t>
            </a:r>
            <a:r>
              <a:rPr lang="en-US" sz="3200" dirty="0" smtClean="0">
                <a:solidFill>
                  <a:srgbClr val="FFFF00"/>
                </a:solidFill>
              </a:rPr>
              <a:t>(</a:t>
            </a:r>
            <a:r>
              <a:rPr lang="en-US" sz="3200" dirty="0" err="1" smtClean="0">
                <a:solidFill>
                  <a:srgbClr val="FFFF00"/>
                </a:solidFill>
              </a:rPr>
              <a:t>Okulsuz</a:t>
            </a:r>
            <a:r>
              <a:rPr lang="en-US" sz="3200" dirty="0" smtClean="0">
                <a:solidFill>
                  <a:srgbClr val="FFFF00"/>
                </a:solidFill>
              </a:rPr>
              <a:t> </a:t>
            </a:r>
            <a:r>
              <a:rPr lang="en-US" sz="3200" dirty="0" err="1" smtClean="0">
                <a:solidFill>
                  <a:srgbClr val="FFFF00"/>
                </a:solidFill>
              </a:rPr>
              <a:t>Toplum</a:t>
            </a:r>
            <a:r>
              <a:rPr lang="en-US" sz="3200" dirty="0" smtClean="0">
                <a:solidFill>
                  <a:srgbClr val="FFFF00"/>
                </a:solidFill>
              </a:rPr>
              <a:t>) </a:t>
            </a:r>
            <a:endParaRPr lang="en-US" sz="3200" b="1" dirty="0">
              <a:solidFill>
                <a:srgbClr val="FFFF00"/>
              </a:solidFill>
            </a:endParaRPr>
          </a:p>
        </p:txBody>
      </p:sp>
      <p:sp>
        <p:nvSpPr>
          <p:cNvPr id="3" name="Subtitle 2"/>
          <p:cNvSpPr>
            <a:spLocks noGrp="1"/>
          </p:cNvSpPr>
          <p:nvPr>
            <p:ph type="subTitle" idx="1"/>
          </p:nvPr>
        </p:nvSpPr>
        <p:spPr>
          <a:xfrm>
            <a:off x="705853" y="1411704"/>
            <a:ext cx="10735298" cy="5053263"/>
          </a:xfrm>
        </p:spPr>
        <p:txBody>
          <a:bodyPr>
            <a:normAutofit/>
          </a:bodyPr>
          <a:lstStyle/>
          <a:p>
            <a:r>
              <a:rPr lang="en-US" sz="4000" cap="none" dirty="0" smtClean="0">
                <a:solidFill>
                  <a:schemeClr val="bg2"/>
                </a:solidFill>
                <a:latin typeface="Comic Sans MS" charset="-94"/>
                <a:ea typeface="Comic Sans MS" charset="-94"/>
                <a:cs typeface="Comic Sans MS" charset="-94"/>
              </a:rPr>
              <a:t>“</a:t>
            </a:r>
            <a:r>
              <a:rPr lang="en-US" sz="4000" cap="none" dirty="0" err="1" smtClean="0">
                <a:solidFill>
                  <a:schemeClr val="bg2"/>
                </a:solidFill>
                <a:latin typeface="Comic Sans MS" charset="-94"/>
                <a:ea typeface="Comic Sans MS" charset="-94"/>
                <a:cs typeface="Comic Sans MS" charset="-94"/>
              </a:rPr>
              <a:t>Okul</a:t>
            </a:r>
            <a:r>
              <a:rPr lang="en-US" sz="4000" cap="none" dirty="0" smtClean="0">
                <a:solidFill>
                  <a:schemeClr val="bg2"/>
                </a:solidFill>
                <a:latin typeface="Comic Sans MS" charset="-94"/>
                <a:ea typeface="Comic Sans MS" charset="-94"/>
                <a:cs typeface="Comic Sans MS" charset="-94"/>
              </a:rPr>
              <a:t>, </a:t>
            </a:r>
            <a:r>
              <a:rPr lang="en-US" sz="4000" cap="none" dirty="0" err="1" smtClean="0">
                <a:solidFill>
                  <a:schemeClr val="bg2"/>
                </a:solidFill>
                <a:latin typeface="Comic Sans MS" charset="-94"/>
                <a:ea typeface="Comic Sans MS" charset="-94"/>
                <a:cs typeface="Comic Sans MS" charset="-94"/>
              </a:rPr>
              <a:t>toplumu</a:t>
            </a:r>
            <a:r>
              <a:rPr lang="en-US" sz="4000" cap="none" dirty="0" smtClean="0">
                <a:solidFill>
                  <a:schemeClr val="bg2"/>
                </a:solidFill>
                <a:latin typeface="Comic Sans MS" charset="-94"/>
                <a:ea typeface="Comic Sans MS" charset="-94"/>
                <a:cs typeface="Comic Sans MS" charset="-94"/>
              </a:rPr>
              <a:t> </a:t>
            </a:r>
            <a:r>
              <a:rPr lang="en-US" sz="4000" cap="none" dirty="0" err="1" smtClean="0">
                <a:solidFill>
                  <a:schemeClr val="bg2"/>
                </a:solidFill>
                <a:latin typeface="Comic Sans MS" charset="-94"/>
                <a:ea typeface="Comic Sans MS" charset="-94"/>
                <a:cs typeface="Comic Sans MS" charset="-94"/>
              </a:rPr>
              <a:t>bu</a:t>
            </a:r>
            <a:r>
              <a:rPr lang="en-US" sz="4000" cap="none" dirty="0" smtClean="0">
                <a:solidFill>
                  <a:schemeClr val="bg2"/>
                </a:solidFill>
                <a:latin typeface="Comic Sans MS" charset="-94"/>
                <a:ea typeface="Comic Sans MS" charset="-94"/>
                <a:cs typeface="Comic Sans MS" charset="-94"/>
              </a:rPr>
              <a:t> </a:t>
            </a:r>
            <a:r>
              <a:rPr lang="en-US" sz="4000" cap="none" dirty="0" err="1" smtClean="0">
                <a:solidFill>
                  <a:schemeClr val="bg2"/>
                </a:solidFill>
                <a:latin typeface="Comic Sans MS" charset="-94"/>
                <a:ea typeface="Comic Sans MS" charset="-94"/>
                <a:cs typeface="Comic Sans MS" charset="-94"/>
              </a:rPr>
              <a:t>haliyle</a:t>
            </a:r>
            <a:r>
              <a:rPr lang="en-US" sz="4000" cap="none" dirty="0" smtClean="0">
                <a:solidFill>
                  <a:schemeClr val="bg2"/>
                </a:solidFill>
                <a:latin typeface="Comic Sans MS" charset="-94"/>
                <a:ea typeface="Comic Sans MS" charset="-94"/>
                <a:cs typeface="Comic Sans MS" charset="-94"/>
              </a:rPr>
              <a:t> </a:t>
            </a:r>
            <a:r>
              <a:rPr lang="en-US" sz="4000" cap="none" dirty="0" err="1" smtClean="0">
                <a:solidFill>
                  <a:schemeClr val="bg2"/>
                </a:solidFill>
                <a:latin typeface="Comic Sans MS" charset="-94"/>
                <a:ea typeface="Comic Sans MS" charset="-94"/>
                <a:cs typeface="Comic Sans MS" charset="-94"/>
              </a:rPr>
              <a:t>kabullenmeniz</a:t>
            </a:r>
            <a:r>
              <a:rPr lang="en-US" sz="4000" cap="none" dirty="0" smtClean="0">
                <a:solidFill>
                  <a:schemeClr val="bg2"/>
                </a:solidFill>
                <a:latin typeface="Comic Sans MS" charset="-94"/>
                <a:ea typeface="Comic Sans MS" charset="-94"/>
                <a:cs typeface="Comic Sans MS" charset="-94"/>
              </a:rPr>
              <a:t> </a:t>
            </a:r>
            <a:r>
              <a:rPr lang="en-US" sz="4000" cap="none" dirty="0" err="1" smtClean="0">
                <a:solidFill>
                  <a:schemeClr val="bg2"/>
                </a:solidFill>
                <a:latin typeface="Comic Sans MS" charset="-94"/>
                <a:ea typeface="Comic Sans MS" charset="-94"/>
                <a:cs typeface="Comic Sans MS" charset="-94"/>
              </a:rPr>
              <a:t>için</a:t>
            </a:r>
            <a:r>
              <a:rPr lang="en-US" sz="4000" cap="none" dirty="0" smtClean="0">
                <a:solidFill>
                  <a:schemeClr val="bg2"/>
                </a:solidFill>
                <a:latin typeface="Comic Sans MS" charset="-94"/>
                <a:ea typeface="Comic Sans MS" charset="-94"/>
                <a:cs typeface="Comic Sans MS" charset="-94"/>
              </a:rPr>
              <a:t> </a:t>
            </a:r>
            <a:r>
              <a:rPr lang="en-US" sz="4000" cap="none" dirty="0" err="1" smtClean="0">
                <a:solidFill>
                  <a:schemeClr val="bg2"/>
                </a:solidFill>
                <a:latin typeface="Comic Sans MS" charset="-94"/>
                <a:ea typeface="Comic Sans MS" charset="-94"/>
                <a:cs typeface="Comic Sans MS" charset="-94"/>
              </a:rPr>
              <a:t>çalışan</a:t>
            </a:r>
            <a:r>
              <a:rPr lang="en-US" sz="4000" cap="none" dirty="0" smtClean="0">
                <a:solidFill>
                  <a:schemeClr val="bg2"/>
                </a:solidFill>
                <a:latin typeface="Comic Sans MS" charset="-94"/>
                <a:ea typeface="Comic Sans MS" charset="-94"/>
                <a:cs typeface="Comic Sans MS" charset="-94"/>
              </a:rPr>
              <a:t> </a:t>
            </a:r>
            <a:r>
              <a:rPr lang="en-US" sz="4000" cap="none" dirty="0" err="1" smtClean="0">
                <a:solidFill>
                  <a:schemeClr val="bg2"/>
                </a:solidFill>
                <a:latin typeface="Comic Sans MS" charset="-94"/>
                <a:ea typeface="Comic Sans MS" charset="-94"/>
                <a:cs typeface="Comic Sans MS" charset="-94"/>
              </a:rPr>
              <a:t>bir</a:t>
            </a:r>
            <a:r>
              <a:rPr lang="en-US" sz="4000" cap="none" dirty="0" smtClean="0">
                <a:solidFill>
                  <a:schemeClr val="bg2"/>
                </a:solidFill>
                <a:latin typeface="Comic Sans MS" charset="-94"/>
                <a:ea typeface="Comic Sans MS" charset="-94"/>
                <a:cs typeface="Comic Sans MS" charset="-94"/>
              </a:rPr>
              <a:t> </a:t>
            </a:r>
            <a:r>
              <a:rPr lang="en-US" sz="4000" cap="none" dirty="0" err="1" smtClean="0">
                <a:solidFill>
                  <a:schemeClr val="bg2"/>
                </a:solidFill>
                <a:latin typeface="Comic Sans MS" charset="-94"/>
                <a:ea typeface="Comic Sans MS" charset="-94"/>
                <a:cs typeface="Comic Sans MS" charset="-94"/>
              </a:rPr>
              <a:t>reklam</a:t>
            </a:r>
            <a:r>
              <a:rPr lang="en-US" sz="4000" cap="none" dirty="0" smtClean="0">
                <a:solidFill>
                  <a:schemeClr val="bg2"/>
                </a:solidFill>
                <a:latin typeface="Comic Sans MS" charset="-94"/>
                <a:ea typeface="Comic Sans MS" charset="-94"/>
                <a:cs typeface="Comic Sans MS" charset="-94"/>
              </a:rPr>
              <a:t> </a:t>
            </a:r>
            <a:r>
              <a:rPr lang="en-US" sz="4000" cap="none" dirty="0" err="1" smtClean="0">
                <a:solidFill>
                  <a:schemeClr val="bg2"/>
                </a:solidFill>
                <a:latin typeface="Comic Sans MS" charset="-94"/>
                <a:ea typeface="Comic Sans MS" charset="-94"/>
                <a:cs typeface="Comic Sans MS" charset="-94"/>
              </a:rPr>
              <a:t>ajansıdır</a:t>
            </a:r>
            <a:r>
              <a:rPr lang="en-US" sz="4000" cap="none" dirty="0" smtClean="0">
                <a:solidFill>
                  <a:schemeClr val="bg2"/>
                </a:solidFill>
                <a:latin typeface="Comic Sans MS" charset="-94"/>
                <a:ea typeface="Comic Sans MS" charset="-94"/>
                <a:cs typeface="Comic Sans MS" charset="-94"/>
              </a:rPr>
              <a:t>.”  </a:t>
            </a:r>
          </a:p>
          <a:p>
            <a:endParaRPr lang="en-US" sz="4000" b="1" cap="none" dirty="0" smtClean="0">
              <a:solidFill>
                <a:schemeClr val="bg2"/>
              </a:solidFill>
              <a:latin typeface="Comic Sans MS" charset="-94"/>
              <a:ea typeface="Comic Sans MS" charset="-94"/>
              <a:cs typeface="Comic Sans MS" charset="-94"/>
            </a:endParaRPr>
          </a:p>
          <a:p>
            <a:r>
              <a:rPr lang="en-US" sz="4000" b="1" cap="none" dirty="0" err="1" smtClean="0">
                <a:solidFill>
                  <a:schemeClr val="bg2"/>
                </a:solidFill>
                <a:latin typeface="Comic Sans MS" charset="-94"/>
                <a:ea typeface="Comic Sans MS" charset="-94"/>
                <a:cs typeface="Comic Sans MS" charset="-94"/>
              </a:rPr>
              <a:t>Okul</a:t>
            </a:r>
            <a:r>
              <a:rPr lang="en-US" sz="4000" b="1" cap="none" dirty="0" smtClean="0">
                <a:solidFill>
                  <a:schemeClr val="bg2"/>
                </a:solidFill>
                <a:latin typeface="Comic Sans MS" charset="-94"/>
                <a:ea typeface="Comic Sans MS" charset="-94"/>
                <a:cs typeface="Comic Sans MS" charset="-94"/>
              </a:rPr>
              <a:t> </a:t>
            </a:r>
            <a:r>
              <a:rPr lang="en-US" sz="4000" b="1" cap="none" dirty="0" err="1" smtClean="0">
                <a:solidFill>
                  <a:schemeClr val="bg2"/>
                </a:solidFill>
                <a:latin typeface="Comic Sans MS" charset="-94"/>
                <a:ea typeface="Comic Sans MS" charset="-94"/>
                <a:cs typeface="Comic Sans MS" charset="-94"/>
              </a:rPr>
              <a:t>beyni</a:t>
            </a:r>
            <a:r>
              <a:rPr lang="en-US" sz="4000" b="1" cap="none" dirty="0" smtClean="0">
                <a:solidFill>
                  <a:schemeClr val="bg2"/>
                </a:solidFill>
                <a:latin typeface="Comic Sans MS" charset="-94"/>
                <a:ea typeface="Comic Sans MS" charset="-94"/>
                <a:cs typeface="Comic Sans MS" charset="-94"/>
              </a:rPr>
              <a:t> </a:t>
            </a:r>
            <a:r>
              <a:rPr lang="en-US" sz="4000" b="1" cap="none" dirty="0" err="1" smtClean="0">
                <a:solidFill>
                  <a:schemeClr val="bg2"/>
                </a:solidFill>
                <a:latin typeface="Comic Sans MS" charset="-94"/>
                <a:ea typeface="Comic Sans MS" charset="-94"/>
                <a:cs typeface="Comic Sans MS" charset="-94"/>
              </a:rPr>
              <a:t>sınırlar</a:t>
            </a:r>
            <a:r>
              <a:rPr lang="en-US" sz="4000" b="1" cap="none" dirty="0" smtClean="0">
                <a:solidFill>
                  <a:schemeClr val="bg2"/>
                </a:solidFill>
                <a:latin typeface="Comic Sans MS" charset="-94"/>
                <a:ea typeface="Comic Sans MS" charset="-94"/>
                <a:cs typeface="Comic Sans MS" charset="-94"/>
              </a:rPr>
              <a:t>.</a:t>
            </a:r>
            <a:endParaRPr lang="en-US" sz="4000" b="1" cap="none" dirty="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20384536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dirty="0" smtClean="0">
                <a:solidFill>
                  <a:srgbClr val="FFFF00"/>
                </a:solidFill>
              </a:rPr>
              <a:t>Ivan </a:t>
            </a:r>
            <a:r>
              <a:rPr lang="en-US" sz="3200" dirty="0" err="1" smtClean="0">
                <a:solidFill>
                  <a:srgbClr val="FFFF00"/>
                </a:solidFill>
              </a:rPr>
              <a:t>İllich</a:t>
            </a:r>
            <a:r>
              <a:rPr lang="en-US" sz="3200" dirty="0" smtClean="0">
                <a:solidFill>
                  <a:srgbClr val="FFFF00"/>
                </a:solidFill>
              </a:rPr>
              <a:t>(</a:t>
            </a:r>
            <a:r>
              <a:rPr lang="en-US" sz="3200" dirty="0" err="1" smtClean="0">
                <a:solidFill>
                  <a:srgbClr val="FFFF00"/>
                </a:solidFill>
              </a:rPr>
              <a:t>Okulsuz</a:t>
            </a:r>
            <a:r>
              <a:rPr lang="en-US" sz="3200" dirty="0" smtClean="0">
                <a:solidFill>
                  <a:srgbClr val="FFFF00"/>
                </a:solidFill>
              </a:rPr>
              <a:t> </a:t>
            </a:r>
            <a:r>
              <a:rPr lang="en-US" sz="3200" dirty="0" err="1" smtClean="0">
                <a:solidFill>
                  <a:srgbClr val="FFFF00"/>
                </a:solidFill>
              </a:rPr>
              <a:t>Toplum</a:t>
            </a:r>
            <a:r>
              <a:rPr lang="en-US" sz="3200" dirty="0" smtClean="0">
                <a:solidFill>
                  <a:srgbClr val="FFFF00"/>
                </a:solidFill>
              </a:rPr>
              <a:t>) </a:t>
            </a:r>
            <a:endParaRPr lang="en-US" sz="3200" b="1" dirty="0">
              <a:solidFill>
                <a:srgbClr val="FFFF00"/>
              </a:solidFill>
            </a:endParaRPr>
          </a:p>
        </p:txBody>
      </p:sp>
      <p:sp>
        <p:nvSpPr>
          <p:cNvPr id="3" name="Subtitle 2"/>
          <p:cNvSpPr>
            <a:spLocks noGrp="1"/>
          </p:cNvSpPr>
          <p:nvPr>
            <p:ph type="subTitle" idx="1"/>
          </p:nvPr>
        </p:nvSpPr>
        <p:spPr>
          <a:xfrm>
            <a:off x="705853" y="1411704"/>
            <a:ext cx="9833810" cy="5053263"/>
          </a:xfrm>
        </p:spPr>
        <p:txBody>
          <a:bodyPr>
            <a:normAutofit/>
          </a:bodyPr>
          <a:lstStyle/>
          <a:p>
            <a:r>
              <a:rPr lang="en-US" sz="3200" cap="none" dirty="0" err="1" smtClean="0">
                <a:solidFill>
                  <a:schemeClr val="bg1"/>
                </a:solidFill>
                <a:latin typeface="Comic Sans MS" charset="-94"/>
                <a:ea typeface="Comic Sans MS" charset="-94"/>
                <a:cs typeface="Comic Sans MS" charset="-94"/>
              </a:rPr>
              <a:t>Okullaɾ</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kapitalist</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toplumun</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üɾeme</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oɾganlaɾıdıɾ</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çocuklaɾ</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bu</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yeɾleɾde</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geleceğin</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tüketicileɾi</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olaɾak</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tasaɾlanıɾlaɾ</a:t>
            </a:r>
            <a:endParaRPr lang="en-US" sz="3200" cap="none" dirty="0" smtClean="0">
              <a:solidFill>
                <a:schemeClr val="bg1"/>
              </a:solidFill>
              <a:latin typeface="Comic Sans MS" charset="-94"/>
              <a:ea typeface="Comic Sans MS" charset="-94"/>
              <a:cs typeface="Comic Sans MS" charset="-94"/>
            </a:endParaRPr>
          </a:p>
          <a:p>
            <a:r>
              <a:rPr lang="en-US" sz="3200" cap="none" dirty="0" err="1" smtClean="0">
                <a:solidFill>
                  <a:schemeClr val="bg1"/>
                </a:solidFill>
                <a:latin typeface="Comic Sans MS" charset="-94"/>
                <a:ea typeface="Comic Sans MS" charset="-94"/>
                <a:cs typeface="Comic Sans MS" charset="-94"/>
              </a:rPr>
              <a:t>Okul</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sayısının</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aɾtması</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silahlanmanın</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aɾtması</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kadaɾ</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tehlikelidiɾ</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ama</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bu</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tehlike</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geɾektiği</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kadaɾ</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ciddiye</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alınmıyoɾ</a:t>
            </a:r>
            <a:endParaRPr lang="en-US" sz="3200" cap="none" dirty="0" smtClean="0">
              <a:solidFill>
                <a:schemeClr val="bg1"/>
              </a:solidFill>
              <a:latin typeface="Comic Sans MS" charset="-94"/>
              <a:ea typeface="Comic Sans MS" charset="-94"/>
              <a:cs typeface="Comic Sans MS" charset="-94"/>
            </a:endParaRPr>
          </a:p>
          <a:p>
            <a:r>
              <a:rPr lang="en-US" sz="3200" cap="none" dirty="0" err="1" smtClean="0">
                <a:solidFill>
                  <a:schemeClr val="bg1"/>
                </a:solidFill>
                <a:latin typeface="Comic Sans MS" charset="-94"/>
                <a:ea typeface="Comic Sans MS" charset="-94"/>
                <a:cs typeface="Comic Sans MS" charset="-94"/>
              </a:rPr>
              <a:t>Ödev</a:t>
            </a:r>
            <a:r>
              <a:rPr lang="en-US" sz="3200" cap="none" dirty="0" smtClean="0">
                <a:solidFill>
                  <a:schemeClr val="bg1"/>
                </a:solidFill>
                <a:latin typeface="Comic Sans MS" charset="-94"/>
                <a:ea typeface="Comic Sans MS" charset="-94"/>
                <a:cs typeface="Comic Sans MS" charset="-94"/>
              </a:rPr>
              <a:t>: </a:t>
            </a:r>
            <a:r>
              <a:rPr lang="en-US" sz="3200" cap="none" dirty="0">
                <a:solidFill>
                  <a:schemeClr val="bg1"/>
                </a:solidFill>
                <a:latin typeface="Comic Sans MS" charset="-94"/>
                <a:ea typeface="Comic Sans MS" charset="-94"/>
                <a:cs typeface="Comic Sans MS" charset="-94"/>
              </a:rPr>
              <a:t>İ</a:t>
            </a:r>
            <a:r>
              <a:rPr lang="en-US" sz="3200" cap="none" dirty="0" smtClean="0">
                <a:solidFill>
                  <a:schemeClr val="bg1"/>
                </a:solidFill>
                <a:latin typeface="Comic Sans MS" charset="-94"/>
                <a:ea typeface="Comic Sans MS" charset="-94"/>
                <a:cs typeface="Comic Sans MS" charset="-94"/>
              </a:rPr>
              <a:t>van </a:t>
            </a:r>
            <a:r>
              <a:rPr lang="en-US" sz="3200" cap="none" dirty="0" err="1" smtClean="0">
                <a:solidFill>
                  <a:schemeClr val="bg1"/>
                </a:solidFill>
                <a:latin typeface="Comic Sans MS" charset="-94"/>
                <a:ea typeface="Comic Sans MS" charset="-94"/>
                <a:cs typeface="Comic Sans MS" charset="-94"/>
              </a:rPr>
              <a:t>illich’i</a:t>
            </a:r>
            <a:r>
              <a:rPr lang="en-US" sz="3200" cap="none" dirty="0" smtClean="0">
                <a:solidFill>
                  <a:schemeClr val="bg1"/>
                </a:solidFill>
                <a:latin typeface="Comic Sans MS" charset="-94"/>
                <a:ea typeface="Comic Sans MS" charset="-94"/>
                <a:cs typeface="Comic Sans MS" charset="-94"/>
              </a:rPr>
              <a:t> </a:t>
            </a:r>
            <a:r>
              <a:rPr lang="en-US" sz="3200" cap="none" dirty="0" err="1" smtClean="0">
                <a:solidFill>
                  <a:schemeClr val="bg1"/>
                </a:solidFill>
                <a:latin typeface="Comic Sans MS" charset="-94"/>
                <a:ea typeface="Comic Sans MS" charset="-94"/>
                <a:cs typeface="Comic Sans MS" charset="-94"/>
              </a:rPr>
              <a:t>yorumlamak</a:t>
            </a:r>
            <a:r>
              <a:rPr lang="en-US" sz="3200" cap="none" dirty="0" smtClean="0">
                <a:solidFill>
                  <a:schemeClr val="bg1"/>
                </a:solidFill>
                <a:latin typeface="Comic Sans MS" charset="-94"/>
                <a:ea typeface="Comic Sans MS" charset="-94"/>
                <a:cs typeface="Comic Sans MS" charset="-94"/>
              </a:rPr>
              <a:t>.</a:t>
            </a:r>
          </a:p>
          <a:p>
            <a:r>
              <a:rPr lang="en-US" sz="2800" cap="none" dirty="0" smtClean="0">
                <a:solidFill>
                  <a:srgbClr val="FFFF00"/>
                </a:solidFill>
                <a:latin typeface="Comic Sans MS" charset="-94"/>
                <a:ea typeface="Comic Sans MS" charset="-94"/>
                <a:cs typeface="Comic Sans MS" charset="-94"/>
              </a:rPr>
              <a:t>(http</a:t>
            </a:r>
            <a:r>
              <a:rPr lang="en-US" sz="2800" cap="none" dirty="0">
                <a:solidFill>
                  <a:srgbClr val="FFFF00"/>
                </a:solidFill>
                <a:latin typeface="Comic Sans MS" charset="-94"/>
                <a:ea typeface="Comic Sans MS" charset="-94"/>
                <a:cs typeface="Comic Sans MS" charset="-94"/>
              </a:rPr>
              <a:t>://</a:t>
            </a:r>
            <a:r>
              <a:rPr lang="en-US" sz="2800" cap="none" dirty="0" err="1" smtClean="0">
                <a:solidFill>
                  <a:srgbClr val="FFFF00"/>
                </a:solidFill>
                <a:latin typeface="Comic Sans MS" charset="-94"/>
                <a:ea typeface="Comic Sans MS" charset="-94"/>
                <a:cs typeface="Comic Sans MS" charset="-94"/>
              </a:rPr>
              <a:t>www.egitisim.gen.tr</a:t>
            </a:r>
            <a:r>
              <a:rPr lang="en-US" sz="2800" cap="none" dirty="0" smtClean="0">
                <a:solidFill>
                  <a:srgbClr val="FFFF00"/>
                </a:solidFill>
                <a:latin typeface="Comic Sans MS" charset="-94"/>
                <a:ea typeface="Comic Sans MS" charset="-94"/>
                <a:cs typeface="Comic Sans MS" charset="-94"/>
              </a:rPr>
              <a:t>/site/</a:t>
            </a:r>
            <a:r>
              <a:rPr lang="en-US" sz="2800" cap="none" dirty="0" err="1" smtClean="0">
                <a:solidFill>
                  <a:srgbClr val="FFFF00"/>
                </a:solidFill>
                <a:latin typeface="Comic Sans MS" charset="-94"/>
                <a:ea typeface="Comic Sans MS" charset="-94"/>
                <a:cs typeface="Comic Sans MS" charset="-94"/>
              </a:rPr>
              <a:t>arsiv</a:t>
            </a:r>
            <a:r>
              <a:rPr lang="en-US" sz="2800" cap="none" dirty="0" smtClean="0">
                <a:solidFill>
                  <a:srgbClr val="FFFF00"/>
                </a:solidFill>
                <a:latin typeface="Comic Sans MS" charset="-94"/>
                <a:ea typeface="Comic Sans MS" charset="-94"/>
                <a:cs typeface="Comic Sans MS" charset="-94"/>
              </a:rPr>
              <a:t>/65-29/572-okulsuz-toplum-ivan-illichi-yorumlamak.html</a:t>
            </a:r>
            <a:r>
              <a:rPr lang="en-US" sz="3200" cap="none" dirty="0" smtClean="0">
                <a:solidFill>
                  <a:schemeClr val="bg1"/>
                </a:solidFill>
                <a:latin typeface="Comic Sans MS" charset="-94"/>
                <a:ea typeface="Comic Sans MS" charset="-94"/>
                <a:cs typeface="Comic Sans MS" charset="-94"/>
              </a:rPr>
              <a:t>)</a:t>
            </a:r>
            <a:endParaRPr lang="en-US" sz="3200" cap="none" dirty="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5369323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002060"/>
                </a:solidFill>
              </a:rPr>
              <a:t>Okul</a:t>
            </a:r>
            <a:r>
              <a:rPr lang="en-US" sz="3200" b="1" dirty="0" smtClean="0">
                <a:solidFill>
                  <a:srgbClr val="002060"/>
                </a:solidFill>
              </a:rPr>
              <a:t> </a:t>
            </a:r>
            <a:r>
              <a:rPr lang="en-US" sz="3200" b="1" dirty="0" err="1" smtClean="0">
                <a:solidFill>
                  <a:srgbClr val="002060"/>
                </a:solidFill>
              </a:rPr>
              <a:t>Kavramı</a:t>
            </a:r>
            <a:endParaRPr lang="en-US" sz="3200" b="1" dirty="0">
              <a:solidFill>
                <a:srgbClr val="002060"/>
              </a:solidFill>
            </a:endParaRPr>
          </a:p>
        </p:txBody>
      </p:sp>
      <p:sp>
        <p:nvSpPr>
          <p:cNvPr id="3" name="Subtitle 2"/>
          <p:cNvSpPr>
            <a:spLocks noGrp="1"/>
          </p:cNvSpPr>
          <p:nvPr>
            <p:ph type="subTitle" idx="1"/>
          </p:nvPr>
        </p:nvSpPr>
        <p:spPr>
          <a:xfrm>
            <a:off x="705853" y="1411704"/>
            <a:ext cx="9833810" cy="5053263"/>
          </a:xfrm>
        </p:spPr>
        <p:txBody>
          <a:bodyPr>
            <a:normAutofit/>
          </a:bodyPr>
          <a:lstStyle/>
          <a:p>
            <a:endParaRPr lang="tr-TR" sz="28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09600"/>
            <a:ext cx="12192000" cy="5775158"/>
          </a:xfrm>
          <a:prstGeom prst="rect">
            <a:avLst/>
          </a:prstGeom>
        </p:spPr>
      </p:pic>
    </p:spTree>
    <p:extLst>
      <p:ext uri="{BB962C8B-B14F-4D97-AF65-F5344CB8AC3E}">
        <p14:creationId xmlns:p14="http://schemas.microsoft.com/office/powerpoint/2010/main" val="96784419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FFFF00"/>
                </a:solidFill>
              </a:rPr>
              <a:t>Okul</a:t>
            </a:r>
            <a:r>
              <a:rPr lang="en-US" sz="3200" b="1" dirty="0" smtClean="0">
                <a:solidFill>
                  <a:srgbClr val="FFFF00"/>
                </a:solidFill>
              </a:rPr>
              <a:t> </a:t>
            </a:r>
            <a:r>
              <a:rPr lang="en-US" sz="3200" b="1" dirty="0" err="1" smtClean="0">
                <a:solidFill>
                  <a:srgbClr val="FFFF00"/>
                </a:solidFill>
              </a:rPr>
              <a:t>Kavramı</a:t>
            </a:r>
            <a:endParaRPr lang="en-US" sz="3200" b="1" dirty="0">
              <a:solidFill>
                <a:srgbClr val="FFFF00"/>
              </a:solidFill>
            </a:endParaRPr>
          </a:p>
        </p:txBody>
      </p:sp>
      <p:sp>
        <p:nvSpPr>
          <p:cNvPr id="3" name="Subtitle 2"/>
          <p:cNvSpPr>
            <a:spLocks noGrp="1"/>
          </p:cNvSpPr>
          <p:nvPr>
            <p:ph type="subTitle" idx="1"/>
          </p:nvPr>
        </p:nvSpPr>
        <p:spPr>
          <a:xfrm>
            <a:off x="705853" y="1411704"/>
            <a:ext cx="10534576" cy="5053263"/>
          </a:xfrm>
        </p:spPr>
        <p:txBody>
          <a:bodyPr>
            <a:normAutofit/>
          </a:bodyPr>
          <a:lstStyle/>
          <a:p>
            <a:pPr marL="457200" indent="-457200">
              <a:buFont typeface="Arial" charset="-94"/>
              <a:buChar char="•"/>
            </a:pPr>
            <a:r>
              <a:rPr lang="tr-TR" sz="2800" cap="none" dirty="0" smtClean="0">
                <a:solidFill>
                  <a:schemeClr val="bg2"/>
                </a:solidFill>
                <a:latin typeface="Comic Sans MS" charset="-94"/>
                <a:ea typeface="Comic Sans MS" charset="-94"/>
                <a:cs typeface="Comic Sans MS" charset="-94"/>
              </a:rPr>
              <a:t>Okullardan, teknolo­jinin, bilginin ve ekonomik rekabetin hızla yayıldığı bir ortamda, ekonomik sisteme rekabet edebilecek yeterliklere sahip işçiler yetiştirmesi beklenmektedir.</a:t>
            </a:r>
          </a:p>
          <a:p>
            <a:pPr marL="457200" indent="-457200">
              <a:buFont typeface="Arial" charset="-94"/>
              <a:buChar char="•"/>
            </a:pPr>
            <a:r>
              <a:rPr lang="tr-TR" sz="2800" cap="none" dirty="0" smtClean="0">
                <a:solidFill>
                  <a:schemeClr val="bg2"/>
                </a:solidFill>
                <a:latin typeface="Comic Sans MS" charset="-94"/>
                <a:ea typeface="Comic Sans MS" charset="-94"/>
                <a:cs typeface="Comic Sans MS" charset="-94"/>
              </a:rPr>
              <a:t>Okullar beden, zihin, çevre ya da deneyim olarak yetersizlikler içindeki öğrencilerin yetiştirilmesinde sorumluluk yüklenmiştir.</a:t>
            </a:r>
          </a:p>
          <a:p>
            <a:pPr marL="457200" indent="-457200">
              <a:buFont typeface="Arial" charset="-94"/>
              <a:buChar char="•"/>
            </a:pPr>
            <a:r>
              <a:rPr lang="tr-TR" sz="2800" cap="none" dirty="0" smtClean="0">
                <a:solidFill>
                  <a:schemeClr val="bg2"/>
                </a:solidFill>
                <a:latin typeface="Comic Sans MS" charset="-94"/>
                <a:ea typeface="Comic Sans MS" charset="-94"/>
                <a:cs typeface="Comic Sans MS" charset="-94"/>
              </a:rPr>
              <a:t>Okulları toplumsal hastalıkların tedavisi=okullar</a:t>
            </a:r>
            <a:endParaRPr lang="tr-TR" sz="2800" cap="none" dirty="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2130752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FFFF00"/>
                </a:solidFill>
              </a:rPr>
              <a:t>Okul</a:t>
            </a:r>
            <a:r>
              <a:rPr lang="en-US" sz="3200" b="1" dirty="0" smtClean="0">
                <a:solidFill>
                  <a:srgbClr val="FFFF00"/>
                </a:solidFill>
              </a:rPr>
              <a:t> </a:t>
            </a:r>
            <a:r>
              <a:rPr lang="en-US" sz="3200" b="1" dirty="0" err="1" smtClean="0">
                <a:solidFill>
                  <a:srgbClr val="FFFF00"/>
                </a:solidFill>
              </a:rPr>
              <a:t>Kavramı</a:t>
            </a:r>
            <a:endParaRPr lang="en-US" sz="3200" b="1" dirty="0">
              <a:solidFill>
                <a:srgbClr val="FFFF00"/>
              </a:solidFill>
            </a:endParaRPr>
          </a:p>
        </p:txBody>
      </p:sp>
      <p:sp>
        <p:nvSpPr>
          <p:cNvPr id="3" name="Subtitle 2"/>
          <p:cNvSpPr>
            <a:spLocks noGrp="1"/>
          </p:cNvSpPr>
          <p:nvPr>
            <p:ph type="subTitle" idx="1"/>
          </p:nvPr>
        </p:nvSpPr>
        <p:spPr>
          <a:xfrm>
            <a:off x="705852" y="1411704"/>
            <a:ext cx="10779903" cy="5053263"/>
          </a:xfrm>
        </p:spPr>
        <p:txBody>
          <a:bodyPr>
            <a:normAutofit fontScale="85000" lnSpcReduction="10000"/>
          </a:bodyPr>
          <a:lstStyle/>
          <a:p>
            <a:pPr marL="457200" indent="-457200">
              <a:buFont typeface="Arial" charset="-94"/>
              <a:buChar char="•"/>
            </a:pPr>
            <a:r>
              <a:rPr lang="tr-TR" sz="2800" cap="none" dirty="0" smtClean="0">
                <a:solidFill>
                  <a:schemeClr val="bg2"/>
                </a:solidFill>
                <a:latin typeface="Comic Sans MS" charset="-94"/>
                <a:ea typeface="Comic Sans MS" charset="-94"/>
                <a:cs typeface="Comic Sans MS" charset="-94"/>
              </a:rPr>
              <a:t>Yıl­lardır okullar çocukların bazı şeyler öğrendiği ve anne babaların­dan daha iyi bir yaşam için kendilerini yönlendirdikleri yerlerdi. İnsanlar bu anlamda okullara güvenmişlerdir.</a:t>
            </a:r>
          </a:p>
          <a:p>
            <a:pPr marL="457200" indent="-457200">
              <a:buFont typeface="Arial" charset="-94"/>
              <a:buChar char="•"/>
            </a:pPr>
            <a:r>
              <a:rPr lang="tr-TR" sz="2800" cap="none" dirty="0" smtClean="0">
                <a:solidFill>
                  <a:schemeClr val="bg2"/>
                </a:solidFill>
                <a:latin typeface="Comic Sans MS" charset="-94"/>
                <a:ea typeface="Comic Sans MS" charset="-94"/>
                <a:cs typeface="Comic Sans MS" charset="-94"/>
              </a:rPr>
              <a:t>Bu gün ise okullar konusunda farklı duygu ve düşünceler var­dır. Okullar hala toplumların yaşadıkları sorunlarının çözümü olarak görülmekte.</a:t>
            </a:r>
          </a:p>
          <a:p>
            <a:pPr marL="457200" indent="-457200">
              <a:buFont typeface="Arial" charset="-94"/>
              <a:buChar char="•"/>
            </a:pPr>
            <a:r>
              <a:rPr lang="tr-TR" sz="2800" cap="none" dirty="0" smtClean="0">
                <a:solidFill>
                  <a:schemeClr val="bg2"/>
                </a:solidFill>
                <a:latin typeface="Comic Sans MS" charset="-94"/>
                <a:ea typeface="Comic Sans MS" charset="-94"/>
                <a:cs typeface="Comic Sans MS" charset="-94"/>
              </a:rPr>
              <a:t>Bazı kişiler ise tam tersine okulları bu sorunların çözümü değil, nedeni olarak görmektedirler. </a:t>
            </a:r>
          </a:p>
          <a:p>
            <a:pPr marL="457200" indent="-457200">
              <a:buFont typeface="Arial" charset="-94"/>
              <a:buChar char="•"/>
            </a:pPr>
            <a:r>
              <a:rPr lang="tr-TR" sz="2800" cap="none" dirty="0" smtClean="0">
                <a:solidFill>
                  <a:schemeClr val="bg2"/>
                </a:solidFill>
                <a:latin typeface="Comic Sans MS" charset="-94"/>
                <a:ea typeface="Comic Sans MS" charset="-94"/>
                <a:cs typeface="Comic Sans MS" charset="-94"/>
              </a:rPr>
              <a:t>Giderek daha fazla sayıda kişi okulların bu görevlerini yerine getiremediği endi­şesi ile okula karşı beslediği güveni yitirmektedirler (</a:t>
            </a:r>
            <a:r>
              <a:rPr lang="tr-TR" sz="2800" cap="none" dirty="0" err="1" smtClean="0">
                <a:solidFill>
                  <a:schemeClr val="bg2"/>
                </a:solidFill>
                <a:latin typeface="Comic Sans MS" charset="-94"/>
                <a:ea typeface="Comic Sans MS" charset="-94"/>
                <a:cs typeface="Comic Sans MS" charset="-94"/>
              </a:rPr>
              <a:t>drake</a:t>
            </a:r>
            <a:r>
              <a:rPr lang="tr-TR" sz="2800" cap="none" dirty="0" smtClean="0">
                <a:solidFill>
                  <a:schemeClr val="bg2"/>
                </a:solidFill>
                <a:latin typeface="Comic Sans MS" charset="-94"/>
                <a:ea typeface="Comic Sans MS" charset="-94"/>
                <a:cs typeface="Comic Sans MS" charset="-94"/>
              </a:rPr>
              <a:t> ve </a:t>
            </a:r>
            <a:r>
              <a:rPr lang="tr-TR" sz="2800" cap="none" dirty="0" err="1" smtClean="0">
                <a:solidFill>
                  <a:schemeClr val="bg2"/>
                </a:solidFill>
                <a:latin typeface="Comic Sans MS" charset="-94"/>
                <a:ea typeface="Comic Sans MS" charset="-94"/>
                <a:cs typeface="Comic Sans MS" charset="-94"/>
              </a:rPr>
              <a:t>roe</a:t>
            </a:r>
            <a:r>
              <a:rPr lang="tr-TR" sz="2800" cap="none" dirty="0" smtClean="0">
                <a:solidFill>
                  <a:schemeClr val="bg2"/>
                </a:solidFill>
                <a:latin typeface="Comic Sans MS" charset="-94"/>
                <a:ea typeface="Comic Sans MS" charset="-94"/>
                <a:cs typeface="Comic Sans MS" charset="-94"/>
              </a:rPr>
              <a:t>, 1994).</a:t>
            </a:r>
          </a:p>
          <a:p>
            <a:pPr marL="457200" indent="-457200">
              <a:buFont typeface="Arial" charset="-94"/>
              <a:buChar char="•"/>
            </a:pPr>
            <a:endParaRPr lang="tr-TR" sz="2800" cap="none" dirty="0" smtClean="0">
              <a:solidFill>
                <a:schemeClr val="bg2"/>
              </a:solidFill>
              <a:latin typeface="Comic Sans MS" charset="-94"/>
              <a:ea typeface="Comic Sans MS" charset="-94"/>
              <a:cs typeface="Comic Sans MS" charset="-94"/>
            </a:endParaRPr>
          </a:p>
          <a:p>
            <a:pPr marL="457200" indent="-457200">
              <a:buFont typeface="Arial" charset="-94"/>
              <a:buChar char="•"/>
            </a:pPr>
            <a:r>
              <a:rPr lang="tr-TR" sz="2800" cap="none" dirty="0" smtClean="0">
                <a:solidFill>
                  <a:schemeClr val="bg2"/>
                </a:solidFill>
                <a:latin typeface="Comic Sans MS" charset="-94"/>
                <a:ea typeface="Comic Sans MS" charset="-94"/>
                <a:cs typeface="Comic Sans MS" charset="-94"/>
              </a:rPr>
              <a:t/>
            </a:r>
            <a:br>
              <a:rPr lang="tr-TR" sz="2800" cap="none" dirty="0" smtClean="0">
                <a:solidFill>
                  <a:schemeClr val="bg2"/>
                </a:solidFill>
                <a:latin typeface="Comic Sans MS" charset="-94"/>
                <a:ea typeface="Comic Sans MS" charset="-94"/>
                <a:cs typeface="Comic Sans MS" charset="-94"/>
              </a:rPr>
            </a:br>
            <a:endParaRPr lang="tr-TR" sz="2800" cap="none" dirty="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856680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dissolv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002060"/>
                </a:solidFill>
              </a:rPr>
              <a:t>Okul</a:t>
            </a:r>
            <a:r>
              <a:rPr lang="en-US" sz="3200" b="1" dirty="0" smtClean="0">
                <a:solidFill>
                  <a:srgbClr val="002060"/>
                </a:solidFill>
              </a:rPr>
              <a:t> </a:t>
            </a:r>
            <a:r>
              <a:rPr lang="en-US" sz="3200" b="1" dirty="0" err="1" smtClean="0">
                <a:solidFill>
                  <a:srgbClr val="002060"/>
                </a:solidFill>
              </a:rPr>
              <a:t>Kavramı</a:t>
            </a:r>
            <a:endParaRPr lang="en-US" sz="3200" b="1" dirty="0">
              <a:solidFill>
                <a:srgbClr val="002060"/>
              </a:solidFill>
            </a:endParaRPr>
          </a:p>
        </p:txBody>
      </p:sp>
      <p:sp>
        <p:nvSpPr>
          <p:cNvPr id="3" name="Subtitle 2"/>
          <p:cNvSpPr>
            <a:spLocks noGrp="1"/>
          </p:cNvSpPr>
          <p:nvPr>
            <p:ph type="subTitle" idx="1"/>
          </p:nvPr>
        </p:nvSpPr>
        <p:spPr>
          <a:xfrm>
            <a:off x="705853" y="1411704"/>
            <a:ext cx="9833810" cy="5053263"/>
          </a:xfrm>
        </p:spPr>
        <p:txBody>
          <a:bodyPr>
            <a:normAutofit/>
          </a:bodyPr>
          <a:lstStyle/>
          <a:p>
            <a:pPr marL="457200" indent="-457200">
              <a:buFont typeface="Arial" charset="-94"/>
              <a:buChar char="•"/>
            </a:pPr>
            <a:r>
              <a:rPr lang="tr-TR" sz="2800" cap="none" dirty="0" smtClean="0">
                <a:solidFill>
                  <a:schemeClr val="bg2"/>
                </a:solidFill>
              </a:rPr>
              <a:t>Yeni baskılar, yeni yaklaşımlar yeni değerler</a:t>
            </a:r>
          </a:p>
          <a:p>
            <a:pPr marL="457200" indent="-457200">
              <a:buFont typeface="Arial" charset="-94"/>
              <a:buChar char="•"/>
            </a:pPr>
            <a:r>
              <a:rPr lang="tr-TR" sz="2800" cap="none" dirty="0" smtClean="0">
                <a:solidFill>
                  <a:schemeClr val="bg2"/>
                </a:solidFill>
              </a:rPr>
              <a:t>Başa çıkmak için yepyeni yollar bulmak </a:t>
            </a:r>
          </a:p>
        </p:txBody>
      </p:sp>
    </p:spTree>
    <p:extLst>
      <p:ext uri="{BB962C8B-B14F-4D97-AF65-F5344CB8AC3E}">
        <p14:creationId xmlns:p14="http://schemas.microsoft.com/office/powerpoint/2010/main" val="317457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FFFF00"/>
                </a:solidFill>
              </a:rPr>
              <a:t>Değişim</a:t>
            </a:r>
            <a:r>
              <a:rPr lang="en-US" sz="3200" b="1" dirty="0" smtClean="0">
                <a:solidFill>
                  <a:srgbClr val="FFFF00"/>
                </a:solidFill>
              </a:rPr>
              <a:t> </a:t>
            </a:r>
            <a:r>
              <a:rPr lang="en-US" sz="3200" b="1" dirty="0" err="1" smtClean="0">
                <a:solidFill>
                  <a:srgbClr val="FFFF00"/>
                </a:solidFill>
              </a:rPr>
              <a:t>Baskıları</a:t>
            </a:r>
            <a:endParaRPr lang="en-US"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fontScale="85000" lnSpcReduction="10000"/>
          </a:bodyPr>
          <a:lstStyle/>
          <a:p>
            <a:pPr marL="457200" lvl="0" indent="-457200">
              <a:buFont typeface="Arial" charset="-94"/>
              <a:buChar char="•"/>
            </a:pPr>
            <a:r>
              <a:rPr lang="tr-TR" sz="2800" cap="none" dirty="0" smtClean="0">
                <a:solidFill>
                  <a:schemeClr val="bg2"/>
                </a:solidFill>
              </a:rPr>
              <a:t>Dil ve kültür bakımından farklı kökenlerden gelen öğrenci nüfusunun artması</a:t>
            </a:r>
          </a:p>
          <a:p>
            <a:pPr marL="457200" lvl="0" indent="-457200">
              <a:buFont typeface="Arial" charset="-94"/>
              <a:buChar char="•"/>
            </a:pPr>
            <a:r>
              <a:rPr lang="tr-TR" sz="2800" cap="none" dirty="0" smtClean="0">
                <a:solidFill>
                  <a:schemeClr val="bg2"/>
                </a:solidFill>
              </a:rPr>
              <a:t>Endüstri ve iş dünyasında bilgi ve hizmetlerdeki değişme sonucunda çalışma dünyasının kendi amaçlarına uygun insanın yetiştirmesi için eğitim reformları yapılması konu­sundaki baskıları</a:t>
            </a:r>
          </a:p>
          <a:p>
            <a:pPr marL="457200" lvl="0" indent="-457200">
              <a:buFont typeface="Arial" charset="-94"/>
              <a:buChar char="•"/>
            </a:pPr>
            <a:r>
              <a:rPr lang="tr-TR" sz="2800" cap="none" dirty="0" smtClean="0">
                <a:solidFill>
                  <a:schemeClr val="bg2"/>
                </a:solidFill>
              </a:rPr>
              <a:t>Okullardaki şiddet nedeniyle mal ve canın tehdit altında olması</a:t>
            </a:r>
          </a:p>
          <a:p>
            <a:pPr marL="457200" lvl="0" indent="-457200">
              <a:buFont typeface="Arial" charset="-94"/>
              <a:buChar char="•"/>
            </a:pPr>
            <a:r>
              <a:rPr lang="tr-TR" sz="2800" cap="none" dirty="0" smtClean="0">
                <a:solidFill>
                  <a:schemeClr val="bg2"/>
                </a:solidFill>
              </a:rPr>
              <a:t>Evsiz çocuklar, uyuşturucu bağımlısı çocuklar, annelerin­den AİDS bulaşmış olarak dünyaya gelen çocuklar</a:t>
            </a:r>
          </a:p>
          <a:p>
            <a:pPr marL="457200" lvl="0" indent="-457200">
              <a:buFont typeface="Arial" charset="-94"/>
              <a:buChar char="•"/>
            </a:pPr>
            <a:r>
              <a:rPr lang="tr-TR" sz="2800" cap="none" dirty="0" smtClean="0">
                <a:solidFill>
                  <a:schemeClr val="bg2"/>
                </a:solidFill>
              </a:rPr>
              <a:t>Sınav sonuçları hakkında toplumun yaptığı karşılaştırma­lar</a:t>
            </a:r>
          </a:p>
          <a:p>
            <a:pPr marL="457200" lvl="0" indent="-457200">
              <a:buFont typeface="Arial" charset="-94"/>
              <a:buChar char="•"/>
            </a:pPr>
            <a:r>
              <a:rPr lang="tr-TR" sz="2800" cap="none" dirty="0" smtClean="0">
                <a:solidFill>
                  <a:schemeClr val="bg2"/>
                </a:solidFill>
              </a:rPr>
              <a:t>Tek anne ya da tek baba ile yaşayan çocuklar</a:t>
            </a:r>
          </a:p>
          <a:p>
            <a:pPr marL="457200" lvl="0" indent="-457200">
              <a:buFont typeface="Arial" charset="-94"/>
              <a:buChar char="•"/>
            </a:pPr>
            <a:r>
              <a:rPr lang="tr-TR" sz="2800" cap="none" dirty="0" smtClean="0">
                <a:solidFill>
                  <a:schemeClr val="bg2"/>
                </a:solidFill>
              </a:rPr>
              <a:t>Kadının değişen rolü</a:t>
            </a:r>
          </a:p>
          <a:p>
            <a:pPr marL="457200" lvl="0" indent="-457200">
              <a:buFont typeface="Arial" charset="-94"/>
              <a:buChar char="•"/>
            </a:pPr>
            <a:r>
              <a:rPr lang="tr-TR" sz="2800" cap="none" dirty="0" smtClean="0">
                <a:solidFill>
                  <a:schemeClr val="bg2"/>
                </a:solidFill>
              </a:rPr>
              <a:t>Çocuğun gideceği okul konusunda ailelerin yaptığı seçim­ler</a:t>
            </a:r>
          </a:p>
          <a:p>
            <a:pPr marL="457200" indent="-457200">
              <a:buFont typeface="Arial" charset="-94"/>
              <a:buChar char="•"/>
            </a:pPr>
            <a:endParaRPr lang="tr-TR" sz="2800" cap="none" dirty="0">
              <a:solidFill>
                <a:schemeClr val="bg2"/>
              </a:solidFill>
            </a:endParaRPr>
          </a:p>
        </p:txBody>
      </p:sp>
    </p:spTree>
    <p:extLst>
      <p:ext uri="{BB962C8B-B14F-4D97-AF65-F5344CB8AC3E}">
        <p14:creationId xmlns:p14="http://schemas.microsoft.com/office/powerpoint/2010/main" val="3533509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dissolv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dissolv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err="1" smtClean="0">
                <a:solidFill>
                  <a:srgbClr val="FFFF00"/>
                </a:solidFill>
              </a:rPr>
              <a:t>Değişim</a:t>
            </a:r>
            <a:r>
              <a:rPr lang="en-US" sz="3200" b="1" dirty="0" smtClean="0">
                <a:solidFill>
                  <a:srgbClr val="FFFF00"/>
                </a:solidFill>
              </a:rPr>
              <a:t> </a:t>
            </a:r>
            <a:r>
              <a:rPr lang="en-US" sz="3200" b="1" dirty="0" err="1" smtClean="0">
                <a:solidFill>
                  <a:srgbClr val="FFFF00"/>
                </a:solidFill>
              </a:rPr>
              <a:t>Baskıları</a:t>
            </a:r>
            <a:endParaRPr lang="en-US"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pPr algn="ctr"/>
            <a:endParaRPr lang="tr-TR" sz="2800" cap="none" dirty="0" smtClean="0">
              <a:solidFill>
                <a:schemeClr val="bg2"/>
              </a:solidFill>
            </a:endParaRPr>
          </a:p>
          <a:p>
            <a:pPr algn="ctr"/>
            <a:endParaRPr lang="tr-TR" sz="2800" cap="none" dirty="0">
              <a:solidFill>
                <a:schemeClr val="bg2"/>
              </a:solidFill>
            </a:endParaRPr>
          </a:p>
          <a:p>
            <a:pPr algn="ctr"/>
            <a:r>
              <a:rPr lang="tr-TR" sz="2800" cap="none" dirty="0" smtClean="0">
                <a:solidFill>
                  <a:schemeClr val="bg2"/>
                </a:solidFill>
              </a:rPr>
              <a:t>Kendisinden çok şey beklenen ve her zaman eleştirilen bir örgütsel yapı </a:t>
            </a:r>
            <a:endParaRPr lang="tr-TR" sz="2800" cap="none" dirty="0">
              <a:solidFill>
                <a:schemeClr val="bg2"/>
              </a:solidFill>
            </a:endParaRPr>
          </a:p>
        </p:txBody>
      </p:sp>
    </p:spTree>
    <p:extLst>
      <p:ext uri="{BB962C8B-B14F-4D97-AF65-F5344CB8AC3E}">
        <p14:creationId xmlns:p14="http://schemas.microsoft.com/office/powerpoint/2010/main" val="24208820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smtClean="0">
                <a:solidFill>
                  <a:srgbClr val="FFFF00"/>
                </a:solidFill>
              </a:rPr>
              <a:t>21.yy </a:t>
            </a:r>
            <a:r>
              <a:rPr lang="en-US" sz="3200" b="1" dirty="0" err="1" smtClean="0">
                <a:solidFill>
                  <a:srgbClr val="FFFF00"/>
                </a:solidFill>
              </a:rPr>
              <a:t>becerileri</a:t>
            </a:r>
            <a:endParaRPr lang="en-US"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pPr marL="457200" indent="-457200">
              <a:buFont typeface="Arial" charset="-94"/>
              <a:buChar char="•"/>
            </a:pPr>
            <a:r>
              <a:rPr lang="en-US" sz="2800" b="1" cap="none" dirty="0" err="1" smtClean="0">
                <a:solidFill>
                  <a:schemeClr val="bg2"/>
                </a:solidFill>
              </a:rPr>
              <a:t>Yaratıcılık</a:t>
            </a:r>
            <a:r>
              <a:rPr lang="en-US" sz="2800" b="1" cap="none" dirty="0" smtClean="0">
                <a:solidFill>
                  <a:schemeClr val="bg2"/>
                </a:solidFill>
              </a:rPr>
              <a:t> </a:t>
            </a:r>
            <a:r>
              <a:rPr lang="en-US" sz="2800" b="1" cap="none" dirty="0" err="1" smtClean="0">
                <a:solidFill>
                  <a:schemeClr val="bg2"/>
                </a:solidFill>
              </a:rPr>
              <a:t>ve</a:t>
            </a:r>
            <a:r>
              <a:rPr lang="en-US" sz="2800" b="1" cap="none" dirty="0" smtClean="0">
                <a:solidFill>
                  <a:schemeClr val="bg2"/>
                </a:solidFill>
              </a:rPr>
              <a:t> </a:t>
            </a:r>
            <a:r>
              <a:rPr lang="en-US" sz="2800" b="1" cap="none" dirty="0" err="1" smtClean="0">
                <a:solidFill>
                  <a:schemeClr val="bg2"/>
                </a:solidFill>
              </a:rPr>
              <a:t>yenilenme</a:t>
            </a:r>
            <a:endParaRPr lang="en-US" sz="2800" b="1" cap="none" dirty="0" smtClean="0">
              <a:solidFill>
                <a:schemeClr val="bg2"/>
              </a:solidFill>
            </a:endParaRPr>
          </a:p>
          <a:p>
            <a:pPr marL="457200" indent="-457200">
              <a:buFont typeface="Arial" charset="-94"/>
              <a:buChar char="•"/>
            </a:pPr>
            <a:r>
              <a:rPr lang="en-US" sz="2800" b="1" cap="none" dirty="0" err="1" smtClean="0">
                <a:solidFill>
                  <a:schemeClr val="bg2"/>
                </a:solidFill>
              </a:rPr>
              <a:t>Eleştirel</a:t>
            </a:r>
            <a:r>
              <a:rPr lang="en-US" sz="2800" b="1" cap="none" dirty="0" smtClean="0">
                <a:solidFill>
                  <a:schemeClr val="bg2"/>
                </a:solidFill>
              </a:rPr>
              <a:t> </a:t>
            </a:r>
            <a:r>
              <a:rPr lang="en-US" sz="2800" b="1" cap="none" dirty="0" err="1" smtClean="0">
                <a:solidFill>
                  <a:schemeClr val="bg2"/>
                </a:solidFill>
              </a:rPr>
              <a:t>düşünme</a:t>
            </a:r>
            <a:r>
              <a:rPr lang="en-US" sz="2800" b="1" cap="none" dirty="0" smtClean="0">
                <a:solidFill>
                  <a:schemeClr val="bg2"/>
                </a:solidFill>
              </a:rPr>
              <a:t> </a:t>
            </a:r>
            <a:r>
              <a:rPr lang="en-US" sz="2800" b="1" cap="none" dirty="0" err="1" smtClean="0">
                <a:solidFill>
                  <a:schemeClr val="bg2"/>
                </a:solidFill>
              </a:rPr>
              <a:t>ve</a:t>
            </a:r>
            <a:r>
              <a:rPr lang="en-US" sz="2800" b="1" cap="none" dirty="0" smtClean="0">
                <a:solidFill>
                  <a:schemeClr val="bg2"/>
                </a:solidFill>
              </a:rPr>
              <a:t> problem </a:t>
            </a:r>
            <a:r>
              <a:rPr lang="en-US" sz="2800" b="1" cap="none" dirty="0" err="1" smtClean="0">
                <a:solidFill>
                  <a:schemeClr val="bg2"/>
                </a:solidFill>
              </a:rPr>
              <a:t>çözme</a:t>
            </a:r>
            <a:endParaRPr lang="en-US" sz="2800" b="1" cap="none" dirty="0" smtClean="0">
              <a:solidFill>
                <a:schemeClr val="bg2"/>
              </a:solidFill>
            </a:endParaRPr>
          </a:p>
          <a:p>
            <a:pPr marL="457200" indent="-457200">
              <a:buFont typeface="Arial" charset="-94"/>
              <a:buChar char="•"/>
            </a:pPr>
            <a:r>
              <a:rPr lang="en-US" sz="2800" b="1" cap="none" dirty="0" err="1" smtClean="0">
                <a:solidFill>
                  <a:schemeClr val="bg2"/>
                </a:solidFill>
              </a:rPr>
              <a:t>İletişim</a:t>
            </a:r>
            <a:r>
              <a:rPr lang="en-US" sz="2800" b="1" cap="none" dirty="0" smtClean="0">
                <a:solidFill>
                  <a:schemeClr val="bg2"/>
                </a:solidFill>
              </a:rPr>
              <a:t> </a:t>
            </a:r>
            <a:r>
              <a:rPr lang="en-US" sz="2800" b="1" cap="none" dirty="0" err="1" smtClean="0">
                <a:solidFill>
                  <a:schemeClr val="bg2"/>
                </a:solidFill>
              </a:rPr>
              <a:t>ve</a:t>
            </a:r>
            <a:r>
              <a:rPr lang="en-US" sz="2800" b="1" cap="none" dirty="0" smtClean="0">
                <a:solidFill>
                  <a:schemeClr val="bg2"/>
                </a:solidFill>
              </a:rPr>
              <a:t> </a:t>
            </a:r>
            <a:r>
              <a:rPr lang="en-US" sz="2800" b="1" cap="none" dirty="0" err="1" smtClean="0">
                <a:solidFill>
                  <a:schemeClr val="bg2"/>
                </a:solidFill>
              </a:rPr>
              <a:t>işbirliği</a:t>
            </a:r>
            <a:endParaRPr lang="en-US" sz="2800" cap="none" dirty="0" smtClean="0">
              <a:solidFill>
                <a:schemeClr val="bg2"/>
              </a:solidFill>
            </a:endParaRPr>
          </a:p>
          <a:p>
            <a:pPr marL="457200" indent="-457200">
              <a:buFont typeface="Arial" charset="-94"/>
              <a:buChar char="•"/>
            </a:pPr>
            <a:r>
              <a:rPr lang="en-US" sz="2800" b="1" cap="none" dirty="0" err="1" smtClean="0">
                <a:solidFill>
                  <a:schemeClr val="bg2"/>
                </a:solidFill>
              </a:rPr>
              <a:t>Bilgi</a:t>
            </a:r>
            <a:r>
              <a:rPr lang="en-US" sz="2800" b="1" cap="none" dirty="0" smtClean="0">
                <a:solidFill>
                  <a:schemeClr val="bg2"/>
                </a:solidFill>
              </a:rPr>
              <a:t>, </a:t>
            </a:r>
            <a:r>
              <a:rPr lang="en-US" sz="2800" b="1" cap="none" dirty="0" err="1" smtClean="0">
                <a:solidFill>
                  <a:schemeClr val="bg2"/>
                </a:solidFill>
              </a:rPr>
              <a:t>medya</a:t>
            </a:r>
            <a:r>
              <a:rPr lang="en-US" sz="2800" b="1" cap="none" dirty="0" smtClean="0">
                <a:solidFill>
                  <a:schemeClr val="bg2"/>
                </a:solidFill>
              </a:rPr>
              <a:t> </a:t>
            </a:r>
            <a:r>
              <a:rPr lang="en-US" sz="2800" b="1" cap="none" dirty="0" err="1" smtClean="0">
                <a:solidFill>
                  <a:schemeClr val="bg2"/>
                </a:solidFill>
              </a:rPr>
              <a:t>ve</a:t>
            </a:r>
            <a:r>
              <a:rPr lang="en-US" sz="2800" b="1" cap="none" dirty="0" smtClean="0">
                <a:solidFill>
                  <a:schemeClr val="bg2"/>
                </a:solidFill>
              </a:rPr>
              <a:t> </a:t>
            </a:r>
            <a:r>
              <a:rPr lang="en-US" sz="2800" b="1" cap="none" dirty="0" err="1" smtClean="0">
                <a:solidFill>
                  <a:schemeClr val="bg2"/>
                </a:solidFill>
              </a:rPr>
              <a:t>teknoloji</a:t>
            </a:r>
            <a:r>
              <a:rPr lang="en-US" sz="2800" b="1" cap="none" dirty="0" smtClean="0">
                <a:solidFill>
                  <a:schemeClr val="bg2"/>
                </a:solidFill>
              </a:rPr>
              <a:t> </a:t>
            </a:r>
            <a:r>
              <a:rPr lang="en-US" sz="2800" b="1" cap="none" dirty="0" err="1" smtClean="0">
                <a:solidFill>
                  <a:schemeClr val="bg2"/>
                </a:solidFill>
              </a:rPr>
              <a:t>becerileri</a:t>
            </a:r>
            <a:endParaRPr lang="en-US" sz="2800" cap="none" dirty="0" smtClean="0">
              <a:solidFill>
                <a:schemeClr val="bg2"/>
              </a:solidFill>
            </a:endParaRPr>
          </a:p>
          <a:p>
            <a:pPr marL="457200" indent="-457200">
              <a:buFont typeface="Arial" charset="-94"/>
              <a:buChar char="•"/>
            </a:pPr>
            <a:r>
              <a:rPr lang="en-US" sz="2800" b="1" cap="none" dirty="0" smtClean="0">
                <a:solidFill>
                  <a:schemeClr val="bg2"/>
                </a:solidFill>
              </a:rPr>
              <a:t>	</a:t>
            </a:r>
            <a:r>
              <a:rPr lang="en-US" sz="2800" b="1" cap="none" dirty="0" err="1" smtClean="0">
                <a:solidFill>
                  <a:schemeClr val="bg2"/>
                </a:solidFill>
              </a:rPr>
              <a:t>Bilgi</a:t>
            </a:r>
            <a:r>
              <a:rPr lang="en-US" sz="2800" b="1" cap="none" dirty="0" smtClean="0">
                <a:solidFill>
                  <a:schemeClr val="bg2"/>
                </a:solidFill>
              </a:rPr>
              <a:t> </a:t>
            </a:r>
            <a:r>
              <a:rPr lang="en-US" sz="2800" b="1" cap="none" dirty="0" err="1" smtClean="0">
                <a:solidFill>
                  <a:schemeClr val="bg2"/>
                </a:solidFill>
              </a:rPr>
              <a:t>okur-yazarlığı</a:t>
            </a:r>
            <a:endParaRPr lang="en-US" sz="2800" b="1" cap="none" dirty="0" smtClean="0">
              <a:solidFill>
                <a:schemeClr val="bg2"/>
              </a:solidFill>
            </a:endParaRPr>
          </a:p>
          <a:p>
            <a:pPr marL="457200" indent="-457200">
              <a:buFont typeface="Arial" charset="-94"/>
              <a:buChar char="•"/>
            </a:pPr>
            <a:r>
              <a:rPr lang="en-US" sz="2800" b="1" cap="none" dirty="0" smtClean="0">
                <a:solidFill>
                  <a:schemeClr val="bg2"/>
                </a:solidFill>
              </a:rPr>
              <a:t>	</a:t>
            </a:r>
            <a:r>
              <a:rPr lang="en-US" sz="2800" b="1" cap="none" dirty="0" err="1" smtClean="0">
                <a:solidFill>
                  <a:schemeClr val="bg2"/>
                </a:solidFill>
              </a:rPr>
              <a:t>Medya</a:t>
            </a:r>
            <a:r>
              <a:rPr lang="en-US" sz="2800" b="1" cap="none" dirty="0" smtClean="0">
                <a:solidFill>
                  <a:schemeClr val="bg2"/>
                </a:solidFill>
              </a:rPr>
              <a:t> </a:t>
            </a:r>
            <a:r>
              <a:rPr lang="en-US" sz="2800" b="1" cap="none" dirty="0" err="1" smtClean="0">
                <a:solidFill>
                  <a:schemeClr val="bg2"/>
                </a:solidFill>
              </a:rPr>
              <a:t>okur-yazarlığı</a:t>
            </a:r>
            <a:endParaRPr lang="en-US" sz="2800" cap="none" dirty="0" smtClean="0">
              <a:solidFill>
                <a:schemeClr val="bg2"/>
              </a:solidFill>
            </a:endParaRPr>
          </a:p>
          <a:p>
            <a:pPr marL="457200" indent="-457200">
              <a:buFont typeface="Arial" charset="-94"/>
              <a:buChar char="•"/>
            </a:pPr>
            <a:r>
              <a:rPr lang="tr-TR" sz="2800" cap="none" dirty="0" smtClean="0">
                <a:solidFill>
                  <a:schemeClr val="bg2"/>
                </a:solidFill>
              </a:rPr>
              <a:t>	</a:t>
            </a:r>
            <a:r>
              <a:rPr lang="en-US" sz="2800" b="1" cap="none" dirty="0" err="1" smtClean="0">
                <a:solidFill>
                  <a:schemeClr val="bg2"/>
                </a:solidFill>
              </a:rPr>
              <a:t>Bilgi</a:t>
            </a:r>
            <a:r>
              <a:rPr lang="en-US" sz="2800" b="1" cap="none" dirty="0" smtClean="0">
                <a:solidFill>
                  <a:schemeClr val="bg2"/>
                </a:solidFill>
              </a:rPr>
              <a:t> </a:t>
            </a:r>
            <a:r>
              <a:rPr lang="en-US" sz="2800" b="1" cap="none" dirty="0" err="1" smtClean="0">
                <a:solidFill>
                  <a:schemeClr val="bg2"/>
                </a:solidFill>
              </a:rPr>
              <a:t>ve</a:t>
            </a:r>
            <a:r>
              <a:rPr lang="en-US" sz="2800" b="1" cap="none" dirty="0" smtClean="0">
                <a:solidFill>
                  <a:schemeClr val="bg2"/>
                </a:solidFill>
              </a:rPr>
              <a:t> </a:t>
            </a:r>
            <a:r>
              <a:rPr lang="en-US" sz="2800" b="1" cap="none" dirty="0" err="1" smtClean="0">
                <a:solidFill>
                  <a:schemeClr val="bg2"/>
                </a:solidFill>
              </a:rPr>
              <a:t>iletişim</a:t>
            </a:r>
            <a:r>
              <a:rPr lang="en-US" sz="2800" b="1" cap="none" dirty="0" smtClean="0">
                <a:solidFill>
                  <a:schemeClr val="bg2"/>
                </a:solidFill>
              </a:rPr>
              <a:t> </a:t>
            </a:r>
            <a:r>
              <a:rPr lang="en-US" sz="2800" b="1" cap="none" dirty="0" err="1" smtClean="0">
                <a:solidFill>
                  <a:schemeClr val="bg2"/>
                </a:solidFill>
              </a:rPr>
              <a:t>teknolojileri</a:t>
            </a:r>
            <a:r>
              <a:rPr lang="en-US" sz="2800" b="1" cap="none" dirty="0" smtClean="0">
                <a:solidFill>
                  <a:schemeClr val="bg2"/>
                </a:solidFill>
              </a:rPr>
              <a:t> (ICT) </a:t>
            </a:r>
            <a:r>
              <a:rPr lang="en-US" sz="2800" b="1" cap="none" dirty="0" err="1" smtClean="0">
                <a:solidFill>
                  <a:schemeClr val="bg2"/>
                </a:solidFill>
              </a:rPr>
              <a:t>okur-yazarlığı</a:t>
            </a:r>
            <a:endParaRPr lang="en-US" sz="2800" cap="none" dirty="0" smtClean="0">
              <a:solidFill>
                <a:schemeClr val="bg2"/>
              </a:solidFill>
            </a:endParaRPr>
          </a:p>
          <a:p>
            <a:pPr marL="457200" indent="-457200">
              <a:buFont typeface="Arial" charset="-94"/>
              <a:buChar char="•"/>
            </a:pPr>
            <a:endParaRPr lang="tr-TR" sz="2800" cap="none" dirty="0">
              <a:solidFill>
                <a:schemeClr val="bg2"/>
              </a:solidFill>
            </a:endParaRPr>
          </a:p>
        </p:txBody>
      </p:sp>
    </p:spTree>
    <p:extLst>
      <p:ext uri="{BB962C8B-B14F-4D97-AF65-F5344CB8AC3E}">
        <p14:creationId xmlns:p14="http://schemas.microsoft.com/office/powerpoint/2010/main" val="1596808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en-US" sz="3200" b="1" dirty="0" smtClean="0">
                <a:solidFill>
                  <a:srgbClr val="FFFF00"/>
                </a:solidFill>
              </a:rPr>
              <a:t>21.Yy </a:t>
            </a:r>
            <a:r>
              <a:rPr lang="en-US" sz="3200" b="1" dirty="0" err="1" smtClean="0">
                <a:solidFill>
                  <a:srgbClr val="FFFF00"/>
                </a:solidFill>
              </a:rPr>
              <a:t>becerileri</a:t>
            </a:r>
            <a:endParaRPr lang="en-US"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r>
              <a:rPr lang="en-US" sz="2800" b="1" cap="none" dirty="0" err="1" smtClean="0">
                <a:solidFill>
                  <a:schemeClr val="bg2"/>
                </a:solidFill>
              </a:rPr>
              <a:t>Yaşam</a:t>
            </a:r>
            <a:r>
              <a:rPr lang="en-US" sz="2800" b="1" cap="none" dirty="0" smtClean="0">
                <a:solidFill>
                  <a:schemeClr val="bg2"/>
                </a:solidFill>
              </a:rPr>
              <a:t> </a:t>
            </a:r>
            <a:r>
              <a:rPr lang="en-US" sz="2800" b="1" cap="none" dirty="0" err="1" smtClean="0">
                <a:solidFill>
                  <a:schemeClr val="bg2"/>
                </a:solidFill>
              </a:rPr>
              <a:t>ve</a:t>
            </a:r>
            <a:r>
              <a:rPr lang="en-US" sz="2800" b="1" cap="none" dirty="0" smtClean="0">
                <a:solidFill>
                  <a:schemeClr val="bg2"/>
                </a:solidFill>
              </a:rPr>
              <a:t> </a:t>
            </a:r>
            <a:r>
              <a:rPr lang="en-US" sz="2800" b="1" cap="none" dirty="0" err="1" smtClean="0">
                <a:solidFill>
                  <a:schemeClr val="bg2"/>
                </a:solidFill>
              </a:rPr>
              <a:t>meslek</a:t>
            </a:r>
            <a:r>
              <a:rPr lang="en-US" sz="2800" b="1" cap="none" dirty="0" smtClean="0">
                <a:solidFill>
                  <a:schemeClr val="bg2"/>
                </a:solidFill>
              </a:rPr>
              <a:t> </a:t>
            </a:r>
            <a:r>
              <a:rPr lang="en-US" sz="2800" b="1" cap="none" dirty="0" err="1" smtClean="0">
                <a:solidFill>
                  <a:schemeClr val="bg2"/>
                </a:solidFill>
              </a:rPr>
              <a:t>becerileri</a:t>
            </a:r>
            <a:endParaRPr lang="en-US" sz="2800" cap="none" dirty="0" smtClean="0">
              <a:solidFill>
                <a:schemeClr val="bg2"/>
              </a:solidFill>
            </a:endParaRPr>
          </a:p>
          <a:p>
            <a:r>
              <a:rPr lang="en-US" sz="2800" b="1" cap="none" dirty="0" smtClean="0">
                <a:solidFill>
                  <a:schemeClr val="bg2"/>
                </a:solidFill>
              </a:rPr>
              <a:t>	</a:t>
            </a:r>
            <a:r>
              <a:rPr lang="en-US" sz="2800" b="1" cap="none" dirty="0" err="1" smtClean="0">
                <a:solidFill>
                  <a:schemeClr val="bg2"/>
                </a:solidFill>
              </a:rPr>
              <a:t>Esneklik</a:t>
            </a:r>
            <a:r>
              <a:rPr lang="en-US" sz="2800" b="1" cap="none" dirty="0" smtClean="0">
                <a:solidFill>
                  <a:schemeClr val="bg2"/>
                </a:solidFill>
              </a:rPr>
              <a:t> </a:t>
            </a:r>
            <a:r>
              <a:rPr lang="en-US" sz="2800" b="1" cap="none" dirty="0" err="1" smtClean="0">
                <a:solidFill>
                  <a:schemeClr val="bg2"/>
                </a:solidFill>
              </a:rPr>
              <a:t>ve</a:t>
            </a:r>
            <a:r>
              <a:rPr lang="en-US" sz="2800" b="1" cap="none" dirty="0" smtClean="0">
                <a:solidFill>
                  <a:schemeClr val="bg2"/>
                </a:solidFill>
              </a:rPr>
              <a:t> </a:t>
            </a:r>
            <a:r>
              <a:rPr lang="en-US" sz="2800" b="1" cap="none" dirty="0" err="1" smtClean="0">
                <a:solidFill>
                  <a:schemeClr val="bg2"/>
                </a:solidFill>
              </a:rPr>
              <a:t>uyum</a:t>
            </a:r>
            <a:endParaRPr lang="en-US" sz="2800" b="1" cap="none" dirty="0" smtClean="0">
              <a:solidFill>
                <a:schemeClr val="bg2"/>
              </a:solidFill>
            </a:endParaRPr>
          </a:p>
          <a:p>
            <a:r>
              <a:rPr lang="en-US" sz="2800" b="1" cap="none" dirty="0" smtClean="0">
                <a:solidFill>
                  <a:schemeClr val="bg2"/>
                </a:solidFill>
              </a:rPr>
              <a:t>	</a:t>
            </a:r>
            <a:r>
              <a:rPr lang="en-US" sz="2800" b="1" cap="none" dirty="0" err="1" smtClean="0">
                <a:solidFill>
                  <a:schemeClr val="bg2"/>
                </a:solidFill>
              </a:rPr>
              <a:t>Girişimcilik</a:t>
            </a:r>
            <a:r>
              <a:rPr lang="en-US" sz="2800" b="1" cap="none" dirty="0" smtClean="0">
                <a:solidFill>
                  <a:schemeClr val="bg2"/>
                </a:solidFill>
              </a:rPr>
              <a:t> </a:t>
            </a:r>
            <a:r>
              <a:rPr lang="en-US" sz="2800" b="1" cap="none" dirty="0" err="1" smtClean="0">
                <a:solidFill>
                  <a:schemeClr val="bg2"/>
                </a:solidFill>
              </a:rPr>
              <a:t>ve</a:t>
            </a:r>
            <a:r>
              <a:rPr lang="en-US" sz="2800" b="1" cap="none" dirty="0" smtClean="0">
                <a:solidFill>
                  <a:schemeClr val="bg2"/>
                </a:solidFill>
              </a:rPr>
              <a:t> </a:t>
            </a:r>
            <a:r>
              <a:rPr lang="en-US" sz="2800" b="1" cap="none" dirty="0" err="1" smtClean="0">
                <a:solidFill>
                  <a:schemeClr val="bg2"/>
                </a:solidFill>
              </a:rPr>
              <a:t>öz-yönelim</a:t>
            </a:r>
            <a:endParaRPr lang="en-US" sz="2800" cap="none" dirty="0" smtClean="0">
              <a:solidFill>
                <a:schemeClr val="bg2"/>
              </a:solidFill>
            </a:endParaRPr>
          </a:p>
          <a:p>
            <a:r>
              <a:rPr lang="tr-TR" sz="2800" cap="none" dirty="0" smtClean="0">
                <a:solidFill>
                  <a:schemeClr val="bg2"/>
                </a:solidFill>
              </a:rPr>
              <a:t>	</a:t>
            </a:r>
            <a:r>
              <a:rPr lang="en-US" sz="2800" b="1" cap="none" dirty="0" err="1" smtClean="0">
                <a:solidFill>
                  <a:schemeClr val="bg2"/>
                </a:solidFill>
              </a:rPr>
              <a:t>Sosyal</a:t>
            </a:r>
            <a:r>
              <a:rPr lang="en-US" sz="2800" b="1" cap="none" dirty="0" smtClean="0">
                <a:solidFill>
                  <a:schemeClr val="bg2"/>
                </a:solidFill>
              </a:rPr>
              <a:t> </a:t>
            </a:r>
            <a:r>
              <a:rPr lang="en-US" sz="2800" b="1" cap="none" dirty="0" err="1" smtClean="0">
                <a:solidFill>
                  <a:schemeClr val="bg2"/>
                </a:solidFill>
              </a:rPr>
              <a:t>ve</a:t>
            </a:r>
            <a:r>
              <a:rPr lang="en-US" sz="2800" b="1" cap="none" dirty="0" smtClean="0">
                <a:solidFill>
                  <a:schemeClr val="bg2"/>
                </a:solidFill>
              </a:rPr>
              <a:t> </a:t>
            </a:r>
            <a:r>
              <a:rPr lang="en-US" sz="2800" b="1" cap="none" dirty="0" err="1" smtClean="0">
                <a:solidFill>
                  <a:schemeClr val="bg2"/>
                </a:solidFill>
              </a:rPr>
              <a:t>kültürlerarası</a:t>
            </a:r>
            <a:r>
              <a:rPr lang="en-US" sz="2800" b="1" cap="none" dirty="0" smtClean="0">
                <a:solidFill>
                  <a:schemeClr val="bg2"/>
                </a:solidFill>
              </a:rPr>
              <a:t> </a:t>
            </a:r>
            <a:r>
              <a:rPr lang="en-US" sz="2800" b="1" cap="none" dirty="0" err="1" smtClean="0">
                <a:solidFill>
                  <a:schemeClr val="bg2"/>
                </a:solidFill>
              </a:rPr>
              <a:t>beceriler</a:t>
            </a:r>
            <a:endParaRPr lang="en-US" sz="2800" cap="none" dirty="0" smtClean="0">
              <a:solidFill>
                <a:schemeClr val="bg2"/>
              </a:solidFill>
            </a:endParaRPr>
          </a:p>
          <a:p>
            <a:r>
              <a:rPr lang="tr-TR" sz="2800" cap="none" dirty="0" smtClean="0">
                <a:solidFill>
                  <a:schemeClr val="bg2"/>
                </a:solidFill>
              </a:rPr>
              <a:t>	</a:t>
            </a:r>
            <a:r>
              <a:rPr lang="en-US" sz="2800" b="1" cap="none" dirty="0" err="1" smtClean="0">
                <a:solidFill>
                  <a:schemeClr val="bg2"/>
                </a:solidFill>
              </a:rPr>
              <a:t>Üretkenlik</a:t>
            </a:r>
            <a:r>
              <a:rPr lang="en-US" sz="2800" b="1" cap="none" dirty="0" smtClean="0">
                <a:solidFill>
                  <a:schemeClr val="bg2"/>
                </a:solidFill>
              </a:rPr>
              <a:t> </a:t>
            </a:r>
            <a:r>
              <a:rPr lang="en-US" sz="2800" b="1" cap="none" dirty="0" err="1" smtClean="0">
                <a:solidFill>
                  <a:schemeClr val="bg2"/>
                </a:solidFill>
              </a:rPr>
              <a:t>ve</a:t>
            </a:r>
            <a:r>
              <a:rPr lang="en-US" sz="2800" b="1" cap="none" dirty="0" smtClean="0">
                <a:solidFill>
                  <a:schemeClr val="bg2"/>
                </a:solidFill>
              </a:rPr>
              <a:t> </a:t>
            </a:r>
            <a:r>
              <a:rPr lang="en-US" sz="2800" b="1" cap="none" dirty="0" err="1" smtClean="0">
                <a:solidFill>
                  <a:schemeClr val="bg2"/>
                </a:solidFill>
              </a:rPr>
              <a:t>sorumluluk</a:t>
            </a:r>
            <a:endParaRPr lang="en-US" sz="2800" cap="none" dirty="0" smtClean="0">
              <a:solidFill>
                <a:schemeClr val="bg2"/>
              </a:solidFill>
            </a:endParaRPr>
          </a:p>
          <a:p>
            <a:r>
              <a:rPr lang="tr-TR" sz="2800" cap="none" dirty="0" smtClean="0">
                <a:solidFill>
                  <a:schemeClr val="bg2"/>
                </a:solidFill>
              </a:rPr>
              <a:t>	</a:t>
            </a:r>
            <a:r>
              <a:rPr lang="en-US" sz="2800" b="1" cap="none" dirty="0" err="1" smtClean="0">
                <a:solidFill>
                  <a:schemeClr val="bg2"/>
                </a:solidFill>
              </a:rPr>
              <a:t>Liderlik</a:t>
            </a:r>
            <a:r>
              <a:rPr lang="en-US" sz="2800" b="1" cap="none" dirty="0" smtClean="0">
                <a:solidFill>
                  <a:schemeClr val="bg2"/>
                </a:solidFill>
              </a:rPr>
              <a:t> </a:t>
            </a:r>
            <a:r>
              <a:rPr lang="en-US" sz="2800" b="1" cap="none" dirty="0" err="1" smtClean="0">
                <a:solidFill>
                  <a:schemeClr val="bg2"/>
                </a:solidFill>
              </a:rPr>
              <a:t>ve</a:t>
            </a:r>
            <a:r>
              <a:rPr lang="en-US" sz="2800" b="1" cap="none" dirty="0" smtClean="0">
                <a:solidFill>
                  <a:schemeClr val="bg2"/>
                </a:solidFill>
              </a:rPr>
              <a:t> </a:t>
            </a:r>
            <a:r>
              <a:rPr lang="en-US" sz="2800" b="1" cap="none" dirty="0" err="1" smtClean="0">
                <a:solidFill>
                  <a:schemeClr val="bg2"/>
                </a:solidFill>
              </a:rPr>
              <a:t>sorumluluk</a:t>
            </a:r>
            <a:endParaRPr lang="en-US" sz="2800" cap="none" dirty="0" smtClean="0">
              <a:solidFill>
                <a:schemeClr val="bg2"/>
              </a:solidFill>
            </a:endParaRPr>
          </a:p>
          <a:p>
            <a:endParaRPr lang="tr-TR" sz="2800" cap="none" dirty="0">
              <a:solidFill>
                <a:schemeClr val="bg2"/>
              </a:solidFill>
            </a:endParaRPr>
          </a:p>
        </p:txBody>
      </p:sp>
    </p:spTree>
    <p:extLst>
      <p:ext uri="{BB962C8B-B14F-4D97-AF65-F5344CB8AC3E}">
        <p14:creationId xmlns:p14="http://schemas.microsoft.com/office/powerpoint/2010/main" val="1884434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a:solidFill>
                  <a:srgbClr val="FFFF00"/>
                </a:solidFill>
              </a:rPr>
              <a:t>OKUL SEÇİMİ</a:t>
            </a:r>
          </a:p>
        </p:txBody>
      </p:sp>
      <p:sp>
        <p:nvSpPr>
          <p:cNvPr id="3" name="Subtitle 2"/>
          <p:cNvSpPr>
            <a:spLocks noGrp="1"/>
          </p:cNvSpPr>
          <p:nvPr>
            <p:ph type="subTitle" idx="1"/>
          </p:nvPr>
        </p:nvSpPr>
        <p:spPr>
          <a:xfrm>
            <a:off x="705853" y="1411704"/>
            <a:ext cx="10475494" cy="5053263"/>
          </a:xfrm>
        </p:spPr>
        <p:txBody>
          <a:bodyPr>
            <a:normAutofit/>
          </a:bodyPr>
          <a:lstStyle/>
          <a:p>
            <a:r>
              <a:rPr lang="tr-TR" sz="2800" cap="none" dirty="0" smtClean="0">
                <a:solidFill>
                  <a:schemeClr val="bg2"/>
                </a:solidFill>
                <a:latin typeface="Comic Sans MS" charset="-94"/>
                <a:ea typeface="Comic Sans MS" charset="-94"/>
                <a:cs typeface="Comic Sans MS" charset="-94"/>
              </a:rPr>
              <a:t>1. </a:t>
            </a:r>
            <a:r>
              <a:rPr lang="tr-TR" sz="2800" b="1" cap="none" dirty="0" smtClean="0">
                <a:solidFill>
                  <a:schemeClr val="accent4">
                    <a:lumMod val="75000"/>
                  </a:schemeClr>
                </a:solidFill>
                <a:latin typeface="Comic Sans MS" charset="-94"/>
                <a:ea typeface="Comic Sans MS" charset="-94"/>
                <a:cs typeface="Comic Sans MS" charset="-94"/>
              </a:rPr>
              <a:t>"Öğrenci ve ailenin çocuğun devam edeceği kamu okulunu seçme hakkı</a:t>
            </a:r>
          </a:p>
          <a:p>
            <a:r>
              <a:rPr lang="tr-TR" sz="2800" cap="none" dirty="0" smtClean="0">
                <a:solidFill>
                  <a:schemeClr val="bg2"/>
                </a:solidFill>
                <a:latin typeface="Comic Sans MS" charset="-94"/>
                <a:ea typeface="Comic Sans MS" charset="-94"/>
                <a:cs typeface="Comic Sans MS" charset="-94"/>
              </a:rPr>
              <a:t>Öğretmen, yönetici, aile ve öğrencilere , bütün öğrenciler için en iyi ve diğer okullardan ayırt edici özellikleri olan okulları yaratma fırsatlarının ve bu okullarla ilgili seçimlerin nasıl yapılacağının yollarının ortaya koyulmasıdır. </a:t>
            </a:r>
            <a:endParaRPr lang="tr-TR" sz="2800" cap="none" dirty="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25517163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a:solidFill>
                  <a:srgbClr val="FFFF00"/>
                </a:solidFill>
              </a:rPr>
              <a:t>OKUL SEÇİMİ</a:t>
            </a:r>
          </a:p>
        </p:txBody>
      </p:sp>
      <p:sp>
        <p:nvSpPr>
          <p:cNvPr id="3" name="Subtitle 2"/>
          <p:cNvSpPr>
            <a:spLocks noGrp="1"/>
          </p:cNvSpPr>
          <p:nvPr>
            <p:ph type="subTitle" idx="1"/>
          </p:nvPr>
        </p:nvSpPr>
        <p:spPr>
          <a:xfrm>
            <a:off x="705853" y="1411704"/>
            <a:ext cx="10475494" cy="5053263"/>
          </a:xfrm>
        </p:spPr>
        <p:txBody>
          <a:bodyPr>
            <a:normAutofit lnSpcReduction="10000"/>
          </a:bodyPr>
          <a:lstStyle/>
          <a:p>
            <a:r>
              <a:rPr lang="tr-TR" sz="2800" b="1" cap="none" dirty="0" smtClean="0">
                <a:solidFill>
                  <a:schemeClr val="bg2"/>
                </a:solidFill>
                <a:latin typeface="Comic Sans MS" charset="-94"/>
                <a:ea typeface="Comic Sans MS" charset="-94"/>
                <a:cs typeface="Comic Sans MS" charset="-94"/>
              </a:rPr>
              <a:t>Okul bölgesi içinde seçim: </a:t>
            </a:r>
            <a:r>
              <a:rPr lang="tr-TR" sz="2800" cap="none" dirty="0" smtClean="0">
                <a:solidFill>
                  <a:schemeClr val="bg2"/>
                </a:solidFill>
                <a:latin typeface="Comic Sans MS" charset="-94"/>
                <a:ea typeface="Comic Sans MS" charset="-94"/>
                <a:cs typeface="Comic Sans MS" charset="-94"/>
              </a:rPr>
              <a:t>bu seçim türünde öğrenciye ve aileye aynı okul bölgesi içindeki okullardan birini seçme şansı tanınır,</a:t>
            </a:r>
          </a:p>
          <a:p>
            <a:r>
              <a:rPr lang="tr-TR" sz="2800" b="1" cap="none" dirty="0" smtClean="0">
                <a:solidFill>
                  <a:schemeClr val="bg2"/>
                </a:solidFill>
                <a:latin typeface="Comic Sans MS" charset="-94"/>
                <a:ea typeface="Comic Sans MS" charset="-94"/>
                <a:cs typeface="Comic Sans MS" charset="-94"/>
              </a:rPr>
              <a:t>Eyalet çapında seçim: </a:t>
            </a:r>
            <a:r>
              <a:rPr lang="tr-TR" sz="2800" cap="none" dirty="0" smtClean="0">
                <a:solidFill>
                  <a:schemeClr val="bg2"/>
                </a:solidFill>
                <a:latin typeface="Comic Sans MS" charset="-94"/>
                <a:ea typeface="Comic Sans MS" charset="-94"/>
                <a:cs typeface="Comic Sans MS" charset="-94"/>
              </a:rPr>
              <a:t>burada ailelere okul bölgelerinin sınır­larını aşan seçimler yapma olanağı tanınmaktadır. </a:t>
            </a:r>
          </a:p>
          <a:p>
            <a:r>
              <a:rPr lang="tr-TR" sz="2800" b="1" cap="none" dirty="0" smtClean="0">
                <a:solidFill>
                  <a:schemeClr val="bg2"/>
                </a:solidFill>
                <a:latin typeface="Comic Sans MS" charset="-94"/>
                <a:ea typeface="Comic Sans MS" charset="-94"/>
                <a:cs typeface="Comic Sans MS" charset="-94"/>
              </a:rPr>
              <a:t>Özel okulların seçimi: </a:t>
            </a:r>
            <a:r>
              <a:rPr lang="tr-TR" sz="2800" cap="none" dirty="0" smtClean="0">
                <a:solidFill>
                  <a:schemeClr val="bg2"/>
                </a:solidFill>
                <a:latin typeface="Comic Sans MS" charset="-94"/>
                <a:ea typeface="Comic Sans MS" charset="-94"/>
                <a:cs typeface="Comic Sans MS" charset="-94"/>
              </a:rPr>
              <a:t>en tartışmalı	seçim konusu olan bu </a:t>
            </a:r>
            <a:r>
              <a:rPr lang="tr-TR" sz="2800" cap="none" dirty="0" err="1" smtClean="0">
                <a:solidFill>
                  <a:schemeClr val="bg2"/>
                </a:solidFill>
                <a:latin typeface="Comic Sans MS" charset="-94"/>
                <a:ea typeface="Comic Sans MS" charset="-94"/>
                <a:cs typeface="Comic Sans MS" charset="-94"/>
              </a:rPr>
              <a:t>seçimde,ailelerin</a:t>
            </a:r>
            <a:r>
              <a:rPr lang="tr-TR" sz="2800" cap="none" dirty="0" smtClean="0">
                <a:solidFill>
                  <a:schemeClr val="bg2"/>
                </a:solidFill>
                <a:latin typeface="Comic Sans MS" charset="-94"/>
                <a:ea typeface="Comic Sans MS" charset="-94"/>
                <a:cs typeface="Comic Sans MS" charset="-94"/>
              </a:rPr>
              <a:t> sözleşmeli olarak özel	sektör tarafından işletilen ancak devletin  finanse  ettiği  okullara	ilişkin  seçim </a:t>
            </a:r>
          </a:p>
          <a:p>
            <a:r>
              <a:rPr lang="tr-TR" sz="2800" cap="none" dirty="0" smtClean="0">
                <a:solidFill>
                  <a:schemeClr val="bg2"/>
                </a:solidFill>
                <a:latin typeface="Comic Sans MS" charset="-94"/>
                <a:ea typeface="Comic Sans MS" charset="-94"/>
                <a:cs typeface="Comic Sans MS" charset="-94"/>
              </a:rPr>
              <a:t/>
            </a:r>
            <a:br>
              <a:rPr lang="tr-TR" sz="2800" cap="none" dirty="0" smtClean="0">
                <a:solidFill>
                  <a:schemeClr val="bg2"/>
                </a:solidFill>
                <a:latin typeface="Comic Sans MS" charset="-94"/>
                <a:ea typeface="Comic Sans MS" charset="-94"/>
                <a:cs typeface="Comic Sans MS" charset="-94"/>
              </a:rPr>
            </a:br>
            <a:endParaRPr lang="tr-TR" sz="2800" cap="none" dirty="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87909315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a:solidFill>
                  <a:srgbClr val="FFFF00"/>
                </a:solidFill>
              </a:rPr>
              <a:t>OKUL SEÇİMİ</a:t>
            </a:r>
          </a:p>
        </p:txBody>
      </p:sp>
      <p:sp>
        <p:nvSpPr>
          <p:cNvPr id="3" name="Subtitle 2"/>
          <p:cNvSpPr>
            <a:spLocks noGrp="1"/>
          </p:cNvSpPr>
          <p:nvPr>
            <p:ph type="subTitle" idx="1"/>
          </p:nvPr>
        </p:nvSpPr>
        <p:spPr>
          <a:xfrm>
            <a:off x="705853" y="1411704"/>
            <a:ext cx="10475494" cy="5053263"/>
          </a:xfrm>
        </p:spPr>
        <p:txBody>
          <a:bodyPr>
            <a:normAutofit/>
          </a:bodyPr>
          <a:lstStyle/>
          <a:p>
            <a:r>
              <a:rPr lang="tr-TR" sz="2800" dirty="0">
                <a:solidFill>
                  <a:schemeClr val="bg1"/>
                </a:solidFill>
                <a:latin typeface="Comic Sans MS" charset="-94"/>
                <a:ea typeface="Comic Sans MS" charset="-94"/>
                <a:cs typeface="Comic Sans MS" charset="-94"/>
              </a:rPr>
              <a:t>akademik, ahlaki, dini nedenler </a:t>
            </a:r>
            <a:endParaRPr lang="tr-TR" sz="2800" dirty="0" smtClean="0">
              <a:solidFill>
                <a:schemeClr val="bg1"/>
              </a:solidFill>
              <a:latin typeface="Comic Sans MS" charset="-94"/>
              <a:ea typeface="Comic Sans MS" charset="-94"/>
              <a:cs typeface="Comic Sans MS" charset="-94"/>
            </a:endParaRPr>
          </a:p>
          <a:p>
            <a:r>
              <a:rPr lang="tr-TR" sz="2800" dirty="0" smtClean="0">
                <a:solidFill>
                  <a:schemeClr val="bg1"/>
                </a:solidFill>
                <a:latin typeface="Comic Sans MS" charset="-94"/>
                <a:ea typeface="Comic Sans MS" charset="-94"/>
                <a:cs typeface="Comic Sans MS" charset="-94"/>
              </a:rPr>
              <a:t>okulun </a:t>
            </a:r>
            <a:r>
              <a:rPr lang="tr-TR" sz="2800" dirty="0">
                <a:solidFill>
                  <a:schemeClr val="bg1"/>
                </a:solidFill>
                <a:latin typeface="Comic Sans MS" charset="-94"/>
                <a:ea typeface="Comic Sans MS" charset="-94"/>
                <a:cs typeface="Comic Sans MS" charset="-94"/>
              </a:rPr>
              <a:t>elve­rişli ve ulaşılabilir olması </a:t>
            </a:r>
          </a:p>
        </p:txBody>
      </p:sp>
    </p:spTree>
    <p:extLst>
      <p:ext uri="{BB962C8B-B14F-4D97-AF65-F5344CB8AC3E}">
        <p14:creationId xmlns:p14="http://schemas.microsoft.com/office/powerpoint/2010/main" val="154418371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dirty="0"/>
              <a:t>OKUL SEÇİMİ</a:t>
            </a:r>
          </a:p>
        </p:txBody>
      </p:sp>
      <p:sp>
        <p:nvSpPr>
          <p:cNvPr id="3" name="Subtitle 2"/>
          <p:cNvSpPr>
            <a:spLocks noGrp="1"/>
          </p:cNvSpPr>
          <p:nvPr>
            <p:ph type="subTitle" idx="1"/>
          </p:nvPr>
        </p:nvSpPr>
        <p:spPr>
          <a:xfrm>
            <a:off x="705853" y="1411704"/>
            <a:ext cx="10475494" cy="5053263"/>
          </a:xfrm>
        </p:spPr>
        <p:txBody>
          <a:bodyPr>
            <a:normAutofit/>
          </a:bodyPr>
          <a:lstStyle/>
          <a:p>
            <a:r>
              <a:rPr lang="tr-TR" sz="2800" cap="none" dirty="0" smtClean="0">
                <a:solidFill>
                  <a:schemeClr val="bg1"/>
                </a:solidFill>
                <a:latin typeface="Comic Sans MS" charset="-94"/>
                <a:ea typeface="Comic Sans MS" charset="-94"/>
                <a:cs typeface="Comic Sans MS" charset="-94"/>
              </a:rPr>
              <a:t>Okul seçimi, okulların yapısı ve işleyiş sürecinde daha güçlü bir değişme fırsatı sağlamaktadır. Okul seçiminin kendisi bir amaç değil, amaca ulaştıracak bir araçtır. Okul seçimi hareketi, okulu sahiplenme ve okulu iyileştirme konusunda herkesi sorumlu tutmaktadır (</a:t>
            </a:r>
            <a:r>
              <a:rPr lang="tr-TR" sz="2800" cap="none" dirty="0" err="1">
                <a:solidFill>
                  <a:schemeClr val="bg1"/>
                </a:solidFill>
                <a:latin typeface="Comic Sans MS" charset="-94"/>
                <a:ea typeface="Comic Sans MS" charset="-94"/>
                <a:cs typeface="Comic Sans MS" charset="-94"/>
              </a:rPr>
              <a:t>C</a:t>
            </a:r>
            <a:r>
              <a:rPr lang="tr-TR" sz="2800" cap="none" dirty="0" err="1" smtClean="0">
                <a:solidFill>
                  <a:schemeClr val="bg1"/>
                </a:solidFill>
                <a:latin typeface="Comic Sans MS" charset="-94"/>
                <a:ea typeface="Comic Sans MS" charset="-94"/>
                <a:cs typeface="Comic Sans MS" charset="-94"/>
              </a:rPr>
              <a:t>arlson</a:t>
            </a:r>
            <a:r>
              <a:rPr lang="tr-TR" sz="2800" cap="none" dirty="0" smtClean="0">
                <a:solidFill>
                  <a:schemeClr val="bg1"/>
                </a:solidFill>
                <a:latin typeface="Comic Sans MS" charset="-94"/>
                <a:ea typeface="Comic Sans MS" charset="-94"/>
                <a:cs typeface="Comic Sans MS" charset="-94"/>
              </a:rPr>
              <a:t>, 1996). </a:t>
            </a:r>
            <a:endParaRPr lang="tr-TR" sz="2800" cap="none" dirty="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89324902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a:solidFill>
                  <a:srgbClr val="FFFF00"/>
                </a:solidFill>
              </a:rPr>
              <a:t>OKUL SEÇİMİ</a:t>
            </a:r>
          </a:p>
        </p:txBody>
      </p:sp>
      <p:sp>
        <p:nvSpPr>
          <p:cNvPr id="3" name="Subtitle 2"/>
          <p:cNvSpPr>
            <a:spLocks noGrp="1"/>
          </p:cNvSpPr>
          <p:nvPr>
            <p:ph type="subTitle" idx="1"/>
          </p:nvPr>
        </p:nvSpPr>
        <p:spPr>
          <a:xfrm>
            <a:off x="705853" y="1411704"/>
            <a:ext cx="10475494" cy="5053263"/>
          </a:xfrm>
        </p:spPr>
        <p:txBody>
          <a:bodyPr>
            <a:normAutofit/>
          </a:bodyPr>
          <a:lstStyle/>
          <a:p>
            <a:pPr marL="457200" indent="-457200">
              <a:buFont typeface="Arial" charset="-94"/>
              <a:buChar char="•"/>
            </a:pPr>
            <a:r>
              <a:rPr lang="en-US" sz="2800" cap="none" dirty="0" err="1" smtClean="0">
                <a:solidFill>
                  <a:schemeClr val="bg1"/>
                </a:solidFill>
                <a:latin typeface="Comic Sans MS" charset="-94"/>
                <a:ea typeface="Comic Sans MS" charset="-94"/>
                <a:cs typeface="Comic Sans MS" charset="-94"/>
              </a:rPr>
              <a:t>Yaklasık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iki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yüz</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yıl</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ö</a:t>
            </a:r>
            <a:r>
              <a:rPr lang="en-US" sz="2800" cap="none" dirty="0" err="1" smtClean="0">
                <a:solidFill>
                  <a:schemeClr val="bg1"/>
                </a:solidFill>
                <a:latin typeface="Comic Sans MS" charset="-94"/>
                <a:ea typeface="Comic Sans MS" charset="-94"/>
                <a:cs typeface="Comic Sans MS" charset="-94"/>
              </a:rPr>
              <a:t>nce</a:t>
            </a:r>
            <a:r>
              <a:rPr lang="en-US" sz="2800" cap="none" dirty="0" smtClean="0">
                <a:solidFill>
                  <a:schemeClr val="bg1"/>
                </a:solidFill>
                <a:latin typeface="Comic Sans MS" charset="-94"/>
                <a:ea typeface="Comic Sans MS" charset="-94"/>
                <a:cs typeface="Comic Sans MS" charset="-94"/>
              </a:rPr>
              <a:t> modern </a:t>
            </a:r>
            <a:r>
              <a:rPr lang="en-US" sz="2800" cap="none" dirty="0" err="1" smtClean="0">
                <a:solidFill>
                  <a:schemeClr val="bg1"/>
                </a:solidFill>
                <a:latin typeface="Comic Sans MS" charset="-94"/>
                <a:ea typeface="Comic Sans MS" charset="-94"/>
                <a:cs typeface="Comic Sans MS" charset="-94"/>
              </a:rPr>
              <a:t>okulun</a:t>
            </a:r>
            <a:r>
              <a:rPr lang="en-US" sz="2800" cap="none" dirty="0" smtClean="0">
                <a:solidFill>
                  <a:schemeClr val="bg1"/>
                </a:solidFill>
                <a:latin typeface="Comic Sans MS" charset="-94"/>
                <a:ea typeface="Comic Sans MS" charset="-94"/>
                <a:cs typeface="Comic Sans MS" charset="-94"/>
              </a:rPr>
              <a:t> ilk </a:t>
            </a:r>
            <a:r>
              <a:rPr lang="en-US" sz="2800" cap="none" dirty="0" err="1" smtClean="0">
                <a:solidFill>
                  <a:schemeClr val="bg1"/>
                </a:solidFill>
                <a:latin typeface="Comic Sans MS" charset="-94"/>
                <a:ea typeface="Comic Sans MS" charset="-94"/>
                <a:cs typeface="Comic Sans MS" charset="-94"/>
              </a:rPr>
              <a:t>yıllarında</a:t>
            </a:r>
            <a:r>
              <a:rPr lang="en-US" sz="2800" cap="none" dirty="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İsviçre’de</a:t>
            </a:r>
            <a:r>
              <a:rPr lang="en-US" sz="2800" cap="none" dirty="0" smtClean="0">
                <a:solidFill>
                  <a:schemeClr val="bg1"/>
                </a:solidFill>
                <a:latin typeface="Comic Sans MS" charset="-94"/>
                <a:ea typeface="Comic Sans MS" charset="-94"/>
                <a:cs typeface="Comic Sans MS" charset="-94"/>
              </a:rPr>
              <a:t> J.H. </a:t>
            </a:r>
            <a:r>
              <a:rPr lang="en-US" sz="2800" cap="none" dirty="0" smtClean="0">
                <a:solidFill>
                  <a:srgbClr val="FFFF00"/>
                </a:solidFill>
                <a:latin typeface="Comic Sans MS" charset="-94"/>
                <a:ea typeface="Comic Sans MS" charset="-94"/>
                <a:cs typeface="Comic Sans MS" charset="-94"/>
              </a:rPr>
              <a:t>Pestalozzi</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A</a:t>
            </a:r>
            <a:r>
              <a:rPr lang="en-US" sz="2800" cap="none" dirty="0" err="1" smtClean="0">
                <a:solidFill>
                  <a:schemeClr val="bg1"/>
                </a:solidFill>
                <a:latin typeface="Comic Sans MS" charset="-94"/>
                <a:ea typeface="Comic Sans MS" charset="-94"/>
                <a:cs typeface="Comic Sans MS" charset="-94"/>
              </a:rPr>
              <a:t>lmanya’da</a:t>
            </a:r>
            <a:r>
              <a:rPr lang="en-US" sz="2800" cap="none" dirty="0" smtClean="0">
                <a:solidFill>
                  <a:schemeClr val="bg1"/>
                </a:solidFill>
                <a:latin typeface="Comic Sans MS" charset="-94"/>
                <a:ea typeface="Comic Sans MS" charset="-94"/>
                <a:cs typeface="Comic Sans MS" charset="-94"/>
              </a:rPr>
              <a:t> F. </a:t>
            </a:r>
            <a:r>
              <a:rPr lang="en-US" sz="2800" cap="none" dirty="0" smtClean="0">
                <a:solidFill>
                  <a:srgbClr val="FFFF00"/>
                </a:solidFill>
                <a:latin typeface="Comic Sans MS" charset="-94"/>
                <a:ea typeface="Comic Sans MS" charset="-94"/>
                <a:cs typeface="Comic Sans MS" charset="-94"/>
              </a:rPr>
              <a:t>Froebel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ABD’de</a:t>
            </a:r>
            <a:r>
              <a:rPr lang="en-US" sz="2800" cap="none" dirty="0" smtClean="0">
                <a:solidFill>
                  <a:schemeClr val="bg1"/>
                </a:solidFill>
                <a:latin typeface="Comic Sans MS" charset="-94"/>
                <a:ea typeface="Comic Sans MS" charset="-94"/>
                <a:cs typeface="Comic Sans MS" charset="-94"/>
              </a:rPr>
              <a:t>  </a:t>
            </a:r>
            <a:r>
              <a:rPr lang="en-US" sz="2800" cap="none" dirty="0" smtClean="0">
                <a:solidFill>
                  <a:srgbClr val="FFFF00"/>
                </a:solidFill>
                <a:latin typeface="Comic Sans MS" charset="-94"/>
                <a:ea typeface="Comic Sans MS" charset="-94"/>
                <a:cs typeface="Comic Sans MS" charset="-94"/>
              </a:rPr>
              <a:t>Alcott</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gibi</a:t>
            </a:r>
            <a:r>
              <a:rPr lang="en-US" sz="2800" cap="none" dirty="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Hümanist</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eğitimciler</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ö</a:t>
            </a:r>
            <a:r>
              <a:rPr lang="en-US" sz="2800" cap="none" dirty="0" err="1" smtClean="0">
                <a:solidFill>
                  <a:schemeClr val="bg1"/>
                </a:solidFill>
                <a:latin typeface="Comic Sans MS" charset="-94"/>
                <a:ea typeface="Comic Sans MS" charset="-94"/>
                <a:cs typeface="Comic Sans MS" charset="-94"/>
              </a:rPr>
              <a:t>grenmeyi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mekanize</a:t>
            </a:r>
            <a:r>
              <a:rPr lang="en-US" sz="2800" cap="none" dirty="0" smtClean="0">
                <a:solidFill>
                  <a:schemeClr val="bg1"/>
                </a:solidFill>
                <a:latin typeface="Comic Sans MS" charset="-94"/>
                <a:ea typeface="Comic Sans MS" charset="-94"/>
                <a:cs typeface="Comic Sans MS" charset="-94"/>
              </a:rPr>
              <a:t> hale </a:t>
            </a:r>
            <a:r>
              <a:rPr lang="en-US" sz="2800" cap="none" dirty="0" err="1" smtClean="0">
                <a:solidFill>
                  <a:schemeClr val="bg1"/>
                </a:solidFill>
                <a:latin typeface="Comic Sans MS" charset="-94"/>
                <a:ea typeface="Comic Sans MS" charset="-94"/>
                <a:cs typeface="Comic Sans MS" charset="-94"/>
              </a:rPr>
              <a:t>getiren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egilime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karşı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çıkmışlar</a:t>
            </a:r>
            <a:r>
              <a:rPr lang="en-US" sz="2800" cap="none" dirty="0">
                <a:solidFill>
                  <a:schemeClr val="bg1"/>
                </a:solidFill>
                <a:latin typeface="Comic Sans MS" charset="-94"/>
                <a:ea typeface="Comic Sans MS" charset="-94"/>
                <a:cs typeface="Comic Sans MS" charset="-94"/>
              </a:rPr>
              <a:t>.</a:t>
            </a:r>
            <a:endParaRPr lang="en-US" sz="2800" cap="none" dirty="0" smtClean="0">
              <a:solidFill>
                <a:schemeClr val="bg1"/>
              </a:solidFill>
              <a:latin typeface="Comic Sans MS" charset="-94"/>
              <a:ea typeface="Comic Sans MS" charset="-94"/>
              <a:cs typeface="Comic Sans MS" charset="-94"/>
            </a:endParaRPr>
          </a:p>
          <a:p>
            <a:pPr marL="457200" indent="-457200">
              <a:buFont typeface="Arial" charset="-94"/>
              <a:buChar char="•"/>
            </a:pPr>
            <a:r>
              <a:rPr lang="en-US" sz="2800" cap="none" dirty="0" err="1" smtClean="0">
                <a:solidFill>
                  <a:schemeClr val="bg1"/>
                </a:solidFill>
                <a:latin typeface="Comic Sans MS" charset="-94"/>
                <a:ea typeface="Comic Sans MS" charset="-94"/>
                <a:cs typeface="Comic Sans MS" charset="-94"/>
              </a:rPr>
              <a:t>Gerek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koruyucu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iliskilere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arastırma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özgürlügüne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anlam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amaç</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için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dogustan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gelen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arayışa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dayalı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pedagojiler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uygulamıslardır</a:t>
            </a:r>
            <a:r>
              <a:rPr lang="en-US" sz="2800" cap="none" dirty="0" smtClean="0">
                <a:solidFill>
                  <a:schemeClr val="bg1"/>
                </a:solidFill>
                <a:latin typeface="Comic Sans MS" charset="-94"/>
                <a:ea typeface="Comic Sans MS" charset="-94"/>
                <a:cs typeface="Comic Sans MS" charset="-94"/>
              </a:rPr>
              <a:t>.</a:t>
            </a:r>
            <a:endParaRPr lang="tr-TR" sz="2800" cap="none" dirty="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934857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smtClean="0">
                <a:solidFill>
                  <a:srgbClr val="FFFF00"/>
                </a:solidFill>
              </a:rPr>
              <a:t>ALTERNATİF OKULLAR</a:t>
            </a:r>
            <a:endParaRPr lang="tr-TR"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pPr marL="457200" indent="-457200">
              <a:buFont typeface="Arial" charset="-94"/>
              <a:buChar char="•"/>
            </a:pPr>
            <a:r>
              <a:rPr lang="tr-TR" sz="2800" cap="none" dirty="0" smtClean="0">
                <a:solidFill>
                  <a:schemeClr val="bg1"/>
                </a:solidFill>
                <a:latin typeface="Comic Sans MS" charset="-94"/>
                <a:ea typeface="Comic Sans MS" charset="-94"/>
                <a:cs typeface="Comic Sans MS" charset="-94"/>
              </a:rPr>
              <a:t>Kamu sisteminin bir parçası olmaya devam eden ve geleneksel akademik ortamlarda başarı­sız olan öğrencileri akademik olarak besleyip, destekleyen gele­neksel yaklaşımların dışındaki okullar olarak tanımlanmaktadır (</a:t>
            </a:r>
            <a:r>
              <a:rPr lang="tr-TR" sz="2800" cap="none" dirty="0" err="1" smtClean="0">
                <a:solidFill>
                  <a:schemeClr val="bg1"/>
                </a:solidFill>
                <a:latin typeface="Comic Sans MS" charset="-94"/>
                <a:ea typeface="Comic Sans MS" charset="-94"/>
                <a:cs typeface="Comic Sans MS" charset="-94"/>
              </a:rPr>
              <a:t>coeyman</a:t>
            </a:r>
            <a:r>
              <a:rPr lang="tr-TR" sz="2800" cap="none" dirty="0" smtClean="0">
                <a:solidFill>
                  <a:schemeClr val="bg1"/>
                </a:solidFill>
                <a:latin typeface="Comic Sans MS" charset="-94"/>
                <a:ea typeface="Comic Sans MS" charset="-94"/>
                <a:cs typeface="Comic Sans MS" charset="-94"/>
              </a:rPr>
              <a:t>, 2000). </a:t>
            </a:r>
          </a:p>
          <a:p>
            <a:pPr marL="457200" indent="-457200">
              <a:buFont typeface="Arial" charset="-94"/>
              <a:buChar char="•"/>
            </a:pPr>
            <a:r>
              <a:rPr lang="en-US" sz="2800" cap="none" dirty="0" err="1" smtClean="0">
                <a:solidFill>
                  <a:schemeClr val="bg1"/>
                </a:solidFill>
                <a:latin typeface="Comic Sans MS" charset="-94"/>
                <a:ea typeface="Comic Sans MS" charset="-94"/>
                <a:cs typeface="Comic Sans MS" charset="-94"/>
              </a:rPr>
              <a:t>Düzenli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okul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yaklasımından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politikaları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kuralları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egitimsel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tarafsızlıgıyla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alısanları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kaynakların</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ö</a:t>
            </a:r>
            <a:r>
              <a:rPr lang="en-US" sz="2800" cap="none" dirty="0" err="1" smtClean="0">
                <a:solidFill>
                  <a:schemeClr val="bg1"/>
                </a:solidFill>
                <a:latin typeface="Comic Sans MS" charset="-94"/>
                <a:ea typeface="Comic Sans MS" charset="-94"/>
                <a:cs typeface="Comic Sans MS" charset="-94"/>
              </a:rPr>
              <a:t>grenci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ihtiyaçlarına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göre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dizaynıyla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ayrı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evre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kapsamlı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okul</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o</a:t>
            </a:r>
            <a:r>
              <a:rPr lang="en-US" sz="2800" cap="none" dirty="0" err="1" smtClean="0">
                <a:solidFill>
                  <a:schemeClr val="bg1"/>
                </a:solidFill>
                <a:latin typeface="Comic Sans MS" charset="-94"/>
                <a:ea typeface="Comic Sans MS" charset="-94"/>
                <a:cs typeface="Comic Sans MS" charset="-94"/>
              </a:rPr>
              <a:t>rtamıdır</a:t>
            </a:r>
            <a:r>
              <a:rPr lang="en-US" sz="2800" cap="none" dirty="0" smtClean="0">
                <a:solidFill>
                  <a:schemeClr val="bg1"/>
                </a:solidFill>
                <a:latin typeface="Comic Sans MS" charset="-94"/>
                <a:ea typeface="Comic Sans MS" charset="-94"/>
                <a:cs typeface="Comic Sans MS" charset="-94"/>
              </a:rPr>
              <a:t>.</a:t>
            </a:r>
            <a:endParaRPr lang="tr-TR" sz="2800" cap="none" dirty="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993393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smtClean="0">
                <a:solidFill>
                  <a:srgbClr val="FFFF00"/>
                </a:solidFill>
              </a:rPr>
              <a:t>ALTERNATİF OKULLAR</a:t>
            </a:r>
            <a:endParaRPr lang="tr-TR"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r>
              <a:rPr lang="tr-TR" sz="2800" cap="none" dirty="0" smtClean="0">
                <a:solidFill>
                  <a:schemeClr val="bg1"/>
                </a:solidFill>
                <a:latin typeface="Comic Sans MS" charset="-94"/>
                <a:ea typeface="Comic Sans MS" charset="-94"/>
                <a:cs typeface="Comic Sans MS" charset="-94"/>
              </a:rPr>
              <a:t>Normal okullarda iyi olmayan çocuk­lar için oluşturulmuş orta okulları niteler. Bu okullar kendilerini deneysel ve yenilikçi bulmalarına karşın çoğu geleneksel okulların yapı ve uygulamalarının dışına çıkamamaktadırlar. Bu okulların tanımları, onların öğrencilerinin "</a:t>
            </a:r>
            <a:r>
              <a:rPr lang="tr-TR" sz="2800" cap="none" dirty="0" smtClean="0">
                <a:solidFill>
                  <a:srgbClr val="FFFF00"/>
                </a:solidFill>
                <a:latin typeface="Comic Sans MS" charset="-94"/>
                <a:ea typeface="Comic Sans MS" charset="-94"/>
                <a:cs typeface="Comic Sans MS" charset="-94"/>
              </a:rPr>
              <a:t>özel </a:t>
            </a:r>
            <a:r>
              <a:rPr lang="tr-TR" sz="2800" cap="none" dirty="0" err="1" smtClean="0">
                <a:solidFill>
                  <a:srgbClr val="FFFF00"/>
                </a:solidFill>
                <a:latin typeface="Comic Sans MS" charset="-94"/>
                <a:ea typeface="Comic Sans MS" charset="-94"/>
                <a:cs typeface="Comic Sans MS" charset="-94"/>
              </a:rPr>
              <a:t>gereksinimleri</a:t>
            </a:r>
            <a:r>
              <a:rPr lang="tr-TR" sz="2800" cap="none" dirty="0" err="1" smtClean="0">
                <a:solidFill>
                  <a:schemeClr val="bg1"/>
                </a:solidFill>
                <a:latin typeface="Comic Sans MS" charset="-94"/>
                <a:ea typeface="Comic Sans MS" charset="-94"/>
                <a:cs typeface="Comic Sans MS" charset="-94"/>
              </a:rPr>
              <a:t>"nin</a:t>
            </a:r>
            <a:r>
              <a:rPr lang="tr-TR" sz="2800" cap="none" dirty="0" smtClean="0">
                <a:solidFill>
                  <a:schemeClr val="bg1"/>
                </a:solidFill>
                <a:latin typeface="Comic Sans MS" charset="-94"/>
                <a:ea typeface="Comic Sans MS" charset="-94"/>
                <a:cs typeface="Comic Sans MS" charset="-94"/>
              </a:rPr>
              <a:t> altında yatar (Tice,1994). </a:t>
            </a:r>
            <a:endParaRPr lang="tr-TR" sz="2800" cap="none" dirty="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35795344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smtClean="0">
                <a:solidFill>
                  <a:srgbClr val="FFFF00"/>
                </a:solidFill>
              </a:rPr>
              <a:t>ALTERNATİF OKULLAR</a:t>
            </a:r>
            <a:endParaRPr lang="tr-TR"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pPr algn="ctr"/>
            <a:r>
              <a:rPr lang="tr-TR" sz="2800" dirty="0" smtClean="0">
                <a:solidFill>
                  <a:srgbClr val="FFFF00"/>
                </a:solidFill>
              </a:rPr>
              <a:t>SORU: </a:t>
            </a:r>
            <a:r>
              <a:rPr lang="tr-TR" sz="2800" dirty="0" smtClean="0">
                <a:solidFill>
                  <a:schemeClr val="bg1"/>
                </a:solidFill>
              </a:rPr>
              <a:t>geleneksel </a:t>
            </a:r>
            <a:r>
              <a:rPr lang="tr-TR" sz="2800" dirty="0">
                <a:solidFill>
                  <a:schemeClr val="bg1"/>
                </a:solidFill>
              </a:rPr>
              <a:t>okullarda başarılı olamayan öğrencilere nereye gideceklerdir ? </a:t>
            </a:r>
            <a:endParaRPr lang="tr-TR" sz="2800" dirty="0" smtClean="0">
              <a:solidFill>
                <a:schemeClr val="bg1"/>
              </a:solidFill>
            </a:endParaRPr>
          </a:p>
        </p:txBody>
      </p:sp>
    </p:spTree>
    <p:extLst>
      <p:ext uri="{BB962C8B-B14F-4D97-AF65-F5344CB8AC3E}">
        <p14:creationId xmlns:p14="http://schemas.microsoft.com/office/powerpoint/2010/main" val="69340275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smtClean="0">
                <a:solidFill>
                  <a:srgbClr val="FFFF00"/>
                </a:solidFill>
              </a:rPr>
              <a:t>ALTERNATİF OKULLAR</a:t>
            </a:r>
            <a:endParaRPr lang="tr-TR"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pPr marL="457200" indent="-457200">
              <a:buFont typeface="Arial" charset="-94"/>
              <a:buChar char="•"/>
            </a:pPr>
            <a:r>
              <a:rPr lang="tr-TR" sz="2800" cap="none" dirty="0" smtClean="0">
                <a:solidFill>
                  <a:schemeClr val="bg1"/>
                </a:solidFill>
                <a:latin typeface="Comic Sans MS" charset="-94"/>
                <a:ea typeface="Comic Sans MS" charset="-94"/>
                <a:cs typeface="Comic Sans MS" charset="-94"/>
              </a:rPr>
              <a:t>Bireyselleştirilmiş öğretim, küçük sınıflar ve öğrenci nüfusuna uygun yenilikçi programlar </a:t>
            </a:r>
          </a:p>
          <a:p>
            <a:pPr marL="457200" indent="-457200">
              <a:buFont typeface="Arial" charset="-94"/>
              <a:buChar char="•"/>
            </a:pPr>
            <a:r>
              <a:rPr lang="tr-TR" sz="2800" cap="none" dirty="0" smtClean="0">
                <a:solidFill>
                  <a:schemeClr val="bg1"/>
                </a:solidFill>
                <a:latin typeface="Comic Sans MS" charset="-94"/>
                <a:ea typeface="Comic Sans MS" charset="-94"/>
                <a:cs typeface="Comic Sans MS" charset="-94"/>
              </a:rPr>
              <a:t>Bazen yoğun özel dersler biçiminde yürütüldüğü gibi, bazen de küçük okullar ya da tamamen bağım­sız kurumlar olarak örgütlenmektedir. </a:t>
            </a:r>
          </a:p>
          <a:p>
            <a:pPr marL="457200" indent="-457200">
              <a:buFont typeface="Arial" charset="-94"/>
              <a:buChar char="•"/>
            </a:pPr>
            <a:r>
              <a:rPr lang="tr-TR" sz="2800" cap="none" dirty="0" err="1" smtClean="0">
                <a:solidFill>
                  <a:schemeClr val="bg1"/>
                </a:solidFill>
                <a:latin typeface="Comic Sans MS" charset="-94"/>
                <a:ea typeface="Comic Sans MS" charset="-94"/>
                <a:cs typeface="Comic Sans MS" charset="-94"/>
              </a:rPr>
              <a:t>Abd’de</a:t>
            </a:r>
            <a:r>
              <a:rPr lang="tr-TR" sz="2800" cap="none" dirty="0" smtClean="0">
                <a:solidFill>
                  <a:schemeClr val="bg1"/>
                </a:solidFill>
                <a:latin typeface="Comic Sans MS" charset="-94"/>
                <a:ea typeface="Comic Sans MS" charset="-94"/>
                <a:cs typeface="Comic Sans MS" charset="-94"/>
              </a:rPr>
              <a:t> 5000 civarında alternatif okul</a:t>
            </a:r>
            <a:endParaRPr lang="tr-TR" sz="2800" cap="none" dirty="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320221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smtClean="0">
                <a:solidFill>
                  <a:srgbClr val="FFFF00"/>
                </a:solidFill>
              </a:rPr>
              <a:t>ALTERNATİF OKULLAR</a:t>
            </a:r>
            <a:endParaRPr lang="tr-TR"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r>
              <a:rPr lang="tr-TR" sz="2800" cap="none" dirty="0" smtClean="0">
                <a:solidFill>
                  <a:schemeClr val="bg1"/>
                </a:solidFill>
                <a:latin typeface="Comic Sans MS" charset="-94"/>
                <a:ea typeface="Comic Sans MS" charset="-94"/>
                <a:cs typeface="Comic Sans MS" charset="-94"/>
              </a:rPr>
              <a:t>Eğitim standart­larını başarmakta zayıf kalan ya da bu standartların üzerinde performans gösteren öğrenciler için sunulan tüm eğitimsel alter­natifler.</a:t>
            </a:r>
          </a:p>
          <a:p>
            <a:r>
              <a:rPr lang="tr-TR" sz="2800" cap="none" dirty="0" smtClean="0">
                <a:solidFill>
                  <a:schemeClr val="bg1"/>
                </a:solidFill>
                <a:latin typeface="Comic Sans MS" charset="-94"/>
                <a:ea typeface="Comic Sans MS" charset="-94"/>
                <a:cs typeface="Comic Sans MS" charset="-94"/>
              </a:rPr>
              <a:t>Özel </a:t>
            </a:r>
            <a:r>
              <a:rPr lang="tr-TR" sz="2800" cap="none" dirty="0" err="1" smtClean="0">
                <a:solidFill>
                  <a:schemeClr val="bg1"/>
                </a:solidFill>
                <a:latin typeface="Comic Sans MS" charset="-94"/>
                <a:ea typeface="Comic Sans MS" charset="-94"/>
                <a:cs typeface="Comic Sans MS" charset="-94"/>
              </a:rPr>
              <a:t>gereksinimli</a:t>
            </a:r>
            <a:r>
              <a:rPr lang="tr-TR" sz="2800" cap="none" dirty="0" smtClean="0">
                <a:solidFill>
                  <a:schemeClr val="bg1"/>
                </a:solidFill>
                <a:latin typeface="Comic Sans MS" charset="-94"/>
                <a:ea typeface="Comic Sans MS" charset="-94"/>
                <a:cs typeface="Comic Sans MS" charset="-94"/>
              </a:rPr>
              <a:t>, risk altındaki çocukları ile başarısı düşük veya ortalamanın çok üstünde olan öğrenciler geleneksel okullardan ideolojisi ve yapısı farklı olan programlar </a:t>
            </a:r>
            <a:endParaRPr lang="tr-TR" sz="2800" cap="none" dirty="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6414391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dirty="0" smtClean="0">
                <a:solidFill>
                  <a:srgbClr val="FFFF00"/>
                </a:solidFill>
              </a:rPr>
              <a:t>ALTERNATİF OKULLAR</a:t>
            </a:r>
            <a:endParaRPr lang="tr-TR" sz="3200"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r>
              <a:rPr lang="tr-TR" sz="2800" b="1" cap="none" dirty="0" smtClean="0">
                <a:solidFill>
                  <a:schemeClr val="bg2"/>
                </a:solidFill>
                <a:latin typeface="Comic Sans MS" charset="-94"/>
                <a:ea typeface="Comic Sans MS" charset="-94"/>
                <a:cs typeface="Comic Sans MS" charset="-94"/>
              </a:rPr>
              <a:t>Az öğrencili küçük sınıflar, </a:t>
            </a:r>
          </a:p>
          <a:p>
            <a:r>
              <a:rPr lang="tr-TR" sz="2800" b="1" cap="none" dirty="0" smtClean="0">
                <a:solidFill>
                  <a:schemeClr val="bg2"/>
                </a:solidFill>
                <a:latin typeface="Comic Sans MS" charset="-94"/>
                <a:ea typeface="Comic Sans MS" charset="-94"/>
                <a:cs typeface="Comic Sans MS" charset="-94"/>
              </a:rPr>
              <a:t>Bireysel ilgi, </a:t>
            </a:r>
          </a:p>
          <a:p>
            <a:r>
              <a:rPr lang="tr-TR" sz="2800" b="1" cap="none" dirty="0" smtClean="0">
                <a:solidFill>
                  <a:schemeClr val="bg2"/>
                </a:solidFill>
                <a:latin typeface="Comic Sans MS" charset="-94"/>
                <a:ea typeface="Comic Sans MS" charset="-94"/>
                <a:cs typeface="Comic Sans MS" charset="-94"/>
              </a:rPr>
              <a:t>Olumlu insan ilişkileri</a:t>
            </a:r>
          </a:p>
          <a:p>
            <a:r>
              <a:rPr lang="tr-TR" sz="2800" b="1" cap="none" dirty="0" smtClean="0">
                <a:solidFill>
                  <a:schemeClr val="bg2"/>
                </a:solidFill>
                <a:latin typeface="Comic Sans MS" charset="-94"/>
                <a:ea typeface="Comic Sans MS" charset="-94"/>
                <a:cs typeface="Comic Sans MS" charset="-94"/>
              </a:rPr>
              <a:t>Öğrencinin bir insan olarak odağa alınması.</a:t>
            </a:r>
          </a:p>
          <a:p>
            <a:endParaRPr lang="tr-TR" sz="2800" b="1" cap="none" dirty="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581492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dirty="0" smtClean="0">
                <a:solidFill>
                  <a:srgbClr val="FFFF00"/>
                </a:solidFill>
              </a:rPr>
              <a:t>ALTERNATİF OKULLAR</a:t>
            </a:r>
            <a:endParaRPr lang="tr-TR" sz="3200"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pPr marL="457200" indent="-457200">
              <a:buFont typeface="Arial" charset="-94"/>
              <a:buChar char="•"/>
            </a:pPr>
            <a:r>
              <a:rPr lang="tr-TR" sz="2800" cap="none" dirty="0" smtClean="0">
                <a:solidFill>
                  <a:schemeClr val="bg1"/>
                </a:solidFill>
                <a:latin typeface="Comic Sans MS" charset="-94"/>
                <a:ea typeface="Comic Sans MS" charset="-94"/>
                <a:cs typeface="Comic Sans MS" charset="-94"/>
              </a:rPr>
              <a:t>Risk altındaki öğrencileri diğerlerinden ayırmakta,</a:t>
            </a:r>
          </a:p>
          <a:p>
            <a:pPr marL="457200" indent="-457200">
              <a:buFont typeface="Arial" charset="-94"/>
              <a:buChar char="•"/>
            </a:pPr>
            <a:r>
              <a:rPr lang="tr-TR" sz="2800" cap="none" dirty="0" smtClean="0">
                <a:solidFill>
                  <a:schemeClr val="bg1"/>
                </a:solidFill>
                <a:latin typeface="Comic Sans MS" charset="-94"/>
                <a:ea typeface="Comic Sans MS" charset="-94"/>
                <a:cs typeface="Comic Sans MS" charset="-94"/>
              </a:rPr>
              <a:t> İşe yönelik bir eğitim sunmakta,</a:t>
            </a:r>
          </a:p>
          <a:p>
            <a:pPr marL="457200" indent="-457200">
              <a:buFont typeface="Arial" charset="-94"/>
              <a:buChar char="•"/>
            </a:pPr>
            <a:r>
              <a:rPr lang="tr-TR" sz="2800" cap="none" dirty="0" smtClean="0">
                <a:solidFill>
                  <a:schemeClr val="bg1"/>
                </a:solidFill>
                <a:latin typeface="Comic Sans MS" charset="-94"/>
                <a:ea typeface="Comic Sans MS" charset="-94"/>
                <a:cs typeface="Comic Sans MS" charset="-94"/>
              </a:rPr>
              <a:t> Daha küçük olarak örgütlenmekte, öğren­ci/öğretmen oranı daha az sayıda tutulmakta, psikolojik yardım ve danışma.</a:t>
            </a:r>
          </a:p>
          <a:p>
            <a:pPr marL="457200" indent="-457200">
              <a:buFont typeface="Arial" charset="-94"/>
              <a:buChar char="•"/>
            </a:pPr>
            <a:r>
              <a:rPr lang="tr-TR" sz="2800" cap="none" dirty="0" smtClean="0">
                <a:solidFill>
                  <a:schemeClr val="bg1"/>
                </a:solidFill>
                <a:latin typeface="Comic Sans MS" charset="-94"/>
                <a:ea typeface="Comic Sans MS" charset="-94"/>
                <a:cs typeface="Comic Sans MS" charset="-94"/>
              </a:rPr>
              <a:t>Öğretim programlarının daha esnek</a:t>
            </a:r>
          </a:p>
        </p:txBody>
      </p:sp>
    </p:spTree>
    <p:extLst>
      <p:ext uri="{BB962C8B-B14F-4D97-AF65-F5344CB8AC3E}">
        <p14:creationId xmlns:p14="http://schemas.microsoft.com/office/powerpoint/2010/main" val="1166444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dirty="0" smtClean="0">
                <a:solidFill>
                  <a:srgbClr val="FFFF00"/>
                </a:solidFill>
              </a:rPr>
              <a:t>ALTERNATİF OKULLAR</a:t>
            </a:r>
            <a:endParaRPr lang="tr-TR" sz="3200"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pPr marL="457200" indent="-457200">
              <a:buFont typeface="Arial" charset="-94"/>
              <a:buChar char="•"/>
            </a:pPr>
            <a:r>
              <a:rPr lang="tr-TR" sz="2800" cap="none" dirty="0">
                <a:solidFill>
                  <a:schemeClr val="bg1"/>
                </a:solidFill>
                <a:latin typeface="Comic Sans MS" charset="-94"/>
                <a:ea typeface="Comic Sans MS" charset="-94"/>
                <a:cs typeface="Comic Sans MS" charset="-94"/>
              </a:rPr>
              <a:t>İçeriğin her öğrencinin öğrenme gereksi­nimlerine göre belirlenir.</a:t>
            </a:r>
          </a:p>
          <a:p>
            <a:pPr marL="457200" indent="-457200">
              <a:buFont typeface="Arial" charset="-94"/>
              <a:buChar char="•"/>
            </a:pPr>
            <a:r>
              <a:rPr lang="tr-TR" sz="2800" cap="none" dirty="0">
                <a:solidFill>
                  <a:schemeClr val="bg1"/>
                </a:solidFill>
                <a:latin typeface="Comic Sans MS" charset="-94"/>
                <a:ea typeface="Comic Sans MS" charset="-94"/>
                <a:cs typeface="Comic Sans MS" charset="-94"/>
              </a:rPr>
              <a:t>Daha yenilikçi, geleneksel sınıf geçme sistemine göre alternatifler sağ­layan, geleneksel olanın dışında yapılandırılmış bir program su­nan, alternatif bir mesleki eğitim sunan okullar </a:t>
            </a:r>
          </a:p>
        </p:txBody>
      </p:sp>
    </p:spTree>
    <p:extLst>
      <p:ext uri="{BB962C8B-B14F-4D97-AF65-F5344CB8AC3E}">
        <p14:creationId xmlns:p14="http://schemas.microsoft.com/office/powerpoint/2010/main" val="292979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smtClean="0">
                <a:solidFill>
                  <a:srgbClr val="FFFF00"/>
                </a:solidFill>
              </a:rPr>
              <a:t>ALTERNATİF OKULLAR</a:t>
            </a:r>
            <a:endParaRPr lang="tr-TR"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pPr marL="457200" indent="-457200">
              <a:buFont typeface="Arial" charset="-94"/>
              <a:buChar char="•"/>
            </a:pPr>
            <a:r>
              <a:rPr lang="tr-TR" sz="2800" cap="none" dirty="0" smtClean="0">
                <a:solidFill>
                  <a:schemeClr val="bg1"/>
                </a:solidFill>
              </a:rPr>
              <a:t>Kendilerine saygılarını artırmak ve olumlu bir başlangıç yapabilmelerini sağ­lamak için geniş çaplı bir hizmetler zinciri </a:t>
            </a:r>
          </a:p>
          <a:p>
            <a:pPr marL="457200" indent="-457200">
              <a:buFont typeface="Arial" charset="-94"/>
              <a:buChar char="•"/>
            </a:pPr>
            <a:r>
              <a:rPr lang="tr-TR" sz="2800" cap="none" dirty="0" smtClean="0">
                <a:solidFill>
                  <a:schemeClr val="bg1"/>
                </a:solidFill>
              </a:rPr>
              <a:t>Islah, özel ders verme, çocuk bakımı hizmetle­ri, tıbbi bakım, madde bağımlılığı bilgilendirme programları, iki dilli öğretim, istihdama yönelik eğitimler ile okuldan kaçma ve devam konusunda sıkı bir izleme </a:t>
            </a:r>
            <a:endParaRPr lang="tr-TR" sz="2800" cap="none" dirty="0">
              <a:solidFill>
                <a:schemeClr val="bg1"/>
              </a:solidFill>
            </a:endParaRPr>
          </a:p>
        </p:txBody>
      </p:sp>
    </p:spTree>
    <p:extLst>
      <p:ext uri="{BB962C8B-B14F-4D97-AF65-F5344CB8AC3E}">
        <p14:creationId xmlns:p14="http://schemas.microsoft.com/office/powerpoint/2010/main" val="2123806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smtClean="0">
                <a:solidFill>
                  <a:srgbClr val="FFFF00"/>
                </a:solidFill>
              </a:rPr>
              <a:t>ALTERNATİF OKULLAR</a:t>
            </a:r>
            <a:endParaRPr lang="tr-TR"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fontScale="92500" lnSpcReduction="20000"/>
          </a:bodyPr>
          <a:lstStyle/>
          <a:p>
            <a:pPr marL="457200" indent="-457200">
              <a:buFont typeface="Arial" charset="-94"/>
              <a:buChar char="•"/>
            </a:pPr>
            <a:r>
              <a:rPr lang="tr-TR" sz="2800" cap="none" dirty="0" smtClean="0">
                <a:solidFill>
                  <a:schemeClr val="bg1"/>
                </a:solidFill>
              </a:rPr>
              <a:t>Başarılı bir alternatif eğitimi programının en az aşağıdaki özellikleri taşıması gereklidir (NCSL):</a:t>
            </a:r>
          </a:p>
          <a:p>
            <a:pPr marL="457200" lvl="0" indent="-457200">
              <a:buFont typeface="Arial" charset="-94"/>
              <a:buChar char="•"/>
            </a:pPr>
            <a:r>
              <a:rPr lang="tr-TR" sz="2800" cap="none" dirty="0" smtClean="0">
                <a:solidFill>
                  <a:schemeClr val="bg1"/>
                </a:solidFill>
              </a:rPr>
              <a:t>Okul bölgesi tarafından sağlanan çok farklı devam seçe­nekleri,</a:t>
            </a:r>
          </a:p>
          <a:p>
            <a:pPr marL="457200" lvl="0" indent="-457200">
              <a:buFont typeface="Arial" charset="-94"/>
              <a:buChar char="•"/>
            </a:pPr>
            <a:r>
              <a:rPr lang="tr-TR" sz="2800" cap="none" dirty="0" smtClean="0">
                <a:solidFill>
                  <a:schemeClr val="bg1"/>
                </a:solidFill>
              </a:rPr>
              <a:t>Küçük okul ve küçük sınıflar</a:t>
            </a:r>
          </a:p>
          <a:p>
            <a:pPr marL="457200" lvl="0" indent="-457200">
              <a:buFont typeface="Arial" charset="-94"/>
              <a:buChar char="•"/>
            </a:pPr>
            <a:r>
              <a:rPr lang="tr-TR" sz="2800" cap="none" dirty="0" smtClean="0">
                <a:solidFill>
                  <a:schemeClr val="bg1"/>
                </a:solidFill>
              </a:rPr>
              <a:t>Katılım ve hoşgörü iklimi</a:t>
            </a:r>
          </a:p>
          <a:p>
            <a:pPr marL="457200" lvl="0" indent="-457200">
              <a:buFont typeface="Arial" charset="-94"/>
              <a:buChar char="•"/>
            </a:pPr>
            <a:r>
              <a:rPr lang="tr-TR" sz="2800" cap="none" dirty="0" smtClean="0">
                <a:solidFill>
                  <a:schemeClr val="bg1"/>
                </a:solidFill>
              </a:rPr>
              <a:t>Açık ve tutarlı amaçlar ve sık sık gelişme raporları tutul­ması</a:t>
            </a:r>
          </a:p>
          <a:p>
            <a:pPr marL="457200" lvl="0" indent="-457200">
              <a:buFont typeface="Arial" charset="-94"/>
              <a:buChar char="•"/>
            </a:pPr>
            <a:r>
              <a:rPr lang="tr-TR" sz="2800" cap="none" dirty="0" smtClean="0">
                <a:solidFill>
                  <a:schemeClr val="bg1"/>
                </a:solidFill>
              </a:rPr>
              <a:t>Bireylerin öğrenme stillerine ve bireysel gereksinimlerine uygun bir program</a:t>
            </a:r>
          </a:p>
          <a:p>
            <a:pPr marL="457200" lvl="0" indent="-457200">
              <a:buFont typeface="Arial" charset="-94"/>
              <a:buChar char="•"/>
            </a:pPr>
            <a:r>
              <a:rPr lang="tr-TR" sz="2800" cap="none" dirty="0" smtClean="0">
                <a:solidFill>
                  <a:schemeClr val="bg1"/>
                </a:solidFill>
              </a:rPr>
              <a:t>Çekiciliği olan öğretim yöntemleri</a:t>
            </a:r>
          </a:p>
          <a:p>
            <a:pPr marL="457200" lvl="0" indent="-457200">
              <a:buFont typeface="Arial" charset="-94"/>
              <a:buChar char="•"/>
            </a:pPr>
            <a:r>
              <a:rPr lang="tr-TR" sz="2800" cap="none" dirty="0" smtClean="0">
                <a:solidFill>
                  <a:schemeClr val="bg1"/>
                </a:solidFill>
              </a:rPr>
              <a:t>Öğrencilerin, çalışanların ve ailelerin katılımını destekle­yici bir örgütsel yapı ve yönetim.</a:t>
            </a:r>
            <a:endParaRPr lang="tr-TR" sz="2800" cap="none" dirty="0">
              <a:solidFill>
                <a:schemeClr val="bg1"/>
              </a:solidFill>
            </a:endParaRPr>
          </a:p>
        </p:txBody>
      </p:sp>
    </p:spTree>
    <p:extLst>
      <p:ext uri="{BB962C8B-B14F-4D97-AF65-F5344CB8AC3E}">
        <p14:creationId xmlns:p14="http://schemas.microsoft.com/office/powerpoint/2010/main" val="242097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dissolv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dissolve">
                                      <p:cBhvr>
                                        <p:cTn id="42"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smtClean="0">
                <a:solidFill>
                  <a:srgbClr val="FFFF00"/>
                </a:solidFill>
              </a:rPr>
              <a:t>ALTERNATİF OKULLAR</a:t>
            </a:r>
            <a:endParaRPr lang="tr-TR"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pPr marL="457200" indent="-457200">
              <a:buFont typeface="Arial" charset="-94"/>
              <a:buChar char="•"/>
            </a:pPr>
            <a:endParaRPr lang="tr-TR" sz="2800" smtClean="0">
              <a:solidFill>
                <a:schemeClr val="bg2"/>
              </a:solidFill>
              <a:latin typeface="Comic Sans MS" charset="-94"/>
              <a:ea typeface="Comic Sans MS" charset="-94"/>
              <a:cs typeface="Comic Sans MS" charset="-94"/>
            </a:endParaRPr>
          </a:p>
          <a:p>
            <a:pPr marL="457200" indent="-457200">
              <a:buFont typeface="Arial" charset="-94"/>
              <a:buChar char="•"/>
            </a:pPr>
            <a:r>
              <a:rPr lang="tr-TR" sz="2800" dirty="0" smtClean="0">
                <a:solidFill>
                  <a:schemeClr val="bg2"/>
                </a:solidFill>
                <a:latin typeface="Comic Sans MS" charset="-94"/>
                <a:ea typeface="Comic Sans MS" charset="-94"/>
                <a:cs typeface="Comic Sans MS" charset="-94"/>
              </a:rPr>
              <a:t>Göçmenler </a:t>
            </a:r>
            <a:r>
              <a:rPr lang="tr-TR" sz="2800" dirty="0">
                <a:solidFill>
                  <a:schemeClr val="bg2"/>
                </a:solidFill>
                <a:latin typeface="Comic Sans MS" charset="-94"/>
                <a:ea typeface="Comic Sans MS" charset="-94"/>
                <a:cs typeface="Comic Sans MS" charset="-94"/>
              </a:rPr>
              <a:t>ve politik sığınmacılar çok az İngilizce </a:t>
            </a:r>
            <a:r>
              <a:rPr lang="tr-TR" sz="2800" dirty="0" smtClean="0">
                <a:solidFill>
                  <a:schemeClr val="bg2"/>
                </a:solidFill>
                <a:latin typeface="Comic Sans MS" charset="-94"/>
                <a:ea typeface="Comic Sans MS" charset="-94"/>
                <a:cs typeface="Comic Sans MS" charset="-94"/>
              </a:rPr>
              <a:t>bilmektedirler</a:t>
            </a:r>
            <a:r>
              <a:rPr lang="tr-TR" sz="2800" dirty="0">
                <a:solidFill>
                  <a:schemeClr val="bg2"/>
                </a:solidFill>
                <a:latin typeface="Comic Sans MS" charset="-94"/>
                <a:ea typeface="Comic Sans MS" charset="-94"/>
                <a:cs typeface="Comic Sans MS" charset="-94"/>
              </a:rPr>
              <a:t>. </a:t>
            </a:r>
            <a:endParaRPr lang="tr-TR" sz="2800" dirty="0" smtClean="0">
              <a:solidFill>
                <a:schemeClr val="bg2"/>
              </a:solidFill>
              <a:latin typeface="Comic Sans MS" charset="-94"/>
              <a:ea typeface="Comic Sans MS" charset="-94"/>
              <a:cs typeface="Comic Sans MS" charset="-94"/>
            </a:endParaRPr>
          </a:p>
          <a:p>
            <a:pPr marL="457200" indent="-457200">
              <a:buFont typeface="Arial" charset="-94"/>
              <a:buChar char="•"/>
            </a:pPr>
            <a:r>
              <a:rPr lang="tr-TR" sz="2800" cap="none" dirty="0" smtClean="0">
                <a:solidFill>
                  <a:schemeClr val="bg2"/>
                </a:solidFill>
                <a:latin typeface="Comic Sans MS" charset="-94"/>
                <a:ea typeface="Comic Sans MS" charset="-94"/>
                <a:cs typeface="Comic Sans MS" charset="-94"/>
              </a:rPr>
              <a:t>QATAR ÜNİVERSİTESİ GAZİANTEP</a:t>
            </a:r>
            <a:endParaRPr lang="tr-TR" sz="2800" cap="none" dirty="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839609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smtClean="0">
                <a:solidFill>
                  <a:srgbClr val="FFFF00"/>
                </a:solidFill>
              </a:rPr>
              <a:t>ALTERNATİF OKULLAR</a:t>
            </a:r>
            <a:endParaRPr lang="tr-TR"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pPr marL="457200" indent="-457200">
              <a:buFont typeface="Arial" charset="-94"/>
              <a:buChar char="•"/>
            </a:pPr>
            <a:r>
              <a:rPr lang="tr-TR" sz="2800" cap="none" dirty="0" smtClean="0">
                <a:solidFill>
                  <a:schemeClr val="bg1"/>
                </a:solidFill>
              </a:rPr>
              <a:t>Küçük boyutluluk, </a:t>
            </a:r>
          </a:p>
          <a:p>
            <a:pPr marL="457200" indent="-457200">
              <a:buFont typeface="Arial" charset="-94"/>
              <a:buChar char="•"/>
            </a:pPr>
            <a:r>
              <a:rPr lang="tr-TR" sz="2800" cap="none" dirty="0" smtClean="0">
                <a:solidFill>
                  <a:schemeClr val="bg1"/>
                </a:solidFill>
              </a:rPr>
              <a:t>Destekleyici çevre, </a:t>
            </a:r>
          </a:p>
          <a:p>
            <a:pPr marL="457200" indent="-457200">
              <a:buFont typeface="Arial" charset="-94"/>
              <a:buChar char="•"/>
            </a:pPr>
            <a:r>
              <a:rPr lang="tr-TR" sz="2800" cap="none" dirty="0" smtClean="0">
                <a:solidFill>
                  <a:schemeClr val="bg1"/>
                </a:solidFill>
              </a:rPr>
              <a:t>Bireysel program­lama, </a:t>
            </a:r>
          </a:p>
          <a:p>
            <a:pPr marL="457200" indent="-457200">
              <a:buFont typeface="Arial" charset="-94"/>
              <a:buChar char="•"/>
            </a:pPr>
            <a:r>
              <a:rPr lang="tr-TR" sz="2800" cap="none" dirty="0" smtClean="0">
                <a:solidFill>
                  <a:schemeClr val="bg1"/>
                </a:solidFill>
              </a:rPr>
              <a:t>Çok </a:t>
            </a:r>
            <a:r>
              <a:rPr lang="tr-TR" sz="2800" cap="none" dirty="0" err="1" smtClean="0">
                <a:solidFill>
                  <a:schemeClr val="bg1"/>
                </a:solidFill>
              </a:rPr>
              <a:t>seçeneklilik</a:t>
            </a:r>
            <a:r>
              <a:rPr lang="tr-TR" sz="2800" cap="none" dirty="0" smtClean="0">
                <a:solidFill>
                  <a:schemeClr val="bg1"/>
                </a:solidFill>
              </a:rPr>
              <a:t>, </a:t>
            </a:r>
          </a:p>
          <a:p>
            <a:pPr marL="457200" indent="-457200">
              <a:buFont typeface="Arial" charset="-94"/>
              <a:buChar char="•"/>
            </a:pPr>
            <a:r>
              <a:rPr lang="tr-TR" sz="2800" cap="none" dirty="0" smtClean="0">
                <a:solidFill>
                  <a:schemeClr val="bg1"/>
                </a:solidFill>
              </a:rPr>
              <a:t>Özerklik ve demokratik yapı, </a:t>
            </a:r>
          </a:p>
          <a:p>
            <a:pPr marL="457200" indent="-457200">
              <a:buFont typeface="Arial" charset="-94"/>
              <a:buChar char="•"/>
            </a:pPr>
            <a:r>
              <a:rPr lang="tr-TR" sz="2800" cap="none" dirty="0" smtClean="0">
                <a:solidFill>
                  <a:schemeClr val="bg1"/>
                </a:solidFill>
              </a:rPr>
              <a:t>Aile ve toplu­mun yönetime katılımı, </a:t>
            </a:r>
          </a:p>
          <a:p>
            <a:pPr marL="457200" indent="-457200">
              <a:buFont typeface="Arial" charset="-94"/>
              <a:buChar char="•"/>
            </a:pPr>
            <a:r>
              <a:rPr lang="tr-TR" sz="2800" cap="none" dirty="0" smtClean="0">
                <a:solidFill>
                  <a:schemeClr val="bg1"/>
                </a:solidFill>
              </a:rPr>
              <a:t>İyi tanımlanmış standartlar ve kurallar, </a:t>
            </a:r>
          </a:p>
          <a:p>
            <a:pPr marL="457200" indent="-457200">
              <a:buFont typeface="Arial" charset="-94"/>
              <a:buChar char="•"/>
            </a:pPr>
            <a:r>
              <a:rPr lang="tr-TR" sz="2800" cap="none" dirty="0" smtClean="0">
                <a:solidFill>
                  <a:schemeClr val="bg1"/>
                </a:solidFill>
              </a:rPr>
              <a:t>Hedefi belli hizmetler, hesap verebilirlik</a:t>
            </a:r>
          </a:p>
          <a:p>
            <a:pPr marL="457200" indent="-457200">
              <a:buFont typeface="Arial" charset="-94"/>
              <a:buChar char="•"/>
            </a:pPr>
            <a:r>
              <a:rPr lang="tr-TR" sz="2800" cap="none" dirty="0" smtClean="0">
                <a:solidFill>
                  <a:schemeClr val="bg1"/>
                </a:solidFill>
              </a:rPr>
              <a:t> Sürekli değerlendirme.</a:t>
            </a:r>
            <a:endParaRPr lang="tr-TR" sz="2800" cap="none" dirty="0">
              <a:solidFill>
                <a:schemeClr val="bg1"/>
              </a:solidFill>
            </a:endParaRPr>
          </a:p>
        </p:txBody>
      </p:sp>
    </p:spTree>
    <p:extLst>
      <p:ext uri="{BB962C8B-B14F-4D97-AF65-F5344CB8AC3E}">
        <p14:creationId xmlns:p14="http://schemas.microsoft.com/office/powerpoint/2010/main" val="1196163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dissolv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dissolv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dissolv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dissolve">
                                      <p:cBhvr>
                                        <p:cTn id="37" dur="500"/>
                                        <p:tgtEl>
                                          <p:spTgt spid="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
                                            <p:txEl>
                                              <p:pRg st="7" end="7"/>
                                            </p:txEl>
                                          </p:spTgt>
                                        </p:tgtEl>
                                        <p:attrNameLst>
                                          <p:attrName>style.visibility</p:attrName>
                                        </p:attrNameLst>
                                      </p:cBhvr>
                                      <p:to>
                                        <p:strVal val="visible"/>
                                      </p:to>
                                    </p:set>
                                    <p:animEffect transition="in" filter="dissolve">
                                      <p:cBhvr>
                                        <p:cTn id="42" dur="500"/>
                                        <p:tgtEl>
                                          <p:spTgt spid="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Effect transition="in" filter="dissolve">
                                      <p:cBhvr>
                                        <p:cTn id="47"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algn="ctr"/>
            <a:r>
              <a:rPr lang="tr-TR" sz="3200" b="1" dirty="0">
                <a:solidFill>
                  <a:srgbClr val="FFFF00"/>
                </a:solidFill>
              </a:rPr>
              <a:t>Küçük </a:t>
            </a:r>
            <a:r>
              <a:rPr lang="tr-TR" sz="3200" b="1" dirty="0" smtClean="0">
                <a:solidFill>
                  <a:srgbClr val="FFFF00"/>
                </a:solidFill>
              </a:rPr>
              <a:t>boyutluluk</a:t>
            </a:r>
            <a:endParaRPr lang="tr-TR" sz="3200" dirty="0"/>
          </a:p>
        </p:txBody>
      </p:sp>
      <p:sp>
        <p:nvSpPr>
          <p:cNvPr id="3" name="Subtitle 2"/>
          <p:cNvSpPr>
            <a:spLocks noGrp="1"/>
          </p:cNvSpPr>
          <p:nvPr>
            <p:ph type="subTitle" idx="1"/>
          </p:nvPr>
        </p:nvSpPr>
        <p:spPr>
          <a:xfrm>
            <a:off x="705853" y="1411704"/>
            <a:ext cx="10475494" cy="5053263"/>
          </a:xfrm>
        </p:spPr>
        <p:txBody>
          <a:bodyPr>
            <a:normAutofit/>
          </a:bodyPr>
          <a:lstStyle/>
          <a:p>
            <a:pPr marL="457200" lvl="0" indent="-457200">
              <a:buFont typeface="Arial" charset="-94"/>
              <a:buChar char="•"/>
            </a:pPr>
            <a:r>
              <a:rPr lang="tr-TR" sz="2800" b="1" cap="none" dirty="0">
                <a:solidFill>
                  <a:schemeClr val="bg1"/>
                </a:solidFill>
              </a:rPr>
              <a:t>P</a:t>
            </a:r>
            <a:r>
              <a:rPr lang="tr-TR" sz="2800" b="1" cap="none" dirty="0" smtClean="0">
                <a:solidFill>
                  <a:schemeClr val="bg1"/>
                </a:solidFill>
              </a:rPr>
              <a:t>ek çok alternatif okul 200'den az kayıtlı öğrenciye sahiptir ve bu durum alterna­tif okulların destekleyici okul ortamının temelini oluştur­maktadır.</a:t>
            </a:r>
          </a:p>
          <a:p>
            <a:pPr marL="457200" indent="-457200">
              <a:buFont typeface="Arial" charset="-94"/>
              <a:buChar char="•"/>
            </a:pPr>
            <a:endParaRPr lang="tr-TR" sz="2800" b="1" cap="none" dirty="0" smtClean="0">
              <a:solidFill>
                <a:schemeClr val="bg1"/>
              </a:solidFill>
            </a:endParaRPr>
          </a:p>
        </p:txBody>
      </p:sp>
    </p:spTree>
    <p:extLst>
      <p:ext uri="{BB962C8B-B14F-4D97-AF65-F5344CB8AC3E}">
        <p14:creationId xmlns:p14="http://schemas.microsoft.com/office/powerpoint/2010/main" val="162066134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marL="457200" lvl="0" indent="-457200" algn="ctr">
              <a:buFont typeface="Arial" charset="-94"/>
              <a:buChar char="•"/>
            </a:pPr>
            <a:r>
              <a:rPr lang="tr-TR" sz="3200" b="1" dirty="0">
                <a:solidFill>
                  <a:srgbClr val="FFFF00"/>
                </a:solidFill>
              </a:rPr>
              <a:t>Destekleyici </a:t>
            </a:r>
            <a:r>
              <a:rPr lang="tr-TR" sz="3200" b="1" dirty="0" smtClean="0">
                <a:solidFill>
                  <a:srgbClr val="FFFF00"/>
                </a:solidFill>
              </a:rPr>
              <a:t>çevre</a:t>
            </a:r>
            <a:endParaRPr lang="tr-TR"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fontScale="92500" lnSpcReduction="10000"/>
          </a:bodyPr>
          <a:lstStyle/>
          <a:p>
            <a:pPr marL="457200" lvl="0" indent="-457200">
              <a:buFont typeface="Arial" charset="-94"/>
              <a:buChar char="•"/>
            </a:pPr>
            <a:r>
              <a:rPr lang="tr-TR" sz="2800" cap="none" dirty="0" smtClean="0">
                <a:solidFill>
                  <a:schemeClr val="bg1"/>
                </a:solidFill>
              </a:rPr>
              <a:t>Risk altındaki gençlerin olumlu eği­timsel davranışlar edinmelerinde </a:t>
            </a:r>
            <a:r>
              <a:rPr lang="tr-TR" sz="2800" cap="none" dirty="0" err="1" smtClean="0">
                <a:solidFill>
                  <a:schemeClr val="bg1"/>
                </a:solidFill>
              </a:rPr>
              <a:t>sosyo</a:t>
            </a:r>
            <a:r>
              <a:rPr lang="tr-TR" sz="2800" cap="none" dirty="0" smtClean="0">
                <a:solidFill>
                  <a:schemeClr val="bg1"/>
                </a:solidFill>
              </a:rPr>
              <a:t>-duygusal açıdan desteklenmeleri vazgeçilmez bir gerekliliktir. </a:t>
            </a:r>
          </a:p>
          <a:p>
            <a:pPr marL="457200" lvl="0" indent="-457200">
              <a:buFont typeface="Arial" charset="-94"/>
              <a:buChar char="•"/>
            </a:pPr>
            <a:r>
              <a:rPr lang="tr-TR" sz="2800" cap="none" dirty="0" smtClean="0">
                <a:solidFill>
                  <a:schemeClr val="bg1"/>
                </a:solidFill>
              </a:rPr>
              <a:t>Alternatif okullarda öğrenciler ve çalışanlar onları birbirlerine yaklaş­tıran, sıkı ilişkiler kurmalarını sağlayan roller, görevler ve sorumluluklar üstlenirler. </a:t>
            </a:r>
          </a:p>
          <a:p>
            <a:pPr marL="457200" lvl="0" indent="-457200">
              <a:buFont typeface="Arial" charset="-94"/>
              <a:buChar char="•"/>
            </a:pPr>
            <a:r>
              <a:rPr lang="tr-TR" sz="2800" cap="none" dirty="0" smtClean="0">
                <a:solidFill>
                  <a:schemeClr val="bg1"/>
                </a:solidFill>
              </a:rPr>
              <a:t>Örneğin okul müdürü, öğretmen ve öğrencilerin bir proje üzerinde birlikte çalışmaları çok alışılmış bir durumdur. Okul müdürü ve öğretmenler bü­tün öğrencileri kişisel özellikleri ile tanırlar ve öğrencilere isimleri ile hitap ederler. </a:t>
            </a:r>
          </a:p>
          <a:p>
            <a:pPr marL="457200" lvl="0" indent="-457200">
              <a:buFont typeface="Arial" charset="-94"/>
              <a:buChar char="•"/>
            </a:pPr>
            <a:r>
              <a:rPr lang="tr-TR" sz="2800" cap="none" dirty="0" smtClean="0">
                <a:solidFill>
                  <a:schemeClr val="bg1"/>
                </a:solidFill>
              </a:rPr>
              <a:t>Bu yaygın ilişkiler öğrencilerde aidiyet duygusu, sosyal destek yaratma fırsatı gibi pek çok yarar sağlamaktadır.</a:t>
            </a:r>
          </a:p>
          <a:p>
            <a:pPr marL="457200" indent="-457200">
              <a:buFont typeface="Arial" charset="-94"/>
              <a:buChar char="•"/>
            </a:pPr>
            <a:endParaRPr lang="tr-TR" sz="2800" cap="none" dirty="0" smtClean="0">
              <a:solidFill>
                <a:schemeClr val="bg1"/>
              </a:solidFill>
            </a:endParaRPr>
          </a:p>
        </p:txBody>
      </p:sp>
    </p:spTree>
    <p:extLst>
      <p:ext uri="{BB962C8B-B14F-4D97-AF65-F5344CB8AC3E}">
        <p14:creationId xmlns:p14="http://schemas.microsoft.com/office/powerpoint/2010/main" val="1348551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lvl="0" algn="ctr"/>
            <a:r>
              <a:rPr lang="tr-TR" sz="3200" b="1" dirty="0">
                <a:solidFill>
                  <a:srgbClr val="FFFF00"/>
                </a:solidFill>
              </a:rPr>
              <a:t>Bireysel </a:t>
            </a:r>
            <a:r>
              <a:rPr lang="tr-TR" sz="3200" b="1" dirty="0" smtClean="0">
                <a:solidFill>
                  <a:srgbClr val="FFFF00"/>
                </a:solidFill>
              </a:rPr>
              <a:t>programlama</a:t>
            </a:r>
            <a:endParaRPr lang="tr-TR" sz="3200" b="1" dirty="0">
              <a:solidFill>
                <a:srgbClr val="FFFF00"/>
              </a:solidFill>
            </a:endParaRPr>
          </a:p>
        </p:txBody>
      </p:sp>
      <p:sp>
        <p:nvSpPr>
          <p:cNvPr id="3" name="Subtitle 2"/>
          <p:cNvSpPr>
            <a:spLocks noGrp="1"/>
          </p:cNvSpPr>
          <p:nvPr>
            <p:ph type="subTitle" idx="1"/>
          </p:nvPr>
        </p:nvSpPr>
        <p:spPr>
          <a:xfrm>
            <a:off x="705853" y="1411704"/>
            <a:ext cx="10475494" cy="5053263"/>
          </a:xfrm>
        </p:spPr>
        <p:txBody>
          <a:bodyPr>
            <a:normAutofit/>
          </a:bodyPr>
          <a:lstStyle/>
          <a:p>
            <a:pPr marL="457200" lvl="0" indent="-457200">
              <a:buFont typeface="Arial" charset="-94"/>
              <a:buChar char="•"/>
            </a:pPr>
            <a:r>
              <a:rPr lang="tr-TR" sz="2800" cap="none" dirty="0" smtClean="0">
                <a:solidFill>
                  <a:schemeClr val="bg1"/>
                </a:solidFill>
              </a:rPr>
              <a:t>Alternatif okullara devam eden öğrencilerin bireysel özellikleri dikkate alınarak, onların akademik, sosyal ve duygusal gereksinimlerine uygun bi­reysel programlar düzenlenmektedir. Örneğin alternatif okullar sıklıkla birey ya da ustalık temelli programlar sağ­lamaktadır. </a:t>
            </a:r>
          </a:p>
          <a:p>
            <a:pPr marL="457200" lvl="0" indent="-457200">
              <a:buFont typeface="Arial" charset="-94"/>
              <a:buChar char="•"/>
            </a:pPr>
            <a:r>
              <a:rPr lang="tr-TR" sz="2800" cap="none" dirty="0" smtClean="0">
                <a:solidFill>
                  <a:schemeClr val="bg1"/>
                </a:solidFill>
              </a:rPr>
              <a:t>Öğrencilerin değişik saatlerde okula gelmele­rine izin verilmekte ve okula devam saatleri aile ya da iş yaşamına göre düzenlenebilmektedir. Öğrenciler günde üç-dört saat okula devam edebilmekte ve sabah, öğlen ya da akşam derslerine katılabilmektedirler.</a:t>
            </a:r>
            <a:endParaRPr lang="tr-TR" sz="2800" cap="none" dirty="0">
              <a:solidFill>
                <a:schemeClr val="bg1"/>
              </a:solidFill>
            </a:endParaRPr>
          </a:p>
        </p:txBody>
      </p:sp>
    </p:spTree>
    <p:extLst>
      <p:ext uri="{BB962C8B-B14F-4D97-AF65-F5344CB8AC3E}">
        <p14:creationId xmlns:p14="http://schemas.microsoft.com/office/powerpoint/2010/main" val="333927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lvl="0" algn="ctr"/>
            <a:r>
              <a:rPr lang="tr-TR" sz="3200" b="1" dirty="0"/>
              <a:t>Çok </a:t>
            </a:r>
            <a:r>
              <a:rPr lang="tr-TR" sz="3200" b="1" dirty="0" err="1" smtClean="0"/>
              <a:t>seçeneklilik</a:t>
            </a:r>
            <a:endParaRPr lang="tr-TR" sz="3200" b="1" dirty="0"/>
          </a:p>
        </p:txBody>
      </p:sp>
      <p:sp>
        <p:nvSpPr>
          <p:cNvPr id="3" name="Subtitle 2"/>
          <p:cNvSpPr>
            <a:spLocks noGrp="1"/>
          </p:cNvSpPr>
          <p:nvPr>
            <p:ph type="subTitle" idx="1"/>
          </p:nvPr>
        </p:nvSpPr>
        <p:spPr>
          <a:xfrm>
            <a:off x="705853" y="1411704"/>
            <a:ext cx="10475494" cy="5053263"/>
          </a:xfrm>
        </p:spPr>
        <p:txBody>
          <a:bodyPr>
            <a:normAutofit/>
          </a:bodyPr>
          <a:lstStyle/>
          <a:p>
            <a:pPr marL="457200" lvl="0" indent="-457200">
              <a:buFont typeface="Arial" charset="-94"/>
              <a:buChar char="•"/>
            </a:pPr>
            <a:r>
              <a:rPr lang="tr-TR" sz="2800" cap="none" dirty="0" smtClean="0">
                <a:solidFill>
                  <a:schemeClr val="bg1"/>
                </a:solidFill>
              </a:rPr>
              <a:t>Eğitimlerini sürdüren öğrencilere ya­şam koşullarına ve özel gereksinimlerine uygun seçenek­ler sunulmaktadır. </a:t>
            </a:r>
          </a:p>
          <a:p>
            <a:pPr marL="457200" lvl="0" indent="-457200">
              <a:buFont typeface="Arial" charset="-94"/>
              <a:buChar char="•"/>
            </a:pPr>
            <a:r>
              <a:rPr lang="tr-TR" sz="2800" cap="none" dirty="0" smtClean="0">
                <a:solidFill>
                  <a:schemeClr val="bg1"/>
                </a:solidFill>
              </a:rPr>
              <a:t>Örneğin alternatif okullar öğrencilere li­se diploması yerine genel denklik diplomaları sağlayabil­mektedir. </a:t>
            </a:r>
          </a:p>
          <a:p>
            <a:pPr marL="457200" lvl="0" indent="-457200">
              <a:buFont typeface="Arial" charset="-94"/>
              <a:buChar char="•"/>
            </a:pPr>
            <a:r>
              <a:rPr lang="tr-TR" sz="2800" cap="none" dirty="0" smtClean="0">
                <a:solidFill>
                  <a:schemeClr val="bg1"/>
                </a:solidFill>
              </a:rPr>
              <a:t>Alternatif okullardaki program seçeneklerinin çok olması, okul çalışanları ile öğrencilerin morali üzerin­de olumlu etkiler yapmakta ve okula sahiplik duygusu ya­ratmaktadır.</a:t>
            </a:r>
            <a:endParaRPr lang="tr-TR" sz="2800" cap="none" dirty="0">
              <a:solidFill>
                <a:schemeClr val="bg1"/>
              </a:solidFill>
            </a:endParaRPr>
          </a:p>
        </p:txBody>
      </p:sp>
    </p:spTree>
    <p:extLst>
      <p:ext uri="{BB962C8B-B14F-4D97-AF65-F5344CB8AC3E}">
        <p14:creationId xmlns:p14="http://schemas.microsoft.com/office/powerpoint/2010/main" val="130129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marL="457200" lvl="0" indent="-457200" algn="ctr">
              <a:buFont typeface="Arial" charset="-94"/>
              <a:buChar char="•"/>
            </a:pPr>
            <a:r>
              <a:rPr lang="tr-TR" sz="3200" b="1" dirty="0"/>
              <a:t>Özerklik ve demokratik </a:t>
            </a:r>
            <a:r>
              <a:rPr lang="tr-TR" sz="3200" b="1" dirty="0" smtClean="0"/>
              <a:t>yapı</a:t>
            </a:r>
            <a:endParaRPr lang="tr-TR" sz="3200" b="1" dirty="0"/>
          </a:p>
        </p:txBody>
      </p:sp>
      <p:sp>
        <p:nvSpPr>
          <p:cNvPr id="3" name="Subtitle 2"/>
          <p:cNvSpPr>
            <a:spLocks noGrp="1"/>
          </p:cNvSpPr>
          <p:nvPr>
            <p:ph type="subTitle" idx="1"/>
          </p:nvPr>
        </p:nvSpPr>
        <p:spPr>
          <a:xfrm>
            <a:off x="705853" y="1411704"/>
            <a:ext cx="10475494" cy="5053263"/>
          </a:xfrm>
        </p:spPr>
        <p:txBody>
          <a:bodyPr>
            <a:normAutofit fontScale="92500" lnSpcReduction="10000"/>
          </a:bodyPr>
          <a:lstStyle/>
          <a:p>
            <a:pPr marL="457200" lvl="0" indent="-457200">
              <a:buFont typeface="Arial" charset="-94"/>
              <a:buChar char="•"/>
            </a:pPr>
            <a:r>
              <a:rPr lang="tr-TR" sz="2800" cap="none" dirty="0" smtClean="0">
                <a:solidFill>
                  <a:schemeClr val="bg1"/>
                </a:solidFill>
              </a:rPr>
              <a:t>Alternatif okullar eşitlikçi ve yerinden yönetilen okullardır. Öğrenciler ve öğretmen­ler kendi öğrenme amaçlarını tanımlarlar ve bu amaçlara ulaştıracak araçları da belirlerler. </a:t>
            </a:r>
          </a:p>
          <a:p>
            <a:pPr marL="457200" lvl="0" indent="-457200">
              <a:buFont typeface="Arial" charset="-94"/>
              <a:buChar char="•"/>
            </a:pPr>
            <a:r>
              <a:rPr lang="tr-TR" sz="2800" cap="none" dirty="0" smtClean="0">
                <a:solidFill>
                  <a:schemeClr val="bg1"/>
                </a:solidFill>
              </a:rPr>
              <a:t>Okulda katılmalı karar yöntemi kullanılır, öğrenci ve öğretmenler ders amaçları­nın belirlenmesi ve sınıf içi etkinliklerde olduğu gibi okul yönetimine de katılırlar.</a:t>
            </a:r>
          </a:p>
          <a:p>
            <a:pPr marL="457200" lvl="0" indent="-457200">
              <a:buFont typeface="Arial" charset="-94"/>
              <a:buChar char="•"/>
            </a:pPr>
            <a:r>
              <a:rPr lang="tr-TR" sz="2800" cap="none" dirty="0" smtClean="0">
                <a:solidFill>
                  <a:schemeClr val="bg1"/>
                </a:solidFill>
              </a:rPr>
              <a:t> Ayrıca aileler, ilgili diğer kişiler, toplum liderleri ve diğer meslek elemanları okulun karar verme süreçlerinin vazgeçilmez parçaları olarak kabul edilirler. Bu liderlik, karar verme modeli ve okula dayalı yönetim stratejileri, okullardaki reform girişimlerini destek­leyen okul yönetimi modelleri ile daha tutarlı görünmekte­dir.</a:t>
            </a:r>
            <a:endParaRPr lang="tr-TR" sz="2800" cap="none" dirty="0">
              <a:solidFill>
                <a:schemeClr val="bg1"/>
              </a:solidFill>
            </a:endParaRPr>
          </a:p>
        </p:txBody>
      </p:sp>
    </p:spTree>
    <p:extLst>
      <p:ext uri="{BB962C8B-B14F-4D97-AF65-F5344CB8AC3E}">
        <p14:creationId xmlns:p14="http://schemas.microsoft.com/office/powerpoint/2010/main" val="315924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heckerboard(across)">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lvl="0" algn="ctr"/>
            <a:r>
              <a:rPr lang="tr-TR" sz="3200" b="1" dirty="0"/>
              <a:t>Aile ve toplumun yönetime </a:t>
            </a:r>
            <a:r>
              <a:rPr lang="tr-TR" sz="3200" b="1" dirty="0" smtClean="0"/>
              <a:t>katılması</a:t>
            </a:r>
            <a:endParaRPr lang="tr-TR" sz="3200" b="1" dirty="0"/>
          </a:p>
        </p:txBody>
      </p:sp>
      <p:sp>
        <p:nvSpPr>
          <p:cNvPr id="3" name="Subtitle 2"/>
          <p:cNvSpPr>
            <a:spLocks noGrp="1"/>
          </p:cNvSpPr>
          <p:nvPr>
            <p:ph type="subTitle" idx="1"/>
          </p:nvPr>
        </p:nvSpPr>
        <p:spPr>
          <a:xfrm>
            <a:off x="705853" y="1411704"/>
            <a:ext cx="10475494" cy="5053263"/>
          </a:xfrm>
        </p:spPr>
        <p:txBody>
          <a:bodyPr>
            <a:normAutofit lnSpcReduction="10000"/>
          </a:bodyPr>
          <a:lstStyle/>
          <a:p>
            <a:pPr marL="457200" indent="-457200">
              <a:buFont typeface="Arial" charset="-94"/>
              <a:buChar char="•"/>
            </a:pPr>
            <a:r>
              <a:rPr lang="tr-TR" sz="2800" cap="none" dirty="0" smtClean="0">
                <a:solidFill>
                  <a:schemeClr val="bg1"/>
                </a:solidFill>
              </a:rPr>
              <a:t>Aileler ve diğer ilgili kişiler okul deneyimini paylaşabilirler. Örneğin aileler ve diğer ilgili kişiler okulda kendi kendine yardım grupları­nı kurabilir ve bu grupların etkinliklerine katılabilirler. </a:t>
            </a:r>
          </a:p>
          <a:p>
            <a:pPr marL="457200" indent="-457200">
              <a:buFont typeface="Arial" charset="-94"/>
              <a:buChar char="•"/>
            </a:pPr>
            <a:r>
              <a:rPr lang="tr-TR" sz="2800" cap="none" dirty="0" smtClean="0">
                <a:solidFill>
                  <a:schemeClr val="bg1"/>
                </a:solidFill>
              </a:rPr>
              <a:t>Al­ternatif okullar aile ve diğer ilgili kişilerin katılımını sağla­yarak, toplum kaynaklarını öğrencilerin hizmetine sun­maktadırlar. Örneğin, öğrenciler toplum hizmetlerinde ça­lışarak ya da gönüllü katkılar vererek, akademik kredi ka­zanabilirler. </a:t>
            </a:r>
          </a:p>
          <a:p>
            <a:pPr marL="457200" indent="-457200">
              <a:buFont typeface="Arial" charset="-94"/>
              <a:buChar char="•"/>
            </a:pPr>
            <a:r>
              <a:rPr lang="tr-TR" sz="2800" cap="none" dirty="0" smtClean="0">
                <a:solidFill>
                  <a:schemeClr val="bg1"/>
                </a:solidFill>
              </a:rPr>
              <a:t>Ayrıca toplum koleji gibi , alternatif okulların dışındaki kurumlarda tamamlayacakları ders ya da kurs­lar için kendilerine kredi verilebilmektedir.</a:t>
            </a:r>
          </a:p>
          <a:p>
            <a:pPr marL="457200" lvl="0" indent="-457200">
              <a:buFont typeface="Arial" charset="-94"/>
              <a:buChar char="•"/>
            </a:pPr>
            <a:endParaRPr lang="tr-TR" sz="2800" cap="none" dirty="0">
              <a:solidFill>
                <a:schemeClr val="bg1"/>
              </a:solidFill>
            </a:endParaRPr>
          </a:p>
        </p:txBody>
      </p:sp>
    </p:spTree>
    <p:extLst>
      <p:ext uri="{BB962C8B-B14F-4D97-AF65-F5344CB8AC3E}">
        <p14:creationId xmlns:p14="http://schemas.microsoft.com/office/powerpoint/2010/main" val="1351044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dissolv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lvl="0" algn="ctr"/>
            <a:r>
              <a:rPr lang="tr-TR" sz="3200" b="1" dirty="0"/>
              <a:t>İyi tanımlanmış standartlar ve </a:t>
            </a:r>
            <a:r>
              <a:rPr lang="tr-TR" sz="3200" b="1" dirty="0" smtClean="0"/>
              <a:t>kurallar</a:t>
            </a:r>
            <a:endParaRPr lang="tr-TR" sz="3200" b="1" dirty="0"/>
          </a:p>
        </p:txBody>
      </p:sp>
      <p:sp>
        <p:nvSpPr>
          <p:cNvPr id="3" name="Subtitle 2"/>
          <p:cNvSpPr>
            <a:spLocks noGrp="1"/>
          </p:cNvSpPr>
          <p:nvPr>
            <p:ph type="subTitle" idx="1"/>
          </p:nvPr>
        </p:nvSpPr>
        <p:spPr>
          <a:xfrm>
            <a:off x="705853" y="1411704"/>
            <a:ext cx="10475494" cy="5053263"/>
          </a:xfrm>
        </p:spPr>
        <p:txBody>
          <a:bodyPr>
            <a:normAutofit/>
          </a:bodyPr>
          <a:lstStyle/>
          <a:p>
            <a:pPr marL="457200" lvl="0" indent="-457200">
              <a:buFont typeface="Arial" charset="-94"/>
              <a:buChar char="•"/>
            </a:pPr>
            <a:r>
              <a:rPr lang="tr-TR" sz="2800" cap="none" dirty="0" smtClean="0">
                <a:solidFill>
                  <a:schemeClr val="bg1"/>
                </a:solidFill>
              </a:rPr>
              <a:t>Alternatif okul­larda öğrencilerin neyi başarmaları gerektiği açıkça ta­nımlanmıştır. Bununla birlikte öğrencilerin okul yaşamları içinde samimi biçimde davranmaları ile bu kuralların sayı­sı en az düzeyde tutulabilir. </a:t>
            </a:r>
          </a:p>
          <a:p>
            <a:pPr marL="457200" lvl="0" indent="-457200">
              <a:buFont typeface="Arial" charset="-94"/>
              <a:buChar char="•"/>
            </a:pPr>
            <a:r>
              <a:rPr lang="tr-TR" sz="2800" cap="none" dirty="0" smtClean="0">
                <a:solidFill>
                  <a:schemeClr val="bg1"/>
                </a:solidFill>
              </a:rPr>
              <a:t>Örneğin, öğrenciler ile okulda gösterilmesi gereken davranışlar ve yerine getirilmesi ge­reken standartlar ile bunlara uyulmaması halinde ne gibi sonuçların ortaya çıkacağını içeren bir kişisel sözleşme</a:t>
            </a:r>
          </a:p>
          <a:p>
            <a:pPr marL="457200" indent="-457200">
              <a:buFont typeface="Arial" charset="-94"/>
              <a:buChar char="•"/>
            </a:pPr>
            <a:r>
              <a:rPr lang="tr-TR" sz="2800" cap="none" dirty="0" smtClean="0">
                <a:solidFill>
                  <a:schemeClr val="bg1"/>
                </a:solidFill>
              </a:rPr>
              <a:t/>
            </a:r>
            <a:br>
              <a:rPr lang="tr-TR" sz="2800" cap="none" dirty="0" smtClean="0">
                <a:solidFill>
                  <a:schemeClr val="bg1"/>
                </a:solidFill>
              </a:rPr>
            </a:br>
            <a:endParaRPr lang="tr-TR" sz="2800" cap="none" dirty="0">
              <a:solidFill>
                <a:schemeClr val="bg1"/>
              </a:solidFill>
            </a:endParaRPr>
          </a:p>
        </p:txBody>
      </p:sp>
    </p:spTree>
    <p:extLst>
      <p:ext uri="{BB962C8B-B14F-4D97-AF65-F5344CB8AC3E}">
        <p14:creationId xmlns:p14="http://schemas.microsoft.com/office/powerpoint/2010/main" val="465628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par>
                                <p:cTn id="8" presetID="5"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checkerboard(across)">
                                      <p:cBhvr>
                                        <p:cTn id="10" dur="500"/>
                                        <p:tgtEl>
                                          <p:spTgt spid="3">
                                            <p:txEl>
                                              <p:pRg st="1" end="1"/>
                                            </p:txEl>
                                          </p:spTgt>
                                        </p:tgtEl>
                                      </p:cBhvr>
                                    </p:animEffect>
                                  </p:childTnLst>
                                </p:cTn>
                              </p:par>
                              <p:par>
                                <p:cTn id="11" presetID="5" presetClass="entr" presetSubtype="1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heckerboard(across)">
                                      <p:cBhvr>
                                        <p:cTn id="1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lvl="0" algn="ctr"/>
            <a:r>
              <a:rPr lang="tr-TR" sz="3200" b="1" dirty="0"/>
              <a:t>Hedefi belli </a:t>
            </a:r>
            <a:r>
              <a:rPr lang="tr-TR" sz="3200" b="1" dirty="0" smtClean="0"/>
              <a:t>hizmetler</a:t>
            </a:r>
            <a:endParaRPr lang="tr-TR" sz="3200" b="1" dirty="0"/>
          </a:p>
        </p:txBody>
      </p:sp>
      <p:sp>
        <p:nvSpPr>
          <p:cNvPr id="3" name="Subtitle 2"/>
          <p:cNvSpPr>
            <a:spLocks noGrp="1"/>
          </p:cNvSpPr>
          <p:nvPr>
            <p:ph type="subTitle" idx="1"/>
          </p:nvPr>
        </p:nvSpPr>
        <p:spPr>
          <a:xfrm>
            <a:off x="705853" y="1411704"/>
            <a:ext cx="10475494" cy="5053263"/>
          </a:xfrm>
        </p:spPr>
        <p:txBody>
          <a:bodyPr>
            <a:normAutofit/>
          </a:bodyPr>
          <a:lstStyle/>
          <a:p>
            <a:pPr lvl="0"/>
            <a:r>
              <a:rPr lang="tr-TR" sz="2800" cap="none" dirty="0" smtClean="0">
                <a:solidFill>
                  <a:schemeClr val="bg1"/>
                </a:solidFill>
                <a:latin typeface="Comic Sans MS" charset="-94"/>
                <a:ea typeface="Comic Sans MS" charset="-94"/>
                <a:cs typeface="Comic Sans MS" charset="-94"/>
              </a:rPr>
              <a:t>Alternatif okul programları özel bir gençlik grubunun iyi tanımlanmış amaçlara uygun olarak eğitilmesi, üst düzeyde uzmanlaşma gerektirir. Bu okulla­rın doğası gereği olan uzmanlaşma, aynı zamanda bu okulların başarısının temel etmenlerinden biridir.</a:t>
            </a:r>
            <a:endParaRPr lang="tr-TR" sz="2800" cap="none" dirty="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47978165"/>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lvl="0"/>
            <a:r>
              <a:rPr lang="tr-TR" sz="3200" b="1" dirty="0"/>
              <a:t>Hesap verir olma ve sürekli değerlendirme</a:t>
            </a:r>
          </a:p>
        </p:txBody>
      </p:sp>
      <p:sp>
        <p:nvSpPr>
          <p:cNvPr id="3" name="Subtitle 2"/>
          <p:cNvSpPr>
            <a:spLocks noGrp="1"/>
          </p:cNvSpPr>
          <p:nvPr>
            <p:ph type="subTitle" idx="1"/>
          </p:nvPr>
        </p:nvSpPr>
        <p:spPr>
          <a:xfrm>
            <a:off x="705853" y="1411704"/>
            <a:ext cx="10475494" cy="5053263"/>
          </a:xfrm>
        </p:spPr>
        <p:txBody>
          <a:bodyPr>
            <a:normAutofit/>
          </a:bodyPr>
          <a:lstStyle/>
          <a:p>
            <a:pPr marL="457200" lvl="0" indent="-457200">
              <a:buFont typeface="Arial" charset="-94"/>
              <a:buChar char="•"/>
            </a:pPr>
            <a:r>
              <a:rPr lang="tr-TR" sz="2800" cap="none" dirty="0" smtClean="0">
                <a:solidFill>
                  <a:schemeClr val="bg1"/>
                </a:solidFill>
              </a:rPr>
              <a:t>Alternatif okullar sürekli inceleme altındadır ve doğru biçimde işle­diğini kanıtlamak zorundadır. </a:t>
            </a:r>
          </a:p>
          <a:p>
            <a:pPr marL="457200" lvl="0" indent="-457200">
              <a:buFont typeface="Arial" charset="-94"/>
              <a:buChar char="•"/>
            </a:pPr>
            <a:r>
              <a:rPr lang="tr-TR" sz="2800" cap="none" dirty="0" smtClean="0">
                <a:solidFill>
                  <a:schemeClr val="bg1"/>
                </a:solidFill>
              </a:rPr>
              <a:t>Bu nedenle alternatif okullar sorunları çok çabuk saptamalı ve onları gidermek için yo­ğun çaba göstermelidir.</a:t>
            </a:r>
            <a:endParaRPr lang="tr-TR" sz="2800" cap="none" dirty="0">
              <a:solidFill>
                <a:schemeClr val="bg1"/>
              </a:solidFill>
            </a:endParaRPr>
          </a:p>
        </p:txBody>
      </p:sp>
    </p:spTree>
    <p:extLst>
      <p:ext uri="{BB962C8B-B14F-4D97-AF65-F5344CB8AC3E}">
        <p14:creationId xmlns:p14="http://schemas.microsoft.com/office/powerpoint/2010/main" val="1913965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lvl="0"/>
            <a:r>
              <a:rPr lang="tr-TR" sz="3200" b="1" dirty="0" smtClean="0"/>
              <a:t>DİĞER ÖZELLİKLER</a:t>
            </a:r>
            <a:endParaRPr lang="tr-TR" sz="3200" b="1" dirty="0"/>
          </a:p>
        </p:txBody>
      </p:sp>
      <p:sp>
        <p:nvSpPr>
          <p:cNvPr id="3" name="Subtitle 2"/>
          <p:cNvSpPr>
            <a:spLocks noGrp="1"/>
          </p:cNvSpPr>
          <p:nvPr>
            <p:ph type="subTitle" idx="1"/>
          </p:nvPr>
        </p:nvSpPr>
        <p:spPr>
          <a:xfrm>
            <a:off x="705853" y="1411704"/>
            <a:ext cx="10475494" cy="5053263"/>
          </a:xfrm>
        </p:spPr>
        <p:txBody>
          <a:bodyPr>
            <a:normAutofit/>
          </a:bodyPr>
          <a:lstStyle/>
          <a:p>
            <a:pPr marL="457200" lvl="0" indent="-457200">
              <a:buFont typeface="Arial" charset="-94"/>
              <a:buChar char="•"/>
            </a:pPr>
            <a:r>
              <a:rPr lang="tr-TR" sz="2800" cap="none" dirty="0" smtClean="0">
                <a:solidFill>
                  <a:schemeClr val="bg1"/>
                </a:solidFill>
              </a:rPr>
              <a:t>Alternatif okullar genel olarak "öğrenci merkezlidirler". Bu okullar öğrencilerin doğuştan getirdikleri ilgi ve heveslerin bireysel proje ve çabalarla harekete geçirilerek, onlara kılavuzluk yapılma­sı iddiasını taşırlar.</a:t>
            </a:r>
          </a:p>
          <a:p>
            <a:pPr marL="457200" lvl="0" indent="-457200">
              <a:buFont typeface="Arial" charset="-94"/>
              <a:buChar char="•"/>
            </a:pPr>
            <a:r>
              <a:rPr lang="tr-TR" sz="2800" cap="none" dirty="0" smtClean="0">
                <a:solidFill>
                  <a:schemeClr val="bg1"/>
                </a:solidFill>
              </a:rPr>
              <a:t> Bu okulların akademik spektrumunun genişli­ği, genellikle bir yandan sıradan okul ortamları ile mücadele ederken diğer yandan yüksek düzeyde yetenekli çocukları cezbederek </a:t>
            </a:r>
            <a:r>
              <a:rPr lang="tr-TR" sz="2800" cap="none" dirty="0" err="1" smtClean="0">
                <a:solidFill>
                  <a:schemeClr val="bg1"/>
                </a:solidFill>
              </a:rPr>
              <a:t>buokullara</a:t>
            </a:r>
            <a:r>
              <a:rPr lang="tr-TR" sz="2800" cap="none" dirty="0" smtClean="0">
                <a:solidFill>
                  <a:schemeClr val="bg1"/>
                </a:solidFill>
              </a:rPr>
              <a:t> çekmektedir (</a:t>
            </a:r>
            <a:r>
              <a:rPr lang="tr-TR" sz="2800" cap="none" dirty="0" err="1" smtClean="0">
                <a:solidFill>
                  <a:schemeClr val="bg1"/>
                </a:solidFill>
              </a:rPr>
              <a:t>coeyman</a:t>
            </a:r>
            <a:r>
              <a:rPr lang="tr-TR" sz="2800" cap="none" dirty="0" smtClean="0">
                <a:solidFill>
                  <a:schemeClr val="bg1"/>
                </a:solidFill>
              </a:rPr>
              <a:t>, 2000). </a:t>
            </a:r>
            <a:endParaRPr lang="tr-TR" sz="2800" cap="none" dirty="0">
              <a:solidFill>
                <a:schemeClr val="bg1"/>
              </a:solidFill>
            </a:endParaRPr>
          </a:p>
        </p:txBody>
      </p:sp>
    </p:spTree>
    <p:extLst>
      <p:ext uri="{BB962C8B-B14F-4D97-AF65-F5344CB8AC3E}">
        <p14:creationId xmlns:p14="http://schemas.microsoft.com/office/powerpoint/2010/main" val="187979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lvl="0" algn="ctr"/>
            <a:r>
              <a:rPr lang="tr-TR" sz="3200" b="1" dirty="0" smtClean="0"/>
              <a:t>DİĞER ÖZELLİKLER</a:t>
            </a:r>
            <a:endParaRPr lang="tr-TR" sz="3200" b="1" dirty="0"/>
          </a:p>
        </p:txBody>
      </p:sp>
      <p:sp>
        <p:nvSpPr>
          <p:cNvPr id="3" name="Subtitle 2"/>
          <p:cNvSpPr>
            <a:spLocks noGrp="1"/>
          </p:cNvSpPr>
          <p:nvPr>
            <p:ph type="subTitle" idx="1"/>
          </p:nvPr>
        </p:nvSpPr>
        <p:spPr>
          <a:xfrm>
            <a:off x="705853" y="1411704"/>
            <a:ext cx="10475494" cy="5053263"/>
          </a:xfrm>
        </p:spPr>
        <p:txBody>
          <a:bodyPr>
            <a:normAutofit/>
          </a:bodyPr>
          <a:lstStyle/>
          <a:p>
            <a:pPr marL="457200" lvl="0" indent="-457200">
              <a:buFont typeface="Arial" charset="-94"/>
              <a:buChar char="•"/>
            </a:pPr>
            <a:r>
              <a:rPr lang="tr-TR" sz="2800" cap="none" dirty="0" smtClean="0">
                <a:solidFill>
                  <a:schemeClr val="bg1"/>
                </a:solidFill>
              </a:rPr>
              <a:t>Bu okulların çoğu sınavlar yerine öğrencilerin değerlendirilmesinde onların performanslarını izlemeyi ve geliştirdikleri uzun Dönemli projelere bakmayı tercih etmektedirler. </a:t>
            </a:r>
          </a:p>
          <a:p>
            <a:pPr marL="457200" lvl="0" indent="-457200">
              <a:buFont typeface="Arial" charset="-94"/>
              <a:buChar char="•"/>
            </a:pPr>
            <a:r>
              <a:rPr lang="tr-TR" sz="2800" cap="none" dirty="0">
                <a:solidFill>
                  <a:schemeClr val="bg1"/>
                </a:solidFill>
              </a:rPr>
              <a:t>P</a:t>
            </a:r>
            <a:r>
              <a:rPr lang="tr-TR" sz="2800" cap="none" dirty="0" smtClean="0">
                <a:solidFill>
                  <a:schemeClr val="bg1"/>
                </a:solidFill>
              </a:rPr>
              <a:t>ek çok eyalette öğrenciler mezun olabilmek için standart testlere girmek zorundadırlar. </a:t>
            </a:r>
            <a:endParaRPr lang="tr-TR" sz="2800" cap="none" dirty="0">
              <a:solidFill>
                <a:schemeClr val="bg1"/>
              </a:solidFill>
            </a:endParaRPr>
          </a:p>
        </p:txBody>
      </p:sp>
    </p:spTree>
    <p:extLst>
      <p:ext uri="{BB962C8B-B14F-4D97-AF65-F5344CB8AC3E}">
        <p14:creationId xmlns:p14="http://schemas.microsoft.com/office/powerpoint/2010/main" val="69626147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lvl="0"/>
            <a:endParaRPr lang="tr-TR" sz="3200" b="1" dirty="0"/>
          </a:p>
        </p:txBody>
      </p:sp>
      <p:sp>
        <p:nvSpPr>
          <p:cNvPr id="3" name="Subtitle 2"/>
          <p:cNvSpPr>
            <a:spLocks noGrp="1"/>
          </p:cNvSpPr>
          <p:nvPr>
            <p:ph type="subTitle" idx="1"/>
          </p:nvPr>
        </p:nvSpPr>
        <p:spPr>
          <a:xfrm>
            <a:off x="705853" y="1411704"/>
            <a:ext cx="10475494" cy="5053263"/>
          </a:xfrm>
        </p:spPr>
        <p:txBody>
          <a:bodyPr>
            <a:normAutofit/>
          </a:bodyPr>
          <a:lstStyle/>
          <a:p>
            <a:r>
              <a:rPr lang="tr-TR" sz="2800" cap="none" dirty="0" smtClean="0">
                <a:solidFill>
                  <a:schemeClr val="bg1"/>
                </a:solidFill>
              </a:rPr>
              <a:t>1969 ve 1970'lerde kurulmuş bulunan ve halen varlığını sür­düren alternatif okullardan bazıları şunlardır: </a:t>
            </a:r>
            <a:r>
              <a:rPr lang="tr-TR" sz="2800" cap="none" dirty="0" err="1" smtClean="0">
                <a:solidFill>
                  <a:schemeClr val="bg1"/>
                </a:solidFill>
              </a:rPr>
              <a:t>cambridge</a:t>
            </a:r>
            <a:r>
              <a:rPr lang="tr-TR" sz="2800" cap="none" dirty="0" smtClean="0">
                <a:solidFill>
                  <a:schemeClr val="bg1"/>
                </a:solidFill>
              </a:rPr>
              <a:t> pilot okulu; </a:t>
            </a:r>
            <a:r>
              <a:rPr lang="tr-TR" sz="2800" cap="none" dirty="0" err="1" smtClean="0">
                <a:solidFill>
                  <a:schemeClr val="bg1"/>
                </a:solidFill>
              </a:rPr>
              <a:t>philadelphia</a:t>
            </a:r>
            <a:r>
              <a:rPr lang="tr-TR" sz="2800" cap="none" dirty="0" smtClean="0">
                <a:solidFill>
                  <a:schemeClr val="bg1"/>
                </a:solidFill>
              </a:rPr>
              <a:t> </a:t>
            </a:r>
            <a:r>
              <a:rPr lang="tr-TR" sz="2800" cap="none" dirty="0" err="1" smtClean="0">
                <a:solidFill>
                  <a:schemeClr val="bg1"/>
                </a:solidFill>
              </a:rPr>
              <a:t>parkway</a:t>
            </a:r>
            <a:r>
              <a:rPr lang="tr-TR" sz="2800" cap="none" dirty="0" smtClean="0">
                <a:solidFill>
                  <a:schemeClr val="bg1"/>
                </a:solidFill>
              </a:rPr>
              <a:t> okulu; </a:t>
            </a:r>
            <a:r>
              <a:rPr lang="tr-TR" sz="2800" cap="none" dirty="0" err="1" smtClean="0">
                <a:solidFill>
                  <a:schemeClr val="bg1"/>
                </a:solidFill>
              </a:rPr>
              <a:t>scarsdale</a:t>
            </a:r>
            <a:r>
              <a:rPr lang="tr-TR" sz="2800" cap="none" dirty="0" smtClean="0">
                <a:solidFill>
                  <a:schemeClr val="bg1"/>
                </a:solidFill>
              </a:rPr>
              <a:t> alternatif okulu; </a:t>
            </a:r>
            <a:r>
              <a:rPr lang="tr-TR" sz="2800" cap="none" dirty="0" err="1" smtClean="0">
                <a:solidFill>
                  <a:schemeClr val="bg1"/>
                </a:solidFill>
              </a:rPr>
              <a:t>washington</a:t>
            </a:r>
            <a:r>
              <a:rPr lang="tr-TR" sz="2800" cap="none" dirty="0" smtClean="0">
                <a:solidFill>
                  <a:schemeClr val="bg1"/>
                </a:solidFill>
              </a:rPr>
              <a:t> duvarsız okulu; </a:t>
            </a:r>
            <a:r>
              <a:rPr lang="tr-TR" sz="2800" cap="none" dirty="0" err="1" smtClean="0">
                <a:solidFill>
                  <a:schemeClr val="bg1"/>
                </a:solidFill>
              </a:rPr>
              <a:t>arlington.Virginia'nın</a:t>
            </a:r>
            <a:r>
              <a:rPr lang="tr-TR" sz="2800" cap="none" dirty="0" smtClean="0">
                <a:solidFill>
                  <a:schemeClr val="bg1"/>
                </a:solidFill>
              </a:rPr>
              <a:t> H-B </a:t>
            </a:r>
            <a:r>
              <a:rPr lang="tr-TR" sz="2800" cap="none" dirty="0" err="1" smtClean="0">
                <a:solidFill>
                  <a:schemeClr val="bg1"/>
                </a:solidFill>
              </a:rPr>
              <a:t>woodlawn</a:t>
            </a:r>
            <a:r>
              <a:rPr lang="tr-TR" sz="2800" cap="none" dirty="0" smtClean="0">
                <a:solidFill>
                  <a:schemeClr val="bg1"/>
                </a:solidFill>
              </a:rPr>
              <a:t>; </a:t>
            </a:r>
            <a:r>
              <a:rPr lang="tr-TR" sz="2800" cap="none" dirty="0" err="1" smtClean="0">
                <a:solidFill>
                  <a:schemeClr val="bg1"/>
                </a:solidFill>
              </a:rPr>
              <a:t>bloomington</a:t>
            </a:r>
            <a:r>
              <a:rPr lang="tr-TR" sz="2800" cap="none" dirty="0" smtClean="0">
                <a:solidFill>
                  <a:schemeClr val="bg1"/>
                </a:solidFill>
              </a:rPr>
              <a:t>, </a:t>
            </a:r>
            <a:r>
              <a:rPr lang="tr-TR" sz="2800" cap="none" dirty="0" err="1" smtClean="0">
                <a:solidFill>
                  <a:schemeClr val="bg1"/>
                </a:solidFill>
              </a:rPr>
              <a:t>ındiana</a:t>
            </a:r>
            <a:r>
              <a:rPr lang="tr-TR" sz="2800" cap="none" dirty="0" smtClean="0">
                <a:solidFill>
                  <a:schemeClr val="bg1"/>
                </a:solidFill>
              </a:rPr>
              <a:t> </a:t>
            </a:r>
            <a:r>
              <a:rPr lang="tr-TR" sz="2800" cap="none" dirty="0" err="1" smtClean="0">
                <a:solidFill>
                  <a:schemeClr val="bg1"/>
                </a:solidFill>
              </a:rPr>
              <a:t>harmony</a:t>
            </a:r>
            <a:r>
              <a:rPr lang="tr-TR" sz="2800" cap="none" dirty="0" smtClean="0">
                <a:solidFill>
                  <a:schemeClr val="bg1"/>
                </a:solidFill>
              </a:rPr>
              <a:t> okulu; </a:t>
            </a:r>
            <a:r>
              <a:rPr lang="tr-TR" sz="2800" cap="none" dirty="0" err="1" smtClean="0">
                <a:solidFill>
                  <a:schemeClr val="bg1"/>
                </a:solidFill>
              </a:rPr>
              <a:t>charlotte</a:t>
            </a:r>
            <a:r>
              <a:rPr lang="tr-TR" sz="2800" cap="none" dirty="0" smtClean="0">
                <a:solidFill>
                  <a:schemeClr val="bg1"/>
                </a:solidFill>
              </a:rPr>
              <a:t>, ku­zey </a:t>
            </a:r>
            <a:r>
              <a:rPr lang="tr-TR" sz="2800" cap="none" dirty="0" err="1" smtClean="0">
                <a:solidFill>
                  <a:schemeClr val="bg1"/>
                </a:solidFill>
              </a:rPr>
              <a:t>caroline</a:t>
            </a:r>
            <a:r>
              <a:rPr lang="tr-TR" sz="2800" cap="none" dirty="0" smtClean="0">
                <a:solidFill>
                  <a:schemeClr val="bg1"/>
                </a:solidFill>
              </a:rPr>
              <a:t> </a:t>
            </a:r>
            <a:r>
              <a:rPr lang="tr-TR" sz="2800" cap="none" dirty="0" err="1" smtClean="0">
                <a:solidFill>
                  <a:schemeClr val="bg1"/>
                </a:solidFill>
              </a:rPr>
              <a:t>lrwin</a:t>
            </a:r>
            <a:r>
              <a:rPr lang="tr-TR" sz="2800" cap="none" dirty="0" smtClean="0">
                <a:solidFill>
                  <a:schemeClr val="bg1"/>
                </a:solidFill>
              </a:rPr>
              <a:t> açık ilkokulu (</a:t>
            </a:r>
            <a:r>
              <a:rPr lang="tr-TR" sz="2800" cap="none" dirty="0" err="1" smtClean="0">
                <a:solidFill>
                  <a:schemeClr val="bg1"/>
                </a:solidFill>
              </a:rPr>
              <a:t>hadderman</a:t>
            </a:r>
            <a:r>
              <a:rPr lang="tr-TR" sz="2800" cap="none" dirty="0" smtClean="0">
                <a:solidFill>
                  <a:schemeClr val="bg1"/>
                </a:solidFill>
              </a:rPr>
              <a:t>)</a:t>
            </a:r>
            <a:endParaRPr lang="tr-TR" sz="2800" cap="none" dirty="0">
              <a:solidFill>
                <a:schemeClr val="bg1"/>
              </a:solidFill>
            </a:endParaRPr>
          </a:p>
        </p:txBody>
      </p:sp>
    </p:spTree>
    <p:extLst>
      <p:ext uri="{BB962C8B-B14F-4D97-AF65-F5344CB8AC3E}">
        <p14:creationId xmlns:p14="http://schemas.microsoft.com/office/powerpoint/2010/main" val="922294981"/>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6617" y="609601"/>
            <a:ext cx="8825658" cy="609600"/>
          </a:xfrm>
        </p:spPr>
        <p:txBody>
          <a:bodyPr/>
          <a:lstStyle/>
          <a:p>
            <a:pPr lvl="0"/>
            <a:r>
              <a:rPr lang="tr-TR" sz="3200" b="1" dirty="0" smtClean="0"/>
              <a:t>HİZMET VERDİĞİ KİTLE</a:t>
            </a:r>
            <a:endParaRPr lang="tr-TR" sz="3200" b="1" dirty="0"/>
          </a:p>
        </p:txBody>
      </p:sp>
      <p:sp>
        <p:nvSpPr>
          <p:cNvPr id="3" name="Subtitle 2"/>
          <p:cNvSpPr>
            <a:spLocks noGrp="1"/>
          </p:cNvSpPr>
          <p:nvPr>
            <p:ph type="subTitle" idx="1"/>
          </p:nvPr>
        </p:nvSpPr>
        <p:spPr>
          <a:xfrm>
            <a:off x="705853" y="1411704"/>
            <a:ext cx="10475494" cy="5053263"/>
          </a:xfrm>
        </p:spPr>
        <p:txBody>
          <a:bodyPr>
            <a:normAutofit/>
          </a:bodyPr>
          <a:lstStyle/>
          <a:p>
            <a:r>
              <a:rPr lang="tr-TR" sz="2800" b="1" cap="none" dirty="0" smtClean="0">
                <a:solidFill>
                  <a:schemeClr val="bg1"/>
                </a:solidFill>
              </a:rPr>
              <a:t>Düşük gelirli ve azınlık gençlerin olduğu ve tarafsız olarak incelendiğinde üst-orta sınıf gençler</a:t>
            </a:r>
            <a:endParaRPr lang="tr-TR" sz="2800" b="1" cap="none" dirty="0">
              <a:solidFill>
                <a:schemeClr val="bg1"/>
              </a:solidFill>
            </a:endParaRPr>
          </a:p>
        </p:txBody>
      </p:sp>
    </p:spTree>
    <p:extLst>
      <p:ext uri="{BB962C8B-B14F-4D97-AF65-F5344CB8AC3E}">
        <p14:creationId xmlns:p14="http://schemas.microsoft.com/office/powerpoint/2010/main" val="179921696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42660" y="741948"/>
            <a:ext cx="8825658" cy="477252"/>
          </a:xfrm>
        </p:spPr>
        <p:txBody>
          <a:bodyPr>
            <a:normAutofit fontScale="90000"/>
          </a:bodyPr>
          <a:lstStyle/>
          <a:p>
            <a:pPr algn="ctr"/>
            <a:r>
              <a:rPr lang="en-US" sz="3200" b="1" dirty="0" err="1" smtClean="0">
                <a:solidFill>
                  <a:srgbClr val="FFFF00"/>
                </a:solidFill>
              </a:rPr>
              <a:t>Alternatif</a:t>
            </a:r>
            <a:r>
              <a:rPr lang="en-US" sz="3200" b="1" dirty="0" smtClean="0">
                <a:solidFill>
                  <a:srgbClr val="FFFF00"/>
                </a:solidFill>
              </a:rPr>
              <a:t> </a:t>
            </a:r>
            <a:r>
              <a:rPr lang="en-US" sz="3200" b="1" dirty="0" err="1" smtClean="0">
                <a:solidFill>
                  <a:srgbClr val="FFFF00"/>
                </a:solidFill>
              </a:rPr>
              <a:t>Okulların</a:t>
            </a:r>
            <a:r>
              <a:rPr lang="en-US" sz="3200" b="1" dirty="0" smtClean="0">
                <a:solidFill>
                  <a:srgbClr val="FFFF00"/>
                </a:solidFill>
              </a:rPr>
              <a:t> </a:t>
            </a:r>
            <a:r>
              <a:rPr lang="en-US" sz="3200" b="1" dirty="0" err="1" smtClean="0">
                <a:solidFill>
                  <a:srgbClr val="FFFF00"/>
                </a:solidFill>
              </a:rPr>
              <a:t>Felsefi</a:t>
            </a:r>
            <a:r>
              <a:rPr lang="en-US" sz="3200" b="1" dirty="0" smtClean="0">
                <a:solidFill>
                  <a:srgbClr val="FFFF00"/>
                </a:solidFill>
              </a:rPr>
              <a:t> </a:t>
            </a:r>
            <a:r>
              <a:rPr lang="en-US" sz="3200" b="1" dirty="0" err="1" smtClean="0">
                <a:solidFill>
                  <a:srgbClr val="FFFF00"/>
                </a:solidFill>
              </a:rPr>
              <a:t>Temelleri</a:t>
            </a:r>
            <a:endParaRPr lang="en-US" sz="3200" b="1" dirty="0">
              <a:solidFill>
                <a:srgbClr val="FFFF00"/>
              </a:solidFill>
            </a:endParaRPr>
          </a:p>
        </p:txBody>
      </p:sp>
      <p:sp>
        <p:nvSpPr>
          <p:cNvPr id="3" name="Subtitle 2"/>
          <p:cNvSpPr>
            <a:spLocks noGrp="1"/>
          </p:cNvSpPr>
          <p:nvPr>
            <p:ph type="subTitle" idx="1"/>
          </p:nvPr>
        </p:nvSpPr>
        <p:spPr>
          <a:xfrm>
            <a:off x="882316" y="1411704"/>
            <a:ext cx="10475495" cy="5053263"/>
          </a:xfrm>
        </p:spPr>
        <p:txBody>
          <a:bodyPr>
            <a:normAutofit/>
          </a:bodyPr>
          <a:lstStyle/>
          <a:p>
            <a:pPr marL="457200" indent="-457200">
              <a:buFont typeface="Arial" charset="-94"/>
              <a:buChar char="•"/>
            </a:pPr>
            <a:r>
              <a:rPr lang="en-US" sz="2800" cap="none" dirty="0" err="1" smtClean="0">
                <a:solidFill>
                  <a:schemeClr val="bg1"/>
                </a:solidFill>
              </a:rPr>
              <a:t>Rönesansla</a:t>
            </a:r>
            <a:r>
              <a:rPr lang="en-US" sz="2800" cap="none" dirty="0" smtClean="0">
                <a:solidFill>
                  <a:schemeClr val="bg1"/>
                </a:solidFill>
              </a:rPr>
              <a:t> </a:t>
            </a:r>
            <a:r>
              <a:rPr lang="en-US" sz="2800" cap="none" dirty="0" err="1" smtClean="0">
                <a:solidFill>
                  <a:schemeClr val="bg1"/>
                </a:solidFill>
              </a:rPr>
              <a:t>birlikte</a:t>
            </a:r>
            <a:r>
              <a:rPr lang="en-US" sz="2800" cap="none" dirty="0" smtClean="0">
                <a:solidFill>
                  <a:schemeClr val="bg1"/>
                </a:solidFill>
              </a:rPr>
              <a:t> </a:t>
            </a:r>
            <a:r>
              <a:rPr lang="en-US" sz="2800" cap="none" dirty="0" err="1" smtClean="0">
                <a:solidFill>
                  <a:schemeClr val="bg1"/>
                </a:solidFill>
              </a:rPr>
              <a:t>çocuğun</a:t>
            </a:r>
            <a:r>
              <a:rPr lang="en-US" sz="2800" cap="none" dirty="0" smtClean="0">
                <a:solidFill>
                  <a:schemeClr val="bg1"/>
                </a:solidFill>
              </a:rPr>
              <a:t> </a:t>
            </a:r>
            <a:r>
              <a:rPr lang="en-US" sz="2800" cap="none" dirty="0" err="1" smtClean="0">
                <a:solidFill>
                  <a:schemeClr val="bg1"/>
                </a:solidFill>
              </a:rPr>
              <a:t>eğitim</a:t>
            </a:r>
            <a:r>
              <a:rPr lang="en-US" sz="2800" cap="none" dirty="0" smtClean="0">
                <a:solidFill>
                  <a:schemeClr val="bg1"/>
                </a:solidFill>
              </a:rPr>
              <a:t> </a:t>
            </a:r>
            <a:r>
              <a:rPr lang="en-US" sz="2800" cap="none" dirty="0" err="1" smtClean="0">
                <a:solidFill>
                  <a:schemeClr val="bg1"/>
                </a:solidFill>
              </a:rPr>
              <a:t>hakkı</a:t>
            </a:r>
            <a:r>
              <a:rPr lang="en-US" sz="2800" cap="none" dirty="0" smtClean="0">
                <a:solidFill>
                  <a:schemeClr val="bg1"/>
                </a:solidFill>
              </a:rPr>
              <a:t>, </a:t>
            </a:r>
            <a:r>
              <a:rPr lang="en-US" sz="2800" cap="none" dirty="0" err="1" smtClean="0">
                <a:solidFill>
                  <a:schemeClr val="bg1"/>
                </a:solidFill>
              </a:rPr>
              <a:t>okulun</a:t>
            </a:r>
            <a:r>
              <a:rPr lang="en-US" sz="2800" cap="none" dirty="0" smtClean="0">
                <a:solidFill>
                  <a:schemeClr val="bg1"/>
                </a:solidFill>
              </a:rPr>
              <a:t> </a:t>
            </a:r>
            <a:r>
              <a:rPr lang="en-US" sz="2800" cap="none" dirty="0" err="1" smtClean="0">
                <a:solidFill>
                  <a:schemeClr val="bg1"/>
                </a:solidFill>
              </a:rPr>
              <a:t>yükselen</a:t>
            </a:r>
            <a:r>
              <a:rPr lang="en-US" sz="2800" cap="none" dirty="0" smtClean="0">
                <a:solidFill>
                  <a:schemeClr val="bg1"/>
                </a:solidFill>
              </a:rPr>
              <a:t> </a:t>
            </a:r>
            <a:r>
              <a:rPr lang="en-US" sz="2800" cap="none" dirty="0" err="1" smtClean="0">
                <a:solidFill>
                  <a:schemeClr val="bg1"/>
                </a:solidFill>
              </a:rPr>
              <a:t>bir</a:t>
            </a:r>
            <a:r>
              <a:rPr lang="en-US" sz="2800" cap="none" dirty="0" smtClean="0">
                <a:solidFill>
                  <a:schemeClr val="bg1"/>
                </a:solidFill>
              </a:rPr>
              <a:t> </a:t>
            </a:r>
            <a:r>
              <a:rPr lang="en-US" sz="2800" cap="none" dirty="0" err="1" smtClean="0">
                <a:solidFill>
                  <a:schemeClr val="bg1"/>
                </a:solidFill>
              </a:rPr>
              <a:t>değer</a:t>
            </a:r>
            <a:r>
              <a:rPr lang="en-US" sz="2800" cap="none" dirty="0" smtClean="0">
                <a:solidFill>
                  <a:schemeClr val="bg1"/>
                </a:solidFill>
              </a:rPr>
              <a:t> </a:t>
            </a:r>
            <a:r>
              <a:rPr lang="en-US" sz="2800" cap="none" dirty="0" err="1" smtClean="0">
                <a:solidFill>
                  <a:schemeClr val="bg1"/>
                </a:solidFill>
              </a:rPr>
              <a:t>olarak</a:t>
            </a:r>
            <a:r>
              <a:rPr lang="en-US" sz="2800" cap="none" dirty="0" smtClean="0">
                <a:solidFill>
                  <a:schemeClr val="bg1"/>
                </a:solidFill>
              </a:rPr>
              <a:t> </a:t>
            </a:r>
            <a:r>
              <a:rPr lang="en-US" sz="2800" cap="none" dirty="0" err="1" smtClean="0">
                <a:solidFill>
                  <a:schemeClr val="bg1"/>
                </a:solidFill>
              </a:rPr>
              <a:t>ortaya</a:t>
            </a:r>
            <a:r>
              <a:rPr lang="en-US" sz="2800" cap="none" dirty="0">
                <a:solidFill>
                  <a:schemeClr val="bg1"/>
                </a:solidFill>
              </a:rPr>
              <a:t> </a:t>
            </a:r>
            <a:r>
              <a:rPr lang="en-US" sz="2800" cap="none" dirty="0" err="1" smtClean="0">
                <a:solidFill>
                  <a:schemeClr val="bg1"/>
                </a:solidFill>
              </a:rPr>
              <a:t>çıkmasını</a:t>
            </a:r>
            <a:r>
              <a:rPr lang="en-US" sz="2800" cap="none" dirty="0" smtClean="0">
                <a:solidFill>
                  <a:schemeClr val="bg1"/>
                </a:solidFill>
              </a:rPr>
              <a:t> </a:t>
            </a:r>
            <a:r>
              <a:rPr lang="en-US" sz="2800" cap="none" dirty="0" err="1" smtClean="0">
                <a:solidFill>
                  <a:schemeClr val="bg1"/>
                </a:solidFill>
              </a:rPr>
              <a:t>sağlamıştır</a:t>
            </a:r>
            <a:r>
              <a:rPr lang="en-US" sz="2800" cap="none" dirty="0" smtClean="0">
                <a:solidFill>
                  <a:schemeClr val="bg1"/>
                </a:solidFill>
              </a:rPr>
              <a:t>. </a:t>
            </a:r>
          </a:p>
          <a:p>
            <a:pPr marL="457200" indent="-457200">
              <a:buFont typeface="Arial" charset="-94"/>
              <a:buChar char="•"/>
            </a:pPr>
            <a:r>
              <a:rPr lang="en-US" sz="2800" cap="none" dirty="0" err="1" smtClean="0">
                <a:solidFill>
                  <a:schemeClr val="bg1"/>
                </a:solidFill>
              </a:rPr>
              <a:t>Okulun</a:t>
            </a:r>
            <a:r>
              <a:rPr lang="en-US" sz="2800" cap="none" dirty="0" smtClean="0">
                <a:solidFill>
                  <a:schemeClr val="bg1"/>
                </a:solidFill>
              </a:rPr>
              <a:t> </a:t>
            </a:r>
            <a:r>
              <a:rPr lang="en-US" sz="2800" cap="none" dirty="0" err="1" smtClean="0">
                <a:solidFill>
                  <a:schemeClr val="bg1"/>
                </a:solidFill>
              </a:rPr>
              <a:t>bu</a:t>
            </a:r>
            <a:r>
              <a:rPr lang="en-US" sz="2800" cap="none" dirty="0" smtClean="0">
                <a:solidFill>
                  <a:schemeClr val="bg1"/>
                </a:solidFill>
              </a:rPr>
              <a:t> </a:t>
            </a:r>
            <a:r>
              <a:rPr lang="en-US" sz="2800" cap="none" dirty="0" err="1" smtClean="0">
                <a:solidFill>
                  <a:schemeClr val="bg1"/>
                </a:solidFill>
              </a:rPr>
              <a:t>artan</a:t>
            </a:r>
            <a:r>
              <a:rPr lang="en-US" sz="2800" cap="none" dirty="0" smtClean="0">
                <a:solidFill>
                  <a:schemeClr val="bg1"/>
                </a:solidFill>
              </a:rPr>
              <a:t> </a:t>
            </a:r>
            <a:r>
              <a:rPr lang="en-US" sz="2800" cap="none" dirty="0" err="1" smtClean="0">
                <a:solidFill>
                  <a:schemeClr val="bg1"/>
                </a:solidFill>
              </a:rPr>
              <a:t>önemi</a:t>
            </a:r>
            <a:r>
              <a:rPr lang="en-US" sz="2800" cap="none" dirty="0" smtClean="0">
                <a:solidFill>
                  <a:schemeClr val="bg1"/>
                </a:solidFill>
              </a:rPr>
              <a:t>, </a:t>
            </a:r>
            <a:r>
              <a:rPr lang="en-US" sz="2800" cap="none" dirty="0" err="1" smtClean="0">
                <a:solidFill>
                  <a:schemeClr val="bg1"/>
                </a:solidFill>
              </a:rPr>
              <a:t>şimdi</a:t>
            </a:r>
            <a:r>
              <a:rPr lang="en-US" sz="2800" cap="none" dirty="0" smtClean="0">
                <a:solidFill>
                  <a:schemeClr val="bg1"/>
                </a:solidFill>
              </a:rPr>
              <a:t> </a:t>
            </a:r>
            <a:r>
              <a:rPr lang="en-US" sz="2800" cap="none" dirty="0" err="1" smtClean="0">
                <a:solidFill>
                  <a:schemeClr val="bg1"/>
                </a:solidFill>
              </a:rPr>
              <a:t>öğrenme</a:t>
            </a:r>
            <a:r>
              <a:rPr lang="en-US" sz="2800" cap="none" dirty="0" smtClean="0">
                <a:solidFill>
                  <a:schemeClr val="bg1"/>
                </a:solidFill>
              </a:rPr>
              <a:t> </a:t>
            </a:r>
            <a:r>
              <a:rPr lang="en-US" sz="2800" cap="none" dirty="0" err="1" smtClean="0">
                <a:solidFill>
                  <a:schemeClr val="bg1"/>
                </a:solidFill>
              </a:rPr>
              <a:t>piyasalarına</a:t>
            </a:r>
            <a:r>
              <a:rPr lang="en-US" sz="2800" cap="none" dirty="0" smtClean="0">
                <a:solidFill>
                  <a:schemeClr val="bg1"/>
                </a:solidFill>
              </a:rPr>
              <a:t> </a:t>
            </a:r>
            <a:r>
              <a:rPr lang="en-US" sz="2800" cap="none" dirty="0" err="1" smtClean="0">
                <a:solidFill>
                  <a:schemeClr val="bg1"/>
                </a:solidFill>
              </a:rPr>
              <a:t>karşı</a:t>
            </a:r>
            <a:r>
              <a:rPr lang="en-US" sz="2800" cap="none" dirty="0" smtClean="0">
                <a:solidFill>
                  <a:schemeClr val="bg1"/>
                </a:solidFill>
              </a:rPr>
              <a:t> </a:t>
            </a:r>
            <a:r>
              <a:rPr lang="en-US" sz="2800" cap="none" dirty="0" err="1" smtClean="0">
                <a:solidFill>
                  <a:schemeClr val="bg1"/>
                </a:solidFill>
              </a:rPr>
              <a:t>savaş</a:t>
            </a:r>
            <a:r>
              <a:rPr lang="en-US" sz="2800" cap="none" dirty="0" smtClean="0">
                <a:solidFill>
                  <a:schemeClr val="bg1"/>
                </a:solidFill>
              </a:rPr>
              <a:t> </a:t>
            </a:r>
            <a:r>
              <a:rPr lang="en-US" sz="2800" cap="none" dirty="0" err="1" smtClean="0">
                <a:solidFill>
                  <a:schemeClr val="bg1"/>
                </a:solidFill>
              </a:rPr>
              <a:t>vermek</a:t>
            </a:r>
            <a:r>
              <a:rPr lang="en-US" sz="2800" cap="none" dirty="0" smtClean="0">
                <a:solidFill>
                  <a:schemeClr val="bg1"/>
                </a:solidFill>
              </a:rPr>
              <a:t> </a:t>
            </a:r>
            <a:r>
              <a:rPr lang="en-US" sz="2800" cap="none" dirty="0" err="1" smtClean="0">
                <a:solidFill>
                  <a:schemeClr val="bg1"/>
                </a:solidFill>
              </a:rPr>
              <a:t>durumunda</a:t>
            </a:r>
            <a:r>
              <a:rPr lang="en-US" sz="2800" cap="none" dirty="0" smtClean="0">
                <a:solidFill>
                  <a:schemeClr val="bg1"/>
                </a:solidFill>
              </a:rPr>
              <a:t> </a:t>
            </a:r>
            <a:r>
              <a:rPr lang="en-US" sz="2800" cap="none" dirty="0" err="1" smtClean="0">
                <a:solidFill>
                  <a:schemeClr val="bg1"/>
                </a:solidFill>
              </a:rPr>
              <a:t>kalmış</a:t>
            </a:r>
            <a:r>
              <a:rPr lang="en-US" sz="2800" cap="none" dirty="0" smtClean="0">
                <a:solidFill>
                  <a:schemeClr val="bg1"/>
                </a:solidFill>
              </a:rPr>
              <a:t>, </a:t>
            </a:r>
            <a:r>
              <a:rPr lang="en-US" sz="2800" cap="none" dirty="0" err="1" smtClean="0">
                <a:solidFill>
                  <a:schemeClr val="bg1"/>
                </a:solidFill>
              </a:rPr>
              <a:t>eleştiriler</a:t>
            </a:r>
            <a:r>
              <a:rPr lang="en-US" sz="2800" cap="none" dirty="0" smtClean="0">
                <a:solidFill>
                  <a:schemeClr val="bg1"/>
                </a:solidFill>
              </a:rPr>
              <a:t>, organize </a:t>
            </a:r>
            <a:r>
              <a:rPr lang="en-US" sz="2800" cap="none" dirty="0" err="1" smtClean="0">
                <a:solidFill>
                  <a:schemeClr val="bg1"/>
                </a:solidFill>
              </a:rPr>
              <a:t>okulların</a:t>
            </a:r>
            <a:r>
              <a:rPr lang="en-US" sz="2800" cap="none" dirty="0" smtClean="0">
                <a:solidFill>
                  <a:schemeClr val="bg1"/>
                </a:solidFill>
              </a:rPr>
              <a:t> </a:t>
            </a:r>
            <a:r>
              <a:rPr lang="en-US" sz="2800" cap="none" dirty="0" err="1" smtClean="0">
                <a:solidFill>
                  <a:schemeClr val="bg1"/>
                </a:solidFill>
              </a:rPr>
              <a:t>etkililiğini</a:t>
            </a:r>
            <a:r>
              <a:rPr lang="en-US" sz="2800" cap="none" dirty="0" smtClean="0">
                <a:solidFill>
                  <a:schemeClr val="bg1"/>
                </a:solidFill>
              </a:rPr>
              <a:t> </a:t>
            </a:r>
            <a:r>
              <a:rPr lang="en-US" sz="2800" cap="none" dirty="0" err="1" smtClean="0">
                <a:solidFill>
                  <a:schemeClr val="bg1"/>
                </a:solidFill>
              </a:rPr>
              <a:t>tartışılır</a:t>
            </a:r>
            <a:r>
              <a:rPr lang="en-US" sz="2800" cap="none" dirty="0" smtClean="0">
                <a:solidFill>
                  <a:schemeClr val="bg1"/>
                </a:solidFill>
              </a:rPr>
              <a:t> hale </a:t>
            </a:r>
            <a:r>
              <a:rPr lang="en-US" sz="2800" cap="none" dirty="0" err="1" smtClean="0">
                <a:solidFill>
                  <a:schemeClr val="bg1"/>
                </a:solidFill>
              </a:rPr>
              <a:t>getirmiştir</a:t>
            </a:r>
            <a:r>
              <a:rPr lang="en-US" sz="2800" cap="none" dirty="0" smtClean="0">
                <a:solidFill>
                  <a:schemeClr val="bg1"/>
                </a:solidFill>
              </a:rPr>
              <a:t>.</a:t>
            </a:r>
          </a:p>
          <a:p>
            <a:pPr marL="457200" indent="-457200" algn="ctr">
              <a:buFont typeface="Arial" charset="-94"/>
              <a:buChar char="•"/>
            </a:pPr>
            <a:endParaRPr lang="en-US" sz="2800" b="1" cap="none" dirty="0">
              <a:solidFill>
                <a:schemeClr val="bg1"/>
              </a:solidFill>
            </a:endParaRPr>
          </a:p>
        </p:txBody>
      </p:sp>
    </p:spTree>
    <p:extLst>
      <p:ext uri="{BB962C8B-B14F-4D97-AF65-F5344CB8AC3E}">
        <p14:creationId xmlns:p14="http://schemas.microsoft.com/office/powerpoint/2010/main" val="772458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4533" y="725905"/>
            <a:ext cx="8825658" cy="364957"/>
          </a:xfrm>
        </p:spPr>
        <p:txBody>
          <a:bodyPr>
            <a:normAutofit fontScale="90000"/>
          </a:bodyPr>
          <a:lstStyle/>
          <a:p>
            <a:pPr algn="ctr"/>
            <a:r>
              <a:rPr lang="en-US" sz="3200" b="1" dirty="0" err="1" smtClean="0">
                <a:solidFill>
                  <a:srgbClr val="FFFF00"/>
                </a:solidFill>
              </a:rPr>
              <a:t>Alternatif</a:t>
            </a:r>
            <a:r>
              <a:rPr lang="en-US" sz="3200" b="1" dirty="0" smtClean="0">
                <a:solidFill>
                  <a:srgbClr val="FFFF00"/>
                </a:solidFill>
              </a:rPr>
              <a:t> </a:t>
            </a:r>
            <a:r>
              <a:rPr lang="en-US" sz="3200" b="1" dirty="0" err="1" smtClean="0">
                <a:solidFill>
                  <a:srgbClr val="FFFF00"/>
                </a:solidFill>
              </a:rPr>
              <a:t>Okulların</a:t>
            </a:r>
            <a:r>
              <a:rPr lang="en-US" sz="3200" b="1" dirty="0" smtClean="0">
                <a:solidFill>
                  <a:srgbClr val="FFFF00"/>
                </a:solidFill>
              </a:rPr>
              <a:t> </a:t>
            </a:r>
            <a:r>
              <a:rPr lang="en-US" sz="3200" b="1" dirty="0" err="1" smtClean="0">
                <a:solidFill>
                  <a:srgbClr val="FFFF00"/>
                </a:solidFill>
              </a:rPr>
              <a:t>Felsefi</a:t>
            </a:r>
            <a:r>
              <a:rPr lang="en-US" sz="3200" b="1" dirty="0" smtClean="0">
                <a:solidFill>
                  <a:srgbClr val="FFFF00"/>
                </a:solidFill>
              </a:rPr>
              <a:t> </a:t>
            </a:r>
            <a:r>
              <a:rPr lang="en-US" sz="3200" b="1" dirty="0" err="1" smtClean="0">
                <a:solidFill>
                  <a:srgbClr val="FFFF00"/>
                </a:solidFill>
              </a:rPr>
              <a:t>Temelleri</a:t>
            </a:r>
            <a:endParaRPr lang="en-US" sz="3200" b="1" dirty="0">
              <a:solidFill>
                <a:srgbClr val="FFFF00"/>
              </a:solidFill>
            </a:endParaRPr>
          </a:p>
        </p:txBody>
      </p:sp>
      <p:sp>
        <p:nvSpPr>
          <p:cNvPr id="3" name="Subtitle 2"/>
          <p:cNvSpPr>
            <a:spLocks noGrp="1"/>
          </p:cNvSpPr>
          <p:nvPr>
            <p:ph type="subTitle" idx="1"/>
          </p:nvPr>
        </p:nvSpPr>
        <p:spPr>
          <a:xfrm>
            <a:off x="721895" y="1411704"/>
            <a:ext cx="10635916" cy="5053263"/>
          </a:xfrm>
        </p:spPr>
        <p:txBody>
          <a:bodyPr>
            <a:normAutofit/>
          </a:bodyPr>
          <a:lstStyle/>
          <a:p>
            <a:r>
              <a:rPr lang="en-US" sz="2800" cap="none" dirty="0" err="1" smtClean="0">
                <a:solidFill>
                  <a:schemeClr val="bg1"/>
                </a:solidFill>
              </a:rPr>
              <a:t>Günümüz</a:t>
            </a:r>
            <a:r>
              <a:rPr lang="en-US" sz="2800" cap="none" dirty="0" smtClean="0">
                <a:solidFill>
                  <a:schemeClr val="bg1"/>
                </a:solidFill>
              </a:rPr>
              <a:t> </a:t>
            </a:r>
            <a:r>
              <a:rPr lang="en-US" sz="2800" cap="none" dirty="0" err="1" smtClean="0">
                <a:solidFill>
                  <a:schemeClr val="bg1"/>
                </a:solidFill>
              </a:rPr>
              <a:t>okulunun</a:t>
            </a:r>
            <a:r>
              <a:rPr lang="en-US" sz="2800" cap="none" dirty="0" smtClean="0">
                <a:solidFill>
                  <a:schemeClr val="bg1"/>
                </a:solidFill>
              </a:rPr>
              <a:t> </a:t>
            </a:r>
            <a:r>
              <a:rPr lang="en-US" sz="2800" cap="none" dirty="0" err="1" smtClean="0">
                <a:solidFill>
                  <a:schemeClr val="bg1"/>
                </a:solidFill>
              </a:rPr>
              <a:t>toplumsal</a:t>
            </a:r>
            <a:r>
              <a:rPr lang="en-US" sz="2800" cap="none" dirty="0" smtClean="0">
                <a:solidFill>
                  <a:schemeClr val="bg1"/>
                </a:solidFill>
              </a:rPr>
              <a:t> </a:t>
            </a:r>
            <a:r>
              <a:rPr lang="en-US" sz="2800" cap="none" dirty="0" err="1" smtClean="0">
                <a:solidFill>
                  <a:schemeClr val="bg1"/>
                </a:solidFill>
              </a:rPr>
              <a:t>rolüne</a:t>
            </a:r>
            <a:r>
              <a:rPr lang="en-US" sz="2800" cap="none" dirty="0" smtClean="0">
                <a:solidFill>
                  <a:schemeClr val="bg1"/>
                </a:solidFill>
              </a:rPr>
              <a:t> </a:t>
            </a:r>
            <a:r>
              <a:rPr lang="en-US" sz="2800" cap="none" dirty="0" err="1" smtClean="0">
                <a:solidFill>
                  <a:schemeClr val="bg1"/>
                </a:solidFill>
              </a:rPr>
              <a:t>dair</a:t>
            </a:r>
            <a:r>
              <a:rPr lang="en-US" sz="2800" cap="none" dirty="0" smtClean="0">
                <a:solidFill>
                  <a:schemeClr val="bg1"/>
                </a:solidFill>
              </a:rPr>
              <a:t> </a:t>
            </a:r>
            <a:r>
              <a:rPr lang="en-US" sz="2800" cap="none" dirty="0" err="1" smtClean="0">
                <a:solidFill>
                  <a:schemeClr val="bg1"/>
                </a:solidFill>
              </a:rPr>
              <a:t>iki</a:t>
            </a:r>
            <a:r>
              <a:rPr lang="en-US" sz="2800" cap="none" dirty="0" smtClean="0">
                <a:solidFill>
                  <a:schemeClr val="bg1"/>
                </a:solidFill>
              </a:rPr>
              <a:t> </a:t>
            </a:r>
            <a:r>
              <a:rPr lang="en-US" sz="2800" cap="none" dirty="0" err="1" smtClean="0">
                <a:solidFill>
                  <a:schemeClr val="bg1"/>
                </a:solidFill>
              </a:rPr>
              <a:t>uç</a:t>
            </a:r>
            <a:r>
              <a:rPr lang="en-US" sz="2800" cap="none" dirty="0" smtClean="0">
                <a:solidFill>
                  <a:schemeClr val="bg1"/>
                </a:solidFill>
              </a:rPr>
              <a:t> </a:t>
            </a:r>
            <a:r>
              <a:rPr lang="en-US" sz="2800" cap="none" dirty="0" err="1" smtClean="0">
                <a:solidFill>
                  <a:schemeClr val="bg1"/>
                </a:solidFill>
              </a:rPr>
              <a:t>pozisyon</a:t>
            </a:r>
            <a:r>
              <a:rPr lang="en-US" sz="2800" cap="none" dirty="0" smtClean="0">
                <a:solidFill>
                  <a:schemeClr val="bg1"/>
                </a:solidFill>
              </a:rPr>
              <a:t> </a:t>
            </a:r>
            <a:r>
              <a:rPr lang="en-US" sz="2800" cap="none" dirty="0" err="1" smtClean="0">
                <a:solidFill>
                  <a:schemeClr val="bg1"/>
                </a:solidFill>
              </a:rPr>
              <a:t>söz</a:t>
            </a:r>
            <a:r>
              <a:rPr lang="en-US" sz="2800" cap="none" dirty="0" smtClean="0">
                <a:solidFill>
                  <a:schemeClr val="bg1"/>
                </a:solidFill>
              </a:rPr>
              <a:t> </a:t>
            </a:r>
            <a:r>
              <a:rPr lang="en-US" sz="2800" cap="none" dirty="0" err="1" smtClean="0">
                <a:solidFill>
                  <a:schemeClr val="bg1"/>
                </a:solidFill>
              </a:rPr>
              <a:t>konusudur</a:t>
            </a:r>
            <a:r>
              <a:rPr lang="en-US" sz="2800" cap="none" dirty="0" smtClean="0">
                <a:solidFill>
                  <a:schemeClr val="bg1"/>
                </a:solidFill>
              </a:rPr>
              <a:t>. </a:t>
            </a:r>
            <a:r>
              <a:rPr lang="en-US" sz="2800" cap="none" dirty="0" err="1" smtClean="0">
                <a:solidFill>
                  <a:schemeClr val="bg1"/>
                </a:solidFill>
              </a:rPr>
              <a:t>Bunlardan</a:t>
            </a:r>
            <a:r>
              <a:rPr lang="en-US" sz="2800" cap="none" dirty="0" smtClean="0">
                <a:solidFill>
                  <a:schemeClr val="bg1"/>
                </a:solidFill>
              </a:rPr>
              <a:t> </a:t>
            </a:r>
            <a:r>
              <a:rPr lang="en-US" sz="2800" cap="none" dirty="0" err="1" smtClean="0">
                <a:solidFill>
                  <a:schemeClr val="bg1"/>
                </a:solidFill>
              </a:rPr>
              <a:t>biri</a:t>
            </a:r>
            <a:r>
              <a:rPr lang="en-US" sz="2800" cap="none" dirty="0" smtClean="0">
                <a:solidFill>
                  <a:schemeClr val="bg1"/>
                </a:solidFill>
              </a:rPr>
              <a:t>, </a:t>
            </a:r>
            <a:r>
              <a:rPr lang="en-US" sz="2800" cap="none" dirty="0" err="1" smtClean="0">
                <a:solidFill>
                  <a:schemeClr val="bg1"/>
                </a:solidFill>
              </a:rPr>
              <a:t>radikal</a:t>
            </a:r>
            <a:r>
              <a:rPr lang="en-US" sz="2800" cap="none" dirty="0" smtClean="0">
                <a:solidFill>
                  <a:schemeClr val="bg1"/>
                </a:solidFill>
              </a:rPr>
              <a:t> </a:t>
            </a:r>
            <a:r>
              <a:rPr lang="en-US" sz="2800" cap="none" dirty="0" err="1" smtClean="0">
                <a:solidFill>
                  <a:schemeClr val="bg1"/>
                </a:solidFill>
              </a:rPr>
              <a:t>okul</a:t>
            </a:r>
            <a:r>
              <a:rPr lang="en-US" sz="2800" cap="none" dirty="0" smtClean="0">
                <a:solidFill>
                  <a:schemeClr val="bg1"/>
                </a:solidFill>
              </a:rPr>
              <a:t> </a:t>
            </a:r>
            <a:r>
              <a:rPr lang="en-US" sz="2800" cap="none" dirty="0" err="1" smtClean="0">
                <a:solidFill>
                  <a:schemeClr val="bg1"/>
                </a:solidFill>
              </a:rPr>
              <a:t>eleştirileridir</a:t>
            </a:r>
            <a:r>
              <a:rPr lang="en-US" sz="2800" cap="none" dirty="0" smtClean="0">
                <a:solidFill>
                  <a:schemeClr val="bg1"/>
                </a:solidFill>
              </a:rPr>
              <a:t> </a:t>
            </a:r>
            <a:r>
              <a:rPr lang="en-US" sz="2800" cap="none" dirty="0" err="1" smtClean="0">
                <a:solidFill>
                  <a:schemeClr val="bg1"/>
                </a:solidFill>
              </a:rPr>
              <a:t>ki</a:t>
            </a:r>
            <a:r>
              <a:rPr lang="en-US" sz="2800" cap="none" dirty="0" smtClean="0">
                <a:solidFill>
                  <a:schemeClr val="bg1"/>
                </a:solidFill>
              </a:rPr>
              <a:t>, </a:t>
            </a:r>
            <a:r>
              <a:rPr lang="en-US" sz="2800" cap="none" dirty="0" err="1" smtClean="0">
                <a:solidFill>
                  <a:schemeClr val="bg1"/>
                </a:solidFill>
              </a:rPr>
              <a:t>iddiaları</a:t>
            </a:r>
            <a:r>
              <a:rPr lang="en-US" sz="2800" cap="none" dirty="0" smtClean="0">
                <a:solidFill>
                  <a:schemeClr val="bg1"/>
                </a:solidFill>
              </a:rPr>
              <a:t>  </a:t>
            </a:r>
            <a:r>
              <a:rPr lang="en-US" sz="2800" cap="none" dirty="0" err="1" smtClean="0">
                <a:solidFill>
                  <a:schemeClr val="bg1"/>
                </a:solidFill>
              </a:rPr>
              <a:t>okulun</a:t>
            </a:r>
            <a:r>
              <a:rPr lang="en-US" sz="2800" cap="none" dirty="0" smtClean="0">
                <a:solidFill>
                  <a:schemeClr val="bg1"/>
                </a:solidFill>
              </a:rPr>
              <a:t>  </a:t>
            </a:r>
            <a:r>
              <a:rPr lang="en-US" sz="2800" cap="none" dirty="0" err="1" smtClean="0">
                <a:solidFill>
                  <a:schemeClr val="bg1"/>
                </a:solidFill>
              </a:rPr>
              <a:t>yok</a:t>
            </a:r>
            <a:r>
              <a:rPr lang="en-US" sz="2800" cap="none" dirty="0" smtClean="0">
                <a:solidFill>
                  <a:schemeClr val="bg1"/>
                </a:solidFill>
              </a:rPr>
              <a:t>  </a:t>
            </a:r>
            <a:r>
              <a:rPr lang="en-US" sz="2800" cap="none" dirty="0" err="1" smtClean="0">
                <a:solidFill>
                  <a:schemeClr val="bg1"/>
                </a:solidFill>
              </a:rPr>
              <a:t>edilmesi</a:t>
            </a:r>
            <a:r>
              <a:rPr lang="en-US" sz="2800" cap="none" dirty="0" smtClean="0">
                <a:solidFill>
                  <a:schemeClr val="bg1"/>
                </a:solidFill>
              </a:rPr>
              <a:t>, </a:t>
            </a:r>
            <a:r>
              <a:rPr lang="en-US" sz="2800" cap="none" dirty="0" err="1" smtClean="0">
                <a:solidFill>
                  <a:schemeClr val="bg1"/>
                </a:solidFill>
              </a:rPr>
              <a:t>toplumun</a:t>
            </a:r>
            <a:r>
              <a:rPr lang="en-US" sz="2800" cap="none" dirty="0" smtClean="0">
                <a:solidFill>
                  <a:schemeClr val="bg1"/>
                </a:solidFill>
              </a:rPr>
              <a:t> </a:t>
            </a:r>
            <a:r>
              <a:rPr lang="en-US" sz="2800" cap="none" dirty="0" err="1" smtClean="0">
                <a:solidFill>
                  <a:schemeClr val="bg1"/>
                </a:solidFill>
              </a:rPr>
              <a:t>okulsuzlaştırılması</a:t>
            </a:r>
            <a:r>
              <a:rPr lang="en-US" sz="2800" cap="none" dirty="0" smtClean="0">
                <a:solidFill>
                  <a:schemeClr val="bg1"/>
                </a:solidFill>
              </a:rPr>
              <a:t> </a:t>
            </a:r>
            <a:r>
              <a:rPr lang="en-US" sz="2800" cap="none" dirty="0" err="1" smtClean="0">
                <a:solidFill>
                  <a:schemeClr val="bg1"/>
                </a:solidFill>
              </a:rPr>
              <a:t>yönündedir</a:t>
            </a:r>
            <a:r>
              <a:rPr lang="en-US" sz="2800" cap="none" dirty="0" smtClean="0">
                <a:solidFill>
                  <a:schemeClr val="bg1"/>
                </a:solidFill>
              </a:rPr>
              <a:t>. </a:t>
            </a:r>
          </a:p>
          <a:p>
            <a:r>
              <a:rPr lang="en-US" sz="2800" cap="none" dirty="0" err="1" smtClean="0">
                <a:solidFill>
                  <a:schemeClr val="bg1"/>
                </a:solidFill>
              </a:rPr>
              <a:t>Diğer</a:t>
            </a:r>
            <a:r>
              <a:rPr lang="en-US" sz="2800" cap="none" dirty="0" smtClean="0">
                <a:solidFill>
                  <a:schemeClr val="bg1"/>
                </a:solidFill>
              </a:rPr>
              <a:t> </a:t>
            </a:r>
            <a:r>
              <a:rPr lang="en-US" sz="2800" cap="none" dirty="0" err="1" smtClean="0">
                <a:solidFill>
                  <a:schemeClr val="bg1"/>
                </a:solidFill>
              </a:rPr>
              <a:t>pozisyon</a:t>
            </a:r>
            <a:r>
              <a:rPr lang="en-US" sz="2800" cap="none" dirty="0" smtClean="0">
                <a:solidFill>
                  <a:schemeClr val="bg1"/>
                </a:solidFill>
              </a:rPr>
              <a:t>, </a:t>
            </a:r>
            <a:r>
              <a:rPr lang="en-US" sz="2800" cap="none" dirty="0" err="1">
                <a:solidFill>
                  <a:schemeClr val="bg1"/>
                </a:solidFill>
              </a:rPr>
              <a:t>A</a:t>
            </a:r>
            <a:r>
              <a:rPr lang="en-US" sz="2800" cap="none" dirty="0" err="1" smtClean="0">
                <a:solidFill>
                  <a:schemeClr val="bg1"/>
                </a:solidFill>
              </a:rPr>
              <a:t>vrupa</a:t>
            </a:r>
            <a:r>
              <a:rPr lang="en-US" sz="2800" cap="none" dirty="0" smtClean="0">
                <a:solidFill>
                  <a:schemeClr val="bg1"/>
                </a:solidFill>
              </a:rPr>
              <a:t> </a:t>
            </a:r>
            <a:r>
              <a:rPr lang="en-US" sz="2800" cap="none" dirty="0" err="1" smtClean="0">
                <a:solidFill>
                  <a:schemeClr val="bg1"/>
                </a:solidFill>
              </a:rPr>
              <a:t>Konseyi’nin</a:t>
            </a:r>
            <a:r>
              <a:rPr lang="en-US" sz="2800" cap="none" dirty="0" smtClean="0">
                <a:solidFill>
                  <a:schemeClr val="bg1"/>
                </a:solidFill>
              </a:rPr>
              <a:t> </a:t>
            </a:r>
            <a:r>
              <a:rPr lang="en-US" sz="2800" i="1" cap="none" dirty="0" smtClean="0">
                <a:solidFill>
                  <a:schemeClr val="bg1"/>
                </a:solidFill>
              </a:rPr>
              <a:t>21.Yüzyıl </a:t>
            </a:r>
            <a:r>
              <a:rPr lang="en-US" sz="2800" cap="none" dirty="0" err="1" smtClean="0">
                <a:solidFill>
                  <a:schemeClr val="bg1"/>
                </a:solidFill>
              </a:rPr>
              <a:t>i</a:t>
            </a:r>
            <a:r>
              <a:rPr lang="en-US" sz="2800" i="1" cap="none" dirty="0" err="1" smtClean="0">
                <a:solidFill>
                  <a:schemeClr val="bg1"/>
                </a:solidFill>
              </a:rPr>
              <a:t>çin</a:t>
            </a:r>
            <a:r>
              <a:rPr lang="en-US" sz="2800" i="1" cap="none" dirty="0" smtClean="0">
                <a:solidFill>
                  <a:schemeClr val="bg1"/>
                </a:solidFill>
              </a:rPr>
              <a:t> </a:t>
            </a:r>
            <a:r>
              <a:rPr lang="en-US" sz="2800" i="1" cap="none" dirty="0" err="1" smtClean="0">
                <a:solidFill>
                  <a:schemeClr val="bg1"/>
                </a:solidFill>
              </a:rPr>
              <a:t>e</a:t>
            </a:r>
            <a:r>
              <a:rPr lang="en-US" sz="2800" cap="none" dirty="0" err="1" smtClean="0">
                <a:solidFill>
                  <a:schemeClr val="bg1"/>
                </a:solidFill>
              </a:rPr>
              <a:t>ğ</a:t>
            </a:r>
            <a:r>
              <a:rPr lang="en-US" sz="2800" i="1" cap="none" dirty="0" err="1" smtClean="0">
                <a:solidFill>
                  <a:schemeClr val="bg1"/>
                </a:solidFill>
              </a:rPr>
              <a:t>itim</a:t>
            </a:r>
            <a:r>
              <a:rPr lang="en-US" sz="2800" i="1" cap="none" dirty="0" smtClean="0">
                <a:solidFill>
                  <a:schemeClr val="bg1"/>
                </a:solidFill>
              </a:rPr>
              <a:t> </a:t>
            </a:r>
            <a:r>
              <a:rPr lang="en-US" sz="2800" cap="none" dirty="0" err="1" smtClean="0">
                <a:solidFill>
                  <a:schemeClr val="bg1"/>
                </a:solidFill>
              </a:rPr>
              <a:t>projesidir</a:t>
            </a:r>
            <a:r>
              <a:rPr lang="en-US" sz="2800" cap="none" dirty="0" smtClean="0">
                <a:solidFill>
                  <a:schemeClr val="bg1"/>
                </a:solidFill>
              </a:rPr>
              <a:t>. Bu </a:t>
            </a:r>
            <a:r>
              <a:rPr lang="en-US" sz="2800" cap="none" dirty="0" err="1" smtClean="0">
                <a:solidFill>
                  <a:schemeClr val="bg1"/>
                </a:solidFill>
              </a:rPr>
              <a:t>proje</a:t>
            </a:r>
            <a:r>
              <a:rPr lang="en-US" sz="2800" cap="none" dirty="0" smtClean="0">
                <a:solidFill>
                  <a:schemeClr val="bg1"/>
                </a:solidFill>
              </a:rPr>
              <a:t> </a:t>
            </a:r>
            <a:r>
              <a:rPr lang="en-US" sz="2800" cap="none" dirty="0" err="1" smtClean="0">
                <a:solidFill>
                  <a:schemeClr val="bg1"/>
                </a:solidFill>
              </a:rPr>
              <a:t>ise</a:t>
            </a:r>
            <a:r>
              <a:rPr lang="en-US" sz="2800" cap="none" dirty="0" smtClean="0">
                <a:solidFill>
                  <a:schemeClr val="bg1"/>
                </a:solidFill>
              </a:rPr>
              <a:t> </a:t>
            </a:r>
            <a:r>
              <a:rPr lang="en-US" sz="2800" cap="none" dirty="0" err="1" smtClean="0">
                <a:solidFill>
                  <a:schemeClr val="bg1"/>
                </a:solidFill>
              </a:rPr>
              <a:t>okullaştırılmış</a:t>
            </a:r>
            <a:r>
              <a:rPr lang="en-US" sz="2800" cap="none" dirty="0" smtClean="0">
                <a:solidFill>
                  <a:schemeClr val="bg1"/>
                </a:solidFill>
              </a:rPr>
              <a:t> </a:t>
            </a:r>
            <a:r>
              <a:rPr lang="en-US" sz="2800" cap="none" dirty="0" err="1" smtClean="0">
                <a:solidFill>
                  <a:schemeClr val="bg1"/>
                </a:solidFill>
              </a:rPr>
              <a:t>bir</a:t>
            </a:r>
            <a:r>
              <a:rPr lang="en-US" sz="2800" cap="none" dirty="0" smtClean="0">
                <a:solidFill>
                  <a:schemeClr val="bg1"/>
                </a:solidFill>
              </a:rPr>
              <a:t> </a:t>
            </a:r>
            <a:r>
              <a:rPr lang="en-US" sz="2800" cap="none" dirty="0" err="1" smtClean="0">
                <a:solidFill>
                  <a:schemeClr val="bg1"/>
                </a:solidFill>
              </a:rPr>
              <a:t>toplum</a:t>
            </a:r>
            <a:r>
              <a:rPr lang="en-US" sz="2800" cap="none" dirty="0" smtClean="0">
                <a:solidFill>
                  <a:schemeClr val="bg1"/>
                </a:solidFill>
              </a:rPr>
              <a:t> </a:t>
            </a:r>
            <a:r>
              <a:rPr lang="en-US" sz="2800" cap="none" dirty="0" err="1" smtClean="0">
                <a:solidFill>
                  <a:schemeClr val="bg1"/>
                </a:solidFill>
              </a:rPr>
              <a:t>projesidir</a:t>
            </a:r>
            <a:r>
              <a:rPr lang="en-US" sz="2800" cap="none" dirty="0" smtClean="0">
                <a:solidFill>
                  <a:schemeClr val="bg1"/>
                </a:solidFill>
              </a:rPr>
              <a:t>. </a:t>
            </a:r>
            <a:r>
              <a:rPr lang="en-US" sz="2800" cap="none" dirty="0" err="1" smtClean="0">
                <a:solidFill>
                  <a:schemeClr val="bg1"/>
                </a:solidFill>
              </a:rPr>
              <a:t>Ve</a:t>
            </a:r>
            <a:r>
              <a:rPr lang="en-US" sz="2800" cap="none" dirty="0" smtClean="0">
                <a:solidFill>
                  <a:schemeClr val="bg1"/>
                </a:solidFill>
              </a:rPr>
              <a:t> </a:t>
            </a:r>
            <a:r>
              <a:rPr lang="en-US" sz="2800" cap="none" dirty="0" err="1" smtClean="0">
                <a:solidFill>
                  <a:schemeClr val="bg1"/>
                </a:solidFill>
              </a:rPr>
              <a:t>beşikten</a:t>
            </a:r>
            <a:r>
              <a:rPr lang="en-US" sz="2800" cap="none" dirty="0" smtClean="0">
                <a:solidFill>
                  <a:schemeClr val="bg1"/>
                </a:solidFill>
              </a:rPr>
              <a:t> </a:t>
            </a:r>
            <a:r>
              <a:rPr lang="en-US" sz="2800" cap="none" dirty="0" err="1" smtClean="0">
                <a:solidFill>
                  <a:schemeClr val="bg1"/>
                </a:solidFill>
              </a:rPr>
              <a:t>mezara</a:t>
            </a:r>
            <a:r>
              <a:rPr lang="en-US" sz="2800" cap="none" dirty="0" smtClean="0">
                <a:solidFill>
                  <a:schemeClr val="bg1"/>
                </a:solidFill>
              </a:rPr>
              <a:t> </a:t>
            </a:r>
            <a:r>
              <a:rPr lang="en-US" sz="2800" cap="none" dirty="0" err="1" smtClean="0">
                <a:solidFill>
                  <a:schemeClr val="bg1"/>
                </a:solidFill>
              </a:rPr>
              <a:t>kadar</a:t>
            </a:r>
            <a:r>
              <a:rPr lang="en-US" sz="2800" cap="none" dirty="0" smtClean="0">
                <a:solidFill>
                  <a:schemeClr val="bg1"/>
                </a:solidFill>
              </a:rPr>
              <a:t> </a:t>
            </a:r>
            <a:r>
              <a:rPr lang="en-US" sz="2800" cap="none" dirty="0" err="1" smtClean="0">
                <a:solidFill>
                  <a:schemeClr val="bg1"/>
                </a:solidFill>
              </a:rPr>
              <a:t>okulu</a:t>
            </a:r>
            <a:r>
              <a:rPr lang="en-US" sz="2800" cap="none" dirty="0" smtClean="0">
                <a:solidFill>
                  <a:schemeClr val="bg1"/>
                </a:solidFill>
              </a:rPr>
              <a:t> </a:t>
            </a:r>
            <a:r>
              <a:rPr lang="en-US" sz="2800" cap="none" dirty="0" err="1" smtClean="0">
                <a:solidFill>
                  <a:schemeClr val="bg1"/>
                </a:solidFill>
              </a:rPr>
              <a:t>öngörür</a:t>
            </a:r>
            <a:r>
              <a:rPr lang="en-US" sz="2800" cap="none" dirty="0" smtClean="0">
                <a:solidFill>
                  <a:schemeClr val="bg1"/>
                </a:solidFill>
              </a:rPr>
              <a:t>.</a:t>
            </a:r>
            <a:endParaRPr lang="en-US" sz="2800" cap="none" baseline="30000" dirty="0">
              <a:solidFill>
                <a:schemeClr val="bg1"/>
              </a:solidFill>
            </a:endParaRPr>
          </a:p>
        </p:txBody>
      </p:sp>
    </p:spTree>
    <p:extLst>
      <p:ext uri="{BB962C8B-B14F-4D97-AF65-F5344CB8AC3E}">
        <p14:creationId xmlns:p14="http://schemas.microsoft.com/office/powerpoint/2010/main" val="1287187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4533" y="725905"/>
            <a:ext cx="8825658" cy="364957"/>
          </a:xfrm>
        </p:spPr>
        <p:txBody>
          <a:bodyPr>
            <a:normAutofit fontScale="90000"/>
          </a:bodyPr>
          <a:lstStyle/>
          <a:p>
            <a:pPr algn="ctr"/>
            <a:r>
              <a:rPr lang="en-US" sz="3200" b="1" dirty="0" err="1" smtClean="0">
                <a:solidFill>
                  <a:srgbClr val="FFFF00"/>
                </a:solidFill>
              </a:rPr>
              <a:t>Alternatif</a:t>
            </a:r>
            <a:r>
              <a:rPr lang="en-US" sz="3200" b="1" dirty="0" smtClean="0">
                <a:solidFill>
                  <a:srgbClr val="FFFF00"/>
                </a:solidFill>
              </a:rPr>
              <a:t> </a:t>
            </a:r>
            <a:r>
              <a:rPr lang="en-US" sz="3200" b="1" dirty="0" err="1" smtClean="0">
                <a:solidFill>
                  <a:srgbClr val="FFFF00"/>
                </a:solidFill>
              </a:rPr>
              <a:t>Okul</a:t>
            </a:r>
            <a:r>
              <a:rPr lang="en-US" sz="3200" b="1" dirty="0" smtClean="0">
                <a:solidFill>
                  <a:srgbClr val="FFFF00"/>
                </a:solidFill>
              </a:rPr>
              <a:t> </a:t>
            </a:r>
            <a:r>
              <a:rPr lang="en-US" sz="3200" b="1" dirty="0" err="1" smtClean="0">
                <a:solidFill>
                  <a:srgbClr val="FFFF00"/>
                </a:solidFill>
              </a:rPr>
              <a:t>Modelleri</a:t>
            </a:r>
            <a:endParaRPr lang="en-US" sz="3200" b="1" dirty="0">
              <a:solidFill>
                <a:srgbClr val="FFFF00"/>
              </a:solidFill>
            </a:endParaRPr>
          </a:p>
        </p:txBody>
      </p:sp>
      <p:sp>
        <p:nvSpPr>
          <p:cNvPr id="3" name="Subtitle 2"/>
          <p:cNvSpPr>
            <a:spLocks noGrp="1"/>
          </p:cNvSpPr>
          <p:nvPr>
            <p:ph type="subTitle" idx="1"/>
          </p:nvPr>
        </p:nvSpPr>
        <p:spPr>
          <a:xfrm>
            <a:off x="721895" y="1411704"/>
            <a:ext cx="10635916" cy="5053263"/>
          </a:xfrm>
        </p:spPr>
        <p:txBody>
          <a:bodyPr>
            <a:normAutofit/>
          </a:bodyPr>
          <a:lstStyle/>
          <a:p>
            <a:pPr marL="457200" indent="-457200">
              <a:buFont typeface="Arial" charset="-94"/>
              <a:buChar char="•"/>
            </a:pPr>
            <a:r>
              <a:rPr lang="tr-TR" sz="2800" b="1" cap="none" dirty="0" smtClean="0">
                <a:solidFill>
                  <a:schemeClr val="bg1"/>
                </a:solidFill>
              </a:rPr>
              <a:t>Yeniden yapılandırılmış okullar: </a:t>
            </a:r>
            <a:r>
              <a:rPr lang="tr-TR" sz="2800" cap="none" dirty="0">
                <a:solidFill>
                  <a:schemeClr val="bg1"/>
                </a:solidFill>
              </a:rPr>
              <a:t>B</a:t>
            </a:r>
            <a:r>
              <a:rPr lang="tr-TR" sz="2800" cap="none" dirty="0" smtClean="0">
                <a:solidFill>
                  <a:schemeClr val="bg1"/>
                </a:solidFill>
              </a:rPr>
              <a:t>u okullar , alternatif okul akımının ilk çıkış noktası olan özgür okul anlayışına dayalıdır. Temel amacı ilerici eğitim ilkelerinin okullarda uygulanmasıdır. </a:t>
            </a:r>
          </a:p>
          <a:p>
            <a:pPr marL="457200" indent="-457200">
              <a:buFont typeface="Arial" charset="-94"/>
              <a:buChar char="•"/>
            </a:pPr>
            <a:r>
              <a:rPr lang="tr-TR" sz="2800" cap="none" dirty="0" smtClean="0">
                <a:solidFill>
                  <a:schemeClr val="bg1"/>
                </a:solidFill>
              </a:rPr>
              <a:t>Bu anlamda 1990'ların başından beri pek çok sözleşmeli okul açılmıştır. Bu okullar özellikle risk al­tındaki gençlere yönelik olarak kurulmamıştır ancak gele­neksel okul sisteminde güçlükler yaşayan öğrenciler için de avantajlı olduğu düşüncesine dayanır. </a:t>
            </a:r>
            <a:endParaRPr lang="en-US" sz="2800" cap="none" baseline="30000" dirty="0">
              <a:solidFill>
                <a:schemeClr val="bg1"/>
              </a:solidFill>
            </a:endParaRPr>
          </a:p>
        </p:txBody>
      </p:sp>
    </p:spTree>
    <p:extLst>
      <p:ext uri="{BB962C8B-B14F-4D97-AF65-F5344CB8AC3E}">
        <p14:creationId xmlns:p14="http://schemas.microsoft.com/office/powerpoint/2010/main" val="1652695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4533" y="725905"/>
            <a:ext cx="8825658" cy="364957"/>
          </a:xfrm>
        </p:spPr>
        <p:txBody>
          <a:bodyPr>
            <a:normAutofit fontScale="90000"/>
          </a:bodyPr>
          <a:lstStyle/>
          <a:p>
            <a:pPr algn="ctr"/>
            <a:r>
              <a:rPr lang="en-US" sz="3200" b="1" dirty="0" err="1" smtClean="0">
                <a:solidFill>
                  <a:srgbClr val="FFFF00"/>
                </a:solidFill>
              </a:rPr>
              <a:t>Alternatif</a:t>
            </a:r>
            <a:r>
              <a:rPr lang="en-US" sz="3200" b="1" dirty="0" smtClean="0">
                <a:solidFill>
                  <a:srgbClr val="FFFF00"/>
                </a:solidFill>
              </a:rPr>
              <a:t> </a:t>
            </a:r>
            <a:r>
              <a:rPr lang="en-US" sz="3200" b="1" dirty="0" err="1" smtClean="0">
                <a:solidFill>
                  <a:srgbClr val="FFFF00"/>
                </a:solidFill>
              </a:rPr>
              <a:t>Okul</a:t>
            </a:r>
            <a:r>
              <a:rPr lang="en-US" sz="3200" b="1" dirty="0" smtClean="0">
                <a:solidFill>
                  <a:srgbClr val="FFFF00"/>
                </a:solidFill>
              </a:rPr>
              <a:t> </a:t>
            </a:r>
            <a:r>
              <a:rPr lang="en-US" sz="3200" b="1" dirty="0" err="1" smtClean="0">
                <a:solidFill>
                  <a:srgbClr val="FFFF00"/>
                </a:solidFill>
              </a:rPr>
              <a:t>Modelleri</a:t>
            </a:r>
            <a:endParaRPr lang="en-US" sz="3200" b="1" dirty="0">
              <a:solidFill>
                <a:srgbClr val="FFFF00"/>
              </a:solidFill>
            </a:endParaRPr>
          </a:p>
        </p:txBody>
      </p:sp>
      <p:sp>
        <p:nvSpPr>
          <p:cNvPr id="3" name="Subtitle 2"/>
          <p:cNvSpPr>
            <a:spLocks noGrp="1"/>
          </p:cNvSpPr>
          <p:nvPr>
            <p:ph type="subTitle" idx="1"/>
          </p:nvPr>
        </p:nvSpPr>
        <p:spPr>
          <a:xfrm>
            <a:off x="721895" y="1411704"/>
            <a:ext cx="10635916" cy="5053263"/>
          </a:xfrm>
        </p:spPr>
        <p:txBody>
          <a:bodyPr>
            <a:normAutofit/>
          </a:bodyPr>
          <a:lstStyle/>
          <a:p>
            <a:pPr marL="457200" lvl="0" indent="-457200">
              <a:buFont typeface="Arial" charset="-94"/>
              <a:buChar char="•"/>
            </a:pPr>
            <a:r>
              <a:rPr lang="tr-TR" sz="2800" b="1" cap="none" dirty="0" smtClean="0">
                <a:solidFill>
                  <a:schemeClr val="bg1"/>
                </a:solidFill>
              </a:rPr>
              <a:t>Disipline edici programlar: </a:t>
            </a:r>
            <a:r>
              <a:rPr lang="tr-TR" sz="2800" cap="none" dirty="0" smtClean="0">
                <a:solidFill>
                  <a:schemeClr val="bg1"/>
                </a:solidFill>
              </a:rPr>
              <a:t>şiddete yönelimli ya da hu­zuru bozucu davranışları olan hükümlü gençlerin, dikkat­lerini okula çekmeyi amaçlayan programlardır. </a:t>
            </a:r>
          </a:p>
          <a:p>
            <a:pPr marL="457200" lvl="0" indent="-457200">
              <a:buFont typeface="Arial" charset="-94"/>
              <a:buChar char="•"/>
            </a:pPr>
            <a:r>
              <a:rPr lang="tr-TR" sz="2800" cap="none" dirty="0" smtClean="0">
                <a:solidFill>
                  <a:schemeClr val="bg1"/>
                </a:solidFill>
              </a:rPr>
              <a:t>Bu okulla­ra "ikinci fırsat okulu" ya da takma adı ile "son şans oku­lu" denilmektedir. Bu kurumlar ortaokul ve lise öğrencile­rine, yoğun bireysel ilgi ve davranış değiştirmelerini sağ­layıcı hizmetleri sağlar. Bu programlardan ayrıca gele­neksel okullardan uzaklaştırılmış öğrenciler de yararlana­bilir.</a:t>
            </a:r>
          </a:p>
          <a:p>
            <a:pPr marL="457200" indent="-457200">
              <a:buFont typeface="Arial" charset="-94"/>
              <a:buChar char="•"/>
            </a:pPr>
            <a:endParaRPr lang="en-US" sz="2800" cap="none" baseline="30000" dirty="0">
              <a:solidFill>
                <a:schemeClr val="bg1"/>
              </a:solidFill>
            </a:endParaRPr>
          </a:p>
        </p:txBody>
      </p:sp>
    </p:spTree>
    <p:extLst>
      <p:ext uri="{BB962C8B-B14F-4D97-AF65-F5344CB8AC3E}">
        <p14:creationId xmlns:p14="http://schemas.microsoft.com/office/powerpoint/2010/main" val="31781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4533" y="725905"/>
            <a:ext cx="8825658" cy="364957"/>
          </a:xfrm>
        </p:spPr>
        <p:txBody>
          <a:bodyPr>
            <a:normAutofit fontScale="90000"/>
          </a:bodyPr>
          <a:lstStyle/>
          <a:p>
            <a:pPr algn="ctr"/>
            <a:r>
              <a:rPr lang="en-US" sz="3200" b="1" dirty="0" err="1" smtClean="0">
                <a:solidFill>
                  <a:srgbClr val="FFFF00"/>
                </a:solidFill>
              </a:rPr>
              <a:t>Alternatif</a:t>
            </a:r>
            <a:r>
              <a:rPr lang="en-US" sz="3200" b="1" dirty="0" smtClean="0">
                <a:solidFill>
                  <a:srgbClr val="FFFF00"/>
                </a:solidFill>
              </a:rPr>
              <a:t> </a:t>
            </a:r>
            <a:r>
              <a:rPr lang="en-US" sz="3200" b="1" dirty="0" err="1" smtClean="0">
                <a:solidFill>
                  <a:srgbClr val="FFFF00"/>
                </a:solidFill>
              </a:rPr>
              <a:t>Okul</a:t>
            </a:r>
            <a:r>
              <a:rPr lang="en-US" sz="3200" b="1" dirty="0" smtClean="0">
                <a:solidFill>
                  <a:srgbClr val="FFFF00"/>
                </a:solidFill>
              </a:rPr>
              <a:t> </a:t>
            </a:r>
            <a:r>
              <a:rPr lang="en-US" sz="3200" b="1" dirty="0" err="1" smtClean="0">
                <a:solidFill>
                  <a:srgbClr val="FFFF00"/>
                </a:solidFill>
              </a:rPr>
              <a:t>Modelleri</a:t>
            </a:r>
            <a:endParaRPr lang="en-US" sz="3200" b="1" dirty="0">
              <a:solidFill>
                <a:srgbClr val="FFFF00"/>
              </a:solidFill>
            </a:endParaRPr>
          </a:p>
        </p:txBody>
      </p:sp>
      <p:sp>
        <p:nvSpPr>
          <p:cNvPr id="3" name="Subtitle 2"/>
          <p:cNvSpPr>
            <a:spLocks noGrp="1"/>
          </p:cNvSpPr>
          <p:nvPr>
            <p:ph type="subTitle" idx="1"/>
          </p:nvPr>
        </p:nvSpPr>
        <p:spPr>
          <a:xfrm>
            <a:off x="721895" y="1411704"/>
            <a:ext cx="10635916" cy="5053263"/>
          </a:xfrm>
        </p:spPr>
        <p:txBody>
          <a:bodyPr>
            <a:normAutofit/>
          </a:bodyPr>
          <a:lstStyle/>
          <a:p>
            <a:pPr marL="457200" lvl="0" indent="-457200">
              <a:buFont typeface="Arial" charset="-94"/>
              <a:buChar char="•"/>
            </a:pPr>
            <a:r>
              <a:rPr lang="tr-TR" sz="2800" b="1" cap="none" dirty="0" smtClean="0">
                <a:solidFill>
                  <a:schemeClr val="bg1"/>
                </a:solidFill>
              </a:rPr>
              <a:t>Problem çözme okulları: </a:t>
            </a:r>
            <a:r>
              <a:rPr lang="tr-TR" sz="2800" cap="none" dirty="0" smtClean="0">
                <a:solidFill>
                  <a:schemeClr val="bg1"/>
                </a:solidFill>
              </a:rPr>
              <a:t>risk altındaki öğrenciler için özel olarak düzenlenmiş bu programlar, rehabilitasyon ya da tedavi altındaki öğrencilerin cezalandırıcı olmayan, daha olumlu ve sevecen bir ortamda yardım sağlamayı amaçlamaktadır. </a:t>
            </a:r>
          </a:p>
          <a:p>
            <a:pPr marL="457200" lvl="0" indent="-457200">
              <a:buFont typeface="Arial" charset="-94"/>
              <a:buChar char="•"/>
            </a:pPr>
            <a:r>
              <a:rPr lang="tr-TR" sz="2800" cap="none" dirty="0" smtClean="0">
                <a:solidFill>
                  <a:schemeClr val="bg1"/>
                </a:solidFill>
              </a:rPr>
              <a:t>Geleneksel okullarda başarısız olan öğ­rencilere bu okullarda akademik, sosyal ve duygusal yar­dım sağlanabilmesi için gereken işbirliği sağlanır.</a:t>
            </a:r>
          </a:p>
          <a:p>
            <a:pPr marL="457200" indent="-457200">
              <a:buFont typeface="Arial" charset="-94"/>
              <a:buChar char="•"/>
            </a:pPr>
            <a:endParaRPr lang="en-US" sz="2800" cap="none" baseline="30000" dirty="0">
              <a:solidFill>
                <a:schemeClr val="bg1"/>
              </a:solidFill>
            </a:endParaRPr>
          </a:p>
        </p:txBody>
      </p:sp>
    </p:spTree>
    <p:extLst>
      <p:ext uri="{BB962C8B-B14F-4D97-AF65-F5344CB8AC3E}">
        <p14:creationId xmlns:p14="http://schemas.microsoft.com/office/powerpoint/2010/main" val="1176473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4533" y="725905"/>
            <a:ext cx="8825658" cy="364957"/>
          </a:xfrm>
        </p:spPr>
        <p:txBody>
          <a:bodyPr>
            <a:normAutofit fontScale="90000"/>
          </a:bodyPr>
          <a:lstStyle/>
          <a:p>
            <a:pPr algn="ctr"/>
            <a:r>
              <a:rPr lang="en-US" sz="3200" b="1" dirty="0" err="1" smtClean="0">
                <a:solidFill>
                  <a:srgbClr val="FFFF00"/>
                </a:solidFill>
              </a:rPr>
              <a:t>Alternatif</a:t>
            </a:r>
            <a:r>
              <a:rPr lang="en-US" sz="3200" b="1" dirty="0" smtClean="0">
                <a:solidFill>
                  <a:srgbClr val="FFFF00"/>
                </a:solidFill>
              </a:rPr>
              <a:t> </a:t>
            </a:r>
            <a:r>
              <a:rPr lang="en-US" sz="3200" b="1" dirty="0" err="1" smtClean="0">
                <a:solidFill>
                  <a:srgbClr val="FFFF00"/>
                </a:solidFill>
              </a:rPr>
              <a:t>Okul</a:t>
            </a:r>
            <a:r>
              <a:rPr lang="en-US" sz="3200" b="1" dirty="0" smtClean="0">
                <a:solidFill>
                  <a:srgbClr val="FFFF00"/>
                </a:solidFill>
              </a:rPr>
              <a:t> </a:t>
            </a:r>
            <a:r>
              <a:rPr lang="en-US" sz="3200" b="1" dirty="0" err="1" smtClean="0">
                <a:solidFill>
                  <a:srgbClr val="FFFF00"/>
                </a:solidFill>
              </a:rPr>
              <a:t>Tipleri</a:t>
            </a:r>
            <a:endParaRPr lang="en-US" sz="3200" b="1" dirty="0">
              <a:solidFill>
                <a:srgbClr val="FFFF00"/>
              </a:solidFill>
            </a:endParaRPr>
          </a:p>
        </p:txBody>
      </p:sp>
      <p:sp>
        <p:nvSpPr>
          <p:cNvPr id="3" name="Subtitle 2"/>
          <p:cNvSpPr>
            <a:spLocks noGrp="1"/>
          </p:cNvSpPr>
          <p:nvPr>
            <p:ph type="subTitle" idx="1"/>
          </p:nvPr>
        </p:nvSpPr>
        <p:spPr>
          <a:xfrm>
            <a:off x="721895" y="1411704"/>
            <a:ext cx="10635916" cy="5053263"/>
          </a:xfrm>
        </p:spPr>
        <p:txBody>
          <a:bodyPr>
            <a:normAutofit/>
          </a:bodyPr>
          <a:lstStyle/>
          <a:p>
            <a:r>
              <a:rPr lang="tr-TR" sz="2800" i="1" cap="none" dirty="0" smtClean="0">
                <a:solidFill>
                  <a:srgbClr val="FF0000"/>
                </a:solidFill>
              </a:rPr>
              <a:t>Tip I: </a:t>
            </a:r>
            <a:r>
              <a:rPr lang="tr-TR" sz="2800" cap="none" dirty="0" smtClean="0">
                <a:solidFill>
                  <a:schemeClr val="bg1"/>
                </a:solidFill>
              </a:rPr>
              <a:t>bu gruptaki alternatif okullar, toplum tarafından çok ta­lep edilen ve popüler okullardır. Bunlar mıknatıs okullara benzer ve genellikle programlarında belli bir temayı vurgular ya da farklı bir içerik ya da öğretim stratejisini kullanır. </a:t>
            </a:r>
          </a:p>
          <a:p>
            <a:r>
              <a:rPr lang="tr-TR" sz="2800" cap="none" dirty="0" err="1" smtClean="0">
                <a:solidFill>
                  <a:schemeClr val="bg1"/>
                </a:solidFill>
              </a:rPr>
              <a:t>Montessori</a:t>
            </a:r>
            <a:r>
              <a:rPr lang="tr-TR" sz="2800" cap="none" dirty="0" smtClean="0">
                <a:solidFill>
                  <a:schemeClr val="bg1"/>
                </a:solidFill>
              </a:rPr>
              <a:t>, </a:t>
            </a:r>
            <a:r>
              <a:rPr lang="tr-TR" sz="2800" cap="none" dirty="0" err="1" smtClean="0">
                <a:solidFill>
                  <a:schemeClr val="bg1"/>
                </a:solidFill>
              </a:rPr>
              <a:t>waldorf</a:t>
            </a:r>
            <a:r>
              <a:rPr lang="tr-TR" sz="2800" cap="none" dirty="0" smtClean="0">
                <a:solidFill>
                  <a:schemeClr val="bg1"/>
                </a:solidFill>
              </a:rPr>
              <a:t>, </a:t>
            </a:r>
            <a:r>
              <a:rPr lang="tr-TR" sz="2800" cap="none" dirty="0" err="1" smtClean="0">
                <a:solidFill>
                  <a:schemeClr val="bg1"/>
                </a:solidFill>
              </a:rPr>
              <a:t>paideia</a:t>
            </a:r>
            <a:r>
              <a:rPr lang="tr-TR" sz="2800" cap="none" dirty="0" smtClean="0">
                <a:solidFill>
                  <a:schemeClr val="bg1"/>
                </a:solidFill>
              </a:rPr>
              <a:t> okullarını bu tip okullara örnek vermek olasıdır.</a:t>
            </a:r>
            <a:endParaRPr lang="tr-TR" sz="2800" cap="none" dirty="0">
              <a:solidFill>
                <a:schemeClr val="bg1"/>
              </a:solidFill>
            </a:endParaRPr>
          </a:p>
        </p:txBody>
      </p:sp>
    </p:spTree>
    <p:extLst>
      <p:ext uri="{BB962C8B-B14F-4D97-AF65-F5344CB8AC3E}">
        <p14:creationId xmlns:p14="http://schemas.microsoft.com/office/powerpoint/2010/main" val="31184472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4533" y="725905"/>
            <a:ext cx="8825658" cy="364957"/>
          </a:xfrm>
        </p:spPr>
        <p:txBody>
          <a:bodyPr>
            <a:normAutofit fontScale="90000"/>
          </a:bodyPr>
          <a:lstStyle/>
          <a:p>
            <a:pPr algn="ctr"/>
            <a:r>
              <a:rPr lang="en-US" sz="3200" b="1" dirty="0" err="1" smtClean="0">
                <a:solidFill>
                  <a:srgbClr val="FFFF00"/>
                </a:solidFill>
              </a:rPr>
              <a:t>Alternatif</a:t>
            </a:r>
            <a:r>
              <a:rPr lang="en-US" sz="3200" b="1" dirty="0" smtClean="0">
                <a:solidFill>
                  <a:srgbClr val="FFFF00"/>
                </a:solidFill>
              </a:rPr>
              <a:t> </a:t>
            </a:r>
            <a:r>
              <a:rPr lang="en-US" sz="3200" b="1" dirty="0" err="1" smtClean="0">
                <a:solidFill>
                  <a:srgbClr val="FFFF00"/>
                </a:solidFill>
              </a:rPr>
              <a:t>Okul</a:t>
            </a:r>
            <a:r>
              <a:rPr lang="en-US" sz="3200" b="1" dirty="0" smtClean="0">
                <a:solidFill>
                  <a:srgbClr val="FFFF00"/>
                </a:solidFill>
              </a:rPr>
              <a:t> </a:t>
            </a:r>
            <a:r>
              <a:rPr lang="en-US" sz="3200" b="1" dirty="0" err="1" smtClean="0">
                <a:solidFill>
                  <a:srgbClr val="FFFF00"/>
                </a:solidFill>
              </a:rPr>
              <a:t>Tipleri</a:t>
            </a:r>
            <a:endParaRPr lang="en-US" sz="3200" b="1" dirty="0">
              <a:solidFill>
                <a:srgbClr val="FFFF00"/>
              </a:solidFill>
            </a:endParaRPr>
          </a:p>
        </p:txBody>
      </p:sp>
      <p:sp>
        <p:nvSpPr>
          <p:cNvPr id="3" name="Subtitle 2"/>
          <p:cNvSpPr>
            <a:spLocks noGrp="1"/>
          </p:cNvSpPr>
          <p:nvPr>
            <p:ph type="subTitle" idx="1"/>
          </p:nvPr>
        </p:nvSpPr>
        <p:spPr>
          <a:xfrm>
            <a:off x="721895" y="1411704"/>
            <a:ext cx="10635916" cy="5053263"/>
          </a:xfrm>
        </p:spPr>
        <p:txBody>
          <a:bodyPr>
            <a:normAutofit/>
          </a:bodyPr>
          <a:lstStyle/>
          <a:p>
            <a:r>
              <a:rPr lang="tr-TR" sz="2800" cap="none" dirty="0" smtClean="0">
                <a:solidFill>
                  <a:srgbClr val="C00000"/>
                </a:solidFill>
              </a:rPr>
              <a:t>Tip II: </a:t>
            </a:r>
            <a:r>
              <a:rPr lang="tr-TR" sz="2800" cap="none" dirty="0" smtClean="0">
                <a:solidFill>
                  <a:schemeClr val="bg1"/>
                </a:solidFill>
              </a:rPr>
              <a:t>bu grupta yer alan alternatif okullar, okuldan kovulma­dan önce bir "son şans" verilen öğrencilerin bir anlamda mecbur edildiği programlardır.</a:t>
            </a:r>
            <a:endParaRPr lang="tr-TR" sz="2800" cap="none" dirty="0">
              <a:solidFill>
                <a:schemeClr val="bg1"/>
              </a:solidFill>
            </a:endParaRPr>
          </a:p>
        </p:txBody>
      </p:sp>
    </p:spTree>
    <p:extLst>
      <p:ext uri="{BB962C8B-B14F-4D97-AF65-F5344CB8AC3E}">
        <p14:creationId xmlns:p14="http://schemas.microsoft.com/office/powerpoint/2010/main" val="90214670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4533" y="725905"/>
            <a:ext cx="8825658" cy="364957"/>
          </a:xfrm>
        </p:spPr>
        <p:txBody>
          <a:bodyPr>
            <a:normAutofit fontScale="90000"/>
          </a:bodyPr>
          <a:lstStyle/>
          <a:p>
            <a:pPr algn="ctr"/>
            <a:r>
              <a:rPr lang="en-US" sz="3200" b="1" dirty="0" err="1" smtClean="0">
                <a:solidFill>
                  <a:srgbClr val="FFFF00"/>
                </a:solidFill>
              </a:rPr>
              <a:t>Alternatif</a:t>
            </a:r>
            <a:r>
              <a:rPr lang="en-US" sz="3200" b="1" dirty="0" smtClean="0">
                <a:solidFill>
                  <a:srgbClr val="FFFF00"/>
                </a:solidFill>
              </a:rPr>
              <a:t> </a:t>
            </a:r>
            <a:r>
              <a:rPr lang="en-US" sz="3200" b="1" dirty="0" err="1" smtClean="0">
                <a:solidFill>
                  <a:srgbClr val="FFFF00"/>
                </a:solidFill>
              </a:rPr>
              <a:t>Okul</a:t>
            </a:r>
            <a:r>
              <a:rPr lang="en-US" sz="3200" b="1" dirty="0" smtClean="0">
                <a:solidFill>
                  <a:srgbClr val="FFFF00"/>
                </a:solidFill>
              </a:rPr>
              <a:t> </a:t>
            </a:r>
            <a:r>
              <a:rPr lang="en-US" sz="3200" b="1" dirty="0" err="1" smtClean="0">
                <a:solidFill>
                  <a:srgbClr val="FFFF00"/>
                </a:solidFill>
              </a:rPr>
              <a:t>Tipleri</a:t>
            </a:r>
            <a:endParaRPr lang="en-US" sz="3200" b="1" dirty="0">
              <a:solidFill>
                <a:srgbClr val="FFFF00"/>
              </a:solidFill>
            </a:endParaRPr>
          </a:p>
        </p:txBody>
      </p:sp>
      <p:sp>
        <p:nvSpPr>
          <p:cNvPr id="3" name="Subtitle 2"/>
          <p:cNvSpPr>
            <a:spLocks noGrp="1"/>
          </p:cNvSpPr>
          <p:nvPr>
            <p:ph type="subTitle" idx="1"/>
          </p:nvPr>
        </p:nvSpPr>
        <p:spPr>
          <a:xfrm>
            <a:off x="721895" y="1411704"/>
            <a:ext cx="10635916" cy="5053263"/>
          </a:xfrm>
        </p:spPr>
        <p:txBody>
          <a:bodyPr>
            <a:normAutofit/>
          </a:bodyPr>
          <a:lstStyle/>
          <a:p>
            <a:r>
              <a:rPr lang="tr-TR" sz="2800" b="1" i="1" cap="none" dirty="0" smtClean="0">
                <a:solidFill>
                  <a:srgbClr val="FF0000"/>
                </a:solidFill>
              </a:rPr>
              <a:t>Tıp III: </a:t>
            </a:r>
            <a:r>
              <a:rPr lang="tr-TR" sz="2800" cap="none" dirty="0">
                <a:solidFill>
                  <a:schemeClr val="bg1"/>
                </a:solidFill>
              </a:rPr>
              <a:t>B</a:t>
            </a:r>
            <a:r>
              <a:rPr lang="tr-TR" sz="2800" cap="none" dirty="0" smtClean="0">
                <a:solidFill>
                  <a:schemeClr val="bg1"/>
                </a:solidFill>
              </a:rPr>
              <a:t>u grupta yer alan alternatif okullar, akademik, duygu­sal ve sosyal yönden </a:t>
            </a:r>
            <a:r>
              <a:rPr lang="tr-TR" sz="2800" cap="none" dirty="0" err="1" smtClean="0">
                <a:solidFill>
                  <a:schemeClr val="bg1"/>
                </a:solidFill>
              </a:rPr>
              <a:t>rehabilite</a:t>
            </a:r>
            <a:r>
              <a:rPr lang="tr-TR" sz="2800" cap="none" dirty="0" smtClean="0">
                <a:solidFill>
                  <a:schemeClr val="bg1"/>
                </a:solidFill>
              </a:rPr>
              <a:t> edilerek iyileştirilmeye gereksinimi olduğu varsayılan öğrencilerin devam ettiği okullardır. Başarılı bir tedavi sürecinden sonra öğrenciler normal okullarına dönebilirler.</a:t>
            </a:r>
            <a:endParaRPr lang="tr-TR" sz="2800" cap="none" dirty="0">
              <a:solidFill>
                <a:schemeClr val="bg1"/>
              </a:solidFill>
            </a:endParaRPr>
          </a:p>
        </p:txBody>
      </p:sp>
    </p:spTree>
    <p:extLst>
      <p:ext uri="{BB962C8B-B14F-4D97-AF65-F5344CB8AC3E}">
        <p14:creationId xmlns:p14="http://schemas.microsoft.com/office/powerpoint/2010/main" val="1105205963"/>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4533" y="725905"/>
            <a:ext cx="8825658" cy="364957"/>
          </a:xfrm>
        </p:spPr>
        <p:txBody>
          <a:bodyPr>
            <a:normAutofit fontScale="90000"/>
          </a:bodyPr>
          <a:lstStyle/>
          <a:p>
            <a:pPr algn="ctr"/>
            <a:r>
              <a:rPr lang="en-US" sz="3200" b="1" dirty="0" smtClean="0">
                <a:solidFill>
                  <a:srgbClr val="FFFF00"/>
                </a:solidFill>
              </a:rPr>
              <a:t>ELEŞTİRİLER</a:t>
            </a:r>
            <a:endParaRPr lang="en-US" sz="3200" b="1" dirty="0">
              <a:solidFill>
                <a:srgbClr val="FFFF00"/>
              </a:solidFill>
            </a:endParaRPr>
          </a:p>
        </p:txBody>
      </p:sp>
      <p:sp>
        <p:nvSpPr>
          <p:cNvPr id="3" name="Subtitle 2"/>
          <p:cNvSpPr>
            <a:spLocks noGrp="1"/>
          </p:cNvSpPr>
          <p:nvPr>
            <p:ph type="subTitle" idx="1"/>
          </p:nvPr>
        </p:nvSpPr>
        <p:spPr>
          <a:xfrm>
            <a:off x="721895" y="1411704"/>
            <a:ext cx="10635916" cy="5053263"/>
          </a:xfrm>
        </p:spPr>
        <p:txBody>
          <a:bodyPr>
            <a:normAutofit fontScale="92500" lnSpcReduction="20000"/>
          </a:bodyPr>
          <a:lstStyle/>
          <a:p>
            <a:pPr marL="514350" indent="-514350">
              <a:buAutoNum type="arabicPeriod"/>
            </a:pPr>
            <a:r>
              <a:rPr lang="tr-TR" sz="2800" cap="none" dirty="0" smtClean="0">
                <a:solidFill>
                  <a:schemeClr val="bg1"/>
                </a:solidFill>
              </a:rPr>
              <a:t>Sorunlu öğrenciler üzerinde </a:t>
            </a:r>
            <a:r>
              <a:rPr lang="tr-TR" sz="2800" cap="none" dirty="0" err="1" smtClean="0">
                <a:solidFill>
                  <a:schemeClr val="bg1"/>
                </a:solidFill>
              </a:rPr>
              <a:t>odaklaşılması</a:t>
            </a:r>
            <a:r>
              <a:rPr lang="tr-TR" sz="2800" cap="none" dirty="0" smtClean="0">
                <a:solidFill>
                  <a:schemeClr val="bg1"/>
                </a:solidFill>
              </a:rPr>
              <a:t> büyük sistemlerde başarısızlığın gözden kaçırılma­sına ya da maskelenmesine neden olabilir. </a:t>
            </a:r>
          </a:p>
          <a:p>
            <a:pPr marL="514350" indent="-514350">
              <a:buAutoNum type="arabicPeriod"/>
            </a:pPr>
            <a:r>
              <a:rPr lang="tr-TR" sz="2800" cap="none" dirty="0" smtClean="0">
                <a:solidFill>
                  <a:schemeClr val="bg1"/>
                </a:solidFill>
              </a:rPr>
              <a:t>Düşük bitirme yüzdeleri ve eşitlikçi olmayan değerlendirme sistemleri</a:t>
            </a:r>
          </a:p>
          <a:p>
            <a:pPr marL="514350" indent="-514350">
              <a:buAutoNum type="arabicPeriod"/>
            </a:pPr>
            <a:r>
              <a:rPr lang="tr-TR" sz="2800" cap="none" dirty="0" smtClean="0">
                <a:solidFill>
                  <a:schemeClr val="bg1"/>
                </a:solidFill>
              </a:rPr>
              <a:t>Alternatif programlar bazı özel grupları hedeflediği için kaynakların ya da bütçenin başkalarından esirgenerek buraya aktarılmasına yol açmaktadır. </a:t>
            </a:r>
          </a:p>
          <a:p>
            <a:pPr marL="514350" indent="-514350">
              <a:buAutoNum type="arabicPeriod"/>
            </a:pPr>
            <a:r>
              <a:rPr lang="tr-TR" sz="2800" cap="none" dirty="0" smtClean="0">
                <a:solidFill>
                  <a:schemeClr val="bg1"/>
                </a:solidFill>
              </a:rPr>
              <a:t>Yoksul, engelli ve azınlık öğrencilerin al­ternatif yapılar içinde toplanması eşitlik ilkesini zedeleyerek bu kesimlere karşı bir ayrımcılık yapılması sonucunu doğurabilmek­tedir (</a:t>
            </a:r>
            <a:r>
              <a:rPr lang="tr-TR" sz="2800" cap="none" dirty="0" err="1" smtClean="0">
                <a:solidFill>
                  <a:schemeClr val="bg1"/>
                </a:solidFill>
              </a:rPr>
              <a:t>hadderman</a:t>
            </a:r>
            <a:r>
              <a:rPr lang="tr-TR" sz="2800" cap="none" dirty="0" smtClean="0">
                <a:solidFill>
                  <a:schemeClr val="bg1"/>
                </a:solidFill>
              </a:rPr>
              <a:t>).</a:t>
            </a:r>
          </a:p>
          <a:p>
            <a:r>
              <a:rPr lang="tr-TR" sz="2800" cap="none" dirty="0" smtClean="0">
                <a:solidFill>
                  <a:schemeClr val="bg1"/>
                </a:solidFill>
              </a:rPr>
              <a:t/>
            </a:r>
            <a:br>
              <a:rPr lang="tr-TR" sz="2800" cap="none" dirty="0" smtClean="0">
                <a:solidFill>
                  <a:schemeClr val="bg1"/>
                </a:solidFill>
              </a:rPr>
            </a:br>
            <a:endParaRPr lang="tr-TR" sz="2800" cap="none" dirty="0">
              <a:solidFill>
                <a:schemeClr val="bg1"/>
              </a:solidFill>
            </a:endParaRPr>
          </a:p>
        </p:txBody>
      </p:sp>
    </p:spTree>
    <p:extLst>
      <p:ext uri="{BB962C8B-B14F-4D97-AF65-F5344CB8AC3E}">
        <p14:creationId xmlns:p14="http://schemas.microsoft.com/office/powerpoint/2010/main" val="674766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9810" y="389023"/>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18148" y="1299412"/>
            <a:ext cx="10619874" cy="4636168"/>
          </a:xfrm>
        </p:spPr>
        <p:txBody>
          <a:bodyPr>
            <a:normAutofit/>
          </a:bodyPr>
          <a:lstStyle/>
          <a:p>
            <a:r>
              <a:rPr lang="en-US" sz="2800" cap="none" dirty="0" err="1" smtClean="0">
                <a:solidFill>
                  <a:schemeClr val="bg1"/>
                </a:solidFill>
                <a:latin typeface="Comic Sans MS" charset="-94"/>
                <a:ea typeface="Comic Sans MS" charset="-94"/>
                <a:cs typeface="Comic Sans MS" charset="-94"/>
              </a:rPr>
              <a:t>Ev</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okulu</a:t>
            </a:r>
            <a:r>
              <a:rPr lang="en-US" sz="2800" cap="none" dirty="0" smtClean="0">
                <a:solidFill>
                  <a:schemeClr val="bg1"/>
                </a:solidFill>
                <a:latin typeface="Comic Sans MS" charset="-94"/>
                <a:ea typeface="Comic Sans MS" charset="-94"/>
                <a:cs typeface="Comic Sans MS" charset="-94"/>
              </a:rPr>
              <a:t> (homeschool), </a:t>
            </a:r>
            <a:r>
              <a:rPr lang="en-US" sz="2800" cap="none" dirty="0" err="1" smtClean="0">
                <a:solidFill>
                  <a:schemeClr val="bg1"/>
                </a:solidFill>
                <a:latin typeface="Comic Sans MS" charset="-94"/>
                <a:ea typeface="Comic Sans MS" charset="-94"/>
                <a:cs typeface="Comic Sans MS" charset="-94"/>
              </a:rPr>
              <a:t>aslında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çeşit</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okulsuzluk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deschooling</a:t>
            </a:r>
            <a:r>
              <a:rPr lang="en-US" sz="2800" cap="none" dirty="0" smtClean="0">
                <a:solidFill>
                  <a:schemeClr val="bg1"/>
                </a:solidFill>
                <a:latin typeface="Comic Sans MS" charset="-94"/>
                <a:ea typeface="Comic Sans MS" charset="-94"/>
                <a:cs typeface="Comic Sans MS" charset="-94"/>
              </a:rPr>
              <a:t>), her ne </a:t>
            </a:r>
            <a:r>
              <a:rPr lang="en-US" sz="2800" cap="none" dirty="0" err="1" smtClean="0">
                <a:solidFill>
                  <a:schemeClr val="bg1"/>
                </a:solidFill>
                <a:latin typeface="Comic Sans MS" charset="-94"/>
                <a:ea typeface="Comic Sans MS" charset="-94"/>
                <a:cs typeface="Comic Sans MS" charset="-94"/>
              </a:rPr>
              <a:t>kadar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bize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çok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yeni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alışılmadık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sistem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gibi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gelmese</a:t>
            </a:r>
            <a:r>
              <a:rPr lang="en-US" sz="2800" cap="none" dirty="0" smtClean="0">
                <a:solidFill>
                  <a:schemeClr val="bg1"/>
                </a:solidFill>
                <a:latin typeface="Comic Sans MS" charset="-94"/>
                <a:ea typeface="Comic Sans MS" charset="-94"/>
                <a:cs typeface="Comic Sans MS" charset="-94"/>
              </a:rPr>
              <a:t> de </a:t>
            </a:r>
            <a:r>
              <a:rPr lang="en-US" sz="2800" cap="none" dirty="0" err="1" smtClean="0">
                <a:solidFill>
                  <a:schemeClr val="bg1"/>
                </a:solidFill>
                <a:latin typeface="Comic Sans MS" charset="-94"/>
                <a:ea typeface="Comic Sans MS" charset="-94"/>
                <a:cs typeface="Comic Sans MS" charset="-94"/>
              </a:rPr>
              <a:t>aslında</a:t>
            </a:r>
            <a:r>
              <a:rPr lang="en-US" sz="2800" cap="none" dirty="0" smtClean="0">
                <a:solidFill>
                  <a:schemeClr val="bg1"/>
                </a:solidFill>
                <a:latin typeface="Comic Sans MS" charset="-94"/>
                <a:ea typeface="Comic Sans MS" charset="-94"/>
                <a:cs typeface="Comic Sans MS" charset="-94"/>
              </a:rPr>
              <a:t> en </a:t>
            </a:r>
            <a:r>
              <a:rPr lang="en-US" sz="2800" cap="none" dirty="0" err="1" smtClean="0">
                <a:solidFill>
                  <a:schemeClr val="bg1"/>
                </a:solidFill>
                <a:latin typeface="Comic Sans MS" charset="-94"/>
                <a:ea typeface="Comic Sans MS" charset="-94"/>
                <a:cs typeface="Comic Sans MS" charset="-94"/>
              </a:rPr>
              <a:t>eski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sistemi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olduğu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gerçeğine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dikkat</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çekmekte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fayda</a:t>
            </a:r>
            <a:r>
              <a:rPr lang="en-US" sz="2800" cap="none" dirty="0" smtClean="0">
                <a:solidFill>
                  <a:schemeClr val="bg1"/>
                </a:solidFill>
                <a:latin typeface="Comic Sans MS" charset="-94"/>
                <a:ea typeface="Comic Sans MS" charset="-94"/>
                <a:cs typeface="Comic Sans MS" charset="-94"/>
              </a:rPr>
              <a:t> var. </a:t>
            </a:r>
          </a:p>
          <a:p>
            <a:r>
              <a:rPr lang="en-US" sz="2800" cap="none" dirty="0" err="1" smtClean="0">
                <a:solidFill>
                  <a:schemeClr val="bg1"/>
                </a:solidFill>
                <a:latin typeface="Comic Sans MS" charset="-94"/>
                <a:ea typeface="Comic Sans MS" charset="-94"/>
                <a:cs typeface="Comic Sans MS" charset="-94"/>
              </a:rPr>
              <a:t>Tarihte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kültürel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entelektüel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gelişimin</a:t>
            </a:r>
            <a:r>
              <a:rPr lang="en-US" sz="2800" cap="none" dirty="0" smtClean="0">
                <a:solidFill>
                  <a:schemeClr val="bg1"/>
                </a:solidFill>
                <a:latin typeface="Comic Sans MS" charset="-94"/>
                <a:ea typeface="Comic Sans MS" charset="-94"/>
                <a:cs typeface="Comic Sans MS" charset="-94"/>
              </a:rPr>
              <a:t> en </a:t>
            </a:r>
            <a:r>
              <a:rPr lang="en-US" sz="2800" cap="none" dirty="0" err="1" smtClean="0">
                <a:solidFill>
                  <a:schemeClr val="bg1"/>
                </a:solidFill>
                <a:latin typeface="Comic Sans MS" charset="-94"/>
                <a:ea typeface="Comic Sans MS" charset="-94"/>
                <a:cs typeface="Comic Sans MS" charset="-94"/>
              </a:rPr>
              <a:t>yüksek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olduğu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dönemlerde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yaygın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metodu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evde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özel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öğretmenler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ile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eğitimdir</a:t>
            </a:r>
            <a:r>
              <a:rPr lang="en-US" sz="2800" cap="none" dirty="0" smtClean="0">
                <a:solidFill>
                  <a:schemeClr val="bg1"/>
                </a:solidFill>
                <a:latin typeface="Comic Sans MS" charset="-94"/>
                <a:ea typeface="Comic Sans MS" charset="-94"/>
                <a:cs typeface="Comic Sans MS" charset="-94"/>
              </a:rPr>
              <a:t>. </a:t>
            </a:r>
          </a:p>
        </p:txBody>
      </p:sp>
    </p:spTree>
    <p:extLst>
      <p:ext uri="{BB962C8B-B14F-4D97-AF65-F5344CB8AC3E}">
        <p14:creationId xmlns:p14="http://schemas.microsoft.com/office/powerpoint/2010/main" val="162124745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529389" y="1187116"/>
            <a:ext cx="5630780" cy="5374105"/>
          </a:xfrm>
        </p:spPr>
        <p:txBody>
          <a:bodyPr>
            <a:normAutofit/>
          </a:bodyPr>
          <a:lstStyle/>
          <a:p>
            <a:r>
              <a:rPr lang="en-US" sz="2800" cap="none" dirty="0" err="1">
                <a:solidFill>
                  <a:schemeClr val="bg1"/>
                </a:solidFill>
                <a:latin typeface="Comic Sans MS" charset="-94"/>
                <a:ea typeface="Comic Sans MS" charset="-94"/>
                <a:cs typeface="Comic Sans MS" charset="-94"/>
              </a:rPr>
              <a:t>Okul</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merkezî</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eğitim</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metodu</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bir</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çok</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farklı</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biçimlerde</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denense</a:t>
            </a:r>
            <a:r>
              <a:rPr lang="en-US" sz="2800" cap="none" dirty="0">
                <a:solidFill>
                  <a:schemeClr val="bg1"/>
                </a:solidFill>
                <a:latin typeface="Comic Sans MS" charset="-94"/>
                <a:ea typeface="Comic Sans MS" charset="-94"/>
                <a:cs typeface="Comic Sans MS" charset="-94"/>
              </a:rPr>
              <a:t> de, </a:t>
            </a:r>
            <a:r>
              <a:rPr lang="en-US" sz="2800" cap="none" dirty="0" err="1">
                <a:solidFill>
                  <a:schemeClr val="bg1"/>
                </a:solidFill>
                <a:latin typeface="Comic Sans MS" charset="-94"/>
                <a:ea typeface="Comic Sans MS" charset="-94"/>
                <a:cs typeface="Comic Sans MS" charset="-94"/>
              </a:rPr>
              <a:t>asla</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evde</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verilebilecek</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bireysel</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eğitimin</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öznel</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faydalarına</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yaklaşamamaktadır</a:t>
            </a:r>
            <a:r>
              <a:rPr lang="en-US" sz="2800" cap="none" dirty="0" smtClean="0">
                <a:solidFill>
                  <a:schemeClr val="bg1"/>
                </a:solidFill>
                <a:latin typeface="Comic Sans MS" charset="-94"/>
                <a:ea typeface="Comic Sans MS" charset="-94"/>
                <a:cs typeface="Comic Sans MS" charset="-94"/>
              </a:rPr>
              <a:t>.</a:t>
            </a:r>
          </a:p>
          <a:p>
            <a:r>
              <a:rPr lang="en-US" sz="2800" cap="none" dirty="0" err="1" smtClean="0">
                <a:solidFill>
                  <a:schemeClr val="bg1"/>
                </a:solidFill>
                <a:latin typeface="Comic Sans MS" charset="-94"/>
                <a:ea typeface="Comic Sans MS" charset="-94"/>
                <a:cs typeface="Comic Sans MS" charset="-94"/>
              </a:rPr>
              <a:t>Çocuğunun</a:t>
            </a:r>
            <a:r>
              <a:rPr lang="en-US" sz="2800" cap="none" dirty="0" smtClean="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olabileceklerin</a:t>
            </a:r>
            <a:r>
              <a:rPr lang="en-US" sz="2800" cap="none" dirty="0">
                <a:solidFill>
                  <a:schemeClr val="bg1"/>
                </a:solidFill>
                <a:latin typeface="Comic Sans MS" charset="-94"/>
                <a:ea typeface="Comic Sans MS" charset="-94"/>
                <a:cs typeface="Comic Sans MS" charset="-94"/>
              </a:rPr>
              <a:t> en </a:t>
            </a:r>
            <a:r>
              <a:rPr lang="en-US" sz="2800" cap="none" dirty="0" err="1">
                <a:solidFill>
                  <a:schemeClr val="bg1"/>
                </a:solidFill>
                <a:latin typeface="Comic Sans MS" charset="-94"/>
                <a:ea typeface="Comic Sans MS" charset="-94"/>
                <a:cs typeface="Comic Sans MS" charset="-94"/>
              </a:rPr>
              <a:t>iyilerine</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sahip</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olması</a:t>
            </a:r>
            <a:r>
              <a:rPr lang="en-US" sz="2800" cap="none" dirty="0">
                <a:solidFill>
                  <a:schemeClr val="bg1"/>
                </a:solidFill>
                <a:latin typeface="Comic Sans MS" charset="-94"/>
                <a:ea typeface="Comic Sans MS" charset="-94"/>
                <a:cs typeface="Comic Sans MS" charset="-94"/>
              </a:rPr>
              <a:t> her </a:t>
            </a:r>
            <a:r>
              <a:rPr lang="en-US" sz="2800" cap="none" dirty="0" err="1">
                <a:solidFill>
                  <a:schemeClr val="bg1"/>
                </a:solidFill>
                <a:latin typeface="Comic Sans MS" charset="-94"/>
                <a:ea typeface="Comic Sans MS" charset="-94"/>
                <a:cs typeface="Comic Sans MS" charset="-94"/>
              </a:rPr>
              <a:t>anne</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babanın</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dileğidir</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bugün</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ev</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okulu</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bunu</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sağlamanın</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yegane</a:t>
            </a:r>
            <a:r>
              <a:rPr lang="en-US" sz="2800" cap="none" dirty="0">
                <a:solidFill>
                  <a:schemeClr val="bg1"/>
                </a:solidFill>
                <a:latin typeface="Comic Sans MS" charset="-94"/>
                <a:ea typeface="Comic Sans MS" charset="-94"/>
                <a:cs typeface="Comic Sans MS" charset="-94"/>
              </a:rPr>
              <a:t> </a:t>
            </a:r>
            <a:r>
              <a:rPr lang="en-US" sz="2800" cap="none" dirty="0" err="1">
                <a:solidFill>
                  <a:schemeClr val="bg1"/>
                </a:solidFill>
                <a:latin typeface="Comic Sans MS" charset="-94"/>
                <a:ea typeface="Comic Sans MS" charset="-94"/>
                <a:cs typeface="Comic Sans MS" charset="-94"/>
              </a:rPr>
              <a:t>yoludur</a:t>
            </a:r>
            <a:r>
              <a:rPr lang="en-US" sz="2800" cap="none" dirty="0">
                <a:solidFill>
                  <a:schemeClr val="bg1"/>
                </a:solidFill>
                <a:latin typeface="Comic Sans MS" charset="-94"/>
                <a:ea typeface="Comic Sans MS" charset="-94"/>
                <a:cs typeface="Comic Sans MS" charset="-94"/>
              </a:rPr>
              <a:t>.</a:t>
            </a:r>
            <a:endParaRPr lang="en-US" sz="2800" b="1" cap="none" dirty="0">
              <a:solidFill>
                <a:schemeClr val="bg1"/>
              </a:solidFill>
              <a:latin typeface="Comic Sans MS" charset="-94"/>
              <a:ea typeface="Comic Sans MS" charset="-94"/>
              <a:cs typeface="Comic Sans MS" charset="-94"/>
            </a:endParaRPr>
          </a:p>
          <a:p>
            <a:endParaRPr lang="en-US" sz="2800" cap="none" dirty="0" smtClean="0">
              <a:solidFill>
                <a:schemeClr val="bg1"/>
              </a:solidFill>
              <a:latin typeface="Comic Sans MS" charset="-94"/>
              <a:ea typeface="Comic Sans MS" charset="-94"/>
              <a:cs typeface="Comic Sans MS" charset="-94"/>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84758" y="1120942"/>
            <a:ext cx="5614738" cy="4648200"/>
          </a:xfrm>
          <a:prstGeom prst="rect">
            <a:avLst/>
          </a:prstGeom>
        </p:spPr>
      </p:pic>
    </p:spTree>
    <p:extLst>
      <p:ext uri="{BB962C8B-B14F-4D97-AF65-F5344CB8AC3E}">
        <p14:creationId xmlns:p14="http://schemas.microsoft.com/office/powerpoint/2010/main" val="1285750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9810" y="609600"/>
            <a:ext cx="9849853" cy="529390"/>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98357" y="1187117"/>
            <a:ext cx="10395285" cy="4908884"/>
          </a:xfrm>
        </p:spPr>
        <p:txBody>
          <a:bodyPr>
            <a:normAutofit/>
          </a:bodyPr>
          <a:lstStyle/>
          <a:p>
            <a:pPr marL="457200" indent="-457200">
              <a:buFont typeface="Arial" charset="-94"/>
              <a:buChar char="•"/>
            </a:pPr>
            <a:r>
              <a:rPr lang="en-US" sz="2800" cap="none" dirty="0" err="1" smtClean="0">
                <a:solidFill>
                  <a:schemeClr val="bg1"/>
                </a:solidFill>
                <a:latin typeface="Comic Sans MS" charset="-94"/>
                <a:ea typeface="Comic Sans MS" charset="-94"/>
                <a:cs typeface="Comic Sans MS" charset="-94"/>
              </a:rPr>
              <a:t>Ev</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okulu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uygulaması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günümüzde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büyük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ölçüde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ekonomik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nedenlerle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öğrenciye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veya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birden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fazla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öğretmen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tutmakla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değil</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ebeveynlerden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birinin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üstlenmesi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ile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gerçekleşmektedir</a:t>
            </a:r>
            <a:r>
              <a:rPr lang="en-US" sz="2800" cap="none" dirty="0" smtClean="0">
                <a:solidFill>
                  <a:schemeClr val="bg1"/>
                </a:solidFill>
                <a:latin typeface="Comic Sans MS" charset="-94"/>
                <a:ea typeface="Comic Sans MS" charset="-94"/>
                <a:cs typeface="Comic Sans MS" charset="-94"/>
              </a:rPr>
              <a:t>. </a:t>
            </a:r>
          </a:p>
          <a:p>
            <a:pPr marL="457200" indent="-457200">
              <a:buFont typeface="Arial" charset="-94"/>
              <a:buChar char="•"/>
            </a:pPr>
            <a:r>
              <a:rPr lang="en-US" sz="2800" cap="none" dirty="0" smtClean="0">
                <a:solidFill>
                  <a:schemeClr val="bg1"/>
                </a:solidFill>
                <a:latin typeface="Comic Sans MS" charset="-94"/>
                <a:ea typeface="Comic Sans MS" charset="-94"/>
                <a:cs typeface="Comic Sans MS" charset="-94"/>
              </a:rPr>
              <a:t>Bu </a:t>
            </a:r>
            <a:r>
              <a:rPr lang="en-US" sz="2800" cap="none" dirty="0" err="1" smtClean="0">
                <a:solidFill>
                  <a:schemeClr val="bg1"/>
                </a:solidFill>
                <a:latin typeface="Comic Sans MS" charset="-94"/>
                <a:ea typeface="Comic Sans MS" charset="-94"/>
                <a:cs typeface="Comic Sans MS" charset="-94"/>
              </a:rPr>
              <a:t>noktada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önemli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olan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şey</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öğrencinin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eğitiminden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sorumlu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olacak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kişinin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bu</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konuda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yetkin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ev</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donanımlı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olmasıdır</a:t>
            </a:r>
            <a:r>
              <a:rPr lang="en-US" sz="2800" cap="none" dirty="0" smtClean="0">
                <a:solidFill>
                  <a:schemeClr val="bg1"/>
                </a:solidFill>
                <a:latin typeface="Comic Sans MS" charset="-94"/>
                <a:ea typeface="Comic Sans MS" charset="-94"/>
                <a:cs typeface="Comic Sans MS" charset="-94"/>
              </a:rPr>
              <a:t>. Bu </a:t>
            </a:r>
            <a:r>
              <a:rPr lang="en-US" sz="2800" cap="none" dirty="0" err="1" smtClean="0">
                <a:solidFill>
                  <a:schemeClr val="bg1"/>
                </a:solidFill>
                <a:latin typeface="Comic Sans MS" charset="-94"/>
                <a:ea typeface="Comic Sans MS" charset="-94"/>
                <a:cs typeface="Comic Sans MS" charset="-94"/>
              </a:rPr>
              <a:t>yüzden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amerika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birleşik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devletleri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nde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çok</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eyalette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ev</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okulunun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uygulanabilirliği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ile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ilgili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kanunlar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anne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veya</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babanın</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lisans</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ve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üzeri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bir</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eğitim</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düzeyine</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sahip</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olmasını</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gerekli</a:t>
            </a:r>
            <a:r>
              <a:rPr lang="en-US" sz="2800" cap="none" dirty="0" smtClean="0">
                <a:solidFill>
                  <a:schemeClr val="bg1"/>
                </a:solidFill>
                <a:latin typeface="Comic Sans MS" charset="-94"/>
                <a:ea typeface="Comic Sans MS" charset="-94"/>
                <a:cs typeface="Comic Sans MS" charset="-94"/>
              </a:rPr>
              <a:t> </a:t>
            </a:r>
            <a:r>
              <a:rPr lang="en-US" sz="2800" cap="none" dirty="0" err="1" smtClean="0">
                <a:solidFill>
                  <a:schemeClr val="bg1"/>
                </a:solidFill>
                <a:latin typeface="Comic Sans MS" charset="-94"/>
                <a:ea typeface="Comic Sans MS" charset="-94"/>
                <a:cs typeface="Comic Sans MS" charset="-94"/>
              </a:rPr>
              <a:t>kılmaktadır</a:t>
            </a:r>
            <a:r>
              <a:rPr lang="en-US" sz="2800" cap="none" dirty="0" smtClean="0">
                <a:solidFill>
                  <a:schemeClr val="bg1"/>
                </a:solidFill>
                <a:latin typeface="Comic Sans MS" charset="-94"/>
                <a:ea typeface="Comic Sans MS" charset="-94"/>
                <a:cs typeface="Comic Sans MS" charset="-94"/>
              </a:rPr>
              <a:t>.</a:t>
            </a:r>
          </a:p>
        </p:txBody>
      </p:sp>
    </p:spTree>
    <p:extLst>
      <p:ext uri="{BB962C8B-B14F-4D97-AF65-F5344CB8AC3E}">
        <p14:creationId xmlns:p14="http://schemas.microsoft.com/office/powerpoint/2010/main" val="138856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9810" y="741948"/>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446049" y="1652337"/>
            <a:ext cx="10462581" cy="4347019"/>
          </a:xfrm>
        </p:spPr>
        <p:txBody>
          <a:bodyPr>
            <a:normAutofit/>
          </a:bodyPr>
          <a:lstStyle/>
          <a:p>
            <a:pPr marL="457200" indent="-457200">
              <a:buFont typeface="Arial" charset="-94"/>
              <a:buChar char="•"/>
            </a:pPr>
            <a:r>
              <a:rPr lang="en-US" sz="2800" cap="none" dirty="0" smtClean="0">
                <a:solidFill>
                  <a:schemeClr val="bg1"/>
                </a:solidFill>
              </a:rPr>
              <a:t>1960′ </a:t>
            </a:r>
            <a:r>
              <a:rPr lang="en-US" sz="2800" cap="none" dirty="0" err="1" smtClean="0">
                <a:solidFill>
                  <a:schemeClr val="bg1"/>
                </a:solidFill>
              </a:rPr>
              <a:t>larda</a:t>
            </a:r>
            <a:r>
              <a:rPr lang="en-US" sz="2800" cap="none" dirty="0" smtClean="0">
                <a:solidFill>
                  <a:schemeClr val="bg1"/>
                </a:solidFill>
              </a:rPr>
              <a:t> 40 </a:t>
            </a:r>
            <a:r>
              <a:rPr lang="en-US" sz="2800" cap="none" dirty="0" err="1" smtClean="0">
                <a:solidFill>
                  <a:schemeClr val="bg1"/>
                </a:solidFill>
              </a:rPr>
              <a:t>sene</a:t>
            </a:r>
            <a:r>
              <a:rPr lang="en-US" sz="2800" cap="none" dirty="0" smtClean="0">
                <a:solidFill>
                  <a:schemeClr val="bg1"/>
                </a:solidFill>
              </a:rPr>
              <a:t> </a:t>
            </a:r>
            <a:r>
              <a:rPr lang="en-US" sz="2800" cap="none" dirty="0" err="1" smtClean="0">
                <a:solidFill>
                  <a:schemeClr val="bg1"/>
                </a:solidFill>
              </a:rPr>
              <a:t>gibi</a:t>
            </a:r>
            <a:r>
              <a:rPr lang="en-US" sz="2800" cap="none" dirty="0" smtClean="0">
                <a:solidFill>
                  <a:schemeClr val="bg1"/>
                </a:solidFill>
              </a:rPr>
              <a:t> </a:t>
            </a:r>
            <a:r>
              <a:rPr lang="en-US" sz="2800" cap="none" dirty="0" err="1" smtClean="0">
                <a:solidFill>
                  <a:schemeClr val="bg1"/>
                </a:solidFill>
              </a:rPr>
              <a:t>bir</a:t>
            </a:r>
            <a:r>
              <a:rPr lang="en-US" sz="2800" cap="none" dirty="0" smtClean="0">
                <a:solidFill>
                  <a:schemeClr val="bg1"/>
                </a:solidFill>
              </a:rPr>
              <a:t> </a:t>
            </a:r>
            <a:r>
              <a:rPr lang="en-US" sz="2800" cap="none" dirty="0" err="1" smtClean="0">
                <a:solidFill>
                  <a:schemeClr val="bg1"/>
                </a:solidFill>
              </a:rPr>
              <a:t>süredir</a:t>
            </a:r>
            <a:r>
              <a:rPr lang="en-US" sz="2800" cap="none" dirty="0" smtClean="0">
                <a:solidFill>
                  <a:schemeClr val="bg1"/>
                </a:solidFill>
              </a:rPr>
              <a:t> </a:t>
            </a:r>
            <a:r>
              <a:rPr lang="en-US" sz="2800" cap="none" dirty="0" err="1" smtClean="0">
                <a:solidFill>
                  <a:schemeClr val="bg1"/>
                </a:solidFill>
              </a:rPr>
              <a:t>zorunlu</a:t>
            </a:r>
            <a:r>
              <a:rPr lang="en-US" sz="2800" cap="none" dirty="0" smtClean="0">
                <a:solidFill>
                  <a:schemeClr val="bg1"/>
                </a:solidFill>
              </a:rPr>
              <a:t> </a:t>
            </a:r>
            <a:r>
              <a:rPr lang="en-US" sz="2800" cap="none" dirty="0" err="1" smtClean="0">
                <a:solidFill>
                  <a:schemeClr val="bg1"/>
                </a:solidFill>
              </a:rPr>
              <a:t>olan</a:t>
            </a:r>
            <a:r>
              <a:rPr lang="en-US" sz="2800" cap="none" dirty="0" smtClean="0">
                <a:solidFill>
                  <a:schemeClr val="bg1"/>
                </a:solidFill>
              </a:rPr>
              <a:t> ilk </a:t>
            </a:r>
            <a:r>
              <a:rPr lang="en-US" sz="2800" cap="none" dirty="0" err="1" smtClean="0">
                <a:solidFill>
                  <a:schemeClr val="bg1"/>
                </a:solidFill>
              </a:rPr>
              <a:t>öğretim</a:t>
            </a:r>
            <a:r>
              <a:rPr lang="en-US" sz="2800" cap="none" dirty="0" smtClean="0">
                <a:solidFill>
                  <a:schemeClr val="bg1"/>
                </a:solidFill>
              </a:rPr>
              <a:t> </a:t>
            </a:r>
            <a:r>
              <a:rPr lang="en-US" sz="2800" cap="none" dirty="0" err="1" smtClean="0">
                <a:solidFill>
                  <a:schemeClr val="bg1"/>
                </a:solidFill>
              </a:rPr>
              <a:t>seviyesi</a:t>
            </a:r>
            <a:r>
              <a:rPr lang="en-US" sz="2800" cap="none" dirty="0" smtClean="0">
                <a:solidFill>
                  <a:schemeClr val="bg1"/>
                </a:solidFill>
              </a:rPr>
              <a:t> </a:t>
            </a:r>
            <a:r>
              <a:rPr lang="en-US" sz="2800" cap="none" dirty="0" err="1" smtClean="0">
                <a:solidFill>
                  <a:schemeClr val="bg1"/>
                </a:solidFill>
              </a:rPr>
              <a:t>okullarından</a:t>
            </a:r>
            <a:r>
              <a:rPr lang="en-US" sz="2800" cap="none" dirty="0" smtClean="0">
                <a:solidFill>
                  <a:schemeClr val="bg1"/>
                </a:solidFill>
              </a:rPr>
              <a:t> </a:t>
            </a:r>
            <a:r>
              <a:rPr lang="en-US" sz="2800" cap="none" dirty="0" err="1" smtClean="0">
                <a:solidFill>
                  <a:schemeClr val="bg1"/>
                </a:solidFill>
              </a:rPr>
              <a:t>toplum</a:t>
            </a:r>
            <a:r>
              <a:rPr lang="en-US" sz="2800" cap="none" dirty="0" smtClean="0">
                <a:solidFill>
                  <a:schemeClr val="bg1"/>
                </a:solidFill>
              </a:rPr>
              <a:t> </a:t>
            </a:r>
            <a:r>
              <a:rPr lang="en-US" sz="2800" cap="none" dirty="0" err="1" smtClean="0">
                <a:solidFill>
                  <a:schemeClr val="bg1"/>
                </a:solidFill>
              </a:rPr>
              <a:t>gerekli</a:t>
            </a:r>
            <a:r>
              <a:rPr lang="en-US" sz="2800" cap="none" dirty="0" smtClean="0">
                <a:solidFill>
                  <a:schemeClr val="bg1"/>
                </a:solidFill>
              </a:rPr>
              <a:t> </a:t>
            </a:r>
            <a:r>
              <a:rPr lang="en-US" sz="2800" cap="none" dirty="0" err="1" smtClean="0">
                <a:solidFill>
                  <a:schemeClr val="bg1"/>
                </a:solidFill>
              </a:rPr>
              <a:t>verimi</a:t>
            </a:r>
            <a:r>
              <a:rPr lang="en-US" sz="2800" cap="none" dirty="0" smtClean="0">
                <a:solidFill>
                  <a:schemeClr val="bg1"/>
                </a:solidFill>
              </a:rPr>
              <a:t> </a:t>
            </a:r>
            <a:r>
              <a:rPr lang="en-US" sz="2800" cap="none" dirty="0" err="1" smtClean="0">
                <a:solidFill>
                  <a:schemeClr val="bg1"/>
                </a:solidFill>
              </a:rPr>
              <a:t>alamadığını</a:t>
            </a:r>
            <a:r>
              <a:rPr lang="en-US" sz="2800" cap="none" dirty="0" smtClean="0">
                <a:solidFill>
                  <a:schemeClr val="bg1"/>
                </a:solidFill>
              </a:rPr>
              <a:t> </a:t>
            </a:r>
            <a:r>
              <a:rPr lang="en-US" sz="2800" cap="none" dirty="0" err="1" smtClean="0">
                <a:solidFill>
                  <a:schemeClr val="bg1"/>
                </a:solidFill>
              </a:rPr>
              <a:t>fark</a:t>
            </a:r>
            <a:r>
              <a:rPr lang="en-US" sz="2800" cap="none" dirty="0" smtClean="0">
                <a:solidFill>
                  <a:schemeClr val="bg1"/>
                </a:solidFill>
              </a:rPr>
              <a:t> </a:t>
            </a:r>
            <a:r>
              <a:rPr lang="en-US" sz="2800" cap="none" dirty="0" err="1" smtClean="0">
                <a:solidFill>
                  <a:schemeClr val="bg1"/>
                </a:solidFill>
              </a:rPr>
              <a:t>etmiştir</a:t>
            </a:r>
            <a:r>
              <a:rPr lang="en-US" sz="2800" cap="none" dirty="0" smtClean="0">
                <a:solidFill>
                  <a:schemeClr val="bg1"/>
                </a:solidFill>
              </a:rPr>
              <a:t> </a:t>
            </a:r>
            <a:r>
              <a:rPr lang="en-US" sz="2800" cap="none" dirty="0" err="1" smtClean="0">
                <a:solidFill>
                  <a:schemeClr val="bg1"/>
                </a:solidFill>
              </a:rPr>
              <a:t>ve</a:t>
            </a:r>
            <a:r>
              <a:rPr lang="en-US" sz="2800" cap="none" dirty="0" smtClean="0">
                <a:solidFill>
                  <a:schemeClr val="bg1"/>
                </a:solidFill>
              </a:rPr>
              <a:t> </a:t>
            </a:r>
            <a:r>
              <a:rPr lang="en-US" sz="2800" cap="none" dirty="0" err="1" smtClean="0">
                <a:solidFill>
                  <a:schemeClr val="bg1"/>
                </a:solidFill>
              </a:rPr>
              <a:t>aileler</a:t>
            </a:r>
            <a:r>
              <a:rPr lang="en-US" sz="2800" cap="none" dirty="0" smtClean="0">
                <a:solidFill>
                  <a:schemeClr val="bg1"/>
                </a:solidFill>
              </a:rPr>
              <a:t> </a:t>
            </a:r>
            <a:r>
              <a:rPr lang="en-US" sz="2800" cap="none" dirty="0" err="1" smtClean="0">
                <a:solidFill>
                  <a:schemeClr val="bg1"/>
                </a:solidFill>
              </a:rPr>
              <a:t>yavaş</a:t>
            </a:r>
            <a:r>
              <a:rPr lang="en-US" sz="2800" cap="none" dirty="0" smtClean="0">
                <a:solidFill>
                  <a:schemeClr val="bg1"/>
                </a:solidFill>
              </a:rPr>
              <a:t> </a:t>
            </a:r>
            <a:r>
              <a:rPr lang="en-US" sz="2800" cap="none" dirty="0" err="1" smtClean="0">
                <a:solidFill>
                  <a:schemeClr val="bg1"/>
                </a:solidFill>
              </a:rPr>
              <a:t>yavaş</a:t>
            </a:r>
            <a:r>
              <a:rPr lang="en-US" sz="2800" cap="none" dirty="0" smtClean="0">
                <a:solidFill>
                  <a:schemeClr val="bg1"/>
                </a:solidFill>
              </a:rPr>
              <a:t> </a:t>
            </a:r>
            <a:r>
              <a:rPr lang="en-US" sz="2800" cap="none" dirty="0" err="1" smtClean="0">
                <a:solidFill>
                  <a:schemeClr val="bg1"/>
                </a:solidFill>
              </a:rPr>
              <a:t>çocuklarını</a:t>
            </a:r>
            <a:r>
              <a:rPr lang="en-US" sz="2800" cap="none" dirty="0" smtClean="0">
                <a:solidFill>
                  <a:schemeClr val="bg1"/>
                </a:solidFill>
              </a:rPr>
              <a:t> </a:t>
            </a:r>
            <a:r>
              <a:rPr lang="en-US" sz="2800" cap="none" dirty="0" err="1" smtClean="0">
                <a:solidFill>
                  <a:schemeClr val="bg1"/>
                </a:solidFill>
              </a:rPr>
              <a:t>okullardan</a:t>
            </a:r>
            <a:r>
              <a:rPr lang="en-US" sz="2800" cap="none" dirty="0" smtClean="0">
                <a:solidFill>
                  <a:schemeClr val="bg1"/>
                </a:solidFill>
              </a:rPr>
              <a:t> </a:t>
            </a:r>
            <a:r>
              <a:rPr lang="en-US" sz="2800" cap="none" dirty="0" err="1" smtClean="0">
                <a:solidFill>
                  <a:schemeClr val="bg1"/>
                </a:solidFill>
              </a:rPr>
              <a:t>almaya</a:t>
            </a:r>
            <a:r>
              <a:rPr lang="en-US" sz="2800" cap="none" dirty="0" smtClean="0">
                <a:solidFill>
                  <a:schemeClr val="bg1"/>
                </a:solidFill>
              </a:rPr>
              <a:t>, </a:t>
            </a:r>
            <a:r>
              <a:rPr lang="en-US" sz="2800" cap="none" dirty="0" err="1" smtClean="0">
                <a:solidFill>
                  <a:schemeClr val="bg1"/>
                </a:solidFill>
              </a:rPr>
              <a:t>onlara</a:t>
            </a:r>
            <a:r>
              <a:rPr lang="en-US" sz="2800" cap="none" dirty="0" smtClean="0">
                <a:solidFill>
                  <a:schemeClr val="bg1"/>
                </a:solidFill>
              </a:rPr>
              <a:t> </a:t>
            </a:r>
            <a:r>
              <a:rPr lang="en-US" sz="2800" cap="none" dirty="0" err="1" smtClean="0">
                <a:solidFill>
                  <a:schemeClr val="bg1"/>
                </a:solidFill>
              </a:rPr>
              <a:t>evde</a:t>
            </a:r>
            <a:r>
              <a:rPr lang="en-US" sz="2800" cap="none" dirty="0" smtClean="0">
                <a:solidFill>
                  <a:schemeClr val="bg1"/>
                </a:solidFill>
              </a:rPr>
              <a:t> </a:t>
            </a:r>
            <a:r>
              <a:rPr lang="en-US" sz="2800" cap="none" dirty="0" err="1" smtClean="0">
                <a:solidFill>
                  <a:schemeClr val="bg1"/>
                </a:solidFill>
              </a:rPr>
              <a:t>eğitim</a:t>
            </a:r>
            <a:r>
              <a:rPr lang="en-US" sz="2800" cap="none" dirty="0" smtClean="0">
                <a:solidFill>
                  <a:schemeClr val="bg1"/>
                </a:solidFill>
              </a:rPr>
              <a:t> </a:t>
            </a:r>
            <a:r>
              <a:rPr lang="en-US" sz="2800" cap="none" dirty="0" err="1" smtClean="0">
                <a:solidFill>
                  <a:schemeClr val="bg1"/>
                </a:solidFill>
              </a:rPr>
              <a:t>vermeye</a:t>
            </a:r>
            <a:r>
              <a:rPr lang="en-US" sz="2800" cap="none" dirty="0" smtClean="0">
                <a:solidFill>
                  <a:schemeClr val="bg1"/>
                </a:solidFill>
              </a:rPr>
              <a:t> </a:t>
            </a:r>
            <a:r>
              <a:rPr lang="en-US" sz="2800" cap="none" dirty="0" err="1" smtClean="0">
                <a:solidFill>
                  <a:schemeClr val="bg1"/>
                </a:solidFill>
              </a:rPr>
              <a:t>başlarlar</a:t>
            </a:r>
            <a:r>
              <a:rPr lang="en-US" sz="2800" cap="none" dirty="0" smtClean="0">
                <a:solidFill>
                  <a:schemeClr val="bg1"/>
                </a:solidFill>
              </a:rPr>
              <a:t>. </a:t>
            </a:r>
          </a:p>
          <a:p>
            <a:pPr marL="457200" indent="-457200">
              <a:buFont typeface="Arial" charset="-94"/>
              <a:buChar char="•"/>
            </a:pPr>
            <a:r>
              <a:rPr lang="en-US" sz="2800" cap="none" dirty="0" err="1" smtClean="0">
                <a:solidFill>
                  <a:schemeClr val="bg1"/>
                </a:solidFill>
              </a:rPr>
              <a:t>Bunun</a:t>
            </a:r>
            <a:r>
              <a:rPr lang="en-US" sz="2800" cap="none" dirty="0" smtClean="0">
                <a:solidFill>
                  <a:schemeClr val="bg1"/>
                </a:solidFill>
              </a:rPr>
              <a:t> en </a:t>
            </a:r>
            <a:r>
              <a:rPr lang="en-US" sz="2800" cap="none" dirty="0" err="1" smtClean="0">
                <a:solidFill>
                  <a:schemeClr val="bg1"/>
                </a:solidFill>
              </a:rPr>
              <a:t>önemli</a:t>
            </a:r>
            <a:r>
              <a:rPr lang="en-US" sz="2800" cap="none" dirty="0" smtClean="0">
                <a:solidFill>
                  <a:schemeClr val="bg1"/>
                </a:solidFill>
              </a:rPr>
              <a:t> </a:t>
            </a:r>
            <a:r>
              <a:rPr lang="en-US" sz="2800" cap="none" dirty="0" err="1" smtClean="0">
                <a:solidFill>
                  <a:schemeClr val="bg1"/>
                </a:solidFill>
              </a:rPr>
              <a:t>sebepleri</a:t>
            </a:r>
            <a:r>
              <a:rPr lang="en-US" sz="2800" cap="none" dirty="0" smtClean="0">
                <a:solidFill>
                  <a:schemeClr val="bg1"/>
                </a:solidFill>
              </a:rPr>
              <a:t>; </a:t>
            </a:r>
            <a:r>
              <a:rPr lang="en-US" sz="2800" cap="none" dirty="0" err="1" smtClean="0">
                <a:solidFill>
                  <a:schemeClr val="bg1"/>
                </a:solidFill>
              </a:rPr>
              <a:t>yetersiz</a:t>
            </a:r>
            <a:r>
              <a:rPr lang="en-US" sz="2800" cap="none" dirty="0" smtClean="0">
                <a:solidFill>
                  <a:schemeClr val="bg1"/>
                </a:solidFill>
              </a:rPr>
              <a:t> </a:t>
            </a:r>
            <a:r>
              <a:rPr lang="en-US" sz="2800" cap="none" dirty="0" err="1" smtClean="0">
                <a:solidFill>
                  <a:schemeClr val="bg1"/>
                </a:solidFill>
              </a:rPr>
              <a:t>ve</a:t>
            </a:r>
            <a:r>
              <a:rPr lang="en-US" sz="2800" cap="none" dirty="0" smtClean="0">
                <a:solidFill>
                  <a:schemeClr val="bg1"/>
                </a:solidFill>
              </a:rPr>
              <a:t> </a:t>
            </a:r>
            <a:r>
              <a:rPr lang="en-US" sz="2800" cap="none" dirty="0" err="1" smtClean="0">
                <a:solidFill>
                  <a:schemeClr val="bg1"/>
                </a:solidFill>
              </a:rPr>
              <a:t>kalitesiz</a:t>
            </a:r>
            <a:r>
              <a:rPr lang="en-US" sz="2800" cap="none" dirty="0" smtClean="0">
                <a:solidFill>
                  <a:schemeClr val="bg1"/>
                </a:solidFill>
              </a:rPr>
              <a:t> </a:t>
            </a:r>
            <a:r>
              <a:rPr lang="en-US" sz="2800" cap="none" dirty="0" err="1" smtClean="0">
                <a:solidFill>
                  <a:schemeClr val="bg1"/>
                </a:solidFill>
              </a:rPr>
              <a:t>eğitim</a:t>
            </a:r>
            <a:r>
              <a:rPr lang="en-US" sz="2800" cap="none" dirty="0" smtClean="0">
                <a:solidFill>
                  <a:schemeClr val="bg1"/>
                </a:solidFill>
              </a:rPr>
              <a:t>, </a:t>
            </a:r>
            <a:r>
              <a:rPr lang="en-US" sz="2800" cap="none" dirty="0" err="1" smtClean="0">
                <a:solidFill>
                  <a:schemeClr val="bg1"/>
                </a:solidFill>
              </a:rPr>
              <a:t>istenmeyen</a:t>
            </a:r>
            <a:r>
              <a:rPr lang="en-US" sz="2800" cap="none" dirty="0" smtClean="0">
                <a:solidFill>
                  <a:schemeClr val="bg1"/>
                </a:solidFill>
              </a:rPr>
              <a:t> </a:t>
            </a:r>
            <a:r>
              <a:rPr lang="en-US" sz="2800" cap="none" dirty="0" err="1" smtClean="0">
                <a:solidFill>
                  <a:schemeClr val="bg1"/>
                </a:solidFill>
              </a:rPr>
              <a:t>değerlerin</a:t>
            </a:r>
            <a:r>
              <a:rPr lang="en-US" sz="2800" cap="none" dirty="0" smtClean="0">
                <a:solidFill>
                  <a:schemeClr val="bg1"/>
                </a:solidFill>
              </a:rPr>
              <a:t> </a:t>
            </a:r>
            <a:r>
              <a:rPr lang="en-US" sz="2800" cap="none" dirty="0" err="1" smtClean="0">
                <a:solidFill>
                  <a:schemeClr val="bg1"/>
                </a:solidFill>
              </a:rPr>
              <a:t>aşılanması</a:t>
            </a:r>
            <a:r>
              <a:rPr lang="en-US" sz="2800" cap="none" dirty="0" smtClean="0">
                <a:solidFill>
                  <a:schemeClr val="bg1"/>
                </a:solidFill>
              </a:rPr>
              <a:t> </a:t>
            </a:r>
            <a:r>
              <a:rPr lang="en-US" sz="2800" cap="none" dirty="0" err="1" smtClean="0">
                <a:solidFill>
                  <a:schemeClr val="bg1"/>
                </a:solidFill>
              </a:rPr>
              <a:t>ve</a:t>
            </a:r>
            <a:r>
              <a:rPr lang="en-US" sz="2800" cap="none" dirty="0" smtClean="0">
                <a:solidFill>
                  <a:schemeClr val="bg1"/>
                </a:solidFill>
              </a:rPr>
              <a:t> </a:t>
            </a:r>
            <a:r>
              <a:rPr lang="en-US" sz="2800" cap="none" dirty="0" err="1" smtClean="0">
                <a:solidFill>
                  <a:schemeClr val="bg1"/>
                </a:solidFill>
              </a:rPr>
              <a:t>çocuk</a:t>
            </a:r>
            <a:r>
              <a:rPr lang="en-US" sz="2800" cap="none" dirty="0" smtClean="0">
                <a:solidFill>
                  <a:schemeClr val="bg1"/>
                </a:solidFill>
              </a:rPr>
              <a:t> </a:t>
            </a:r>
            <a:r>
              <a:rPr lang="en-US" sz="2800" cap="none" dirty="0" err="1" smtClean="0">
                <a:solidFill>
                  <a:schemeClr val="bg1"/>
                </a:solidFill>
              </a:rPr>
              <a:t>gelişiminin</a:t>
            </a:r>
            <a:r>
              <a:rPr lang="en-US" sz="2800" cap="none" dirty="0" smtClean="0">
                <a:solidFill>
                  <a:schemeClr val="bg1"/>
                </a:solidFill>
              </a:rPr>
              <a:t> </a:t>
            </a:r>
            <a:r>
              <a:rPr lang="en-US" sz="2800" cap="none" dirty="0" err="1" smtClean="0">
                <a:solidFill>
                  <a:schemeClr val="bg1"/>
                </a:solidFill>
              </a:rPr>
              <a:t>sağlıksız</a:t>
            </a:r>
            <a:r>
              <a:rPr lang="en-US" sz="2800" cap="none" dirty="0" smtClean="0">
                <a:solidFill>
                  <a:schemeClr val="bg1"/>
                </a:solidFill>
              </a:rPr>
              <a:t> </a:t>
            </a:r>
            <a:r>
              <a:rPr lang="en-US" sz="2800" cap="none" dirty="0" err="1" smtClean="0">
                <a:solidFill>
                  <a:schemeClr val="bg1"/>
                </a:solidFill>
              </a:rPr>
              <a:t>yönde</a:t>
            </a:r>
            <a:r>
              <a:rPr lang="en-US" sz="2800" cap="none" dirty="0" smtClean="0">
                <a:solidFill>
                  <a:schemeClr val="bg1"/>
                </a:solidFill>
              </a:rPr>
              <a:t> </a:t>
            </a:r>
            <a:r>
              <a:rPr lang="en-US" sz="2800" cap="none" dirty="0" err="1" smtClean="0">
                <a:solidFill>
                  <a:schemeClr val="bg1"/>
                </a:solidFill>
              </a:rPr>
              <a:t>etkilenmesidir</a:t>
            </a:r>
            <a:r>
              <a:rPr lang="en-US" sz="2800" cap="none" dirty="0" smtClean="0">
                <a:solidFill>
                  <a:schemeClr val="bg1"/>
                </a:solidFill>
              </a:rPr>
              <a:t>. </a:t>
            </a:r>
            <a:endParaRPr lang="en-US" sz="2800" cap="none" dirty="0" smtClean="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20378268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25642" y="517359"/>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641683" y="1483895"/>
            <a:ext cx="10507579" cy="5374105"/>
          </a:xfrm>
        </p:spPr>
        <p:txBody>
          <a:bodyPr>
            <a:normAutofit/>
          </a:bodyPr>
          <a:lstStyle/>
          <a:p>
            <a:pPr marL="457200" indent="-457200" algn="ctr">
              <a:buFont typeface="Arial" charset="-94"/>
              <a:buChar char="•"/>
            </a:pPr>
            <a:r>
              <a:rPr lang="en-US" sz="2800" cap="none" dirty="0" err="1" smtClean="0">
                <a:solidFill>
                  <a:schemeClr val="bg1"/>
                </a:solidFill>
              </a:rPr>
              <a:t>Ev</a:t>
            </a:r>
            <a:r>
              <a:rPr lang="en-US" sz="2800" cap="none" dirty="0" smtClean="0">
                <a:solidFill>
                  <a:schemeClr val="bg1"/>
                </a:solidFill>
              </a:rPr>
              <a:t> </a:t>
            </a:r>
            <a:r>
              <a:rPr lang="en-US" sz="2800" cap="none" dirty="0" err="1" smtClean="0">
                <a:solidFill>
                  <a:schemeClr val="bg1"/>
                </a:solidFill>
              </a:rPr>
              <a:t>okulunu</a:t>
            </a:r>
            <a:r>
              <a:rPr lang="en-US" sz="2800" cap="none" dirty="0" smtClean="0">
                <a:solidFill>
                  <a:schemeClr val="bg1"/>
                </a:solidFill>
              </a:rPr>
              <a:t> </a:t>
            </a:r>
            <a:r>
              <a:rPr lang="en-US" sz="2800" cap="none" dirty="0" err="1" smtClean="0">
                <a:solidFill>
                  <a:schemeClr val="bg1"/>
                </a:solidFill>
              </a:rPr>
              <a:t>benimseyen</a:t>
            </a:r>
            <a:r>
              <a:rPr lang="en-US" sz="2800" cap="none" dirty="0" smtClean="0">
                <a:solidFill>
                  <a:schemeClr val="bg1"/>
                </a:solidFill>
              </a:rPr>
              <a:t> </a:t>
            </a:r>
            <a:r>
              <a:rPr lang="en-US" sz="2800" cap="none" dirty="0" err="1" smtClean="0">
                <a:solidFill>
                  <a:schemeClr val="bg1"/>
                </a:solidFill>
              </a:rPr>
              <a:t>iki</a:t>
            </a:r>
            <a:r>
              <a:rPr lang="en-US" sz="2800" cap="none" dirty="0" smtClean="0">
                <a:solidFill>
                  <a:schemeClr val="bg1"/>
                </a:solidFill>
              </a:rPr>
              <a:t> </a:t>
            </a:r>
            <a:r>
              <a:rPr lang="en-US" sz="2800" cap="none" dirty="0" err="1" smtClean="0">
                <a:solidFill>
                  <a:schemeClr val="bg1"/>
                </a:solidFill>
              </a:rPr>
              <a:t>farklı</a:t>
            </a:r>
            <a:r>
              <a:rPr lang="en-US" sz="2800" cap="none" dirty="0" smtClean="0">
                <a:solidFill>
                  <a:schemeClr val="bg1"/>
                </a:solidFill>
              </a:rPr>
              <a:t> </a:t>
            </a:r>
            <a:r>
              <a:rPr lang="en-US" sz="2800" cap="none" dirty="0" err="1" smtClean="0">
                <a:solidFill>
                  <a:schemeClr val="bg1"/>
                </a:solidFill>
              </a:rPr>
              <a:t>kitle</a:t>
            </a:r>
            <a:r>
              <a:rPr lang="en-US" sz="2800" cap="none" dirty="0" smtClean="0">
                <a:solidFill>
                  <a:schemeClr val="bg1"/>
                </a:solidFill>
              </a:rPr>
              <a:t>:</a:t>
            </a:r>
          </a:p>
          <a:p>
            <a:pPr marL="457200" indent="-457200">
              <a:buFont typeface="Arial" charset="-94"/>
              <a:buChar char="•"/>
            </a:pPr>
            <a:r>
              <a:rPr lang="en-US" sz="2800" cap="none" dirty="0" err="1" smtClean="0">
                <a:solidFill>
                  <a:schemeClr val="bg1"/>
                </a:solidFill>
              </a:rPr>
              <a:t>Biri</a:t>
            </a:r>
            <a:r>
              <a:rPr lang="en-US" sz="2800" cap="none" dirty="0" smtClean="0">
                <a:solidFill>
                  <a:schemeClr val="bg1"/>
                </a:solidFill>
              </a:rPr>
              <a:t> </a:t>
            </a:r>
            <a:r>
              <a:rPr lang="en-US" sz="2800" cap="none" dirty="0" err="1" smtClean="0">
                <a:solidFill>
                  <a:schemeClr val="bg1"/>
                </a:solidFill>
              </a:rPr>
              <a:t>çocuklarının</a:t>
            </a:r>
            <a:r>
              <a:rPr lang="en-US" sz="2800" cap="none" dirty="0" smtClean="0">
                <a:solidFill>
                  <a:schemeClr val="bg1"/>
                </a:solidFill>
              </a:rPr>
              <a:t> </a:t>
            </a:r>
            <a:r>
              <a:rPr lang="en-US" sz="2800" cap="none" dirty="0" err="1" smtClean="0">
                <a:solidFill>
                  <a:schemeClr val="bg1"/>
                </a:solidFill>
              </a:rPr>
              <a:t>daha</a:t>
            </a:r>
            <a:r>
              <a:rPr lang="en-US" sz="2800" cap="none" dirty="0" smtClean="0">
                <a:solidFill>
                  <a:schemeClr val="bg1"/>
                </a:solidFill>
              </a:rPr>
              <a:t> </a:t>
            </a:r>
            <a:r>
              <a:rPr lang="en-US" sz="2800" cap="none" dirty="0" err="1" smtClean="0">
                <a:solidFill>
                  <a:schemeClr val="bg1"/>
                </a:solidFill>
              </a:rPr>
              <a:t>iyi</a:t>
            </a:r>
            <a:r>
              <a:rPr lang="en-US" sz="2800" cap="none" dirty="0" smtClean="0">
                <a:solidFill>
                  <a:schemeClr val="bg1"/>
                </a:solidFill>
              </a:rPr>
              <a:t> </a:t>
            </a:r>
            <a:r>
              <a:rPr lang="en-US" sz="2800" cap="none" dirty="0" err="1" smtClean="0">
                <a:solidFill>
                  <a:schemeClr val="bg1"/>
                </a:solidFill>
              </a:rPr>
              <a:t>ve</a:t>
            </a:r>
            <a:r>
              <a:rPr lang="en-US" sz="2800" cap="none" dirty="0" smtClean="0">
                <a:solidFill>
                  <a:schemeClr val="bg1"/>
                </a:solidFill>
              </a:rPr>
              <a:t> </a:t>
            </a:r>
            <a:r>
              <a:rPr lang="en-US" sz="2800" cap="none" dirty="0" err="1" smtClean="0">
                <a:solidFill>
                  <a:schemeClr val="bg1"/>
                </a:solidFill>
              </a:rPr>
              <a:t>kaliteli</a:t>
            </a:r>
            <a:r>
              <a:rPr lang="en-US" sz="2800" cap="none" dirty="0" smtClean="0">
                <a:solidFill>
                  <a:schemeClr val="bg1"/>
                </a:solidFill>
              </a:rPr>
              <a:t> </a:t>
            </a:r>
            <a:r>
              <a:rPr lang="en-US" sz="2800" cap="none" dirty="0" err="1" smtClean="0">
                <a:solidFill>
                  <a:schemeClr val="bg1"/>
                </a:solidFill>
              </a:rPr>
              <a:t>bir</a:t>
            </a:r>
            <a:r>
              <a:rPr lang="en-US" sz="2800" cap="none" dirty="0" smtClean="0">
                <a:solidFill>
                  <a:schemeClr val="bg1"/>
                </a:solidFill>
              </a:rPr>
              <a:t> </a:t>
            </a:r>
            <a:r>
              <a:rPr lang="en-US" sz="2800" cap="none" dirty="0" err="1" smtClean="0">
                <a:solidFill>
                  <a:schemeClr val="bg1"/>
                </a:solidFill>
              </a:rPr>
              <a:t>eğitim</a:t>
            </a:r>
            <a:r>
              <a:rPr lang="en-US" sz="2800" cap="none" dirty="0" smtClean="0">
                <a:solidFill>
                  <a:schemeClr val="bg1"/>
                </a:solidFill>
              </a:rPr>
              <a:t> </a:t>
            </a:r>
            <a:r>
              <a:rPr lang="en-US" sz="2800" cap="none" dirty="0" err="1" smtClean="0">
                <a:solidFill>
                  <a:schemeClr val="bg1"/>
                </a:solidFill>
              </a:rPr>
              <a:t>almasını</a:t>
            </a:r>
            <a:r>
              <a:rPr lang="en-US" sz="2800" cap="none" dirty="0" smtClean="0">
                <a:solidFill>
                  <a:schemeClr val="bg1"/>
                </a:solidFill>
              </a:rPr>
              <a:t> </a:t>
            </a:r>
            <a:r>
              <a:rPr lang="en-US" sz="2800" cap="none" dirty="0" err="1" smtClean="0">
                <a:solidFill>
                  <a:schemeClr val="bg1"/>
                </a:solidFill>
              </a:rPr>
              <a:t>isteyen</a:t>
            </a:r>
            <a:r>
              <a:rPr lang="en-US" sz="2800" cap="none" dirty="0" smtClean="0">
                <a:solidFill>
                  <a:schemeClr val="bg1"/>
                </a:solidFill>
              </a:rPr>
              <a:t> </a:t>
            </a:r>
            <a:r>
              <a:rPr lang="en-US" sz="2800" cap="none" dirty="0" err="1" smtClean="0">
                <a:solidFill>
                  <a:schemeClr val="bg1"/>
                </a:solidFill>
              </a:rPr>
              <a:t>aileler</a:t>
            </a:r>
            <a:r>
              <a:rPr lang="en-US" sz="2800" cap="none" dirty="0" smtClean="0">
                <a:solidFill>
                  <a:schemeClr val="bg1"/>
                </a:solidFill>
              </a:rPr>
              <a:t>, </a:t>
            </a:r>
          </a:p>
          <a:p>
            <a:pPr marL="457200" indent="-457200">
              <a:buFont typeface="Arial" charset="-94"/>
              <a:buChar char="•"/>
            </a:pPr>
            <a:r>
              <a:rPr lang="en-US" sz="2800" cap="none" dirty="0" err="1" smtClean="0">
                <a:solidFill>
                  <a:schemeClr val="bg1"/>
                </a:solidFill>
              </a:rPr>
              <a:t>Diğeri</a:t>
            </a:r>
            <a:r>
              <a:rPr lang="en-US" sz="2800" cap="none" dirty="0" smtClean="0">
                <a:solidFill>
                  <a:schemeClr val="bg1"/>
                </a:solidFill>
              </a:rPr>
              <a:t> </a:t>
            </a:r>
            <a:r>
              <a:rPr lang="en-US" sz="2800" cap="none" dirty="0" err="1" smtClean="0">
                <a:solidFill>
                  <a:schemeClr val="bg1"/>
                </a:solidFill>
              </a:rPr>
              <a:t>ise</a:t>
            </a:r>
            <a:r>
              <a:rPr lang="en-US" sz="2800" cap="none" dirty="0" smtClean="0">
                <a:solidFill>
                  <a:schemeClr val="bg1"/>
                </a:solidFill>
              </a:rPr>
              <a:t> </a:t>
            </a:r>
            <a:r>
              <a:rPr lang="en-US" sz="2800" cap="none" dirty="0" err="1" smtClean="0">
                <a:solidFill>
                  <a:schemeClr val="bg1"/>
                </a:solidFill>
              </a:rPr>
              <a:t>çocuklarının</a:t>
            </a:r>
            <a:r>
              <a:rPr lang="en-US" sz="2800" cap="none" dirty="0" smtClean="0">
                <a:solidFill>
                  <a:schemeClr val="bg1"/>
                </a:solidFill>
              </a:rPr>
              <a:t> </a:t>
            </a:r>
            <a:r>
              <a:rPr lang="en-US" sz="2800" cap="none" dirty="0" err="1" smtClean="0">
                <a:solidFill>
                  <a:schemeClr val="bg1"/>
                </a:solidFill>
              </a:rPr>
              <a:t>belirli</a:t>
            </a:r>
            <a:r>
              <a:rPr lang="en-US" sz="2800" cap="none" dirty="0" smtClean="0">
                <a:solidFill>
                  <a:schemeClr val="bg1"/>
                </a:solidFill>
              </a:rPr>
              <a:t> </a:t>
            </a:r>
            <a:r>
              <a:rPr lang="en-US" sz="2800" cap="none" dirty="0" err="1" smtClean="0">
                <a:solidFill>
                  <a:schemeClr val="bg1"/>
                </a:solidFill>
              </a:rPr>
              <a:t>bir</a:t>
            </a:r>
            <a:r>
              <a:rPr lang="en-US" sz="2800" cap="none" dirty="0" smtClean="0">
                <a:solidFill>
                  <a:schemeClr val="bg1"/>
                </a:solidFill>
              </a:rPr>
              <a:t> </a:t>
            </a:r>
            <a:r>
              <a:rPr lang="en-US" sz="2800" cap="none" dirty="0" err="1" smtClean="0">
                <a:solidFill>
                  <a:schemeClr val="bg1"/>
                </a:solidFill>
              </a:rPr>
              <a:t>ideoloji</a:t>
            </a:r>
            <a:r>
              <a:rPr lang="en-US" sz="2800" cap="none" dirty="0" smtClean="0">
                <a:solidFill>
                  <a:schemeClr val="bg1"/>
                </a:solidFill>
              </a:rPr>
              <a:t> </a:t>
            </a:r>
            <a:r>
              <a:rPr lang="en-US" sz="2800" cap="none" dirty="0" err="1" smtClean="0">
                <a:solidFill>
                  <a:schemeClr val="bg1"/>
                </a:solidFill>
              </a:rPr>
              <a:t>çerçevesinde</a:t>
            </a:r>
            <a:r>
              <a:rPr lang="en-US" sz="2800" cap="none" dirty="0" smtClean="0">
                <a:solidFill>
                  <a:schemeClr val="bg1"/>
                </a:solidFill>
              </a:rPr>
              <a:t> </a:t>
            </a:r>
            <a:r>
              <a:rPr lang="en-US" sz="2800" cap="none" dirty="0" err="1" smtClean="0">
                <a:solidFill>
                  <a:schemeClr val="bg1"/>
                </a:solidFill>
              </a:rPr>
              <a:t>yetiştirilmesini</a:t>
            </a:r>
            <a:r>
              <a:rPr lang="en-US" sz="2800" cap="none" dirty="0" smtClean="0">
                <a:solidFill>
                  <a:schemeClr val="bg1"/>
                </a:solidFill>
              </a:rPr>
              <a:t> </a:t>
            </a:r>
            <a:r>
              <a:rPr lang="en-US" sz="2800" cap="none" dirty="0" err="1" smtClean="0">
                <a:solidFill>
                  <a:schemeClr val="bg1"/>
                </a:solidFill>
              </a:rPr>
              <a:t>tercih</a:t>
            </a:r>
            <a:r>
              <a:rPr lang="en-US" sz="2800" cap="none" dirty="0" smtClean="0">
                <a:solidFill>
                  <a:schemeClr val="bg1"/>
                </a:solidFill>
              </a:rPr>
              <a:t> </a:t>
            </a:r>
            <a:r>
              <a:rPr lang="en-US" sz="2800" cap="none" dirty="0" err="1" smtClean="0">
                <a:solidFill>
                  <a:schemeClr val="bg1"/>
                </a:solidFill>
              </a:rPr>
              <a:t>eden</a:t>
            </a:r>
            <a:r>
              <a:rPr lang="en-US" sz="2800" cap="none" dirty="0" smtClean="0">
                <a:solidFill>
                  <a:schemeClr val="bg1"/>
                </a:solidFill>
              </a:rPr>
              <a:t> </a:t>
            </a:r>
            <a:r>
              <a:rPr lang="en-US" sz="2800" cap="none" dirty="0" err="1" smtClean="0">
                <a:solidFill>
                  <a:schemeClr val="bg1"/>
                </a:solidFill>
              </a:rPr>
              <a:t>aileler</a:t>
            </a:r>
            <a:r>
              <a:rPr lang="en-US" sz="2800" cap="none" dirty="0" smtClean="0">
                <a:solidFill>
                  <a:schemeClr val="bg1"/>
                </a:solidFill>
              </a:rPr>
              <a:t>. </a:t>
            </a:r>
            <a:r>
              <a:rPr lang="en-US" sz="2800" cap="none" dirty="0" err="1" smtClean="0">
                <a:solidFill>
                  <a:schemeClr val="bg1"/>
                </a:solidFill>
              </a:rPr>
              <a:t>Bunun</a:t>
            </a:r>
            <a:r>
              <a:rPr lang="en-US" sz="2800" cap="none" dirty="0" smtClean="0">
                <a:solidFill>
                  <a:schemeClr val="bg1"/>
                </a:solidFill>
              </a:rPr>
              <a:t> </a:t>
            </a:r>
            <a:r>
              <a:rPr lang="en-US" sz="2800" cap="none" dirty="0" err="1" smtClean="0">
                <a:solidFill>
                  <a:schemeClr val="bg1"/>
                </a:solidFill>
              </a:rPr>
              <a:t>başında</a:t>
            </a:r>
            <a:r>
              <a:rPr lang="en-US" sz="2800" cap="none" dirty="0" smtClean="0">
                <a:solidFill>
                  <a:schemeClr val="bg1"/>
                </a:solidFill>
              </a:rPr>
              <a:t> da </a:t>
            </a:r>
            <a:r>
              <a:rPr lang="en-US" sz="2800" cap="none" dirty="0" err="1" smtClean="0">
                <a:solidFill>
                  <a:schemeClr val="bg1"/>
                </a:solidFill>
              </a:rPr>
              <a:t>elbette</a:t>
            </a:r>
            <a:r>
              <a:rPr lang="en-US" sz="2800" cap="none" dirty="0" smtClean="0">
                <a:solidFill>
                  <a:schemeClr val="bg1"/>
                </a:solidFill>
              </a:rPr>
              <a:t> </a:t>
            </a:r>
            <a:r>
              <a:rPr lang="en-US" sz="2800" cap="none" dirty="0" err="1" smtClean="0">
                <a:solidFill>
                  <a:schemeClr val="bg1"/>
                </a:solidFill>
              </a:rPr>
              <a:t>dinî</a:t>
            </a:r>
            <a:r>
              <a:rPr lang="en-US" sz="2800" cap="none" dirty="0" smtClean="0">
                <a:solidFill>
                  <a:schemeClr val="bg1"/>
                </a:solidFill>
              </a:rPr>
              <a:t> </a:t>
            </a:r>
            <a:r>
              <a:rPr lang="en-US" sz="2800" cap="none" dirty="0" err="1" smtClean="0">
                <a:solidFill>
                  <a:schemeClr val="bg1"/>
                </a:solidFill>
              </a:rPr>
              <a:t>eğitim</a:t>
            </a:r>
            <a:r>
              <a:rPr lang="en-US" sz="2800" cap="none" dirty="0" smtClean="0">
                <a:solidFill>
                  <a:schemeClr val="bg1"/>
                </a:solidFill>
              </a:rPr>
              <a:t> </a:t>
            </a:r>
            <a:r>
              <a:rPr lang="en-US" sz="2800" cap="none" dirty="0" err="1" smtClean="0">
                <a:solidFill>
                  <a:schemeClr val="bg1"/>
                </a:solidFill>
              </a:rPr>
              <a:t>gelmektedir</a:t>
            </a:r>
            <a:r>
              <a:rPr lang="en-US" sz="2800" cap="none" dirty="0" smtClean="0">
                <a:solidFill>
                  <a:schemeClr val="bg1"/>
                </a:solidFill>
              </a:rPr>
              <a:t>.</a:t>
            </a:r>
          </a:p>
          <a:p>
            <a:pPr marL="457200" indent="-457200">
              <a:buFont typeface="Arial" charset="-94"/>
              <a:buChar char="•"/>
            </a:pPr>
            <a:r>
              <a:rPr lang="en-US" sz="2800" cap="none" dirty="0" err="1" smtClean="0">
                <a:solidFill>
                  <a:schemeClr val="bg1"/>
                </a:solidFill>
              </a:rPr>
              <a:t>Bugün</a:t>
            </a:r>
            <a:r>
              <a:rPr lang="en-US" sz="2800" cap="none" dirty="0" smtClean="0">
                <a:solidFill>
                  <a:schemeClr val="bg1"/>
                </a:solidFill>
              </a:rPr>
              <a:t> </a:t>
            </a:r>
            <a:r>
              <a:rPr lang="en-US" sz="2800" cap="none" dirty="0" err="1" smtClean="0">
                <a:solidFill>
                  <a:schemeClr val="bg1"/>
                </a:solidFill>
              </a:rPr>
              <a:t>sırf</a:t>
            </a:r>
            <a:r>
              <a:rPr lang="en-US" sz="2800" cap="none" dirty="0" smtClean="0">
                <a:solidFill>
                  <a:schemeClr val="bg1"/>
                </a:solidFill>
              </a:rPr>
              <a:t> </a:t>
            </a:r>
            <a:r>
              <a:rPr lang="en-US" sz="2800" cap="none" dirty="0" err="1" smtClean="0">
                <a:solidFill>
                  <a:schemeClr val="bg1"/>
                </a:solidFill>
              </a:rPr>
              <a:t>Amerika</a:t>
            </a:r>
            <a:r>
              <a:rPr lang="en-US" sz="2800" cap="none" dirty="0" smtClean="0">
                <a:solidFill>
                  <a:schemeClr val="bg1"/>
                </a:solidFill>
              </a:rPr>
              <a:t> </a:t>
            </a:r>
            <a:r>
              <a:rPr lang="en-US" sz="2800" cap="none" dirty="0" err="1" smtClean="0">
                <a:solidFill>
                  <a:schemeClr val="bg1"/>
                </a:solidFill>
              </a:rPr>
              <a:t>Birleşik</a:t>
            </a:r>
            <a:r>
              <a:rPr lang="en-US" sz="2800" cap="none" dirty="0" smtClean="0">
                <a:solidFill>
                  <a:schemeClr val="bg1"/>
                </a:solidFill>
              </a:rPr>
              <a:t> </a:t>
            </a:r>
            <a:r>
              <a:rPr lang="en-US" sz="2800" cap="none" dirty="0" err="1" smtClean="0">
                <a:solidFill>
                  <a:schemeClr val="bg1"/>
                </a:solidFill>
              </a:rPr>
              <a:t>Devletleri’nde</a:t>
            </a:r>
            <a:r>
              <a:rPr lang="en-US" sz="2800" cap="none" dirty="0" smtClean="0">
                <a:solidFill>
                  <a:schemeClr val="bg1"/>
                </a:solidFill>
              </a:rPr>
              <a:t> </a:t>
            </a:r>
            <a:r>
              <a:rPr lang="en-US" sz="2800" cap="none" dirty="0" err="1" smtClean="0">
                <a:solidFill>
                  <a:schemeClr val="bg1"/>
                </a:solidFill>
              </a:rPr>
              <a:t>ev</a:t>
            </a:r>
            <a:r>
              <a:rPr lang="en-US" sz="2800" cap="none" dirty="0" smtClean="0">
                <a:solidFill>
                  <a:schemeClr val="bg1"/>
                </a:solidFill>
              </a:rPr>
              <a:t> </a:t>
            </a:r>
            <a:r>
              <a:rPr lang="en-US" sz="2800" cap="none" dirty="0" err="1" smtClean="0">
                <a:solidFill>
                  <a:schemeClr val="bg1"/>
                </a:solidFill>
              </a:rPr>
              <a:t>okulu</a:t>
            </a:r>
            <a:r>
              <a:rPr lang="en-US" sz="2800" cap="none" dirty="0" smtClean="0">
                <a:solidFill>
                  <a:schemeClr val="bg1"/>
                </a:solidFill>
              </a:rPr>
              <a:t> </a:t>
            </a:r>
            <a:r>
              <a:rPr lang="en-US" sz="2800" cap="none" dirty="0" err="1" smtClean="0">
                <a:solidFill>
                  <a:schemeClr val="bg1"/>
                </a:solidFill>
              </a:rPr>
              <a:t>eğitimi</a:t>
            </a:r>
            <a:r>
              <a:rPr lang="en-US" sz="2800" cap="none" dirty="0" smtClean="0">
                <a:solidFill>
                  <a:schemeClr val="bg1"/>
                </a:solidFill>
              </a:rPr>
              <a:t> </a:t>
            </a:r>
            <a:r>
              <a:rPr lang="en-US" sz="2800" cap="none" dirty="0" err="1" smtClean="0">
                <a:solidFill>
                  <a:schemeClr val="bg1"/>
                </a:solidFill>
              </a:rPr>
              <a:t>alan</a:t>
            </a:r>
            <a:r>
              <a:rPr lang="en-US" sz="2800" cap="none" dirty="0" smtClean="0">
                <a:solidFill>
                  <a:schemeClr val="bg1"/>
                </a:solidFill>
              </a:rPr>
              <a:t> </a:t>
            </a:r>
            <a:r>
              <a:rPr lang="en-US" sz="2800" cap="none" dirty="0" err="1" smtClean="0">
                <a:solidFill>
                  <a:schemeClr val="bg1"/>
                </a:solidFill>
              </a:rPr>
              <a:t>iki</a:t>
            </a:r>
            <a:r>
              <a:rPr lang="en-US" sz="2800" cap="none" dirty="0" smtClean="0">
                <a:solidFill>
                  <a:schemeClr val="bg1"/>
                </a:solidFill>
              </a:rPr>
              <a:t> </a:t>
            </a:r>
            <a:r>
              <a:rPr lang="en-US" sz="2800" cap="none" dirty="0" err="1" smtClean="0">
                <a:solidFill>
                  <a:schemeClr val="bg1"/>
                </a:solidFill>
              </a:rPr>
              <a:t>buçuk</a:t>
            </a:r>
            <a:r>
              <a:rPr lang="en-US" sz="2800" cap="none" dirty="0" smtClean="0">
                <a:solidFill>
                  <a:schemeClr val="bg1"/>
                </a:solidFill>
              </a:rPr>
              <a:t> </a:t>
            </a:r>
            <a:r>
              <a:rPr lang="en-US" sz="2800" cap="none" dirty="0" err="1" smtClean="0">
                <a:solidFill>
                  <a:schemeClr val="bg1"/>
                </a:solidFill>
              </a:rPr>
              <a:t>milyonun</a:t>
            </a:r>
            <a:r>
              <a:rPr lang="en-US" sz="2800" cap="none" dirty="0" smtClean="0">
                <a:solidFill>
                  <a:schemeClr val="bg1"/>
                </a:solidFill>
              </a:rPr>
              <a:t> </a:t>
            </a:r>
            <a:r>
              <a:rPr lang="en-US" sz="2800" cap="none" dirty="0" err="1" smtClean="0">
                <a:solidFill>
                  <a:schemeClr val="bg1"/>
                </a:solidFill>
              </a:rPr>
              <a:t>üzerinde</a:t>
            </a:r>
            <a:r>
              <a:rPr lang="en-US" sz="2800" cap="none" dirty="0" smtClean="0">
                <a:solidFill>
                  <a:schemeClr val="bg1"/>
                </a:solidFill>
              </a:rPr>
              <a:t> </a:t>
            </a:r>
            <a:r>
              <a:rPr lang="en-US" sz="2800" cap="none" dirty="0" err="1" smtClean="0">
                <a:solidFill>
                  <a:schemeClr val="bg1"/>
                </a:solidFill>
              </a:rPr>
              <a:t>öğrenci</a:t>
            </a:r>
            <a:r>
              <a:rPr lang="en-US" sz="2800" cap="none" dirty="0" smtClean="0">
                <a:solidFill>
                  <a:schemeClr val="bg1"/>
                </a:solidFill>
              </a:rPr>
              <a:t> </a:t>
            </a:r>
            <a:r>
              <a:rPr lang="en-US" sz="2800" cap="none" dirty="0" err="1" smtClean="0">
                <a:solidFill>
                  <a:schemeClr val="bg1"/>
                </a:solidFill>
              </a:rPr>
              <a:t>vardır</a:t>
            </a:r>
            <a:r>
              <a:rPr lang="en-US" sz="2800" cap="none" dirty="0" smtClean="0">
                <a:solidFill>
                  <a:schemeClr val="bg1"/>
                </a:solidFill>
              </a:rPr>
              <a:t>.</a:t>
            </a:r>
            <a:endParaRPr lang="en-US" sz="2800" cap="none" dirty="0" smtClean="0">
              <a:solidFill>
                <a:schemeClr val="bg1"/>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877162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579863" y="1187116"/>
            <a:ext cx="5580305" cy="5374105"/>
          </a:xfrm>
        </p:spPr>
        <p:txBody>
          <a:bodyPr>
            <a:normAutofit fontScale="92500" lnSpcReduction="20000"/>
          </a:bodyPr>
          <a:lstStyle/>
          <a:p>
            <a:pPr marL="457200" indent="-457200">
              <a:buFont typeface="Arial" charset="-94"/>
              <a:buChar char="•"/>
            </a:pPr>
            <a:r>
              <a:rPr lang="en-US" sz="2800" cap="none" dirty="0" err="1" smtClean="0">
                <a:solidFill>
                  <a:schemeClr val="bg1"/>
                </a:solidFill>
              </a:rPr>
              <a:t>Evde</a:t>
            </a:r>
            <a:r>
              <a:rPr lang="en-US" sz="2800" cap="none" dirty="0" smtClean="0">
                <a:solidFill>
                  <a:schemeClr val="bg1"/>
                </a:solidFill>
              </a:rPr>
              <a:t> </a:t>
            </a:r>
            <a:r>
              <a:rPr lang="en-US" sz="2800" cap="none" dirty="0" err="1" smtClean="0">
                <a:solidFill>
                  <a:schemeClr val="bg1"/>
                </a:solidFill>
              </a:rPr>
              <a:t>eğitimi</a:t>
            </a:r>
            <a:r>
              <a:rPr lang="en-US" sz="2800" cap="none" dirty="0" smtClean="0">
                <a:solidFill>
                  <a:schemeClr val="bg1"/>
                </a:solidFill>
              </a:rPr>
              <a:t> </a:t>
            </a:r>
            <a:r>
              <a:rPr lang="en-US" sz="2800" cap="none" dirty="0" err="1" smtClean="0">
                <a:solidFill>
                  <a:schemeClr val="bg1"/>
                </a:solidFill>
              </a:rPr>
              <a:t>destekleyen</a:t>
            </a:r>
            <a:r>
              <a:rPr lang="en-US" sz="2800" cap="none" dirty="0" smtClean="0">
                <a:solidFill>
                  <a:schemeClr val="bg1"/>
                </a:solidFill>
              </a:rPr>
              <a:t> </a:t>
            </a:r>
            <a:r>
              <a:rPr lang="en-US" sz="2800" cap="none" dirty="0" err="1" smtClean="0">
                <a:solidFill>
                  <a:schemeClr val="bg1"/>
                </a:solidFill>
              </a:rPr>
              <a:t>bir</a:t>
            </a:r>
            <a:r>
              <a:rPr lang="en-US" sz="2800" cap="none" dirty="0" smtClean="0">
                <a:solidFill>
                  <a:schemeClr val="bg1"/>
                </a:solidFill>
              </a:rPr>
              <a:t> </a:t>
            </a:r>
            <a:r>
              <a:rPr lang="en-US" sz="2800" cap="none" dirty="0" err="1" smtClean="0">
                <a:solidFill>
                  <a:schemeClr val="bg1"/>
                </a:solidFill>
              </a:rPr>
              <a:t>diğer</a:t>
            </a:r>
            <a:r>
              <a:rPr lang="en-US" sz="2800" cap="none" dirty="0" smtClean="0">
                <a:solidFill>
                  <a:schemeClr val="bg1"/>
                </a:solidFill>
              </a:rPr>
              <a:t> </a:t>
            </a:r>
            <a:r>
              <a:rPr lang="en-US" sz="2800" cap="none" dirty="0" err="1" smtClean="0">
                <a:solidFill>
                  <a:schemeClr val="bg1"/>
                </a:solidFill>
              </a:rPr>
              <a:t>kesim</a:t>
            </a:r>
            <a:r>
              <a:rPr lang="en-US" sz="2800" cap="none" dirty="0" smtClean="0">
                <a:solidFill>
                  <a:schemeClr val="bg1"/>
                </a:solidFill>
              </a:rPr>
              <a:t> de </a:t>
            </a:r>
            <a:r>
              <a:rPr lang="en-US" sz="2800" cap="none" dirty="0" err="1" smtClean="0">
                <a:solidFill>
                  <a:schemeClr val="bg1"/>
                </a:solidFill>
              </a:rPr>
              <a:t>çocuklarını</a:t>
            </a:r>
            <a:r>
              <a:rPr lang="en-US" sz="2800" cap="none" dirty="0" smtClean="0">
                <a:solidFill>
                  <a:schemeClr val="bg1"/>
                </a:solidFill>
              </a:rPr>
              <a:t> </a:t>
            </a:r>
            <a:r>
              <a:rPr lang="en-US" sz="2800" cap="none" dirty="0" err="1" smtClean="0">
                <a:solidFill>
                  <a:schemeClr val="bg1"/>
                </a:solidFill>
              </a:rPr>
              <a:t>dinî</a:t>
            </a:r>
            <a:r>
              <a:rPr lang="en-US" sz="2800" cap="none" dirty="0" smtClean="0">
                <a:solidFill>
                  <a:schemeClr val="bg1"/>
                </a:solidFill>
              </a:rPr>
              <a:t> </a:t>
            </a:r>
            <a:r>
              <a:rPr lang="en-US" sz="2800" cap="none" dirty="0" err="1" smtClean="0">
                <a:solidFill>
                  <a:schemeClr val="bg1"/>
                </a:solidFill>
              </a:rPr>
              <a:t>eğitim</a:t>
            </a:r>
            <a:r>
              <a:rPr lang="en-US" sz="2800" cap="none" dirty="0" smtClean="0">
                <a:solidFill>
                  <a:schemeClr val="bg1"/>
                </a:solidFill>
              </a:rPr>
              <a:t> </a:t>
            </a:r>
            <a:r>
              <a:rPr lang="en-US" sz="2800" cap="none" dirty="0" err="1" smtClean="0">
                <a:solidFill>
                  <a:schemeClr val="bg1"/>
                </a:solidFill>
              </a:rPr>
              <a:t>vermek</a:t>
            </a:r>
            <a:r>
              <a:rPr lang="en-US" sz="2800" cap="none" dirty="0" smtClean="0">
                <a:solidFill>
                  <a:schemeClr val="bg1"/>
                </a:solidFill>
              </a:rPr>
              <a:t> </a:t>
            </a:r>
            <a:r>
              <a:rPr lang="en-US" sz="2800" cap="none" dirty="0" err="1" smtClean="0">
                <a:solidFill>
                  <a:schemeClr val="bg1"/>
                </a:solidFill>
              </a:rPr>
              <a:t>isteyen</a:t>
            </a:r>
            <a:r>
              <a:rPr lang="en-US" sz="2800" cap="none" dirty="0" smtClean="0">
                <a:solidFill>
                  <a:schemeClr val="bg1"/>
                </a:solidFill>
              </a:rPr>
              <a:t> </a:t>
            </a:r>
            <a:r>
              <a:rPr lang="en-US" sz="2800" cap="none" dirty="0" err="1" smtClean="0">
                <a:solidFill>
                  <a:schemeClr val="bg1"/>
                </a:solidFill>
              </a:rPr>
              <a:t>ailelerdir</a:t>
            </a:r>
            <a:r>
              <a:rPr lang="en-US" sz="2800" cap="none" dirty="0" smtClean="0">
                <a:solidFill>
                  <a:schemeClr val="bg1"/>
                </a:solidFill>
              </a:rPr>
              <a:t>. </a:t>
            </a:r>
            <a:r>
              <a:rPr lang="en-US" sz="2800" cap="none" dirty="0" err="1" smtClean="0">
                <a:solidFill>
                  <a:schemeClr val="bg1"/>
                </a:solidFill>
              </a:rPr>
              <a:t>Çoğunluğu</a:t>
            </a:r>
            <a:r>
              <a:rPr lang="en-US" sz="2800" cap="none" dirty="0" smtClean="0">
                <a:solidFill>
                  <a:schemeClr val="bg1"/>
                </a:solidFill>
              </a:rPr>
              <a:t> </a:t>
            </a:r>
            <a:r>
              <a:rPr lang="en-US" sz="2800" cap="none" dirty="0" err="1" smtClean="0">
                <a:solidFill>
                  <a:schemeClr val="bg1"/>
                </a:solidFill>
              </a:rPr>
              <a:t>teşkil</a:t>
            </a:r>
            <a:r>
              <a:rPr lang="en-US" sz="2800" cap="none" dirty="0" smtClean="0">
                <a:solidFill>
                  <a:schemeClr val="bg1"/>
                </a:solidFill>
              </a:rPr>
              <a:t> </a:t>
            </a:r>
            <a:r>
              <a:rPr lang="en-US" sz="2800" cap="none" dirty="0" err="1" smtClean="0">
                <a:solidFill>
                  <a:schemeClr val="bg1"/>
                </a:solidFill>
              </a:rPr>
              <a:t>etmeyen</a:t>
            </a:r>
            <a:r>
              <a:rPr lang="en-US" sz="2800" cap="none" dirty="0" smtClean="0">
                <a:solidFill>
                  <a:schemeClr val="bg1"/>
                </a:solidFill>
              </a:rPr>
              <a:t> </a:t>
            </a:r>
            <a:r>
              <a:rPr lang="en-US" sz="2800" cap="none" dirty="0" err="1" smtClean="0">
                <a:solidFill>
                  <a:schemeClr val="bg1"/>
                </a:solidFill>
              </a:rPr>
              <a:t>bu</a:t>
            </a:r>
            <a:r>
              <a:rPr lang="en-US" sz="2800" cap="none" dirty="0" smtClean="0">
                <a:solidFill>
                  <a:schemeClr val="bg1"/>
                </a:solidFill>
              </a:rPr>
              <a:t> </a:t>
            </a:r>
            <a:r>
              <a:rPr lang="en-US" sz="2800" cap="none" dirty="0" err="1" smtClean="0">
                <a:solidFill>
                  <a:schemeClr val="bg1"/>
                </a:solidFill>
              </a:rPr>
              <a:t>ailelerden</a:t>
            </a:r>
            <a:r>
              <a:rPr lang="en-US" sz="2800" cap="none" dirty="0" smtClean="0">
                <a:solidFill>
                  <a:schemeClr val="bg1"/>
                </a:solidFill>
              </a:rPr>
              <a:t> </a:t>
            </a:r>
            <a:r>
              <a:rPr lang="en-US" sz="2800" cap="none" dirty="0" err="1" smtClean="0">
                <a:solidFill>
                  <a:schemeClr val="bg1"/>
                </a:solidFill>
              </a:rPr>
              <a:t>bazıları</a:t>
            </a:r>
            <a:r>
              <a:rPr lang="en-US" sz="2800" cap="none" dirty="0" smtClean="0">
                <a:solidFill>
                  <a:schemeClr val="bg1"/>
                </a:solidFill>
              </a:rPr>
              <a:t> </a:t>
            </a:r>
            <a:r>
              <a:rPr lang="en-US" sz="2800" cap="none" dirty="0" err="1" smtClean="0">
                <a:solidFill>
                  <a:schemeClr val="bg1"/>
                </a:solidFill>
              </a:rPr>
              <a:t>tutuklanır</a:t>
            </a:r>
            <a:r>
              <a:rPr lang="en-US" sz="2800" cap="none" dirty="0" smtClean="0">
                <a:solidFill>
                  <a:schemeClr val="bg1"/>
                </a:solidFill>
              </a:rPr>
              <a:t>, </a:t>
            </a:r>
            <a:r>
              <a:rPr lang="en-US" sz="2800" cap="none" dirty="0" err="1" smtClean="0">
                <a:solidFill>
                  <a:schemeClr val="bg1"/>
                </a:solidFill>
              </a:rPr>
              <a:t>akraba</a:t>
            </a:r>
            <a:r>
              <a:rPr lang="en-US" sz="2800" cap="none" dirty="0" smtClean="0">
                <a:solidFill>
                  <a:schemeClr val="bg1"/>
                </a:solidFill>
              </a:rPr>
              <a:t> </a:t>
            </a:r>
            <a:r>
              <a:rPr lang="en-US" sz="2800" cap="none" dirty="0" err="1" smtClean="0">
                <a:solidFill>
                  <a:schemeClr val="bg1"/>
                </a:solidFill>
              </a:rPr>
              <a:t>ve</a:t>
            </a:r>
            <a:r>
              <a:rPr lang="en-US" sz="2800" cap="none" dirty="0" smtClean="0">
                <a:solidFill>
                  <a:schemeClr val="bg1"/>
                </a:solidFill>
              </a:rPr>
              <a:t> </a:t>
            </a:r>
            <a:r>
              <a:rPr lang="en-US" sz="2800" cap="none" dirty="0" err="1" smtClean="0">
                <a:solidFill>
                  <a:schemeClr val="bg1"/>
                </a:solidFill>
              </a:rPr>
              <a:t>yakınlarından</a:t>
            </a:r>
            <a:r>
              <a:rPr lang="en-US" sz="2800" cap="none" dirty="0" smtClean="0">
                <a:solidFill>
                  <a:schemeClr val="bg1"/>
                </a:solidFill>
              </a:rPr>
              <a:t> </a:t>
            </a:r>
            <a:r>
              <a:rPr lang="en-US" sz="2800" cap="none" dirty="0" err="1" smtClean="0">
                <a:solidFill>
                  <a:schemeClr val="bg1"/>
                </a:solidFill>
              </a:rPr>
              <a:t>büyük</a:t>
            </a:r>
            <a:r>
              <a:rPr lang="en-US" sz="2800" cap="none" dirty="0" smtClean="0">
                <a:solidFill>
                  <a:schemeClr val="bg1"/>
                </a:solidFill>
              </a:rPr>
              <a:t> </a:t>
            </a:r>
            <a:r>
              <a:rPr lang="en-US" sz="2800" cap="none" dirty="0" err="1" smtClean="0">
                <a:solidFill>
                  <a:schemeClr val="bg1"/>
                </a:solidFill>
              </a:rPr>
              <a:t>tepki</a:t>
            </a:r>
            <a:r>
              <a:rPr lang="en-US" sz="2800" cap="none" dirty="0" smtClean="0">
                <a:solidFill>
                  <a:schemeClr val="bg1"/>
                </a:solidFill>
              </a:rPr>
              <a:t> </a:t>
            </a:r>
            <a:r>
              <a:rPr lang="en-US" sz="2800" cap="none" dirty="0" err="1" smtClean="0">
                <a:solidFill>
                  <a:schemeClr val="bg1"/>
                </a:solidFill>
              </a:rPr>
              <a:t>alır</a:t>
            </a:r>
            <a:r>
              <a:rPr lang="en-US" sz="2800" cap="none" dirty="0" smtClean="0">
                <a:solidFill>
                  <a:schemeClr val="bg1"/>
                </a:solidFill>
              </a:rPr>
              <a:t> </a:t>
            </a:r>
            <a:r>
              <a:rPr lang="en-US" sz="2800" cap="none" dirty="0" err="1" smtClean="0">
                <a:solidFill>
                  <a:schemeClr val="bg1"/>
                </a:solidFill>
              </a:rPr>
              <a:t>ve</a:t>
            </a:r>
            <a:r>
              <a:rPr lang="en-US" sz="2800" cap="none" dirty="0" smtClean="0">
                <a:solidFill>
                  <a:schemeClr val="bg1"/>
                </a:solidFill>
              </a:rPr>
              <a:t> </a:t>
            </a:r>
            <a:r>
              <a:rPr lang="en-US" sz="2800" cap="none" dirty="0" err="1" smtClean="0">
                <a:solidFill>
                  <a:schemeClr val="bg1"/>
                </a:solidFill>
              </a:rPr>
              <a:t>çocuklarının</a:t>
            </a:r>
            <a:r>
              <a:rPr lang="en-US" sz="2800" cap="none" dirty="0" smtClean="0">
                <a:solidFill>
                  <a:schemeClr val="bg1"/>
                </a:solidFill>
              </a:rPr>
              <a:t> </a:t>
            </a:r>
            <a:r>
              <a:rPr lang="en-US" sz="2800" cap="none" dirty="0" err="1" smtClean="0">
                <a:solidFill>
                  <a:schemeClr val="bg1"/>
                </a:solidFill>
              </a:rPr>
              <a:t>gelecekleriyle</a:t>
            </a:r>
            <a:r>
              <a:rPr lang="en-US" sz="2800" cap="none" dirty="0" smtClean="0">
                <a:solidFill>
                  <a:schemeClr val="bg1"/>
                </a:solidFill>
              </a:rPr>
              <a:t> </a:t>
            </a:r>
            <a:r>
              <a:rPr lang="en-US" sz="2800" cap="none" dirty="0" err="1" smtClean="0">
                <a:solidFill>
                  <a:schemeClr val="bg1"/>
                </a:solidFill>
              </a:rPr>
              <a:t>oynamakla</a:t>
            </a:r>
            <a:r>
              <a:rPr lang="en-US" sz="2800" cap="none" dirty="0" smtClean="0">
                <a:solidFill>
                  <a:schemeClr val="bg1"/>
                </a:solidFill>
              </a:rPr>
              <a:t> </a:t>
            </a:r>
            <a:r>
              <a:rPr lang="en-US" sz="2800" cap="none" dirty="0" err="1" smtClean="0">
                <a:solidFill>
                  <a:schemeClr val="bg1"/>
                </a:solidFill>
              </a:rPr>
              <a:t>suçlanırlar</a:t>
            </a:r>
            <a:r>
              <a:rPr lang="en-US" sz="2800" cap="none" dirty="0" smtClean="0">
                <a:solidFill>
                  <a:schemeClr val="bg1"/>
                </a:solidFill>
              </a:rPr>
              <a:t>. </a:t>
            </a:r>
          </a:p>
          <a:p>
            <a:pPr marL="457200" indent="-457200">
              <a:buFont typeface="Arial" charset="-94"/>
              <a:buChar char="•"/>
            </a:pPr>
            <a:r>
              <a:rPr lang="en-US" sz="2800" cap="none" dirty="0" err="1" smtClean="0">
                <a:solidFill>
                  <a:schemeClr val="bg1"/>
                </a:solidFill>
              </a:rPr>
              <a:t>Ancak</a:t>
            </a:r>
            <a:r>
              <a:rPr lang="en-US" sz="2800" cap="none" dirty="0" smtClean="0">
                <a:solidFill>
                  <a:schemeClr val="bg1"/>
                </a:solidFill>
              </a:rPr>
              <a:t> </a:t>
            </a:r>
            <a:r>
              <a:rPr lang="en-US" sz="2800" cap="none" dirty="0" err="1" smtClean="0">
                <a:solidFill>
                  <a:schemeClr val="bg1"/>
                </a:solidFill>
              </a:rPr>
              <a:t>bu</a:t>
            </a:r>
            <a:r>
              <a:rPr lang="en-US" sz="2800" cap="none" dirty="0" smtClean="0">
                <a:solidFill>
                  <a:schemeClr val="bg1"/>
                </a:solidFill>
              </a:rPr>
              <a:t>, </a:t>
            </a:r>
            <a:r>
              <a:rPr lang="en-US" sz="2800" cap="none" dirty="0" err="1" smtClean="0">
                <a:solidFill>
                  <a:schemeClr val="bg1"/>
                </a:solidFill>
              </a:rPr>
              <a:t>aileleri</a:t>
            </a:r>
            <a:r>
              <a:rPr lang="en-US" sz="2800" cap="none" dirty="0" smtClean="0">
                <a:solidFill>
                  <a:schemeClr val="bg1"/>
                </a:solidFill>
              </a:rPr>
              <a:t> </a:t>
            </a:r>
            <a:r>
              <a:rPr lang="en-US" sz="2800" cap="none" dirty="0" err="1" smtClean="0">
                <a:solidFill>
                  <a:schemeClr val="bg1"/>
                </a:solidFill>
              </a:rPr>
              <a:t>yıldırmaz</a:t>
            </a:r>
            <a:r>
              <a:rPr lang="en-US" sz="2800" cap="none" dirty="0" smtClean="0">
                <a:solidFill>
                  <a:schemeClr val="bg1"/>
                </a:solidFill>
              </a:rPr>
              <a:t> </a:t>
            </a:r>
            <a:r>
              <a:rPr lang="en-US" sz="2800" cap="none" dirty="0" err="1" smtClean="0">
                <a:solidFill>
                  <a:schemeClr val="bg1"/>
                </a:solidFill>
              </a:rPr>
              <a:t>ve</a:t>
            </a:r>
            <a:r>
              <a:rPr lang="en-US" sz="2800" cap="none" dirty="0" smtClean="0">
                <a:solidFill>
                  <a:schemeClr val="bg1"/>
                </a:solidFill>
              </a:rPr>
              <a:t> </a:t>
            </a:r>
            <a:r>
              <a:rPr lang="en-US" sz="2800" cap="none" dirty="0" err="1" smtClean="0">
                <a:solidFill>
                  <a:schemeClr val="bg1"/>
                </a:solidFill>
              </a:rPr>
              <a:t>verdikleri</a:t>
            </a:r>
            <a:r>
              <a:rPr lang="en-US" sz="2800" cap="none" dirty="0" smtClean="0">
                <a:solidFill>
                  <a:schemeClr val="bg1"/>
                </a:solidFill>
              </a:rPr>
              <a:t> </a:t>
            </a:r>
            <a:r>
              <a:rPr lang="en-US" sz="2800" cap="none" dirty="0" err="1" smtClean="0">
                <a:solidFill>
                  <a:schemeClr val="bg1"/>
                </a:solidFill>
              </a:rPr>
              <a:t>savaşı</a:t>
            </a:r>
            <a:r>
              <a:rPr lang="en-US" sz="2800" cap="none" dirty="0" smtClean="0">
                <a:solidFill>
                  <a:schemeClr val="bg1"/>
                </a:solidFill>
              </a:rPr>
              <a:t> </a:t>
            </a:r>
            <a:r>
              <a:rPr lang="en-US" sz="2800" cap="none" dirty="0" err="1" smtClean="0">
                <a:solidFill>
                  <a:schemeClr val="bg1"/>
                </a:solidFill>
              </a:rPr>
              <a:t>kazanırlar</a:t>
            </a:r>
            <a:r>
              <a:rPr lang="en-US" sz="2800" cap="none" dirty="0" smtClean="0">
                <a:solidFill>
                  <a:schemeClr val="bg1"/>
                </a:solidFill>
              </a:rPr>
              <a:t>. </a:t>
            </a:r>
            <a:r>
              <a:rPr lang="en-US" sz="2800" cap="none" dirty="0" err="1" smtClean="0">
                <a:solidFill>
                  <a:schemeClr val="bg1"/>
                </a:solidFill>
              </a:rPr>
              <a:t>Bugün</a:t>
            </a:r>
            <a:r>
              <a:rPr lang="en-US" sz="2800" cap="none" dirty="0" smtClean="0">
                <a:solidFill>
                  <a:schemeClr val="bg1"/>
                </a:solidFill>
              </a:rPr>
              <a:t> </a:t>
            </a:r>
            <a:r>
              <a:rPr lang="en-US" sz="2800" cap="none" dirty="0" err="1" smtClean="0">
                <a:solidFill>
                  <a:schemeClr val="bg1"/>
                </a:solidFill>
              </a:rPr>
              <a:t>Amerika</a:t>
            </a:r>
            <a:r>
              <a:rPr lang="en-US" sz="2800" cap="none" dirty="0" smtClean="0">
                <a:solidFill>
                  <a:schemeClr val="bg1"/>
                </a:solidFill>
              </a:rPr>
              <a:t> </a:t>
            </a:r>
            <a:r>
              <a:rPr lang="en-US" sz="2800" cap="none" dirty="0" err="1" smtClean="0">
                <a:solidFill>
                  <a:schemeClr val="bg1"/>
                </a:solidFill>
              </a:rPr>
              <a:t>Birleşik</a:t>
            </a:r>
            <a:r>
              <a:rPr lang="en-US" sz="2800" cap="none" dirty="0" smtClean="0">
                <a:solidFill>
                  <a:schemeClr val="bg1"/>
                </a:solidFill>
              </a:rPr>
              <a:t> </a:t>
            </a:r>
            <a:r>
              <a:rPr lang="en-US" sz="2800" cap="none" dirty="0" err="1" smtClean="0">
                <a:solidFill>
                  <a:schemeClr val="bg1"/>
                </a:solidFill>
              </a:rPr>
              <a:t>Devletleri</a:t>
            </a:r>
            <a:r>
              <a:rPr lang="en-US" sz="2800" cap="none" dirty="0" smtClean="0">
                <a:solidFill>
                  <a:schemeClr val="bg1"/>
                </a:solidFill>
              </a:rPr>
              <a:t>’ </a:t>
            </a:r>
            <a:r>
              <a:rPr lang="en-US" sz="2800" cap="none" dirty="0" err="1" smtClean="0">
                <a:solidFill>
                  <a:schemeClr val="bg1"/>
                </a:solidFill>
              </a:rPr>
              <a:t>nin</a:t>
            </a:r>
            <a:r>
              <a:rPr lang="en-US" sz="2800" cap="none" dirty="0" smtClean="0">
                <a:solidFill>
                  <a:schemeClr val="bg1"/>
                </a:solidFill>
              </a:rPr>
              <a:t> </a:t>
            </a:r>
            <a:r>
              <a:rPr lang="en-US" sz="2800" cap="none" dirty="0" err="1" smtClean="0">
                <a:solidFill>
                  <a:schemeClr val="bg1"/>
                </a:solidFill>
              </a:rPr>
              <a:t>bir</a:t>
            </a:r>
            <a:r>
              <a:rPr lang="en-US" sz="2800" cap="none" dirty="0" smtClean="0">
                <a:solidFill>
                  <a:schemeClr val="bg1"/>
                </a:solidFill>
              </a:rPr>
              <a:t> </a:t>
            </a:r>
            <a:r>
              <a:rPr lang="en-US" sz="2800" cap="none" dirty="0" err="1" smtClean="0">
                <a:solidFill>
                  <a:schemeClr val="bg1"/>
                </a:solidFill>
              </a:rPr>
              <a:t>çok</a:t>
            </a:r>
            <a:r>
              <a:rPr lang="en-US" sz="2800" cap="none" dirty="0" smtClean="0">
                <a:solidFill>
                  <a:schemeClr val="bg1"/>
                </a:solidFill>
              </a:rPr>
              <a:t> </a:t>
            </a:r>
            <a:r>
              <a:rPr lang="en-US" sz="2800" cap="none" dirty="0" err="1" smtClean="0">
                <a:solidFill>
                  <a:schemeClr val="bg1"/>
                </a:solidFill>
              </a:rPr>
              <a:t>eyaletinde</a:t>
            </a:r>
            <a:r>
              <a:rPr lang="en-US" sz="2800" cap="none" dirty="0" smtClean="0">
                <a:solidFill>
                  <a:schemeClr val="bg1"/>
                </a:solidFill>
              </a:rPr>
              <a:t> </a:t>
            </a:r>
            <a:r>
              <a:rPr lang="en-US" sz="2800" cap="none" dirty="0" err="1" smtClean="0">
                <a:solidFill>
                  <a:schemeClr val="bg1"/>
                </a:solidFill>
              </a:rPr>
              <a:t>ev</a:t>
            </a:r>
            <a:r>
              <a:rPr lang="en-US" sz="2800" cap="none" dirty="0" smtClean="0">
                <a:solidFill>
                  <a:schemeClr val="bg1"/>
                </a:solidFill>
              </a:rPr>
              <a:t> </a:t>
            </a:r>
            <a:r>
              <a:rPr lang="en-US" sz="2800" cap="none" dirty="0" err="1" smtClean="0">
                <a:solidFill>
                  <a:schemeClr val="bg1"/>
                </a:solidFill>
              </a:rPr>
              <a:t>okulu</a:t>
            </a:r>
            <a:r>
              <a:rPr lang="en-US" sz="2800" cap="none" dirty="0" smtClean="0">
                <a:solidFill>
                  <a:schemeClr val="bg1"/>
                </a:solidFill>
              </a:rPr>
              <a:t> </a:t>
            </a:r>
            <a:r>
              <a:rPr lang="en-US" sz="2800" cap="none" dirty="0" err="1" smtClean="0">
                <a:solidFill>
                  <a:schemeClr val="bg1"/>
                </a:solidFill>
              </a:rPr>
              <a:t>uygulaması</a:t>
            </a:r>
            <a:r>
              <a:rPr lang="en-US" sz="2800" cap="none" dirty="0" smtClean="0">
                <a:solidFill>
                  <a:schemeClr val="bg1"/>
                </a:solidFill>
              </a:rPr>
              <a:t> </a:t>
            </a:r>
            <a:r>
              <a:rPr lang="en-US" sz="2800" cap="none" dirty="0" err="1" smtClean="0">
                <a:solidFill>
                  <a:schemeClr val="bg1"/>
                </a:solidFill>
              </a:rPr>
              <a:t>yasaldır</a:t>
            </a:r>
            <a:r>
              <a:rPr lang="en-US" sz="2800" cap="none" dirty="0" smtClean="0">
                <a:solidFill>
                  <a:schemeClr val="bg1"/>
                </a:solidFill>
              </a:rPr>
              <a:t>.</a:t>
            </a:r>
            <a:endParaRPr lang="en-US" sz="2800" cap="none" dirty="0">
              <a:solidFill>
                <a:schemeClr val="bg1"/>
              </a:solidFill>
              <a:latin typeface="Comic Sans MS" charset="-94"/>
              <a:ea typeface="Comic Sans MS" charset="-94"/>
              <a:cs typeface="Comic Sans MS" charset="-94"/>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64970" y="1226634"/>
            <a:ext cx="5176904" cy="4906537"/>
          </a:xfrm>
          <a:prstGeom prst="rect">
            <a:avLst/>
          </a:prstGeom>
        </p:spPr>
      </p:pic>
    </p:spTree>
    <p:extLst>
      <p:ext uri="{BB962C8B-B14F-4D97-AF65-F5344CB8AC3E}">
        <p14:creationId xmlns:p14="http://schemas.microsoft.com/office/powerpoint/2010/main" val="1324811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pPr marL="457200" indent="-457200">
              <a:buFont typeface="Arial" charset="-94"/>
              <a:buChar char="•"/>
            </a:pPr>
            <a:r>
              <a:rPr lang="en-US" sz="2800" cap="none" dirty="0" err="1" smtClean="0">
                <a:solidFill>
                  <a:schemeClr val="bg1"/>
                </a:solidFill>
              </a:rPr>
              <a:t>Okula</a:t>
            </a:r>
            <a:r>
              <a:rPr lang="en-US" sz="2800" cap="none" dirty="0" smtClean="0">
                <a:solidFill>
                  <a:schemeClr val="bg1"/>
                </a:solidFill>
              </a:rPr>
              <a:t> </a:t>
            </a:r>
            <a:r>
              <a:rPr lang="en-US" sz="2800" cap="none" dirty="0" err="1" smtClean="0">
                <a:solidFill>
                  <a:schemeClr val="bg1"/>
                </a:solidFill>
              </a:rPr>
              <a:t>uzaklık</a:t>
            </a:r>
            <a:endParaRPr lang="en-US" sz="2800" cap="none" dirty="0" smtClean="0">
              <a:solidFill>
                <a:schemeClr val="bg1"/>
              </a:solidFill>
            </a:endParaRPr>
          </a:p>
          <a:p>
            <a:pPr marL="457200" indent="-457200">
              <a:buFont typeface="Arial" charset="-94"/>
              <a:buChar char="•"/>
            </a:pPr>
            <a:r>
              <a:rPr lang="en-US" sz="2800" cap="none" dirty="0" smtClean="0">
                <a:solidFill>
                  <a:schemeClr val="bg1"/>
                </a:solidFill>
              </a:rPr>
              <a:t>Dini </a:t>
            </a:r>
            <a:r>
              <a:rPr lang="en-US" sz="2800" cap="none" dirty="0" err="1" smtClean="0">
                <a:solidFill>
                  <a:schemeClr val="bg1"/>
                </a:solidFill>
              </a:rPr>
              <a:t>ve</a:t>
            </a:r>
            <a:r>
              <a:rPr lang="en-US" sz="2800" cap="none" dirty="0" smtClean="0">
                <a:solidFill>
                  <a:schemeClr val="bg1"/>
                </a:solidFill>
              </a:rPr>
              <a:t> </a:t>
            </a:r>
            <a:r>
              <a:rPr lang="en-US" sz="2800" cap="none" dirty="0" err="1" smtClean="0">
                <a:solidFill>
                  <a:schemeClr val="bg1"/>
                </a:solidFill>
              </a:rPr>
              <a:t>kültürel</a:t>
            </a:r>
            <a:r>
              <a:rPr lang="en-US" sz="2800" cap="none" dirty="0" smtClean="0">
                <a:solidFill>
                  <a:schemeClr val="bg1"/>
                </a:solidFill>
              </a:rPr>
              <a:t> </a:t>
            </a:r>
            <a:r>
              <a:rPr lang="en-US" sz="2800" cap="none" dirty="0" err="1" smtClean="0">
                <a:solidFill>
                  <a:schemeClr val="bg1"/>
                </a:solidFill>
              </a:rPr>
              <a:t>inançlar</a:t>
            </a:r>
            <a:endParaRPr lang="en-US" sz="2800" cap="none" dirty="0" smtClean="0">
              <a:solidFill>
                <a:schemeClr val="bg1"/>
              </a:solidFill>
            </a:endParaRPr>
          </a:p>
          <a:p>
            <a:pPr marL="457200" indent="-457200">
              <a:buFont typeface="Arial" charset="-94"/>
              <a:buChar char="•"/>
            </a:pPr>
            <a:r>
              <a:rPr lang="en-US" sz="2800" cap="none" dirty="0" err="1" smtClean="0">
                <a:solidFill>
                  <a:schemeClr val="bg1"/>
                </a:solidFill>
              </a:rPr>
              <a:t>Felsefik</a:t>
            </a:r>
            <a:r>
              <a:rPr lang="en-US" sz="2800" cap="none" dirty="0" smtClean="0">
                <a:solidFill>
                  <a:schemeClr val="bg1"/>
                </a:solidFill>
              </a:rPr>
              <a:t> </a:t>
            </a:r>
            <a:r>
              <a:rPr lang="en-US" sz="2800" cap="none" dirty="0" err="1" smtClean="0">
                <a:solidFill>
                  <a:schemeClr val="bg1"/>
                </a:solidFill>
              </a:rPr>
              <a:t>veya</a:t>
            </a:r>
            <a:r>
              <a:rPr lang="en-US" sz="2800" cap="none" dirty="0" smtClean="0">
                <a:solidFill>
                  <a:schemeClr val="bg1"/>
                </a:solidFill>
              </a:rPr>
              <a:t> </a:t>
            </a:r>
            <a:r>
              <a:rPr lang="en-US" sz="2800" cap="none" dirty="0" err="1" smtClean="0">
                <a:solidFill>
                  <a:schemeClr val="bg1"/>
                </a:solidFill>
              </a:rPr>
              <a:t>ideolojik</a:t>
            </a:r>
            <a:r>
              <a:rPr lang="en-US" sz="2800" cap="none" dirty="0" smtClean="0">
                <a:solidFill>
                  <a:schemeClr val="bg1"/>
                </a:solidFill>
              </a:rPr>
              <a:t> </a:t>
            </a:r>
            <a:r>
              <a:rPr lang="en-US" sz="2800" cap="none" dirty="0" err="1" smtClean="0">
                <a:solidFill>
                  <a:schemeClr val="bg1"/>
                </a:solidFill>
              </a:rPr>
              <a:t>görüşler</a:t>
            </a:r>
            <a:endParaRPr lang="en-US" sz="2800" cap="none" dirty="0" smtClean="0">
              <a:solidFill>
                <a:schemeClr val="bg1"/>
              </a:solidFill>
            </a:endParaRPr>
          </a:p>
          <a:p>
            <a:pPr marL="457200" indent="-457200">
              <a:buFont typeface="Arial" charset="-94"/>
              <a:buChar char="•"/>
            </a:pPr>
            <a:r>
              <a:rPr lang="en-US" sz="2800" cap="none" dirty="0" err="1" smtClean="0">
                <a:solidFill>
                  <a:schemeClr val="bg1"/>
                </a:solidFill>
              </a:rPr>
              <a:t>Sistemden</a:t>
            </a:r>
            <a:r>
              <a:rPr lang="en-US" sz="2800" cap="none" dirty="0" smtClean="0">
                <a:solidFill>
                  <a:schemeClr val="bg1"/>
                </a:solidFill>
              </a:rPr>
              <a:t> </a:t>
            </a:r>
            <a:r>
              <a:rPr lang="en-US" sz="2800" cap="none" dirty="0" err="1" smtClean="0">
                <a:solidFill>
                  <a:schemeClr val="bg1"/>
                </a:solidFill>
              </a:rPr>
              <a:t>memnuniyetsizlik</a:t>
            </a:r>
            <a:endParaRPr lang="en-US" sz="2800" cap="none" dirty="0" smtClean="0">
              <a:solidFill>
                <a:schemeClr val="bg1"/>
              </a:solidFill>
            </a:endParaRPr>
          </a:p>
          <a:p>
            <a:pPr marL="457200" indent="-457200">
              <a:buFont typeface="Arial" charset="-94"/>
              <a:buChar char="•"/>
            </a:pPr>
            <a:r>
              <a:rPr lang="en-US" sz="2800" cap="none" dirty="0" err="1" smtClean="0">
                <a:solidFill>
                  <a:schemeClr val="bg1"/>
                </a:solidFill>
              </a:rPr>
              <a:t>Okullarda</a:t>
            </a:r>
            <a:r>
              <a:rPr lang="en-US" sz="2800" cap="none" dirty="0" smtClean="0">
                <a:solidFill>
                  <a:schemeClr val="bg1"/>
                </a:solidFill>
              </a:rPr>
              <a:t> </a:t>
            </a:r>
            <a:r>
              <a:rPr lang="en-US" sz="2800" cap="none" dirty="0" err="1" smtClean="0">
                <a:solidFill>
                  <a:schemeClr val="bg1"/>
                </a:solidFill>
              </a:rPr>
              <a:t>zorbalık</a:t>
            </a:r>
            <a:endParaRPr lang="en-US" sz="2800" cap="none" dirty="0" smtClean="0">
              <a:solidFill>
                <a:schemeClr val="bg1"/>
              </a:solidFill>
            </a:endParaRPr>
          </a:p>
          <a:p>
            <a:pPr marL="457200" indent="-457200">
              <a:buFont typeface="Arial" charset="-94"/>
              <a:buChar char="•"/>
            </a:pPr>
            <a:r>
              <a:rPr lang="en-US" sz="2800" cap="none" dirty="0" err="1" smtClean="0">
                <a:solidFill>
                  <a:schemeClr val="bg1"/>
                </a:solidFill>
              </a:rPr>
              <a:t>Kısa</a:t>
            </a:r>
            <a:r>
              <a:rPr lang="en-US" sz="2800" cap="none" dirty="0" smtClean="0">
                <a:solidFill>
                  <a:schemeClr val="bg1"/>
                </a:solidFill>
              </a:rPr>
              <a:t> </a:t>
            </a:r>
            <a:r>
              <a:rPr lang="en-US" sz="2800" cap="none" dirty="0" err="1" smtClean="0">
                <a:solidFill>
                  <a:schemeClr val="bg1"/>
                </a:solidFill>
              </a:rPr>
              <a:t>dönemli</a:t>
            </a:r>
            <a:r>
              <a:rPr lang="en-US" sz="2800" cap="none" dirty="0" smtClean="0">
                <a:solidFill>
                  <a:schemeClr val="bg1"/>
                </a:solidFill>
              </a:rPr>
              <a:t> </a:t>
            </a:r>
            <a:r>
              <a:rPr lang="en-US" sz="2800" cap="none" dirty="0" err="1" smtClean="0">
                <a:solidFill>
                  <a:schemeClr val="bg1"/>
                </a:solidFill>
              </a:rPr>
              <a:t>bir</a:t>
            </a:r>
            <a:r>
              <a:rPr lang="en-US" sz="2800" cap="none" dirty="0" smtClean="0">
                <a:solidFill>
                  <a:schemeClr val="bg1"/>
                </a:solidFill>
              </a:rPr>
              <a:t> </a:t>
            </a:r>
            <a:r>
              <a:rPr lang="en-US" sz="2800" cap="none" dirty="0" err="1" smtClean="0">
                <a:solidFill>
                  <a:schemeClr val="bg1"/>
                </a:solidFill>
              </a:rPr>
              <a:t>çözüm</a:t>
            </a:r>
            <a:endParaRPr lang="en-US" sz="2800" cap="none" dirty="0" smtClean="0">
              <a:solidFill>
                <a:schemeClr val="bg1"/>
              </a:solidFill>
            </a:endParaRPr>
          </a:p>
          <a:p>
            <a:pPr marL="457200" indent="-457200">
              <a:buFont typeface="Arial" charset="-94"/>
              <a:buChar char="•"/>
            </a:pPr>
            <a:r>
              <a:rPr lang="en-US" sz="2800" cap="none" dirty="0" err="1" smtClean="0">
                <a:solidFill>
                  <a:schemeClr val="bg1"/>
                </a:solidFill>
              </a:rPr>
              <a:t>Çocuğun</a:t>
            </a:r>
            <a:r>
              <a:rPr lang="en-US" sz="2800" cap="none" dirty="0" smtClean="0">
                <a:solidFill>
                  <a:schemeClr val="bg1"/>
                </a:solidFill>
              </a:rPr>
              <a:t> </a:t>
            </a:r>
            <a:r>
              <a:rPr lang="en-US" sz="2800" cap="none" dirty="0" err="1" smtClean="0">
                <a:solidFill>
                  <a:schemeClr val="bg1"/>
                </a:solidFill>
              </a:rPr>
              <a:t>okula</a:t>
            </a:r>
            <a:r>
              <a:rPr lang="en-US" sz="2800" cap="none" dirty="0" smtClean="0">
                <a:solidFill>
                  <a:schemeClr val="bg1"/>
                </a:solidFill>
              </a:rPr>
              <a:t> </a:t>
            </a:r>
            <a:r>
              <a:rPr lang="en-US" sz="2800" cap="none" dirty="0" err="1" smtClean="0">
                <a:solidFill>
                  <a:schemeClr val="bg1"/>
                </a:solidFill>
              </a:rPr>
              <a:t>gitmesinde</a:t>
            </a:r>
            <a:r>
              <a:rPr lang="en-US" sz="2800" cap="none" dirty="0" smtClean="0">
                <a:solidFill>
                  <a:schemeClr val="bg1"/>
                </a:solidFill>
              </a:rPr>
              <a:t> </a:t>
            </a:r>
            <a:r>
              <a:rPr lang="en-US" sz="2800" cap="none" dirty="0" err="1" smtClean="0">
                <a:solidFill>
                  <a:schemeClr val="bg1"/>
                </a:solidFill>
              </a:rPr>
              <a:t>isteksizlik</a:t>
            </a:r>
            <a:endParaRPr lang="en-US" sz="2800" cap="none" dirty="0" smtClean="0">
              <a:solidFill>
                <a:schemeClr val="bg1"/>
              </a:solidFill>
            </a:endParaRPr>
          </a:p>
          <a:p>
            <a:pPr marL="457200" indent="-457200">
              <a:buFont typeface="Arial" charset="-94"/>
              <a:buChar char="•"/>
            </a:pPr>
            <a:r>
              <a:rPr lang="en-US" sz="2800" cap="none" dirty="0" err="1" smtClean="0">
                <a:solidFill>
                  <a:schemeClr val="bg1"/>
                </a:solidFill>
              </a:rPr>
              <a:t>Özel</a:t>
            </a:r>
            <a:r>
              <a:rPr lang="en-US" sz="2800" cap="none" dirty="0" smtClean="0">
                <a:solidFill>
                  <a:schemeClr val="bg1"/>
                </a:solidFill>
              </a:rPr>
              <a:t> </a:t>
            </a:r>
            <a:r>
              <a:rPr lang="en-US" sz="2800" cap="none" dirty="0" err="1" smtClean="0">
                <a:solidFill>
                  <a:schemeClr val="bg1"/>
                </a:solidFill>
              </a:rPr>
              <a:t>gereksinimli</a:t>
            </a:r>
            <a:r>
              <a:rPr lang="en-US" sz="2800" cap="none" dirty="0" smtClean="0">
                <a:solidFill>
                  <a:schemeClr val="bg1"/>
                </a:solidFill>
              </a:rPr>
              <a:t> </a:t>
            </a:r>
            <a:r>
              <a:rPr lang="en-US" sz="2800" cap="none" dirty="0" err="1" smtClean="0">
                <a:solidFill>
                  <a:schemeClr val="bg1"/>
                </a:solidFill>
              </a:rPr>
              <a:t>öğrenciler</a:t>
            </a:r>
            <a:endParaRPr lang="en-US" sz="2800" cap="none" dirty="0" smtClean="0">
              <a:solidFill>
                <a:schemeClr val="bg1"/>
              </a:solidFill>
            </a:endParaRPr>
          </a:p>
          <a:p>
            <a:pPr marL="457200" indent="-457200">
              <a:buFont typeface="Arial" charset="-94"/>
              <a:buChar char="•"/>
            </a:pPr>
            <a:r>
              <a:rPr lang="en-US" sz="2800" cap="none" dirty="0" err="1" smtClean="0">
                <a:solidFill>
                  <a:schemeClr val="bg1"/>
                </a:solidFill>
              </a:rPr>
              <a:t>Ailenin</a:t>
            </a:r>
            <a:r>
              <a:rPr lang="en-US" sz="2800" cap="none" dirty="0" smtClean="0">
                <a:solidFill>
                  <a:schemeClr val="bg1"/>
                </a:solidFill>
              </a:rPr>
              <a:t> </a:t>
            </a:r>
            <a:r>
              <a:rPr lang="en-US" sz="2800" cap="none" dirty="0" err="1" smtClean="0">
                <a:solidFill>
                  <a:schemeClr val="bg1"/>
                </a:solidFill>
              </a:rPr>
              <a:t>çocukları</a:t>
            </a:r>
            <a:r>
              <a:rPr lang="en-US" sz="2800" cap="none" dirty="0" smtClean="0">
                <a:solidFill>
                  <a:schemeClr val="bg1"/>
                </a:solidFill>
              </a:rPr>
              <a:t> </a:t>
            </a:r>
            <a:r>
              <a:rPr lang="en-US" sz="2800" cap="none" dirty="0" err="1" smtClean="0">
                <a:solidFill>
                  <a:schemeClr val="bg1"/>
                </a:solidFill>
              </a:rPr>
              <a:t>ile</a:t>
            </a:r>
            <a:r>
              <a:rPr lang="en-US" sz="2800" cap="none" dirty="0" smtClean="0">
                <a:solidFill>
                  <a:schemeClr val="bg1"/>
                </a:solidFill>
              </a:rPr>
              <a:t> </a:t>
            </a:r>
            <a:r>
              <a:rPr lang="en-US" sz="2800" cap="none" dirty="0" err="1" smtClean="0">
                <a:solidFill>
                  <a:schemeClr val="bg1"/>
                </a:solidFill>
              </a:rPr>
              <a:t>daha</a:t>
            </a:r>
            <a:r>
              <a:rPr lang="en-US" sz="2800" cap="none" dirty="0" smtClean="0">
                <a:solidFill>
                  <a:schemeClr val="bg1"/>
                </a:solidFill>
              </a:rPr>
              <a:t> </a:t>
            </a:r>
            <a:r>
              <a:rPr lang="en-US" sz="2800" cap="none" dirty="0" err="1" smtClean="0">
                <a:solidFill>
                  <a:schemeClr val="bg1"/>
                </a:solidFill>
              </a:rPr>
              <a:t>iyi</a:t>
            </a:r>
            <a:r>
              <a:rPr lang="en-US" sz="2800" cap="none" dirty="0" smtClean="0">
                <a:solidFill>
                  <a:schemeClr val="bg1"/>
                </a:solidFill>
              </a:rPr>
              <a:t> </a:t>
            </a:r>
            <a:r>
              <a:rPr lang="en-US" sz="2800" cap="none" dirty="0" err="1" smtClean="0">
                <a:solidFill>
                  <a:schemeClr val="bg1"/>
                </a:solidFill>
              </a:rPr>
              <a:t>bir</a:t>
            </a:r>
            <a:r>
              <a:rPr lang="en-US" sz="2800" cap="none" dirty="0" smtClean="0">
                <a:solidFill>
                  <a:schemeClr val="bg1"/>
                </a:solidFill>
              </a:rPr>
              <a:t> </a:t>
            </a:r>
            <a:r>
              <a:rPr lang="en-US" sz="2800" cap="none" dirty="0" err="1" smtClean="0">
                <a:solidFill>
                  <a:schemeClr val="bg1"/>
                </a:solidFill>
              </a:rPr>
              <a:t>ilişki</a:t>
            </a:r>
            <a:r>
              <a:rPr lang="en-US" sz="2800" cap="none" dirty="0" smtClean="0">
                <a:solidFill>
                  <a:schemeClr val="bg1"/>
                </a:solidFill>
              </a:rPr>
              <a:t> </a:t>
            </a:r>
            <a:r>
              <a:rPr lang="en-US" sz="2800" cap="none" dirty="0" err="1" smtClean="0">
                <a:solidFill>
                  <a:schemeClr val="bg1"/>
                </a:solidFill>
              </a:rPr>
              <a:t>kurmak</a:t>
            </a:r>
            <a:r>
              <a:rPr lang="en-US" sz="2800" cap="none" dirty="0" smtClean="0">
                <a:solidFill>
                  <a:schemeClr val="bg1"/>
                </a:solidFill>
              </a:rPr>
              <a:t> </a:t>
            </a:r>
            <a:r>
              <a:rPr lang="en-US" sz="2800" cap="none" dirty="0" err="1" smtClean="0">
                <a:solidFill>
                  <a:schemeClr val="bg1"/>
                </a:solidFill>
              </a:rPr>
              <a:t>istemesi</a:t>
            </a:r>
            <a:endParaRPr lang="en-US" sz="2800" cap="none" dirty="0" smtClean="0">
              <a:solidFill>
                <a:schemeClr val="bg1"/>
              </a:solidFill>
            </a:endParaRPr>
          </a:p>
        </p:txBody>
      </p:sp>
    </p:spTree>
    <p:extLst>
      <p:ext uri="{BB962C8B-B14F-4D97-AF65-F5344CB8AC3E}">
        <p14:creationId xmlns:p14="http://schemas.microsoft.com/office/powerpoint/2010/main" val="3717523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02888" y="1187116"/>
            <a:ext cx="10549053" cy="5374105"/>
          </a:xfrm>
        </p:spPr>
        <p:txBody>
          <a:bodyPr>
            <a:normAutofit/>
          </a:bodyPr>
          <a:lstStyle/>
          <a:p>
            <a:pPr algn="ctr"/>
            <a:r>
              <a:rPr lang="tr-TR" sz="2800" b="1" cap="none" dirty="0" smtClean="0">
                <a:solidFill>
                  <a:srgbClr val="00B050"/>
                </a:solidFill>
              </a:rPr>
              <a:t>Öğretmenlik sertifikası ya da herhangi bir akreditasyon gerekli midir ?</a:t>
            </a:r>
          </a:p>
          <a:p>
            <a:r>
              <a:rPr lang="tr-TR" sz="2800" cap="none" dirty="0" smtClean="0">
                <a:solidFill>
                  <a:schemeClr val="bg1"/>
                </a:solidFill>
              </a:rPr>
              <a:t>Bazı eyaletlerde bu tür koşullar gerekli iken bazılarında sa­dece yukarıda sayılanları yapmak yeterlidir. Aileler yasal olarak ev okulu uygulama niyetini okul bölgesine bildirmeli ve çocuk için gereken zamanı ayırmalıdırlar. Ev okulu bildirim formlarına aileler eyaletlerin online sayfalarından ulaşabilmektedirler.</a:t>
            </a:r>
            <a:endParaRPr lang="tr-TR" sz="2800" cap="none" dirty="0">
              <a:solidFill>
                <a:schemeClr val="bg1"/>
              </a:solidFill>
            </a:endParaRPr>
          </a:p>
        </p:txBody>
      </p:sp>
    </p:spTree>
    <p:extLst>
      <p:ext uri="{BB962C8B-B14F-4D97-AF65-F5344CB8AC3E}">
        <p14:creationId xmlns:p14="http://schemas.microsoft.com/office/powerpoint/2010/main" val="1367845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dissolv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dissolv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pPr algn="ctr"/>
            <a:r>
              <a:rPr lang="tr-TR" sz="2800" b="1" cap="none" dirty="0" smtClean="0">
                <a:solidFill>
                  <a:srgbClr val="00B050"/>
                </a:solidFill>
              </a:rPr>
              <a:t>Ev okulu uygulamak için gereken öğretim programı ve kitapların edinilmesi nasıldır ?</a:t>
            </a:r>
          </a:p>
          <a:p>
            <a:r>
              <a:rPr lang="tr-TR" sz="2800" cap="none" dirty="0" smtClean="0">
                <a:solidFill>
                  <a:schemeClr val="bg1"/>
                </a:solidFill>
              </a:rPr>
              <a:t>Program ofisleri, kütüphaneler ve kitap sayış birimlerinden bu kaynaklar sağlanabilir.</a:t>
            </a:r>
          </a:p>
          <a:p>
            <a:endParaRPr lang="tr-TR" sz="2800" cap="none" dirty="0">
              <a:solidFill>
                <a:schemeClr val="bg1"/>
              </a:solidFill>
            </a:endParaRPr>
          </a:p>
        </p:txBody>
      </p:sp>
    </p:spTree>
    <p:extLst>
      <p:ext uri="{BB962C8B-B14F-4D97-AF65-F5344CB8AC3E}">
        <p14:creationId xmlns:p14="http://schemas.microsoft.com/office/powerpoint/2010/main" val="2132390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pPr algn="ctr"/>
            <a:r>
              <a:rPr lang="tr-TR" sz="2800" b="1" cap="none" dirty="0" smtClean="0">
                <a:solidFill>
                  <a:srgbClr val="00B050"/>
                </a:solidFill>
              </a:rPr>
              <a:t>Kamu okul sisteminden yararlanılabilir mi?</a:t>
            </a:r>
            <a:endParaRPr lang="tr-TR" sz="2800" cap="none" dirty="0" smtClean="0">
              <a:solidFill>
                <a:srgbClr val="00B050"/>
              </a:solidFill>
            </a:endParaRPr>
          </a:p>
          <a:p>
            <a:r>
              <a:rPr lang="tr-TR" sz="2800" cap="none" dirty="0" smtClean="0">
                <a:solidFill>
                  <a:schemeClr val="bg1"/>
                </a:solidFill>
              </a:rPr>
              <a:t>Bazı konuların öğretimi için yerel kamu okulları kullanılabildiği gibi çocukların ikili kayıt sistemi ile hem okuldan hem de ev okulu uygulamasından yararlanması sağlanabilmektedir.</a:t>
            </a:r>
          </a:p>
          <a:p>
            <a:r>
              <a:rPr lang="tr-TR" sz="2800" cap="none" dirty="0" smtClean="0">
                <a:solidFill>
                  <a:schemeClr val="bg1"/>
                </a:solidFill>
              </a:rPr>
              <a:t/>
            </a:r>
            <a:br>
              <a:rPr lang="tr-TR" sz="2800" cap="none" dirty="0" smtClean="0">
                <a:solidFill>
                  <a:schemeClr val="bg1"/>
                </a:solidFill>
              </a:rPr>
            </a:br>
            <a:endParaRPr lang="tr-TR" sz="2800" cap="none" dirty="0">
              <a:solidFill>
                <a:schemeClr val="bg1"/>
              </a:solidFill>
            </a:endParaRPr>
          </a:p>
        </p:txBody>
      </p:sp>
    </p:spTree>
    <p:extLst>
      <p:ext uri="{BB962C8B-B14F-4D97-AF65-F5344CB8AC3E}">
        <p14:creationId xmlns:p14="http://schemas.microsoft.com/office/powerpoint/2010/main" val="1390314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pPr algn="ctr"/>
            <a:r>
              <a:rPr lang="tr-TR" sz="2800" b="1" cap="none" dirty="0" smtClean="0">
                <a:solidFill>
                  <a:srgbClr val="00B050"/>
                </a:solidFill>
              </a:rPr>
              <a:t>Öğrencilerin değerlendirmesi nasıl yapılmaktadır </a:t>
            </a:r>
            <a:r>
              <a:rPr lang="tr-TR" sz="2800" cap="none" dirty="0" smtClean="0">
                <a:solidFill>
                  <a:srgbClr val="00B050"/>
                </a:solidFill>
              </a:rPr>
              <a:t>?</a:t>
            </a:r>
          </a:p>
          <a:p>
            <a:r>
              <a:rPr lang="tr-TR" sz="2800" cap="none" dirty="0" smtClean="0">
                <a:solidFill>
                  <a:schemeClr val="bg1"/>
                </a:solidFill>
              </a:rPr>
              <a:t>Değerlendirme konusunda farklı seçenekler vardır. Bunlardan birincisi farklı tiplerdeki test sınavlarıdır. Bir diğer değerlendirme biçimi ise sertifikalı bir öğretmen tarafından yapılan </a:t>
            </a:r>
            <a:r>
              <a:rPr lang="tr-TR" sz="2800" cap="none" dirty="0" err="1" smtClean="0">
                <a:solidFill>
                  <a:schemeClr val="bg1"/>
                </a:solidFill>
              </a:rPr>
              <a:t>portfolio</a:t>
            </a:r>
            <a:r>
              <a:rPr lang="tr-TR" sz="2800" cap="none" dirty="0" smtClean="0">
                <a:solidFill>
                  <a:schemeClr val="bg1"/>
                </a:solidFill>
              </a:rPr>
              <a:t> de­ğerlendirmesidir. Portfolio, öğrencinin öğrenme sürecinde göster­diği gelişmeyi anlamaya yardım eden ve öğrencinin </a:t>
            </a:r>
            <a:r>
              <a:rPr lang="tr-TR" sz="2800" cap="none" dirty="0" err="1" smtClean="0">
                <a:solidFill>
                  <a:schemeClr val="bg1"/>
                </a:solidFill>
              </a:rPr>
              <a:t>çalışmalann</a:t>
            </a:r>
            <a:r>
              <a:rPr lang="tr-TR" sz="2800" cap="none" dirty="0" smtClean="0">
                <a:solidFill>
                  <a:schemeClr val="bg1"/>
                </a:solidFill>
              </a:rPr>
              <a:t>-dan oluşan bir dosyadır.</a:t>
            </a:r>
            <a:endParaRPr lang="tr-TR" sz="2800" cap="none" dirty="0">
              <a:solidFill>
                <a:schemeClr val="bg1"/>
              </a:solidFill>
            </a:endParaRPr>
          </a:p>
        </p:txBody>
      </p:sp>
    </p:spTree>
    <p:extLst>
      <p:ext uri="{BB962C8B-B14F-4D97-AF65-F5344CB8AC3E}">
        <p14:creationId xmlns:p14="http://schemas.microsoft.com/office/powerpoint/2010/main" val="1954125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429323"/>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449659"/>
            <a:ext cx="10828422" cy="5111562"/>
          </a:xfrm>
        </p:spPr>
        <p:txBody>
          <a:bodyPr>
            <a:normAutofit/>
          </a:bodyPr>
          <a:lstStyle/>
          <a:p>
            <a:r>
              <a:rPr lang="tr-TR" sz="2800" cap="none" dirty="0" smtClean="0">
                <a:solidFill>
                  <a:schemeClr val="bg1"/>
                </a:solidFill>
              </a:rPr>
              <a:t>Ev okulu ulusal araştırma enstitüsünden </a:t>
            </a:r>
            <a:r>
              <a:rPr lang="tr-TR" sz="2800" cap="none" dirty="0" err="1" smtClean="0">
                <a:solidFill>
                  <a:schemeClr val="bg1"/>
                </a:solidFill>
              </a:rPr>
              <a:t>brian</a:t>
            </a:r>
            <a:r>
              <a:rPr lang="tr-TR" sz="2800" cap="none" dirty="0" smtClean="0">
                <a:solidFill>
                  <a:schemeClr val="bg1"/>
                </a:solidFill>
              </a:rPr>
              <a:t> </a:t>
            </a:r>
            <a:r>
              <a:rPr lang="tr-TR" sz="2800" cap="none" dirty="0" err="1" smtClean="0">
                <a:solidFill>
                  <a:schemeClr val="bg1"/>
                </a:solidFill>
              </a:rPr>
              <a:t>ray'ın</a:t>
            </a:r>
            <a:r>
              <a:rPr lang="tr-TR" sz="2800" cap="none" dirty="0" smtClean="0">
                <a:solidFill>
                  <a:schemeClr val="bg1"/>
                </a:solidFill>
              </a:rPr>
              <a:t> son raporunda </a:t>
            </a:r>
            <a:r>
              <a:rPr lang="tr-TR" sz="2800" cap="none" dirty="0" err="1" smtClean="0">
                <a:solidFill>
                  <a:schemeClr val="bg1"/>
                </a:solidFill>
              </a:rPr>
              <a:t>amerika'da</a:t>
            </a:r>
            <a:r>
              <a:rPr lang="tr-TR" sz="2800" cap="none" dirty="0" smtClean="0">
                <a:solidFill>
                  <a:schemeClr val="bg1"/>
                </a:solidFill>
              </a:rPr>
              <a:t> 1.3 milyon ev okulu öğrencisi bulunduğu iddia edilmektedir. Ev okulu ulusal merkezinin tahminlerine göre ev okulu uygulayıcılarının sayısı 1990'da 800 000 iken, 1998'de 1.7 milyona yükselmiştir. 1998 yılı başında devlet okullarına 46.8 milyon çocuk kayıt olmuştur ve ev okulu öğrencilerinin sayısı, toplam okul çağı nüfusunun yaklaşık % 3.6'sına eşittir. (</a:t>
            </a:r>
            <a:r>
              <a:rPr lang="tr-TR" sz="2800" cap="none" dirty="0" err="1" smtClean="0">
                <a:solidFill>
                  <a:schemeClr val="bg1"/>
                </a:solidFill>
              </a:rPr>
              <a:t>Hadderman</a:t>
            </a:r>
            <a:r>
              <a:rPr lang="tr-TR" sz="2800" cap="none" dirty="0" smtClean="0">
                <a:solidFill>
                  <a:schemeClr val="bg1"/>
                </a:solidFill>
              </a:rPr>
              <a:t>)</a:t>
            </a:r>
          </a:p>
          <a:p>
            <a:endParaRPr lang="tr-TR" sz="2800" cap="none" dirty="0">
              <a:solidFill>
                <a:schemeClr val="bg1"/>
              </a:solidFill>
            </a:endParaRPr>
          </a:p>
        </p:txBody>
      </p:sp>
    </p:spTree>
    <p:extLst>
      <p:ext uri="{BB962C8B-B14F-4D97-AF65-F5344CB8AC3E}">
        <p14:creationId xmlns:p14="http://schemas.microsoft.com/office/powerpoint/2010/main" val="1733609966"/>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r>
              <a:rPr lang="tr-TR" sz="2800" cap="none" dirty="0" smtClean="0">
                <a:solidFill>
                  <a:schemeClr val="bg1"/>
                </a:solidFill>
              </a:rPr>
              <a:t>Amerika'da okul sayısının kısıtlı olduğu çağlarda ev okulu uy­gulaması bir gereklilik olarak ortaya çıkmıştır. Ancak okulların herkesin ulaşabileceği ölçüde yaygınlaşmasından sonra da bazı geleneksel gruplar ( </a:t>
            </a:r>
            <a:r>
              <a:rPr lang="tr-TR" sz="2800" cap="none" dirty="0" err="1" smtClean="0">
                <a:solidFill>
                  <a:schemeClr val="bg1"/>
                </a:solidFill>
              </a:rPr>
              <a:t>sevent</a:t>
            </a:r>
            <a:r>
              <a:rPr lang="tr-TR" sz="2800" cap="none" dirty="0" smtClean="0">
                <a:solidFill>
                  <a:schemeClr val="bg1"/>
                </a:solidFill>
              </a:rPr>
              <a:t> </a:t>
            </a:r>
            <a:r>
              <a:rPr lang="tr-TR" sz="2800" cap="none" dirty="0" err="1" smtClean="0">
                <a:solidFill>
                  <a:schemeClr val="bg1"/>
                </a:solidFill>
              </a:rPr>
              <a:t>day</a:t>
            </a:r>
            <a:r>
              <a:rPr lang="tr-TR" sz="2800" cap="none" dirty="0" smtClean="0">
                <a:solidFill>
                  <a:schemeClr val="bg1"/>
                </a:solidFill>
              </a:rPr>
              <a:t> </a:t>
            </a:r>
            <a:r>
              <a:rPr lang="tr-TR" sz="2800" cap="none" dirty="0" err="1" smtClean="0">
                <a:solidFill>
                  <a:schemeClr val="bg1"/>
                </a:solidFill>
              </a:rPr>
              <a:t>adventist</a:t>
            </a:r>
            <a:r>
              <a:rPr lang="tr-TR" sz="2800" cap="none" dirty="0" smtClean="0">
                <a:solidFill>
                  <a:schemeClr val="bg1"/>
                </a:solidFill>
              </a:rPr>
              <a:t> ve </a:t>
            </a:r>
            <a:r>
              <a:rPr lang="tr-TR" sz="2800" cap="none" dirty="0" err="1" smtClean="0">
                <a:solidFill>
                  <a:schemeClr val="bg1"/>
                </a:solidFill>
              </a:rPr>
              <a:t>mormonlar</a:t>
            </a:r>
            <a:r>
              <a:rPr lang="tr-TR" sz="2800" cap="none" dirty="0" smtClean="0">
                <a:solidFill>
                  <a:schemeClr val="bg1"/>
                </a:solidFill>
              </a:rPr>
              <a:t> gibi) okul çağındaki genç çocuklarının evde kalmasını tercih etmişler­dir. Örneğin geleneksel bir grup olan </a:t>
            </a:r>
            <a:r>
              <a:rPr lang="tr-TR" sz="2800" cap="none" dirty="0" err="1" smtClean="0">
                <a:solidFill>
                  <a:schemeClr val="bg1"/>
                </a:solidFill>
              </a:rPr>
              <a:t>amish'ler</a:t>
            </a:r>
            <a:r>
              <a:rPr lang="tr-TR" sz="2800" cap="none" dirty="0" smtClean="0">
                <a:solidFill>
                  <a:schemeClr val="bg1"/>
                </a:solidFill>
              </a:rPr>
              <a:t>, büyük çocuklarını kamu okullarından uzak tutarak kendi toplumsal yaşantılarına uygun olarak yetiştirme yolunu seçmişlerdir (</a:t>
            </a:r>
            <a:r>
              <a:rPr lang="tr-TR" sz="2800" cap="none" dirty="0" err="1" smtClean="0">
                <a:solidFill>
                  <a:schemeClr val="bg1"/>
                </a:solidFill>
              </a:rPr>
              <a:t>lines</a:t>
            </a:r>
            <a:r>
              <a:rPr lang="tr-TR" sz="2800" cap="none" dirty="0" smtClean="0">
                <a:solidFill>
                  <a:schemeClr val="bg1"/>
                </a:solidFill>
              </a:rPr>
              <a:t>, 1991).</a:t>
            </a:r>
            <a:endParaRPr lang="tr-TR" sz="2800" cap="none" dirty="0">
              <a:solidFill>
                <a:schemeClr val="bg1"/>
              </a:solidFill>
            </a:endParaRPr>
          </a:p>
        </p:txBody>
      </p:sp>
    </p:spTree>
    <p:extLst>
      <p:ext uri="{BB962C8B-B14F-4D97-AF65-F5344CB8AC3E}">
        <p14:creationId xmlns:p14="http://schemas.microsoft.com/office/powerpoint/2010/main" val="499747543"/>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r>
              <a:rPr lang="tr-TR" sz="2800" cap="none" dirty="0" err="1" smtClean="0">
                <a:solidFill>
                  <a:schemeClr val="bg1"/>
                </a:solidFill>
              </a:rPr>
              <a:t>Amishler</a:t>
            </a:r>
            <a:endParaRPr lang="tr-TR" sz="2800" cap="none" dirty="0" smtClean="0">
              <a:solidFill>
                <a:schemeClr val="bg1"/>
              </a:solidFill>
            </a:endParaRPr>
          </a:p>
          <a:p>
            <a:r>
              <a:rPr lang="tr-TR" sz="2800" cap="none" dirty="0">
                <a:solidFill>
                  <a:schemeClr val="bg1"/>
                </a:solidFill>
                <a:hlinkClick r:id="rId2"/>
              </a:rPr>
              <a:t>https://www.youtube.com/watch?v=eoXG3__</a:t>
            </a:r>
            <a:r>
              <a:rPr lang="tr-TR" sz="2800" cap="none" dirty="0" smtClean="0">
                <a:solidFill>
                  <a:schemeClr val="bg1"/>
                </a:solidFill>
                <a:hlinkClick r:id="rId2"/>
              </a:rPr>
              <a:t>vL8A</a:t>
            </a:r>
            <a:endParaRPr lang="tr-TR" sz="2800" cap="none" dirty="0" smtClean="0">
              <a:solidFill>
                <a:schemeClr val="bg1"/>
              </a:solidFill>
            </a:endParaRPr>
          </a:p>
          <a:p>
            <a:r>
              <a:rPr lang="tr-TR" sz="2800" cap="none" dirty="0" err="1">
                <a:solidFill>
                  <a:schemeClr val="bg1"/>
                </a:solidFill>
              </a:rPr>
              <a:t>https</a:t>
            </a:r>
            <a:r>
              <a:rPr lang="tr-TR" sz="2800" cap="none" dirty="0">
                <a:solidFill>
                  <a:schemeClr val="bg1"/>
                </a:solidFill>
              </a:rPr>
              <a:t>://</a:t>
            </a:r>
            <a:r>
              <a:rPr lang="tr-TR" sz="2800" cap="none" dirty="0" err="1">
                <a:solidFill>
                  <a:schemeClr val="bg1"/>
                </a:solidFill>
              </a:rPr>
              <a:t>www.youtube.com</a:t>
            </a:r>
            <a:r>
              <a:rPr lang="tr-TR" sz="2800" cap="none" dirty="0">
                <a:solidFill>
                  <a:schemeClr val="bg1"/>
                </a:solidFill>
              </a:rPr>
              <a:t>/</a:t>
            </a:r>
            <a:r>
              <a:rPr lang="tr-TR" sz="2800" cap="none" dirty="0" err="1">
                <a:solidFill>
                  <a:schemeClr val="bg1"/>
                </a:solidFill>
              </a:rPr>
              <a:t>watch?v</a:t>
            </a:r>
            <a:r>
              <a:rPr lang="tr-TR" sz="2800" cap="none" dirty="0">
                <a:solidFill>
                  <a:schemeClr val="bg1"/>
                </a:solidFill>
              </a:rPr>
              <a:t>=_CeT32qxUK0</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5269" y="2930913"/>
            <a:ext cx="4064000" cy="304800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11589" y="2854711"/>
            <a:ext cx="3930805" cy="3033133"/>
          </a:xfrm>
          <a:prstGeom prst="rect">
            <a:avLst/>
          </a:prstGeom>
        </p:spPr>
      </p:pic>
    </p:spTree>
    <p:extLst>
      <p:ext uri="{BB962C8B-B14F-4D97-AF65-F5344CB8AC3E}">
        <p14:creationId xmlns:p14="http://schemas.microsoft.com/office/powerpoint/2010/main" val="2023950723"/>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187116"/>
            <a:ext cx="10234081" cy="5374105"/>
          </a:xfrm>
        </p:spPr>
        <p:txBody>
          <a:bodyPr>
            <a:normAutofit/>
          </a:bodyPr>
          <a:lstStyle/>
          <a:p>
            <a:r>
              <a:rPr lang="tr-TR" sz="2800" cap="none" dirty="0" smtClean="0">
                <a:solidFill>
                  <a:schemeClr val="bg1"/>
                </a:solidFill>
              </a:rPr>
              <a:t>Çocuğumu ev okuluna başlattım, çünkü kızımın okul oto­büsünde tükürmesinden ve yedi yaşındaki oğlumun, ço­cukların oluşturduğu çetelerden korkmuş bir şekilde eve gelmesinden bıktım ve yoruldum. Size doğruyu söyleye­ceğim, ev okuluna başlattım, çünkü başka tercih şansım yoktu. Şu sıralar devlet okulları ve özel okullardaki suçlar yüzünden çocuklarımı bu okullara göndermekten çekiniyorum. </a:t>
            </a:r>
            <a:endParaRPr lang="tr-TR" sz="2800" cap="none" dirty="0">
              <a:solidFill>
                <a:schemeClr val="bg1"/>
              </a:solidFill>
            </a:endParaRPr>
          </a:p>
        </p:txBody>
      </p:sp>
    </p:spTree>
    <p:extLst>
      <p:ext uri="{BB962C8B-B14F-4D97-AF65-F5344CB8AC3E}">
        <p14:creationId xmlns:p14="http://schemas.microsoft.com/office/powerpoint/2010/main" val="1167965515"/>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r>
              <a:rPr lang="tr-TR" sz="2800" cap="none" dirty="0" smtClean="0">
                <a:solidFill>
                  <a:schemeClr val="bg1"/>
                </a:solidFill>
              </a:rPr>
              <a:t>Daha fazla ev ödevi yok. Çocuklarımın öğretmenlerin vermeye alışık oldukları ev ödevlerinin stresinden </a:t>
            </a:r>
            <a:r>
              <a:rPr lang="tr-TR" sz="2800" cap="none" dirty="0" err="1" smtClean="0">
                <a:solidFill>
                  <a:schemeClr val="bg1"/>
                </a:solidFill>
              </a:rPr>
              <a:t>uzaklaşmalanndan</a:t>
            </a:r>
            <a:r>
              <a:rPr lang="tr-TR" sz="2800" cap="none" dirty="0" smtClean="0">
                <a:solidFill>
                  <a:schemeClr val="bg1"/>
                </a:solidFill>
              </a:rPr>
              <a:t> memnunum. Öğretmenler çocuklara pek çok ödev verirler, çünkü onlar çocukların sınıfta öğrene-</a:t>
            </a:r>
            <a:r>
              <a:rPr lang="tr-TR" sz="2800" cap="none" dirty="0" err="1" smtClean="0">
                <a:solidFill>
                  <a:schemeClr val="bg1"/>
                </a:solidFill>
              </a:rPr>
              <a:t>mediklerini</a:t>
            </a:r>
            <a:r>
              <a:rPr lang="tr-TR" sz="2800" cap="none" dirty="0" smtClean="0">
                <a:solidFill>
                  <a:schemeClr val="bg1"/>
                </a:solidFill>
              </a:rPr>
              <a:t> düşünüyorlar ve şimdi anlıyorum ki bu gerçek­ten doğru .</a:t>
            </a:r>
            <a:endParaRPr lang="tr-TR" sz="2800" cap="none" dirty="0">
              <a:solidFill>
                <a:schemeClr val="bg1"/>
              </a:solidFill>
            </a:endParaRPr>
          </a:p>
        </p:txBody>
      </p:sp>
    </p:spTree>
    <p:extLst>
      <p:ext uri="{BB962C8B-B14F-4D97-AF65-F5344CB8AC3E}">
        <p14:creationId xmlns:p14="http://schemas.microsoft.com/office/powerpoint/2010/main" val="745630632"/>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r>
              <a:rPr lang="tr-TR" sz="2800" cap="none" dirty="0" smtClean="0">
                <a:solidFill>
                  <a:schemeClr val="bg1"/>
                </a:solidFill>
              </a:rPr>
              <a:t>Çocuğunuzu tanımayan kişiler tarafından daha fazla yargı­lanıp, </a:t>
            </a:r>
            <a:r>
              <a:rPr lang="tr-TR" sz="2800" cap="none" dirty="0" err="1" smtClean="0">
                <a:solidFill>
                  <a:schemeClr val="bg1"/>
                </a:solidFill>
              </a:rPr>
              <a:t>sınıflandınlmayacağı</a:t>
            </a:r>
            <a:r>
              <a:rPr lang="tr-TR" sz="2800" cap="none" dirty="0" smtClean="0">
                <a:solidFill>
                  <a:schemeClr val="bg1"/>
                </a:solidFill>
              </a:rPr>
              <a:t> için mutlu olacaksınız. Daha fazla aile-öğretmen tartışmaları yaşamayacaksınız. </a:t>
            </a:r>
            <a:endParaRPr lang="tr-TR" sz="2800" cap="none" dirty="0">
              <a:solidFill>
                <a:schemeClr val="bg1"/>
              </a:solidFill>
            </a:endParaRPr>
          </a:p>
        </p:txBody>
      </p:sp>
    </p:spTree>
    <p:extLst>
      <p:ext uri="{BB962C8B-B14F-4D97-AF65-F5344CB8AC3E}">
        <p14:creationId xmlns:p14="http://schemas.microsoft.com/office/powerpoint/2010/main" val="659784109"/>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r>
              <a:rPr lang="tr-TR" sz="2800" cap="none" dirty="0" smtClean="0">
                <a:solidFill>
                  <a:schemeClr val="bg1"/>
                </a:solidFill>
              </a:rPr>
              <a:t> Eğitimde üç türlü öğrenme biçimi vardır ; duyarak, göre­rek, yaparak öğrenme. Bunlar, okuldaki pek çok çocuğun öğrenmede yaşadıkları sıkıntının nedenidir. Çünkü devlet okulları ve özel okullar tüm bu yolları kullanarak öğretmez. Eğer öğretmenin öğretim yönteminden farklı bir yöntemde öğreniyorsa, çocuğunuz konuyu öğrenemeyecektir. Fakat, çocuğunuza onun anlayabileceği yöntemle öğretirseniz, onun ne kadar muhteşem olduğunu göreceksiniz.</a:t>
            </a:r>
            <a:endParaRPr lang="tr-TR" sz="2800" cap="none" dirty="0">
              <a:solidFill>
                <a:schemeClr val="bg1"/>
              </a:solidFill>
            </a:endParaRPr>
          </a:p>
        </p:txBody>
      </p:sp>
    </p:spTree>
    <p:extLst>
      <p:ext uri="{BB962C8B-B14F-4D97-AF65-F5344CB8AC3E}">
        <p14:creationId xmlns:p14="http://schemas.microsoft.com/office/powerpoint/2010/main" val="275682904"/>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r>
              <a:rPr lang="tr-TR" sz="2800" cap="none" dirty="0" smtClean="0">
                <a:solidFill>
                  <a:schemeClr val="bg1"/>
                </a:solidFill>
              </a:rPr>
              <a:t> Çok az bir bütçeyle ev okulu yapabilirsiniz. Çocuğunuzun eğitimi için büyük paralar harcamanıza gerek yok. En iyi üniversiteye de gidebilirsiniz. Ev okulu çocuğunuza iyi bir şans verir. Devlet veya özel okulların üniversiteye girmek için verdiğinden daha fazla fırsatı çocuğunuza sağlar.</a:t>
            </a:r>
            <a:endParaRPr lang="tr-TR" sz="2800" cap="none" dirty="0">
              <a:solidFill>
                <a:schemeClr val="bg1"/>
              </a:solidFill>
            </a:endParaRPr>
          </a:p>
        </p:txBody>
      </p:sp>
    </p:spTree>
    <p:extLst>
      <p:ext uri="{BB962C8B-B14F-4D97-AF65-F5344CB8AC3E}">
        <p14:creationId xmlns:p14="http://schemas.microsoft.com/office/powerpoint/2010/main" val="1054971733"/>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(Homeschooling)</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r>
              <a:rPr lang="tr-TR" sz="2800" cap="none" dirty="0" smtClean="0">
                <a:solidFill>
                  <a:schemeClr val="bg1"/>
                </a:solidFill>
              </a:rPr>
              <a:t>Ev okulu </a:t>
            </a:r>
            <a:r>
              <a:rPr lang="tr-TR" sz="2800" cap="none" dirty="0" err="1" smtClean="0">
                <a:solidFill>
                  <a:schemeClr val="bg1"/>
                </a:solidFill>
              </a:rPr>
              <a:t>ailelerinininyarıdan</a:t>
            </a:r>
            <a:r>
              <a:rPr lang="tr-TR" sz="2800" cap="none" dirty="0" smtClean="0">
                <a:solidFill>
                  <a:schemeClr val="bg1"/>
                </a:solidFill>
              </a:rPr>
              <a:t> fazlasının geliri 25 000-55 000 $ arasında ve aileler bir kolejden mezun veya devam etmektedir. </a:t>
            </a:r>
          </a:p>
          <a:p>
            <a:r>
              <a:rPr lang="tr-TR" sz="2800" cap="none" dirty="0" smtClean="0">
                <a:solidFill>
                  <a:schemeClr val="bg1"/>
                </a:solidFill>
              </a:rPr>
              <a:t>Ailelerin % 75'den fazlası da dinsel törenlere katılmaktadır. Anne­nin eğitim ve öğretimi esnek ve bireyseldir (</a:t>
            </a:r>
            <a:r>
              <a:rPr lang="tr-TR" sz="2800" cap="none" dirty="0" err="1" smtClean="0">
                <a:solidFill>
                  <a:schemeClr val="bg1"/>
                </a:solidFill>
              </a:rPr>
              <a:t>hadderman</a:t>
            </a:r>
            <a:r>
              <a:rPr lang="tr-TR" sz="2800" cap="none" dirty="0" smtClean="0">
                <a:solidFill>
                  <a:schemeClr val="bg1"/>
                </a:solidFill>
              </a:rPr>
              <a:t>).</a:t>
            </a:r>
          </a:p>
          <a:p>
            <a:r>
              <a:rPr lang="tr-TR" sz="2800" cap="none" dirty="0" smtClean="0">
                <a:solidFill>
                  <a:schemeClr val="bg1"/>
                </a:solidFill>
              </a:rPr>
              <a:t> Ailelerin % 98'i beyaz,% 92'si 30 yaş ve üstü, % 97'si evlidir. Ev okulu uygulayıcılarının % 98'i beyazlardan oluşmaktadır. Bunların % 60'ının yaşı 30-39 arasında, %32'sinin 40 yaş ve üstünde ve % 7'sinin de yaşları 30 ve altında bulunmaktadır. </a:t>
            </a:r>
            <a:endParaRPr lang="tr-TR" sz="2800" cap="none" dirty="0">
              <a:solidFill>
                <a:schemeClr val="bg1"/>
              </a:solidFill>
            </a:endParaRPr>
          </a:p>
        </p:txBody>
      </p:sp>
    </p:spTree>
    <p:extLst>
      <p:ext uri="{BB962C8B-B14F-4D97-AF65-F5344CB8AC3E}">
        <p14:creationId xmlns:p14="http://schemas.microsoft.com/office/powerpoint/2010/main" val="617697737"/>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a:t>
            </a:r>
            <a:r>
              <a:rPr lang="en-US" sz="4400" b="1" dirty="0" err="1">
                <a:solidFill>
                  <a:srgbClr val="FFFF00"/>
                </a:solidFill>
              </a:rPr>
              <a:t>E</a:t>
            </a:r>
            <a:r>
              <a:rPr lang="en-US" sz="4400" b="1" dirty="0" err="1" smtClean="0">
                <a:solidFill>
                  <a:srgbClr val="FFFF00"/>
                </a:solidFill>
              </a:rPr>
              <a:t>leştiriler</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pPr marL="457200" indent="-457200">
              <a:buFont typeface="Arial" charset="-94"/>
              <a:buChar char="•"/>
            </a:pPr>
            <a:r>
              <a:rPr lang="tr-TR" sz="2800" cap="none" dirty="0" smtClean="0">
                <a:solidFill>
                  <a:schemeClr val="bg1"/>
                </a:solidFill>
              </a:rPr>
              <a:t>Ev okulu uygulamasına katılan çocukların sosyalleşme fır­satının eksikliği,</a:t>
            </a:r>
          </a:p>
          <a:p>
            <a:pPr marL="457200" indent="-457200">
              <a:buFont typeface="Arial" charset="-94"/>
              <a:buChar char="•"/>
            </a:pPr>
            <a:r>
              <a:rPr lang="tr-TR" sz="2800" cap="none" dirty="0" smtClean="0">
                <a:solidFill>
                  <a:schemeClr val="bg1"/>
                </a:solidFill>
              </a:rPr>
              <a:t>   Ev okulu uygulamasını gerçekleştiren ailelerin </a:t>
            </a:r>
            <a:r>
              <a:rPr lang="tr-TR" sz="2800" cap="none" dirty="0" err="1" smtClean="0">
                <a:solidFill>
                  <a:schemeClr val="bg1"/>
                </a:solidFill>
              </a:rPr>
              <a:t>entellektüel</a:t>
            </a:r>
            <a:r>
              <a:rPr lang="tr-TR" sz="2800" cap="none" dirty="0" smtClean="0">
                <a:solidFill>
                  <a:schemeClr val="bg1"/>
                </a:solidFill>
              </a:rPr>
              <a:t> alanlardaki yetersizlikleri,</a:t>
            </a:r>
          </a:p>
          <a:p>
            <a:pPr marL="457200" indent="-457200">
              <a:buFont typeface="Arial" charset="-94"/>
              <a:buChar char="•"/>
            </a:pPr>
            <a:r>
              <a:rPr lang="tr-TR" sz="2800" cap="none" dirty="0" smtClean="0">
                <a:solidFill>
                  <a:schemeClr val="bg1"/>
                </a:solidFill>
              </a:rPr>
              <a:t>   Ev okulu uygulamasında kullanılacak bilimsel araç-gereç ve malzemelerin yeterli düzeyde olmaması,</a:t>
            </a:r>
          </a:p>
          <a:p>
            <a:pPr marL="457200" indent="-457200">
              <a:buFont typeface="Arial" charset="-94"/>
              <a:buChar char="•"/>
            </a:pPr>
            <a:r>
              <a:rPr lang="tr-TR" sz="2800" cap="none" dirty="0" smtClean="0">
                <a:solidFill>
                  <a:schemeClr val="bg1"/>
                </a:solidFill>
              </a:rPr>
              <a:t>   Temel yeteneklere önem verilmemesi.</a:t>
            </a:r>
            <a:endParaRPr lang="tr-TR" sz="2800" cap="none" dirty="0">
              <a:solidFill>
                <a:schemeClr val="bg1"/>
              </a:solidFill>
            </a:endParaRPr>
          </a:p>
        </p:txBody>
      </p:sp>
    </p:spTree>
    <p:extLst>
      <p:ext uri="{BB962C8B-B14F-4D97-AF65-F5344CB8AC3E}">
        <p14:creationId xmlns:p14="http://schemas.microsoft.com/office/powerpoint/2010/main" val="1603723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linds(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linds(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linds(horizont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a:t>
            </a:r>
            <a:r>
              <a:rPr lang="en-US" sz="4400" b="1" dirty="0" err="1" smtClean="0">
                <a:solidFill>
                  <a:srgbClr val="FFFF00"/>
                </a:solidFill>
              </a:rPr>
              <a:t>Başarı</a:t>
            </a:r>
            <a:endParaRPr lang="en-US" sz="4400" b="1" dirty="0">
              <a:solidFill>
                <a:srgbClr val="FFFF00"/>
              </a:solidFill>
            </a:endParaRPr>
          </a:p>
        </p:txBody>
      </p:sp>
      <p:sp>
        <p:nvSpPr>
          <p:cNvPr id="3" name="Subtitle 2"/>
          <p:cNvSpPr>
            <a:spLocks noGrp="1"/>
          </p:cNvSpPr>
          <p:nvPr>
            <p:ph type="subTitle" idx="1"/>
          </p:nvPr>
        </p:nvSpPr>
        <p:spPr>
          <a:xfrm>
            <a:off x="850231" y="1187116"/>
            <a:ext cx="10323291" cy="5374105"/>
          </a:xfrm>
        </p:spPr>
        <p:txBody>
          <a:bodyPr>
            <a:normAutofit/>
          </a:bodyPr>
          <a:lstStyle/>
          <a:p>
            <a:r>
              <a:rPr lang="tr-TR" sz="2800" cap="none" dirty="0" smtClean="0">
                <a:solidFill>
                  <a:schemeClr val="bg1"/>
                </a:solidFill>
              </a:rPr>
              <a:t>Ev okulu uygulamasına katılan üçün­cü sınıf düzeyindeki çocukların sözcük bilgisi, okuma-anlama, matematiksel kavramlar, fen ve toplam matematik puanları yük­sek; heceleme puanlan düşük; diğer alanlardaki puanları aynı bulunmuştur. </a:t>
            </a:r>
          </a:p>
        </p:txBody>
      </p:sp>
    </p:spTree>
    <p:extLst>
      <p:ext uri="{BB962C8B-B14F-4D97-AF65-F5344CB8AC3E}">
        <p14:creationId xmlns:p14="http://schemas.microsoft.com/office/powerpoint/2010/main" val="195726791"/>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a:t>
            </a:r>
            <a:r>
              <a:rPr lang="en-US" sz="4400" b="1" dirty="0" err="1" smtClean="0">
                <a:solidFill>
                  <a:srgbClr val="FFFF00"/>
                </a:solidFill>
              </a:rPr>
              <a:t>Başarı</a:t>
            </a:r>
            <a:endParaRPr lang="en-US" sz="4400" b="1" dirty="0">
              <a:solidFill>
                <a:srgbClr val="FFFF00"/>
              </a:solidFill>
            </a:endParaRPr>
          </a:p>
        </p:txBody>
      </p:sp>
      <p:sp>
        <p:nvSpPr>
          <p:cNvPr id="3" name="Subtitle 2"/>
          <p:cNvSpPr>
            <a:spLocks noGrp="1"/>
          </p:cNvSpPr>
          <p:nvPr>
            <p:ph type="subTitle" idx="1"/>
          </p:nvPr>
        </p:nvSpPr>
        <p:spPr>
          <a:xfrm>
            <a:off x="850231" y="1187116"/>
            <a:ext cx="10323291" cy="5374105"/>
          </a:xfrm>
        </p:spPr>
        <p:txBody>
          <a:bodyPr>
            <a:normAutofit/>
          </a:bodyPr>
          <a:lstStyle/>
          <a:p>
            <a:r>
              <a:rPr lang="tr-TR" sz="2800" cap="none" dirty="0">
                <a:solidFill>
                  <a:schemeClr val="bg1"/>
                </a:solidFill>
              </a:rPr>
              <a:t>Altıncı sınıf düzeyindeki ev okulu öğrencilerinin söz­cük bilgisi, okuma-anlama ve toplam dil karma puanları yüksek; diğer alanlardaki puanları aynıdır. Dokuzuncu sınıf düzeyinde okuma puanları yüksek; matematik puanları düşük, diğer puanları aynıdır. On birinci sınıf düzeyindeki ev okulu öğrencilerinin okuma puanlan yüksek, diğer alanlardaki puanları aynıdır </a:t>
            </a:r>
            <a:r>
              <a:rPr lang="tr-TR" sz="2800" cap="none" dirty="0" smtClean="0">
                <a:solidFill>
                  <a:schemeClr val="bg1"/>
                </a:solidFill>
              </a:rPr>
              <a:t>(Griffith</a:t>
            </a:r>
            <a:r>
              <a:rPr lang="tr-TR" sz="2800" cap="none" dirty="0">
                <a:solidFill>
                  <a:schemeClr val="bg1"/>
                </a:solidFill>
              </a:rPr>
              <a:t>, 1999).</a:t>
            </a:r>
          </a:p>
        </p:txBody>
      </p:sp>
    </p:spTree>
    <p:extLst>
      <p:ext uri="{BB962C8B-B14F-4D97-AF65-F5344CB8AC3E}">
        <p14:creationId xmlns:p14="http://schemas.microsoft.com/office/powerpoint/2010/main" val="422343341"/>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a:t>
            </a:r>
            <a:r>
              <a:rPr lang="en-US" sz="4400" b="1" dirty="0" err="1" smtClean="0">
                <a:solidFill>
                  <a:srgbClr val="FFFF00"/>
                </a:solidFill>
              </a:rPr>
              <a:t>Başarı</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r>
              <a:rPr lang="tr-TR" sz="2800" cap="none" dirty="0" err="1" smtClean="0">
                <a:solidFill>
                  <a:schemeClr val="bg1"/>
                </a:solidFill>
              </a:rPr>
              <a:t>Calvery</a:t>
            </a:r>
            <a:r>
              <a:rPr lang="tr-TR" sz="2800" cap="none" dirty="0" smtClean="0">
                <a:solidFill>
                  <a:schemeClr val="bg1"/>
                </a:solidFill>
              </a:rPr>
              <a:t> ve arkadaşları (1992): </a:t>
            </a:r>
          </a:p>
          <a:p>
            <a:r>
              <a:rPr lang="tr-TR" sz="2800" cap="none" dirty="0" smtClean="0">
                <a:solidFill>
                  <a:schemeClr val="bg1"/>
                </a:solidFill>
              </a:rPr>
              <a:t>Ev okulu öğrenci­lerinin matematik, okuma, dil, fen, sosyal çalışmalar puanlarının diğer gruba göre daha yüksek olduğu ortaya çıkmıştır. Onuncu sınıf ev okulu öğrencilerinin okuma, matematik, fen ve sosyal çalışmalar puanları yüksek ancak dil puanlan düşük çıkmıştır (Griffith, 1999).</a:t>
            </a:r>
            <a:endParaRPr lang="tr-TR" sz="2800" cap="none" dirty="0">
              <a:solidFill>
                <a:schemeClr val="bg1"/>
              </a:solidFill>
            </a:endParaRPr>
          </a:p>
        </p:txBody>
      </p:sp>
    </p:spTree>
    <p:extLst>
      <p:ext uri="{BB962C8B-B14F-4D97-AF65-F5344CB8AC3E}">
        <p14:creationId xmlns:p14="http://schemas.microsoft.com/office/powerpoint/2010/main" val="2004058025"/>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a:t>
            </a:r>
            <a:r>
              <a:rPr lang="en-US" sz="4400" b="1" dirty="0" err="1" smtClean="0">
                <a:solidFill>
                  <a:srgbClr val="FFFF00"/>
                </a:solidFill>
              </a:rPr>
              <a:t>Başarı</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pPr algn="ctr"/>
            <a:endParaRPr lang="tr-TR" sz="4000" b="1" dirty="0" smtClean="0">
              <a:solidFill>
                <a:srgbClr val="00B050"/>
              </a:solidFill>
            </a:endParaRPr>
          </a:p>
          <a:p>
            <a:pPr algn="ctr"/>
            <a:endParaRPr lang="tr-TR" sz="4000" b="1" dirty="0">
              <a:solidFill>
                <a:srgbClr val="00B050"/>
              </a:solidFill>
            </a:endParaRPr>
          </a:p>
          <a:p>
            <a:pPr algn="ctr"/>
            <a:r>
              <a:rPr lang="tr-TR" sz="4000" b="1" dirty="0" smtClean="0">
                <a:solidFill>
                  <a:srgbClr val="00B050"/>
                </a:solidFill>
              </a:rPr>
              <a:t>Ortalamanın üstünde başarı</a:t>
            </a:r>
            <a:endParaRPr lang="tr-TR" sz="4000" b="1" dirty="0">
              <a:solidFill>
                <a:srgbClr val="00B050"/>
              </a:solidFill>
            </a:endParaRPr>
          </a:p>
        </p:txBody>
      </p:sp>
    </p:spTree>
    <p:extLst>
      <p:ext uri="{BB962C8B-B14F-4D97-AF65-F5344CB8AC3E}">
        <p14:creationId xmlns:p14="http://schemas.microsoft.com/office/powerpoint/2010/main" val="61384897"/>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a:t>
            </a:r>
            <a:r>
              <a:rPr lang="en-US" sz="4400" b="1" dirty="0" err="1" smtClean="0">
                <a:solidFill>
                  <a:srgbClr val="FFFF00"/>
                </a:solidFill>
              </a:rPr>
              <a:t>Başarı</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r>
              <a:rPr lang="tr-TR" sz="2800" cap="none" dirty="0" smtClean="0">
                <a:solidFill>
                  <a:schemeClr val="bg1"/>
                </a:solidFill>
              </a:rPr>
              <a:t>Ev okulu uygulamasına katılan çocuklar kendi yaşıtları ile daha az zaman geçirmekte buna karşılık farklı yaşlardaki kişilerle daha çok zaman harcamaktadırlar</a:t>
            </a:r>
            <a:r>
              <a:rPr lang="tr-TR" sz="2800" cap="none" smtClean="0">
                <a:solidFill>
                  <a:schemeClr val="bg1"/>
                </a:solidFill>
              </a:rPr>
              <a:t>. </a:t>
            </a:r>
          </a:p>
          <a:p>
            <a:r>
              <a:rPr lang="tr-TR" sz="2800" cap="none" dirty="0" smtClean="0">
                <a:solidFill>
                  <a:schemeClr val="bg1"/>
                </a:solidFill>
              </a:rPr>
              <a:t>Diğer ço­cuklarla geçirilen zamanın çoğu destek ve network grupları, izci­lik, kiliseler ve diğer sosyal derneklerle olmaktadır. Aileleri dışında diğer yetişkinlerle geçirdikleri çoğu zaman, toplumsal çalışma gönüllüleri, kendi işini sürdürenler, konferans ya da kurs veren öğreticiler ve diğer etkinlikler içindir.</a:t>
            </a:r>
            <a:endParaRPr lang="tr-TR" sz="2800" cap="none" dirty="0">
              <a:solidFill>
                <a:schemeClr val="bg1"/>
              </a:solidFill>
            </a:endParaRPr>
          </a:p>
        </p:txBody>
      </p:sp>
    </p:spTree>
    <p:extLst>
      <p:ext uri="{BB962C8B-B14F-4D97-AF65-F5344CB8AC3E}">
        <p14:creationId xmlns:p14="http://schemas.microsoft.com/office/powerpoint/2010/main" val="10947162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heckerboard(across)">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heckerboard(across)">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429323"/>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a:t>
            </a:r>
            <a:r>
              <a:rPr lang="en-US" sz="4400" b="1" dirty="0" err="1" smtClean="0">
                <a:solidFill>
                  <a:srgbClr val="FFFF00"/>
                </a:solidFill>
              </a:rPr>
              <a:t>başarı</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r>
              <a:rPr lang="tr-TR" sz="2800" cap="none" dirty="0" smtClean="0">
                <a:solidFill>
                  <a:schemeClr val="bg1"/>
                </a:solidFill>
              </a:rPr>
              <a:t>Ev okulu uygulaması içindeki ço­cuklar düzenli olarak hafta sonlan okul spor </a:t>
            </a:r>
            <a:r>
              <a:rPr lang="tr-TR" sz="2800" cap="none" dirty="0" err="1" smtClean="0">
                <a:solidFill>
                  <a:schemeClr val="bg1"/>
                </a:solidFill>
              </a:rPr>
              <a:t>takımlannın</a:t>
            </a:r>
            <a:r>
              <a:rPr lang="tr-TR" sz="2800" cap="none" dirty="0" smtClean="0">
                <a:solidFill>
                  <a:schemeClr val="bg1"/>
                </a:solidFill>
              </a:rPr>
              <a:t> düzenle­diği aktivitelere katılmakta, aynı uygulamayı gerçekleştiren aileleri ziyaret etmekte ve toplumsal kaynakları kullanmaktadırlar. </a:t>
            </a:r>
          </a:p>
          <a:p>
            <a:r>
              <a:rPr lang="tr-TR" sz="2800" cap="none" dirty="0" smtClean="0">
                <a:solidFill>
                  <a:schemeClr val="bg1"/>
                </a:solidFill>
              </a:rPr>
              <a:t>Ayrıca kütüphane, müze, kolejler, onlar için açılan kurslar ve yerel iş merkezleri ve özel okullara gitmekte, kılavuz öğretmenlere baş vurarak, sosyal ve entelektüel gelişimlerinin sağlanmasına katkı­da bulunacak hizmetlerden yararlanmaktadırlar.</a:t>
            </a:r>
            <a:endParaRPr lang="tr-TR" sz="2800" cap="none" dirty="0">
              <a:solidFill>
                <a:schemeClr val="bg1"/>
              </a:solidFill>
            </a:endParaRPr>
          </a:p>
        </p:txBody>
      </p:sp>
    </p:spTree>
    <p:extLst>
      <p:ext uri="{BB962C8B-B14F-4D97-AF65-F5344CB8AC3E}">
        <p14:creationId xmlns:p14="http://schemas.microsoft.com/office/powerpoint/2010/main" val="1373244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strips(downLeft)">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a:t>
            </a:r>
            <a:r>
              <a:rPr lang="en-US" sz="4400" b="1" dirty="0" err="1" smtClean="0">
                <a:solidFill>
                  <a:srgbClr val="FFFF00"/>
                </a:solidFill>
              </a:rPr>
              <a:t>Başarı</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r>
              <a:rPr lang="tr-TR" sz="3600" cap="none" dirty="0" smtClean="0">
                <a:solidFill>
                  <a:schemeClr val="bg2"/>
                </a:solidFill>
                <a:latin typeface="Comic Sans MS" charset="-94"/>
                <a:ea typeface="Comic Sans MS" charset="-94"/>
                <a:cs typeface="Comic Sans MS" charset="-94"/>
              </a:rPr>
              <a:t>Ev okulu uygulaması­na katılan ve kendilerinin seçtikleri gruplarla birlikte olan çocuklar </a:t>
            </a:r>
            <a:r>
              <a:rPr lang="tr-TR" sz="3600" i="1" cap="none" dirty="0" smtClean="0">
                <a:solidFill>
                  <a:schemeClr val="bg2"/>
                </a:solidFill>
                <a:latin typeface="Comic Sans MS" charset="-94"/>
                <a:ea typeface="Comic Sans MS" charset="-94"/>
                <a:cs typeface="Comic Sans MS" charset="-94"/>
              </a:rPr>
              <a:t>üzerinde yapılan sınırlı ölçümlere göre çocukların sosyal ve psiko</a:t>
            </a:r>
            <a:r>
              <a:rPr lang="tr-TR" sz="3600" cap="none" dirty="0" smtClean="0">
                <a:solidFill>
                  <a:schemeClr val="bg2"/>
                </a:solidFill>
                <a:latin typeface="Comic Sans MS" charset="-94"/>
                <a:ea typeface="Comic Sans MS" charset="-94"/>
                <a:cs typeface="Comic Sans MS" charset="-94"/>
              </a:rPr>
              <a:t>lojik gelişimleri ortalamanın üzerindedir (Lines,1991).</a:t>
            </a:r>
            <a:endParaRPr lang="tr-TR" sz="3600" cap="none" dirty="0">
              <a:solidFill>
                <a:schemeClr val="bg2"/>
              </a:solidFill>
              <a:latin typeface="Comic Sans MS" charset="-94"/>
              <a:ea typeface="Comic Sans MS" charset="-94"/>
              <a:cs typeface="Comic Sans MS" charset="-94"/>
            </a:endParaRPr>
          </a:p>
        </p:txBody>
      </p:sp>
    </p:spTree>
    <p:extLst>
      <p:ext uri="{BB962C8B-B14F-4D97-AF65-F5344CB8AC3E}">
        <p14:creationId xmlns:p14="http://schemas.microsoft.com/office/powerpoint/2010/main" val="1382717965"/>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73768" y="228601"/>
            <a:ext cx="9849853" cy="798094"/>
          </a:xfrm>
        </p:spPr>
        <p:txBody>
          <a:bodyPr/>
          <a:lstStyle/>
          <a:p>
            <a:pPr algn="ctr"/>
            <a:r>
              <a:rPr lang="en-US" sz="4400" b="1" dirty="0" err="1" smtClean="0">
                <a:solidFill>
                  <a:srgbClr val="FFFF00"/>
                </a:solidFill>
              </a:rPr>
              <a:t>Ev</a:t>
            </a:r>
            <a:r>
              <a:rPr lang="en-US" sz="4400" b="1" dirty="0" smtClean="0">
                <a:solidFill>
                  <a:srgbClr val="FFFF00"/>
                </a:solidFill>
              </a:rPr>
              <a:t> </a:t>
            </a:r>
            <a:r>
              <a:rPr lang="en-US" sz="4400" b="1" dirty="0" err="1" smtClean="0">
                <a:solidFill>
                  <a:srgbClr val="FFFF00"/>
                </a:solidFill>
              </a:rPr>
              <a:t>Okulu</a:t>
            </a:r>
            <a:r>
              <a:rPr lang="en-US" sz="4400" b="1" dirty="0" smtClean="0">
                <a:solidFill>
                  <a:srgbClr val="FFFF00"/>
                </a:solidFill>
              </a:rPr>
              <a:t> </a:t>
            </a:r>
            <a:r>
              <a:rPr lang="en-US" sz="4400" b="1" dirty="0" err="1" smtClean="0">
                <a:solidFill>
                  <a:srgbClr val="FFFF00"/>
                </a:solidFill>
              </a:rPr>
              <a:t>Başarı</a:t>
            </a:r>
            <a:endParaRPr lang="en-US" sz="4400" b="1" dirty="0">
              <a:solidFill>
                <a:srgbClr val="FFFF00"/>
              </a:solidFill>
            </a:endParaRPr>
          </a:p>
        </p:txBody>
      </p:sp>
      <p:sp>
        <p:nvSpPr>
          <p:cNvPr id="3" name="Subtitle 2"/>
          <p:cNvSpPr>
            <a:spLocks noGrp="1"/>
          </p:cNvSpPr>
          <p:nvPr>
            <p:ph type="subTitle" idx="1"/>
          </p:nvPr>
        </p:nvSpPr>
        <p:spPr>
          <a:xfrm>
            <a:off x="850231" y="1187116"/>
            <a:ext cx="10828422" cy="5374105"/>
          </a:xfrm>
        </p:spPr>
        <p:txBody>
          <a:bodyPr>
            <a:normAutofit/>
          </a:bodyPr>
          <a:lstStyle/>
          <a:p>
            <a:r>
              <a:rPr lang="tr-TR" sz="2800" cap="none" dirty="0" smtClean="0">
                <a:solidFill>
                  <a:schemeClr val="bg2"/>
                </a:solidFill>
              </a:rPr>
              <a:t>Yıllık 2250 dolar karşılığı kuzey </a:t>
            </a:r>
            <a:r>
              <a:rPr lang="tr-TR" sz="2800" cap="none" dirty="0" err="1" smtClean="0">
                <a:solidFill>
                  <a:schemeClr val="bg2"/>
                </a:solidFill>
              </a:rPr>
              <a:t>amerikanın</a:t>
            </a:r>
            <a:r>
              <a:rPr lang="tr-TR" sz="2800" cap="none" dirty="0" smtClean="0">
                <a:solidFill>
                  <a:schemeClr val="bg2"/>
                </a:solidFill>
              </a:rPr>
              <a:t> her yerinde </a:t>
            </a:r>
            <a:r>
              <a:rPr lang="tr-TR" sz="2800" cap="none" dirty="0" err="1" smtClean="0">
                <a:solidFill>
                  <a:schemeClr val="bg2"/>
                </a:solidFill>
              </a:rPr>
              <a:t>wlllowey</a:t>
            </a:r>
            <a:r>
              <a:rPr lang="tr-TR" sz="2800" cap="none" dirty="0" smtClean="0">
                <a:solidFill>
                  <a:schemeClr val="bg2"/>
                </a:solidFill>
              </a:rPr>
              <a:t> </a:t>
            </a:r>
            <a:r>
              <a:rPr lang="tr-TR" sz="2800" cap="none" dirty="0" err="1" smtClean="0">
                <a:solidFill>
                  <a:schemeClr val="bg2"/>
                </a:solidFill>
              </a:rPr>
              <a:t>cyber</a:t>
            </a:r>
            <a:r>
              <a:rPr lang="tr-TR" sz="2800" cap="none" dirty="0" smtClean="0">
                <a:solidFill>
                  <a:schemeClr val="bg2"/>
                </a:solidFill>
              </a:rPr>
              <a:t> </a:t>
            </a:r>
            <a:r>
              <a:rPr lang="tr-TR" sz="2800" cap="none" dirty="0" err="1" smtClean="0">
                <a:solidFill>
                  <a:schemeClr val="bg2"/>
                </a:solidFill>
              </a:rPr>
              <a:t>school</a:t>
            </a:r>
            <a:r>
              <a:rPr lang="tr-TR" sz="2800" cap="none" dirty="0" smtClean="0">
                <a:solidFill>
                  <a:schemeClr val="bg2"/>
                </a:solidFill>
              </a:rPr>
              <a:t> tarafından genç ev okulu öğrencilerine eğitim verilmektedir. </a:t>
            </a:r>
          </a:p>
          <a:p>
            <a:endParaRPr lang="tr-TR" sz="2800" cap="none">
              <a:solidFill>
                <a:schemeClr val="bg2"/>
              </a:solidFill>
            </a:endParaRPr>
          </a:p>
          <a:p>
            <a:r>
              <a:rPr lang="tr-TR" sz="2800" cap="none" smtClean="0">
                <a:solidFill>
                  <a:schemeClr val="bg2"/>
                </a:solidFill>
              </a:rPr>
              <a:t>Pennsylvania </a:t>
            </a:r>
            <a:r>
              <a:rPr lang="tr-TR" sz="2800" cap="none" dirty="0" smtClean="0">
                <a:solidFill>
                  <a:schemeClr val="bg2"/>
                </a:solidFill>
              </a:rPr>
              <a:t>ve </a:t>
            </a:r>
            <a:r>
              <a:rPr lang="tr-TR" sz="2800" cap="none" dirty="0" err="1" smtClean="0">
                <a:solidFill>
                  <a:schemeClr val="bg2"/>
                </a:solidFill>
              </a:rPr>
              <a:t>rheinholds'da</a:t>
            </a:r>
            <a:r>
              <a:rPr lang="tr-TR" sz="2800" cap="none" dirty="0" smtClean="0">
                <a:solidFill>
                  <a:schemeClr val="bg2"/>
                </a:solidFill>
              </a:rPr>
              <a:t> eski ilkokul öğretmenleri taralından bir online özel okul tesis edilmiştir. Bir öğrenci ev ödevlerini genellikle internet üzerinden alır, </a:t>
            </a:r>
            <a:endParaRPr lang="tr-TR" sz="2800" cap="none" dirty="0">
              <a:solidFill>
                <a:schemeClr val="bg2"/>
              </a:solidFill>
            </a:endParaRPr>
          </a:p>
        </p:txBody>
      </p:sp>
    </p:spTree>
    <p:extLst>
      <p:ext uri="{BB962C8B-B14F-4D97-AF65-F5344CB8AC3E}">
        <p14:creationId xmlns:p14="http://schemas.microsoft.com/office/powerpoint/2010/main" val="34464882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549</TotalTime>
  <Words>4756</Words>
  <Application>Microsoft Office PowerPoint</Application>
  <PresentationFormat>Geniş ekran</PresentationFormat>
  <Paragraphs>407</Paragraphs>
  <Slides>103</Slides>
  <Notes>0</Notes>
  <HiddenSlides>0</HiddenSlides>
  <MMClips>0</MMClips>
  <ScaleCrop>false</ScaleCrop>
  <HeadingPairs>
    <vt:vector size="6" baseType="variant">
      <vt:variant>
        <vt:lpstr>Kullanılan Yazı Tipleri</vt:lpstr>
      </vt:variant>
      <vt:variant>
        <vt:i4>4</vt:i4>
      </vt:variant>
      <vt:variant>
        <vt:lpstr>Tema</vt:lpstr>
      </vt:variant>
      <vt:variant>
        <vt:i4>1</vt:i4>
      </vt:variant>
      <vt:variant>
        <vt:lpstr>Slayt Başlıkları</vt:lpstr>
      </vt:variant>
      <vt:variant>
        <vt:i4>103</vt:i4>
      </vt:variant>
    </vt:vector>
  </HeadingPairs>
  <TitlesOfParts>
    <vt:vector size="108" baseType="lpstr">
      <vt:lpstr>Arial</vt:lpstr>
      <vt:lpstr>Century Gothic</vt:lpstr>
      <vt:lpstr>Comic Sans MS</vt:lpstr>
      <vt:lpstr>Wingdings 3</vt:lpstr>
      <vt:lpstr>Ion Boardroom</vt:lpstr>
      <vt:lpstr>Okul Kavramı</vt:lpstr>
      <vt:lpstr>PowerPoint Sunusu</vt:lpstr>
      <vt:lpstr>Okul Kavramı</vt:lpstr>
      <vt:lpstr>Okul Kavramı</vt:lpstr>
      <vt:lpstr>Okul Kavramı</vt:lpstr>
      <vt:lpstr>Okul Kavramı</vt:lpstr>
      <vt:lpstr>Okul Kavramı</vt:lpstr>
      <vt:lpstr>Okul Kavramı</vt:lpstr>
      <vt:lpstr>Okul Kavramı</vt:lpstr>
      <vt:lpstr>Okul Kavramı</vt:lpstr>
      <vt:lpstr>Jean Jacques Rousseau (EMILE)-1712-1778</vt:lpstr>
      <vt:lpstr>Okul Kavramı</vt:lpstr>
      <vt:lpstr>Leo Tolstoy’un Anarşist Okul Modeli</vt:lpstr>
      <vt:lpstr>Leo Tolstoy’un Anarşist Okul Modeli</vt:lpstr>
      <vt:lpstr>Leo Tolstoy’un Anarşist Okul Modeli</vt:lpstr>
      <vt:lpstr>Leo Tolstoy’un Anarşist Okul Modeli</vt:lpstr>
      <vt:lpstr>Leo Tolstoy’un Anarşist Okul Modeli</vt:lpstr>
      <vt:lpstr>Leo Tolstoy’un Anarşist Okul Modeli</vt:lpstr>
      <vt:lpstr>Paulo Freire (Ezilenlerin Pedagojisi) </vt:lpstr>
      <vt:lpstr>Paulo Freire (Ezilenlerin Pedagojisi) </vt:lpstr>
      <vt:lpstr>Paulo Freire (Ezilenlerin Pedagojisi) </vt:lpstr>
      <vt:lpstr>Paulo Freire (Ezilenlerin Pedagojisi) </vt:lpstr>
      <vt:lpstr>Paulo Freire (Ezilenlerin Pedagojisi) </vt:lpstr>
      <vt:lpstr>Paulo Freire (Ezilenlerin Pedagojisi) </vt:lpstr>
      <vt:lpstr>Ivan İllich(Okulsuz Toplum) </vt:lpstr>
      <vt:lpstr>Ivan İllich(Okulsuz Toplum) </vt:lpstr>
      <vt:lpstr>Ivan İllich(Okulsuz Toplum) </vt:lpstr>
      <vt:lpstr>Okul Kavramı</vt:lpstr>
      <vt:lpstr>Okul Kavramı</vt:lpstr>
      <vt:lpstr>Okul Kavramı</vt:lpstr>
      <vt:lpstr>Okul Kavramı</vt:lpstr>
      <vt:lpstr>Değişim Baskıları</vt:lpstr>
      <vt:lpstr>Değişim Baskıları</vt:lpstr>
      <vt:lpstr>21.yy becerileri</vt:lpstr>
      <vt:lpstr>21.Yy becerileri</vt:lpstr>
      <vt:lpstr>OKUL SEÇİMİ</vt:lpstr>
      <vt:lpstr>OKUL SEÇİMİ</vt:lpstr>
      <vt:lpstr>OKUL SEÇİMİ</vt:lpstr>
      <vt:lpstr>OKUL SEÇİMİ</vt:lpstr>
      <vt:lpstr>OKUL SEÇİMİ</vt:lpstr>
      <vt:lpstr>ALTERNATİF OKULLAR</vt:lpstr>
      <vt:lpstr>ALTERNATİF OKULLAR</vt:lpstr>
      <vt:lpstr>ALTERNATİF OKULLAR</vt:lpstr>
      <vt:lpstr>ALTERNATİF OKULLAR</vt:lpstr>
      <vt:lpstr>ALTERNATİF OKULLAR</vt:lpstr>
      <vt:lpstr>ALTERNATİF OKULLAR</vt:lpstr>
      <vt:lpstr>ALTERNATİF OKULLAR</vt:lpstr>
      <vt:lpstr>ALTERNATİF OKULLAR</vt:lpstr>
      <vt:lpstr>ALTERNATİF OKULLAR</vt:lpstr>
      <vt:lpstr>ALTERNATİF OKULLAR</vt:lpstr>
      <vt:lpstr>ALTERNATİF OKULLAR</vt:lpstr>
      <vt:lpstr>ALTERNATİF OKULLAR</vt:lpstr>
      <vt:lpstr>Küçük boyutluluk</vt:lpstr>
      <vt:lpstr>Destekleyici çevre</vt:lpstr>
      <vt:lpstr>Bireysel programlama</vt:lpstr>
      <vt:lpstr>Çok seçeneklilik</vt:lpstr>
      <vt:lpstr>Özerklik ve demokratik yapı</vt:lpstr>
      <vt:lpstr>Aile ve toplumun yönetime katılması</vt:lpstr>
      <vt:lpstr>İyi tanımlanmış standartlar ve kurallar</vt:lpstr>
      <vt:lpstr>Hedefi belli hizmetler</vt:lpstr>
      <vt:lpstr>Hesap verir olma ve sürekli değerlendirme</vt:lpstr>
      <vt:lpstr>DİĞER ÖZELLİKLER</vt:lpstr>
      <vt:lpstr>DİĞER ÖZELLİKLER</vt:lpstr>
      <vt:lpstr>PowerPoint Sunusu</vt:lpstr>
      <vt:lpstr>HİZMET VERDİĞİ KİTLE</vt:lpstr>
      <vt:lpstr>Alternatif Okulların Felsefi Temelleri</vt:lpstr>
      <vt:lpstr>Alternatif Okulların Felsefi Temelleri</vt:lpstr>
      <vt:lpstr>Alternatif Okul Modelleri</vt:lpstr>
      <vt:lpstr>Alternatif Okul Modelleri</vt:lpstr>
      <vt:lpstr>Alternatif Okul Modelleri</vt:lpstr>
      <vt:lpstr>Alternatif Okul Tipleri</vt:lpstr>
      <vt:lpstr>Alternatif Okul Tipleri</vt:lpstr>
      <vt:lpstr>Alternatif Okul Tipleri</vt:lpstr>
      <vt:lpstr>ELEŞTİRİLER</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(Homeschooling)</vt:lpstr>
      <vt:lpstr>Ev Okulu Eleştiriler</vt:lpstr>
      <vt:lpstr>Ev Okulu Başarı</vt:lpstr>
      <vt:lpstr>Ev Okulu Başarı</vt:lpstr>
      <vt:lpstr>Ev Okulu Başarı</vt:lpstr>
      <vt:lpstr>Ev Okulu Başarı</vt:lpstr>
      <vt:lpstr>Ev Okulu Başarı</vt:lpstr>
      <vt:lpstr>Ev okulu başarı</vt:lpstr>
      <vt:lpstr>Ev Okulu Başarı</vt:lpstr>
      <vt:lpstr>Ev Okulu Başarı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BURCU_ÇABUK</cp:lastModifiedBy>
  <cp:revision>34</cp:revision>
  <dcterms:created xsi:type="dcterms:W3CDTF">2016-01-29T08:46:12Z</dcterms:created>
  <dcterms:modified xsi:type="dcterms:W3CDTF">2020-01-10T10:48:56Z</dcterms:modified>
</cp:coreProperties>
</file>