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9" r:id="rId4"/>
    <p:sldId id="259" r:id="rId5"/>
    <p:sldId id="260" r:id="rId6"/>
    <p:sldId id="261" r:id="rId7"/>
    <p:sldId id="262" r:id="rId8"/>
    <p:sldId id="263" r:id="rId9"/>
    <p:sldId id="264" r:id="rId10"/>
    <p:sldId id="265" r:id="rId11"/>
    <p:sldId id="266" r:id="rId12"/>
    <p:sldId id="267" r:id="rId13"/>
    <p:sldId id="268" r:id="rId14"/>
    <p:sldId id="270" r:id="rId1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tr-TR" smtClean="0"/>
              <a:t>Asıl başlık stili için tıklatın</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48CE9AE6-DF9E-454E-B07E-E6972CBE3F86}" type="datetimeFigureOut">
              <a:rPr lang="tr-TR" smtClean="0"/>
              <a:t>10.05.2019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8F77FC1-B960-49BD-8101-D1563CCED18D}" type="slidenum">
              <a:rPr lang="tr-TR" smtClean="0"/>
              <a:t>‹#›</a:t>
            </a:fld>
            <a:endParaRPr lang="tr-T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48CE9AE6-DF9E-454E-B07E-E6972CBE3F86}" type="datetimeFigureOut">
              <a:rPr lang="tr-TR" smtClean="0"/>
              <a:t>10.05.2019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8F77FC1-B960-49BD-8101-D1563CCED18D}"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8CE9AE6-DF9E-454E-B07E-E6972CBE3F86}" type="datetimeFigureOut">
              <a:rPr lang="tr-TR" smtClean="0"/>
              <a:t>10.05.2019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8F77FC1-B960-49BD-8101-D1563CCED18D}" type="slidenum">
              <a:rPr lang="tr-TR" smtClean="0"/>
              <a:t>‹#›</a:t>
            </a:fld>
            <a:endParaRPr lang="tr-T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Date Placeholder 4"/>
          <p:cNvSpPr>
            <a:spLocks noGrp="1"/>
          </p:cNvSpPr>
          <p:nvPr>
            <p:ph type="dt" sz="half" idx="10"/>
          </p:nvPr>
        </p:nvSpPr>
        <p:spPr/>
        <p:txBody>
          <a:bodyPr/>
          <a:lstStyle/>
          <a:p>
            <a:fld id="{48CE9AE6-DF9E-454E-B07E-E6972CBE3F86}" type="datetimeFigureOut">
              <a:rPr lang="tr-TR" smtClean="0"/>
              <a:t>10.05.2019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8F77FC1-B960-49BD-8101-D1563CCED18D}"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Date Placeholder 6"/>
          <p:cNvSpPr>
            <a:spLocks noGrp="1"/>
          </p:cNvSpPr>
          <p:nvPr>
            <p:ph type="dt" sz="half" idx="10"/>
          </p:nvPr>
        </p:nvSpPr>
        <p:spPr/>
        <p:txBody>
          <a:bodyPr/>
          <a:lstStyle/>
          <a:p>
            <a:fld id="{48CE9AE6-DF9E-454E-B07E-E6972CBE3F86}" type="datetimeFigureOut">
              <a:rPr lang="tr-TR" smtClean="0"/>
              <a:t>10.05.2019</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78F77FC1-B960-49BD-8101-D1563CCED18D}" type="slidenum">
              <a:rPr lang="tr-TR" smtClean="0"/>
              <a:t>‹#›</a:t>
            </a:fld>
            <a:endParaRPr lang="tr-T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48CE9AE6-DF9E-454E-B07E-E6972CBE3F86}" type="datetimeFigureOut">
              <a:rPr lang="tr-TR" smtClean="0"/>
              <a:t>10.05.2019</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78F77FC1-B960-49BD-8101-D1563CCED18D}"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CE9AE6-DF9E-454E-B07E-E6972CBE3F86}" type="datetimeFigureOut">
              <a:rPr lang="tr-TR" smtClean="0"/>
              <a:t>10.05.2019</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78F77FC1-B960-49BD-8101-D1563CCED18D}"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tr-TR" smtClean="0"/>
              <a:t>Asıl başlık stili için tıklatın</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8CE9AE6-DF9E-454E-B07E-E6972CBE3F86}" type="datetimeFigureOut">
              <a:rPr lang="tr-TR" smtClean="0"/>
              <a:t>10.05.2019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8F77FC1-B960-49BD-8101-D1563CCED18D}" type="slidenum">
              <a:rPr lang="tr-TR" smtClean="0"/>
              <a:t>‹#›</a:t>
            </a:fld>
            <a:endParaRPr lang="tr-T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tr-TR" smtClean="0"/>
              <a:t>Asıl başlık stili için tıklatın</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8CE9AE6-DF9E-454E-B07E-E6972CBE3F86}" type="datetimeFigureOut">
              <a:rPr lang="tr-TR" smtClean="0"/>
              <a:t>10.05.2019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8F77FC1-B960-49BD-8101-D1563CCED18D}"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48CE9AE6-DF9E-454E-B07E-E6972CBE3F86}" type="datetimeFigureOut">
              <a:rPr lang="tr-TR" smtClean="0"/>
              <a:t>10.05.2019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8F77FC1-B960-49BD-8101-D1563CCED18D}"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48CE9AE6-DF9E-454E-B07E-E6972CBE3F86}" type="datetimeFigureOut">
              <a:rPr lang="tr-TR" smtClean="0"/>
              <a:t>10.05.2019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8F77FC1-B960-49BD-8101-D1563CCED18D}"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48CE9AE6-DF9E-454E-B07E-E6972CBE3F86}" type="datetimeFigureOut">
              <a:rPr lang="tr-TR" smtClean="0"/>
              <a:t>10.05.2019</a:t>
            </a:fld>
            <a:endParaRPr lang="tr-T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tr-T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78F77FC1-B960-49BD-8101-D1563CCED18D}" type="slidenum">
              <a:rPr lang="tr-TR" smtClean="0"/>
              <a:t>‹#›</a:t>
            </a:fld>
            <a:endParaRPr lang="tr-T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esanltd.com.tr/evde-hasta-bakiminda-en-cok-kullanilan-tibbi"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755576" y="1052736"/>
            <a:ext cx="7543800" cy="1524000"/>
          </a:xfrm>
        </p:spPr>
        <p:txBody>
          <a:bodyPr/>
          <a:lstStyle/>
          <a:p>
            <a:r>
              <a:rPr lang="tr-TR" sz="4400" dirty="0" smtClean="0"/>
              <a:t>EVDE BAKIM HİZMETLERİNDE TEKNOLOJİK EKİPMANLAR</a:t>
            </a:r>
            <a:endParaRPr lang="tr-TR" sz="4400" dirty="0"/>
          </a:p>
        </p:txBody>
      </p:sp>
      <p:sp>
        <p:nvSpPr>
          <p:cNvPr id="3" name="Alt Başlık 2"/>
          <p:cNvSpPr>
            <a:spLocks noGrp="1"/>
          </p:cNvSpPr>
          <p:nvPr>
            <p:ph type="subTitle" idx="1"/>
          </p:nvPr>
        </p:nvSpPr>
        <p:spPr>
          <a:xfrm>
            <a:off x="179512" y="3284984"/>
            <a:ext cx="4032448" cy="2448272"/>
          </a:xfrm>
        </p:spPr>
        <p:txBody>
          <a:bodyPr>
            <a:noAutofit/>
          </a:bodyPr>
          <a:lstStyle/>
          <a:p>
            <a:endParaRPr lang="tr-TR" dirty="0" smtClean="0"/>
          </a:p>
          <a:p>
            <a:endParaRPr lang="tr-TR" dirty="0" smtClean="0"/>
          </a:p>
          <a:p>
            <a:endParaRPr lang="tr-TR" dirty="0" smtClean="0"/>
          </a:p>
        </p:txBody>
      </p:sp>
    </p:spTree>
    <p:extLst>
      <p:ext uri="{BB962C8B-B14F-4D97-AF65-F5344CB8AC3E}">
        <p14:creationId xmlns:p14="http://schemas.microsoft.com/office/powerpoint/2010/main" val="30136937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r>
              <a:rPr lang="tr-TR" sz="4400" dirty="0">
                <a:solidFill>
                  <a:srgbClr val="FF0000"/>
                </a:solidFill>
              </a:rPr>
              <a:t>Evde Hasta Bakımında En Çok Kullanılan Tıbbi Cihazlar</a:t>
            </a:r>
          </a:p>
          <a:p>
            <a:r>
              <a:rPr lang="tr-TR" dirty="0"/>
              <a:t>Çeşitli hastalıklar günlük yaşamsal aktivitelerin yapılmasını engellemektedir. Özellikle evde bakımına devam edilen, sürekli yatan veya tekerlekli sandalyeye bağımlı olan hastaların günlük aktivitelerini yapabilmesi çok zordur. Hayatlarını devam ettirebilmeleri için bazı tıbbi cihazlara ihtiyaç duymaktadırlar.</a:t>
            </a:r>
          </a:p>
          <a:p>
            <a:endParaRPr lang="tr-TR" dirty="0"/>
          </a:p>
          <a:p>
            <a:endParaRPr lang="tr-TR" dirty="0"/>
          </a:p>
        </p:txBody>
      </p:sp>
    </p:spTree>
    <p:extLst>
      <p:ext uri="{BB962C8B-B14F-4D97-AF65-F5344CB8AC3E}">
        <p14:creationId xmlns:p14="http://schemas.microsoft.com/office/powerpoint/2010/main" val="4231605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r>
              <a:rPr lang="tr-TR" dirty="0"/>
              <a:t>Hastalar hayatları boyunca kısmen veya tamamen tıbbi cihazlara bağımlı şekilde yaşamak zorunda kalıyorlar. Bu cihazlardan en çok bilinenleri hasta karyolası ve tekerlekli sandalyedir.</a:t>
            </a:r>
          </a:p>
          <a:p>
            <a:endParaRPr lang="tr-TR"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7543" y="3573016"/>
            <a:ext cx="6049541" cy="2529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8115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62000" y="685800"/>
            <a:ext cx="7543800" cy="5335488"/>
          </a:xfrm>
        </p:spPr>
        <p:txBody>
          <a:bodyPr>
            <a:normAutofit/>
          </a:bodyPr>
          <a:lstStyle/>
          <a:p>
            <a:r>
              <a:rPr lang="tr-TR" dirty="0" smtClean="0"/>
              <a:t>Hasta </a:t>
            </a:r>
            <a:r>
              <a:rPr lang="tr-TR" dirty="0"/>
              <a:t>eğer oturabiliyorsa transferini kolaylıkla sağlayabilmek için manuel veya akülü tekerlekli sandalyeler kullanılmaktadır. Hastayı banyo yaptırabilmek için özel olarak üretilmiş tekerlekli sandalyeler de vardır. Bunlar suya dayanıklıdır. Hasta bu tip tekerlekli sandalye üzerine oturtulur ve rahatça yıkanabilir.</a:t>
            </a:r>
          </a:p>
        </p:txBody>
      </p:sp>
    </p:spTree>
    <p:extLst>
      <p:ext uri="{BB962C8B-B14F-4D97-AF65-F5344CB8AC3E}">
        <p14:creationId xmlns:p14="http://schemas.microsoft.com/office/powerpoint/2010/main" val="2024207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672" y="1556792"/>
            <a:ext cx="5904656"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7947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r>
              <a:rPr lang="tr-TR" dirty="0"/>
              <a:t>Evde bakılan hastaların yatak yarasından korunması için havalı yatak kullanması gerekmektedir. </a:t>
            </a:r>
            <a:endParaRPr lang="tr-TR" dirty="0" smtClean="0"/>
          </a:p>
          <a:p>
            <a:endParaRPr lang="tr-TR" dirty="0"/>
          </a:p>
          <a:p>
            <a:r>
              <a:rPr lang="tr-TR" dirty="0"/>
              <a:t>Bazı hastaların yaşamlarına devam edebilmesi için solunum cihazlarına bağlanmaları gerekmektedir. Bu cihazlar sayesinde nefes alıp verebilirler.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861048"/>
            <a:ext cx="4406002" cy="2884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2675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99592" y="1340768"/>
            <a:ext cx="7543800" cy="3886200"/>
          </a:xfrm>
        </p:spPr>
        <p:txBody>
          <a:bodyPr/>
          <a:lstStyle/>
          <a:p>
            <a:r>
              <a:rPr lang="tr-TR" dirty="0"/>
              <a:t>Hangi tip hastalığı olursa olsun eğer kişi sürekli yatağa bağımlıysa tuvalete gidebilmesi çok zordur. Hasta yakınları tarafından sürekli kaldırılıp taşınması gerekmektedir. Bu durum hastalar ve yakınları için büyük sorun oluşturur. Bunu kolaylaştıran bazı tıbbi cihazlar geliştirilmiştir. Bunlardan bir tanesi hasta taşıma (kaldırma) liftidir. Bu cihazlara hasta taşıma vinci, hasta vinci, hasta kaldırma vinci veya hasta taşıma aparatı gibi isimler de verilmektedir. </a:t>
            </a:r>
          </a:p>
        </p:txBody>
      </p:sp>
    </p:spTree>
    <p:extLst>
      <p:ext uri="{BB962C8B-B14F-4D97-AF65-F5344CB8AC3E}">
        <p14:creationId xmlns:p14="http://schemas.microsoft.com/office/powerpoint/2010/main" val="2008331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1124744"/>
            <a:ext cx="6192688" cy="4432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2389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55576" y="620688"/>
            <a:ext cx="4752528" cy="5184576"/>
          </a:xfrm>
        </p:spPr>
        <p:txBody>
          <a:bodyPr>
            <a:normAutofit/>
          </a:bodyPr>
          <a:lstStyle/>
          <a:p>
            <a:r>
              <a:rPr lang="tr-TR" dirty="0"/>
              <a:t>Oturabilen hastalar için de tasarlanmış transfer ürünleri vardır. Hastalar bu cihazlarla oturdukları yerden kolayca kaldırılıp tuvalete götürülebilirler. Ayrıca araba koltuğuna veya tekerlekli sandalyeye rahatlıkla transferleri sağlanabilir. Bu tip tıbbi cihazlar ve ekipmanlar evde bakılan hastaların hayat kalitesini yükseltmek için kullanılırlar. Ayrıca hasta yakınları için de büyük kolaylık sağlamaktadır.</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3" y="1412776"/>
            <a:ext cx="2562436"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2863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a:xfrm>
            <a:off x="755576" y="548680"/>
            <a:ext cx="7543800" cy="2167136"/>
          </a:xfrm>
        </p:spPr>
        <p:txBody>
          <a:bodyPr>
            <a:normAutofit/>
          </a:bodyPr>
          <a:lstStyle/>
          <a:p>
            <a:pPr marL="0" indent="0">
              <a:buNone/>
            </a:pPr>
            <a:r>
              <a:rPr lang="tr-TR" sz="3600" dirty="0">
                <a:solidFill>
                  <a:srgbClr val="FF0000"/>
                </a:solidFill>
              </a:rPr>
              <a:t>Evde Hasta Bakımında En Çok Kullanılan Tıbbi Cihazlar </a:t>
            </a:r>
            <a:r>
              <a:rPr lang="tr-TR" sz="3600" dirty="0" smtClean="0">
                <a:solidFill>
                  <a:srgbClr val="FF0000"/>
                </a:solidFill>
              </a:rPr>
              <a:t>Listesi</a:t>
            </a:r>
          </a:p>
          <a:p>
            <a:pPr marL="0" indent="0">
              <a:buNone/>
            </a:pPr>
            <a:endParaRPr lang="tr-TR" sz="3600" dirty="0">
              <a:solidFill>
                <a:srgbClr val="FF0000"/>
              </a:solidFill>
            </a:endParaRPr>
          </a:p>
          <a:p>
            <a:pPr marL="0" indent="0">
              <a:buNone/>
            </a:pPr>
            <a:endParaRPr lang="tr-TR" sz="3600" dirty="0">
              <a:solidFill>
                <a:srgbClr val="FF0000"/>
              </a:solidFill>
            </a:endParaRPr>
          </a:p>
        </p:txBody>
      </p:sp>
      <p:sp>
        <p:nvSpPr>
          <p:cNvPr id="6" name="Metin kutusu 5"/>
          <p:cNvSpPr txBox="1"/>
          <p:nvPr/>
        </p:nvSpPr>
        <p:spPr>
          <a:xfrm>
            <a:off x="683568" y="1628800"/>
            <a:ext cx="6264696" cy="3970318"/>
          </a:xfrm>
          <a:prstGeom prst="rect">
            <a:avLst/>
          </a:prstGeom>
          <a:noFill/>
        </p:spPr>
        <p:txBody>
          <a:bodyPr wrap="square" rtlCol="0">
            <a:spAutoFit/>
          </a:bodyPr>
          <a:lstStyle/>
          <a:p>
            <a:pPr marL="342900" indent="-342900">
              <a:buFont typeface="Arial" pitchFamily="34" charset="0"/>
              <a:buChar char="•"/>
            </a:pPr>
            <a:r>
              <a:rPr lang="tr-TR" sz="2800" dirty="0" err="1" smtClean="0"/>
              <a:t>Aspirasyon</a:t>
            </a:r>
            <a:r>
              <a:rPr lang="tr-TR" sz="2800" dirty="0" smtClean="0"/>
              <a:t> (Aspiratör) Cihazı</a:t>
            </a:r>
          </a:p>
          <a:p>
            <a:pPr marL="342900" indent="-342900">
              <a:buFont typeface="Arial" pitchFamily="34" charset="0"/>
              <a:buChar char="•"/>
            </a:pPr>
            <a:r>
              <a:rPr lang="tr-TR" sz="2800" dirty="0" smtClean="0"/>
              <a:t>CPM Cihazı</a:t>
            </a:r>
          </a:p>
          <a:p>
            <a:pPr marL="342900" indent="-342900">
              <a:buFont typeface="Arial" pitchFamily="34" charset="0"/>
              <a:buChar char="•"/>
            </a:pPr>
            <a:r>
              <a:rPr lang="tr-TR" sz="2800" dirty="0" smtClean="0"/>
              <a:t>Engelsiz Yaşam Yazılımları</a:t>
            </a:r>
          </a:p>
          <a:p>
            <a:pPr marL="342900" indent="-342900">
              <a:buFont typeface="Arial" pitchFamily="34" charset="0"/>
              <a:buChar char="•"/>
            </a:pPr>
            <a:r>
              <a:rPr lang="tr-TR" sz="2800" dirty="0" err="1" smtClean="0"/>
              <a:t>Enteral</a:t>
            </a:r>
            <a:r>
              <a:rPr lang="tr-TR" sz="2800" dirty="0" smtClean="0"/>
              <a:t> Beslenme Pompası</a:t>
            </a:r>
          </a:p>
          <a:p>
            <a:pPr marL="342900" indent="-342900">
              <a:buFont typeface="Arial" pitchFamily="34" charset="0"/>
              <a:buChar char="•"/>
            </a:pPr>
            <a:r>
              <a:rPr lang="tr-TR" sz="2800" dirty="0" smtClean="0"/>
              <a:t>Fototerapi Cihazı</a:t>
            </a:r>
          </a:p>
          <a:p>
            <a:pPr marL="342900" indent="-342900">
              <a:buFont typeface="Arial" pitchFamily="34" charset="0"/>
              <a:buChar char="•"/>
            </a:pPr>
            <a:r>
              <a:rPr lang="tr-TR" sz="2800" dirty="0" smtClean="0"/>
              <a:t>Hasta Altı Temizleme Robotu</a:t>
            </a:r>
          </a:p>
          <a:p>
            <a:pPr marL="342900" indent="-342900">
              <a:buFont typeface="Arial" pitchFamily="34" charset="0"/>
              <a:buChar char="•"/>
            </a:pPr>
            <a:r>
              <a:rPr lang="tr-TR" sz="2800" dirty="0" smtClean="0"/>
              <a:t>Hasta Karyolası ve Yatağı</a:t>
            </a:r>
          </a:p>
          <a:p>
            <a:pPr marL="342900" indent="-342900">
              <a:buFont typeface="Arial" pitchFamily="34" charset="0"/>
              <a:buChar char="•"/>
            </a:pPr>
            <a:r>
              <a:rPr lang="tr-TR" sz="2800" dirty="0" smtClean="0"/>
              <a:t>Hasta Taşıma (Kaldırma) Lifti</a:t>
            </a:r>
          </a:p>
          <a:p>
            <a:pPr marL="342900" indent="-342900">
              <a:buFont typeface="Arial" pitchFamily="34" charset="0"/>
              <a:buChar char="•"/>
            </a:pPr>
            <a:r>
              <a:rPr lang="tr-TR" sz="2800" dirty="0" smtClean="0"/>
              <a:t>Havalı Yatak</a:t>
            </a:r>
            <a:endParaRPr lang="tr-TR" sz="2800" dirty="0"/>
          </a:p>
        </p:txBody>
      </p:sp>
    </p:spTree>
    <p:extLst>
      <p:ext uri="{BB962C8B-B14F-4D97-AF65-F5344CB8AC3E}">
        <p14:creationId xmlns:p14="http://schemas.microsoft.com/office/powerpoint/2010/main" val="807304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755576" y="-99392"/>
            <a:ext cx="6781800" cy="1600200"/>
          </a:xfrm>
        </p:spPr>
        <p:txBody>
          <a:bodyPr>
            <a:normAutofit/>
          </a:bodyPr>
          <a:lstStyle/>
          <a:p>
            <a:r>
              <a:rPr lang="tr-TR" sz="3600" dirty="0" smtClean="0">
                <a:solidFill>
                  <a:srgbClr val="FF0000"/>
                </a:solidFill>
              </a:rPr>
              <a:t>Dünyadaki Teknolojik Gelişmeler</a:t>
            </a:r>
            <a:endParaRPr lang="tr-TR" sz="3600" dirty="0">
              <a:solidFill>
                <a:srgbClr val="FF0000"/>
              </a:solidFill>
            </a:endParaRPr>
          </a:p>
        </p:txBody>
      </p:sp>
      <p:sp>
        <p:nvSpPr>
          <p:cNvPr id="3" name="İçerik Yer Tutucusu 2"/>
          <p:cNvSpPr>
            <a:spLocks noGrp="1"/>
          </p:cNvSpPr>
          <p:nvPr>
            <p:ph idx="1"/>
          </p:nvPr>
        </p:nvSpPr>
        <p:spPr>
          <a:xfrm>
            <a:off x="827584" y="1916832"/>
            <a:ext cx="7615808" cy="4174232"/>
          </a:xfrm>
        </p:spPr>
        <p:txBody>
          <a:bodyPr>
            <a:normAutofit/>
          </a:bodyPr>
          <a:lstStyle/>
          <a:p>
            <a:r>
              <a:rPr lang="tr-TR" dirty="0"/>
              <a:t>Görme engelliler için </a:t>
            </a:r>
            <a:r>
              <a:rPr lang="tr-TR" dirty="0" smtClean="0"/>
              <a:t>televizyon:</a:t>
            </a:r>
          </a:p>
          <a:p>
            <a:pPr marL="0" indent="0">
              <a:buNone/>
            </a:pPr>
            <a:endParaRPr lang="tr-TR" dirty="0" smtClean="0"/>
          </a:p>
          <a:p>
            <a:r>
              <a:rPr lang="tr-TR" dirty="0" smtClean="0"/>
              <a:t> </a:t>
            </a:r>
            <a:r>
              <a:rPr lang="tr-TR" dirty="0"/>
              <a:t>Görme engelliler veya görme </a:t>
            </a:r>
            <a:r>
              <a:rPr lang="tr-TR" dirty="0" smtClean="0"/>
              <a:t>bozukluğu yaşayanlar</a:t>
            </a:r>
            <a:r>
              <a:rPr lang="tr-TR" dirty="0"/>
              <a:t>, </a:t>
            </a:r>
            <a:r>
              <a:rPr lang="tr-TR" dirty="0" smtClean="0"/>
              <a:t>Sony </a:t>
            </a:r>
            <a:r>
              <a:rPr lang="tr-TR" dirty="0" err="1" smtClean="0"/>
              <a:t>Bravia</a:t>
            </a:r>
            <a:r>
              <a:rPr lang="tr-TR" dirty="0" smtClean="0"/>
              <a:t> </a:t>
            </a:r>
            <a:r>
              <a:rPr lang="tr-TR" dirty="0"/>
              <a:t>televizyon sayesinde film veya programlarda </a:t>
            </a:r>
            <a:r>
              <a:rPr lang="tr-TR" dirty="0" smtClean="0"/>
              <a:t>konuşma </a:t>
            </a:r>
            <a:r>
              <a:rPr lang="tr-TR" dirty="0"/>
              <a:t>aralarındaki </a:t>
            </a:r>
            <a:r>
              <a:rPr lang="tr-TR" dirty="0" smtClean="0"/>
              <a:t>doğal </a:t>
            </a:r>
            <a:r>
              <a:rPr lang="tr-TR" dirty="0"/>
              <a:t>sessizlik bölümlerinde</a:t>
            </a:r>
          </a:p>
          <a:p>
            <a:r>
              <a:rPr lang="tr-TR" dirty="0" smtClean="0"/>
              <a:t>gelişen </a:t>
            </a:r>
            <a:r>
              <a:rPr lang="tr-TR" dirty="0"/>
              <a:t>olaylar hakkında </a:t>
            </a:r>
            <a:r>
              <a:rPr lang="tr-TR" dirty="0" err="1"/>
              <a:t>Audio</a:t>
            </a:r>
            <a:r>
              <a:rPr lang="tr-TR" dirty="0"/>
              <a:t> </a:t>
            </a:r>
            <a:r>
              <a:rPr lang="tr-TR" dirty="0" err="1"/>
              <a:t>Description</a:t>
            </a:r>
            <a:r>
              <a:rPr lang="tr-TR" dirty="0"/>
              <a:t> (AD) denilen teknoloji sayesinde haberdar olabilecekler.</a:t>
            </a:r>
          </a:p>
          <a:p>
            <a:r>
              <a:rPr lang="tr-TR" dirty="0"/>
              <a:t>Kuzey Amerika, Kanada ve </a:t>
            </a:r>
            <a:r>
              <a:rPr lang="tr-TR" dirty="0" smtClean="0"/>
              <a:t>İngiltere'de geliştirilen </a:t>
            </a:r>
            <a:r>
              <a:rPr lang="tr-TR" dirty="0"/>
              <a:t>ve kısmen kullanılan sistemin daha iyi hale getirilmesi</a:t>
            </a:r>
          </a:p>
          <a:p>
            <a:r>
              <a:rPr lang="tr-TR" dirty="0"/>
              <a:t>için de </a:t>
            </a:r>
            <a:r>
              <a:rPr lang="tr-TR" dirty="0" smtClean="0"/>
              <a:t>çalışmalar </a:t>
            </a:r>
            <a:r>
              <a:rPr lang="tr-TR" dirty="0"/>
              <a:t>devam etmektedir.</a:t>
            </a:r>
          </a:p>
        </p:txBody>
      </p:sp>
    </p:spTree>
    <p:extLst>
      <p:ext uri="{BB962C8B-B14F-4D97-AF65-F5344CB8AC3E}">
        <p14:creationId xmlns:p14="http://schemas.microsoft.com/office/powerpoint/2010/main" val="3966933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99592" y="908720"/>
            <a:ext cx="7543800" cy="4543400"/>
          </a:xfrm>
        </p:spPr>
        <p:txBody>
          <a:bodyPr>
            <a:normAutofit/>
          </a:bodyPr>
          <a:lstStyle/>
          <a:p>
            <a:r>
              <a:rPr lang="tr-TR" dirty="0"/>
              <a:t>Japonya'dan engellilere sihirli </a:t>
            </a:r>
            <a:r>
              <a:rPr lang="tr-TR" dirty="0" smtClean="0"/>
              <a:t>baston:</a:t>
            </a:r>
          </a:p>
          <a:p>
            <a:endParaRPr lang="tr-TR" dirty="0"/>
          </a:p>
          <a:p>
            <a:r>
              <a:rPr lang="tr-TR" dirty="0" smtClean="0"/>
              <a:t> </a:t>
            </a:r>
            <a:r>
              <a:rPr lang="tr-TR" dirty="0"/>
              <a:t>Japon Trafik </a:t>
            </a:r>
            <a:r>
              <a:rPr lang="tr-TR" dirty="0" smtClean="0"/>
              <a:t>Birliği desteğiyle gerçekleştirilen </a:t>
            </a:r>
            <a:r>
              <a:rPr lang="tr-TR" dirty="0"/>
              <a:t>iki yönlü</a:t>
            </a:r>
          </a:p>
          <a:p>
            <a:r>
              <a:rPr lang="tr-TR" dirty="0" smtClean="0"/>
              <a:t>iletim </a:t>
            </a:r>
            <a:r>
              <a:rPr lang="tr-TR" dirty="0"/>
              <a:t>yapabilen bir baston. Bu bastonu </a:t>
            </a:r>
            <a:r>
              <a:rPr lang="tr-TR" dirty="0" smtClean="0"/>
              <a:t>taşıyan </a:t>
            </a:r>
            <a:r>
              <a:rPr lang="tr-TR" dirty="0"/>
              <a:t>bir </a:t>
            </a:r>
            <a:r>
              <a:rPr lang="tr-TR" dirty="0" smtClean="0"/>
              <a:t>kişi </a:t>
            </a:r>
            <a:r>
              <a:rPr lang="tr-TR" dirty="0"/>
              <a:t>bir </a:t>
            </a:r>
            <a:r>
              <a:rPr lang="tr-TR" dirty="0" smtClean="0"/>
              <a:t>kavrama geldiği </a:t>
            </a:r>
            <a:r>
              <a:rPr lang="tr-TR" dirty="0"/>
              <a:t>zaman, bir taraftan </a:t>
            </a:r>
            <a:r>
              <a:rPr lang="tr-TR" dirty="0" smtClean="0"/>
              <a:t>baston kavramın </a:t>
            </a:r>
            <a:r>
              <a:rPr lang="tr-TR" dirty="0"/>
              <a:t>adını engelli </a:t>
            </a:r>
            <a:r>
              <a:rPr lang="tr-TR" dirty="0" smtClean="0"/>
              <a:t>vatandaşa </a:t>
            </a:r>
            <a:r>
              <a:rPr lang="tr-TR" dirty="0"/>
              <a:t>seslendiriyor, </a:t>
            </a:r>
            <a:r>
              <a:rPr lang="tr-TR" dirty="0" smtClean="0"/>
              <a:t>diğer </a:t>
            </a:r>
            <a:r>
              <a:rPr lang="tr-TR" dirty="0"/>
              <a:t>taraftan da trafik </a:t>
            </a:r>
            <a:r>
              <a:rPr lang="tr-TR" dirty="0" smtClean="0"/>
              <a:t>ışıklarının </a:t>
            </a:r>
            <a:r>
              <a:rPr lang="tr-TR" dirty="0" err="1"/>
              <a:t>sensörlerine</a:t>
            </a:r>
            <a:r>
              <a:rPr lang="tr-TR" dirty="0"/>
              <a:t> bir </a:t>
            </a:r>
            <a:r>
              <a:rPr lang="tr-TR" dirty="0" smtClean="0"/>
              <a:t>sinyal gönderiyor</a:t>
            </a:r>
            <a:r>
              <a:rPr lang="tr-TR" dirty="0"/>
              <a:t>. Bu sinyal iletildikten sonra trafik </a:t>
            </a:r>
            <a:r>
              <a:rPr lang="tr-TR" dirty="0" smtClean="0"/>
              <a:t>ışığı </a:t>
            </a:r>
            <a:r>
              <a:rPr lang="tr-TR" dirty="0"/>
              <a:t>sesli duruma geçiyor. Aynı zamanda bu sihirli </a:t>
            </a:r>
            <a:r>
              <a:rPr lang="tr-TR" dirty="0" smtClean="0"/>
              <a:t>baston, yaya </a:t>
            </a:r>
            <a:r>
              <a:rPr lang="tr-TR" dirty="0"/>
              <a:t>geçit </a:t>
            </a:r>
            <a:r>
              <a:rPr lang="tr-TR" dirty="0" smtClean="0"/>
              <a:t>işaretlerini </a:t>
            </a:r>
            <a:r>
              <a:rPr lang="tr-TR" dirty="0"/>
              <a:t>de </a:t>
            </a:r>
            <a:r>
              <a:rPr lang="tr-TR" dirty="0" smtClean="0"/>
              <a:t>algıladığı </a:t>
            </a:r>
            <a:r>
              <a:rPr lang="tr-TR" dirty="0"/>
              <a:t>için, </a:t>
            </a:r>
            <a:r>
              <a:rPr lang="tr-TR" dirty="0" smtClean="0"/>
              <a:t>taşıyıcısının </a:t>
            </a:r>
            <a:r>
              <a:rPr lang="tr-TR" dirty="0"/>
              <a:t>yaya geçitlerinin </a:t>
            </a:r>
            <a:r>
              <a:rPr lang="tr-TR" dirty="0" smtClean="0"/>
              <a:t>dışına </a:t>
            </a:r>
            <a:r>
              <a:rPr lang="tr-TR" dirty="0"/>
              <a:t>çıkmasına engel oluyor.</a:t>
            </a:r>
          </a:p>
        </p:txBody>
      </p:sp>
    </p:spTree>
    <p:extLst>
      <p:ext uri="{BB962C8B-B14F-4D97-AF65-F5344CB8AC3E}">
        <p14:creationId xmlns:p14="http://schemas.microsoft.com/office/powerpoint/2010/main" val="3677197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2204864"/>
            <a:ext cx="7543800" cy="3814192"/>
          </a:xfrm>
        </p:spPr>
        <p:txBody>
          <a:bodyPr>
            <a:normAutofit/>
          </a:bodyPr>
          <a:lstStyle/>
          <a:p>
            <a:r>
              <a:rPr lang="tr-TR" dirty="0" smtClean="0"/>
              <a:t>“</a:t>
            </a:r>
            <a:r>
              <a:rPr lang="tr-TR" dirty="0"/>
              <a:t>Türkçe </a:t>
            </a:r>
            <a:r>
              <a:rPr lang="tr-TR" dirty="0" smtClean="0"/>
              <a:t>konuşan </a:t>
            </a:r>
            <a:r>
              <a:rPr lang="tr-TR" dirty="0"/>
              <a:t>cep telefonu” sayesinde görme özürlüler gelen numaraları </a:t>
            </a:r>
            <a:r>
              <a:rPr lang="tr-TR" dirty="0" smtClean="0"/>
              <a:t>ö</a:t>
            </a:r>
            <a:r>
              <a:rPr lang="tr-TR" dirty="0"/>
              <a:t>ğ</a:t>
            </a:r>
            <a:r>
              <a:rPr lang="tr-TR" dirty="0" smtClean="0"/>
              <a:t>renebilir</a:t>
            </a:r>
            <a:r>
              <a:rPr lang="tr-TR" dirty="0"/>
              <a:t>, </a:t>
            </a:r>
            <a:r>
              <a:rPr lang="tr-TR" dirty="0" smtClean="0"/>
              <a:t>SMS yazıp </a:t>
            </a:r>
            <a:r>
              <a:rPr lang="tr-TR" dirty="0"/>
              <a:t>okuyabilir, adres ve randevu defterini düzenleyebilir, alarm kurabilir, </a:t>
            </a:r>
            <a:r>
              <a:rPr lang="tr-TR" dirty="0" smtClean="0"/>
              <a:t>fotoğraf </a:t>
            </a:r>
            <a:r>
              <a:rPr lang="tr-TR" dirty="0"/>
              <a:t>ve video </a:t>
            </a:r>
            <a:r>
              <a:rPr lang="tr-TR" dirty="0" smtClean="0"/>
              <a:t>çekebilir, şebeke </a:t>
            </a:r>
            <a:r>
              <a:rPr lang="tr-TR" dirty="0"/>
              <a:t>ve batarya düzeyini </a:t>
            </a:r>
            <a:r>
              <a:rPr lang="tr-TR" dirty="0" smtClean="0"/>
              <a:t>öğrenebilir </a:t>
            </a:r>
            <a:r>
              <a:rPr lang="tr-TR" dirty="0"/>
              <a:t>ve GPRS </a:t>
            </a:r>
            <a:r>
              <a:rPr lang="tr-TR" dirty="0" smtClean="0"/>
              <a:t>bağlantısıyla </a:t>
            </a:r>
            <a:r>
              <a:rPr lang="tr-TR" dirty="0"/>
              <a:t>e-mail ve internete girebilir.</a:t>
            </a:r>
          </a:p>
          <a:p>
            <a:r>
              <a:rPr lang="tr-TR" dirty="0"/>
              <a:t>“Sesli Ajanda (Voice </a:t>
            </a:r>
            <a:r>
              <a:rPr lang="tr-TR" dirty="0" err="1"/>
              <a:t>Mate</a:t>
            </a:r>
            <a:r>
              <a:rPr lang="tr-TR" dirty="0"/>
              <a:t>)”, </a:t>
            </a:r>
            <a:r>
              <a:rPr lang="tr-TR" dirty="0" smtClean="0"/>
              <a:t>konuşan </a:t>
            </a:r>
            <a:r>
              <a:rPr lang="tr-TR" dirty="0"/>
              <a:t>ve sesi tanıyan bir üründür. Ürün içerisinde </a:t>
            </a:r>
            <a:r>
              <a:rPr lang="tr-TR" dirty="0" smtClean="0"/>
              <a:t>telefon defteri</a:t>
            </a:r>
            <a:r>
              <a:rPr lang="tr-TR" dirty="0"/>
              <a:t>, sesli not defteri, </a:t>
            </a:r>
            <a:r>
              <a:rPr lang="tr-TR" dirty="0" smtClean="0"/>
              <a:t>konuşan </a:t>
            </a:r>
            <a:r>
              <a:rPr lang="tr-TR" dirty="0"/>
              <a:t>alarmlı saat ve hesap makinesi bulunmaktadır.</a:t>
            </a:r>
          </a:p>
          <a:p>
            <a:endParaRPr lang="tr-TR" dirty="0"/>
          </a:p>
        </p:txBody>
      </p:sp>
      <p:sp>
        <p:nvSpPr>
          <p:cNvPr id="4" name="Başlık 3"/>
          <p:cNvSpPr>
            <a:spLocks noGrp="1"/>
          </p:cNvSpPr>
          <p:nvPr>
            <p:ph type="title"/>
          </p:nvPr>
        </p:nvSpPr>
        <p:spPr>
          <a:xfrm>
            <a:off x="1115616" y="548680"/>
            <a:ext cx="6428184" cy="1296144"/>
          </a:xfrm>
        </p:spPr>
        <p:txBody>
          <a:bodyPr>
            <a:normAutofit fontScale="90000"/>
          </a:bodyPr>
          <a:lstStyle/>
          <a:p>
            <a:r>
              <a:rPr lang="tr-TR" dirty="0" smtClean="0">
                <a:solidFill>
                  <a:srgbClr val="FF0000"/>
                </a:solidFill>
              </a:rPr>
              <a:t>Türkiye’deki Gelişmeler</a:t>
            </a:r>
            <a:endParaRPr lang="tr-TR" dirty="0">
              <a:solidFill>
                <a:srgbClr val="FF0000"/>
              </a:solidFill>
            </a:endParaRPr>
          </a:p>
        </p:txBody>
      </p:sp>
    </p:spTree>
    <p:extLst>
      <p:ext uri="{BB962C8B-B14F-4D97-AF65-F5344CB8AC3E}">
        <p14:creationId xmlns:p14="http://schemas.microsoft.com/office/powerpoint/2010/main" val="18055086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endParaRPr lang="tr-TR" b="1" dirty="0" smtClean="0">
              <a:hlinkClick r:id="rId2"/>
            </a:endParaRPr>
          </a:p>
          <a:p>
            <a:r>
              <a:rPr lang="tr-TR" dirty="0" smtClean="0">
                <a:hlinkClick r:id="rId2"/>
              </a:rPr>
              <a:t>http</a:t>
            </a:r>
            <a:r>
              <a:rPr lang="tr-TR" dirty="0">
                <a:hlinkClick r:id="rId2"/>
              </a:rPr>
              <a:t>://</a:t>
            </a:r>
            <a:r>
              <a:rPr lang="tr-TR" dirty="0" smtClean="0">
                <a:hlinkClick r:id="rId2"/>
              </a:rPr>
              <a:t>sesanltd.com.tr/evde-hasta-bakiminda-en-cok-kullanilan-tibbi</a:t>
            </a:r>
            <a:endParaRPr lang="tr-TR" dirty="0" smtClean="0"/>
          </a:p>
          <a:p>
            <a:r>
              <a:rPr lang="tr-TR" dirty="0"/>
              <a:t>http://www.sosyalarastirmalar.com/cilt3/sayi11pdf/yildiz_sitki.pdf</a:t>
            </a:r>
          </a:p>
        </p:txBody>
      </p:sp>
      <p:sp>
        <p:nvSpPr>
          <p:cNvPr id="2" name="Dikdörtgen 1"/>
          <p:cNvSpPr/>
          <p:nvPr/>
        </p:nvSpPr>
        <p:spPr>
          <a:xfrm>
            <a:off x="971600" y="764704"/>
            <a:ext cx="4199163" cy="923330"/>
          </a:xfrm>
          <a:prstGeom prst="rect">
            <a:avLst/>
          </a:prstGeom>
          <a:noFill/>
        </p:spPr>
        <p:txBody>
          <a:bodyPr wrap="none" lIns="91440" tIns="45720" rIns="91440" bIns="45720">
            <a:spAutoFit/>
          </a:bodyPr>
          <a:lstStyle/>
          <a:p>
            <a:pPr algn="ctr"/>
            <a:r>
              <a:rPr lang="tr-T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KAYNAKÇA</a:t>
            </a:r>
            <a:endParaRPr lang="tr-TR"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43807942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68</TotalTime>
  <Words>536</Words>
  <Application>Microsoft Office PowerPoint</Application>
  <PresentationFormat>Ekran Gösterisi (4:3)</PresentationFormat>
  <Paragraphs>39</Paragraphs>
  <Slides>14</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14</vt:i4>
      </vt:variant>
    </vt:vector>
  </HeadingPairs>
  <TitlesOfParts>
    <vt:vector size="18" baseType="lpstr">
      <vt:lpstr>Arial</vt:lpstr>
      <vt:lpstr>Impact</vt:lpstr>
      <vt:lpstr>Times New Roman</vt:lpstr>
      <vt:lpstr>NewsPrint</vt:lpstr>
      <vt:lpstr>EVDE BAKIM HİZMETLERİNDE TEKNOLOJİK EKİPMANLAR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Dünyadaki Teknolojik Gelişmeler</vt:lpstr>
      <vt:lpstr>PowerPoint Sunusu</vt:lpstr>
      <vt:lpstr>Türkiye’deki Gelişmeler</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EVDE BAKIM HİZMETLERİNDE TEKNOLOJİK EKİPMANLAR</dc:title>
  <dc:creator>sevda</dc:creator>
  <cp:lastModifiedBy>user5</cp:lastModifiedBy>
  <cp:revision>8</cp:revision>
  <dcterms:created xsi:type="dcterms:W3CDTF">2019-04-29T18:39:35Z</dcterms:created>
  <dcterms:modified xsi:type="dcterms:W3CDTF">2019-05-10T11:26:50Z</dcterms:modified>
</cp:coreProperties>
</file>