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5"/>
  </p:notesMasterIdLst>
  <p:handoutMasterIdLst>
    <p:handoutMasterId r:id="rId56"/>
  </p:handoutMasterIdLst>
  <p:sldIdLst>
    <p:sldId id="536" r:id="rId2"/>
    <p:sldId id="464" r:id="rId3"/>
    <p:sldId id="533" r:id="rId4"/>
    <p:sldId id="469" r:id="rId5"/>
    <p:sldId id="470" r:id="rId6"/>
    <p:sldId id="471" r:id="rId7"/>
    <p:sldId id="472" r:id="rId8"/>
    <p:sldId id="473" r:id="rId9"/>
    <p:sldId id="474" r:id="rId10"/>
    <p:sldId id="505" r:id="rId11"/>
    <p:sldId id="506" r:id="rId12"/>
    <p:sldId id="507" r:id="rId13"/>
    <p:sldId id="508" r:id="rId14"/>
    <p:sldId id="537" r:id="rId15"/>
    <p:sldId id="510" r:id="rId16"/>
    <p:sldId id="511" r:id="rId17"/>
    <p:sldId id="408" r:id="rId18"/>
    <p:sldId id="258" r:id="rId19"/>
    <p:sldId id="259" r:id="rId20"/>
    <p:sldId id="260" r:id="rId21"/>
    <p:sldId id="263" r:id="rId22"/>
    <p:sldId id="269" r:id="rId23"/>
    <p:sldId id="270" r:id="rId24"/>
    <p:sldId id="271" r:id="rId25"/>
    <p:sldId id="353" r:id="rId26"/>
    <p:sldId id="354" r:id="rId27"/>
    <p:sldId id="355" r:id="rId28"/>
    <p:sldId id="356" r:id="rId29"/>
    <p:sldId id="357" r:id="rId30"/>
    <p:sldId id="358" r:id="rId31"/>
    <p:sldId id="272" r:id="rId32"/>
    <p:sldId id="360" r:id="rId33"/>
    <p:sldId id="361" r:id="rId34"/>
    <p:sldId id="273" r:id="rId35"/>
    <p:sldId id="274" r:id="rId36"/>
    <p:sldId id="275" r:id="rId37"/>
    <p:sldId id="276" r:id="rId38"/>
    <p:sldId id="284" r:id="rId39"/>
    <p:sldId id="285" r:id="rId40"/>
    <p:sldId id="286" r:id="rId41"/>
    <p:sldId id="289" r:id="rId42"/>
    <p:sldId id="290" r:id="rId43"/>
    <p:sldId id="292" r:id="rId44"/>
    <p:sldId id="293" r:id="rId45"/>
    <p:sldId id="294" r:id="rId46"/>
    <p:sldId id="298" r:id="rId47"/>
    <p:sldId id="305" r:id="rId48"/>
    <p:sldId id="538" r:id="rId49"/>
    <p:sldId id="539" r:id="rId50"/>
    <p:sldId id="540" r:id="rId51"/>
    <p:sldId id="541" r:id="rId52"/>
    <p:sldId id="542" r:id="rId53"/>
    <p:sldId id="543" r:id="rId54"/>
  </p:sldIdLst>
  <p:sldSz cx="9144000" cy="6858000" type="screen4x3"/>
  <p:notesSz cx="9144000" cy="6858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0358"/>
    <p:restoredTop sz="73372" autoAdjust="0"/>
  </p:normalViewPr>
  <p:slideViewPr>
    <p:cSldViewPr snapToGrid="0" snapToObjects="1">
      <p:cViewPr varScale="1">
        <p:scale>
          <a:sx n="62" d="100"/>
          <a:sy n="62" d="100"/>
        </p:scale>
        <p:origin x="-1926"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E90E617A-CE96-D646-9000-DA5CA92AC5C4}"/>
              </a:ext>
            </a:extLst>
          </p:cNvPr>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tr-TR"/>
          </a:p>
        </p:txBody>
      </p:sp>
      <p:sp>
        <p:nvSpPr>
          <p:cNvPr id="3" name="Date Placeholder 2">
            <a:extLst>
              <a:ext uri="{FF2B5EF4-FFF2-40B4-BE49-F238E27FC236}">
                <a16:creationId xmlns:a16="http://schemas.microsoft.com/office/drawing/2014/main" xmlns="" id="{48C8D5E0-5415-9047-96D7-615F307539DF}"/>
              </a:ext>
            </a:extLst>
          </p:cNvPr>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3E33684E-D7D3-124A-87E2-B9E68133EA52}" type="datetimeFigureOut">
              <a:rPr lang="tr-TR" smtClean="0"/>
              <a:pPr/>
              <a:t>07.05.2020</a:t>
            </a:fld>
            <a:endParaRPr lang="tr-TR"/>
          </a:p>
        </p:txBody>
      </p:sp>
      <p:sp>
        <p:nvSpPr>
          <p:cNvPr id="4" name="Footer Placeholder 3">
            <a:extLst>
              <a:ext uri="{FF2B5EF4-FFF2-40B4-BE49-F238E27FC236}">
                <a16:creationId xmlns:a16="http://schemas.microsoft.com/office/drawing/2014/main" xmlns="" id="{15F85226-9B56-1B42-8CE9-6704CF7C9228}"/>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tr-TR"/>
          </a:p>
        </p:txBody>
      </p:sp>
      <p:sp>
        <p:nvSpPr>
          <p:cNvPr id="5" name="Slide Number Placeholder 4">
            <a:extLst>
              <a:ext uri="{FF2B5EF4-FFF2-40B4-BE49-F238E27FC236}">
                <a16:creationId xmlns:a16="http://schemas.microsoft.com/office/drawing/2014/main" xmlns="" id="{C73D3BA6-0C76-DF42-9B12-1DC5EC27C9A6}"/>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EA128298-BDD9-F642-B8FF-872A74D2C3B6}" type="slidenum">
              <a:rPr lang="tr-TR" smtClean="0"/>
              <a:pPr/>
              <a:t>‹#›</a:t>
            </a:fld>
            <a:endParaRPr lang="tr-TR"/>
          </a:p>
        </p:txBody>
      </p:sp>
    </p:spTree>
    <p:extLst>
      <p:ext uri="{BB962C8B-B14F-4D97-AF65-F5344CB8AC3E}">
        <p14:creationId xmlns:p14="http://schemas.microsoft.com/office/powerpoint/2010/main" xmlns="" val="4287013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tr-TR"/>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25148A35-746F-CB43-91CE-5D0D05642F17}" type="datetimeFigureOut">
              <a:rPr lang="tr-TR" smtClean="0"/>
              <a:pPr/>
              <a:t>07.05.2020</a:t>
            </a:fld>
            <a:endParaRPr lang="tr-TR"/>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tr-TR"/>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49230D24-4F09-694F-8832-ED04B195D3AA}" type="slidenum">
              <a:rPr lang="tr-TR" smtClean="0"/>
              <a:pPr/>
              <a:t>‹#›</a:t>
            </a:fld>
            <a:endParaRPr lang="tr-TR"/>
          </a:p>
        </p:txBody>
      </p:sp>
    </p:spTree>
    <p:extLst>
      <p:ext uri="{BB962C8B-B14F-4D97-AF65-F5344CB8AC3E}">
        <p14:creationId xmlns:p14="http://schemas.microsoft.com/office/powerpoint/2010/main" xmlns="" val="90481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searchsecurity.techtarget.com/definition/Google-hacking"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searchfinancialsecurity.techtarget.com/definition/personally-identifiable-financial-information"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9230D24-4F09-694F-8832-ED04B195D3AA}" type="slidenum">
              <a:rPr lang="tr-TR" smtClean="0"/>
              <a:pPr/>
              <a:t>5</a:t>
            </a:fld>
            <a:endParaRPr lang="tr-TR"/>
          </a:p>
        </p:txBody>
      </p:sp>
    </p:spTree>
    <p:extLst>
      <p:ext uri="{BB962C8B-B14F-4D97-AF65-F5344CB8AC3E}">
        <p14:creationId xmlns:p14="http://schemas.microsoft.com/office/powerpoint/2010/main" xmlns="" val="3434771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blind test is one in which only publicly available information is used. </a:t>
            </a:r>
            <a:endParaRPr lang="tr-TR"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 double-blind test is one in which only publicly available information is used and the security staff is not notified of the event. </a:t>
            </a:r>
            <a:endParaRPr lang="tr-TR"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 double-blind test allows the organization to observe the reactions of the security staff.</a:t>
            </a:r>
            <a:endParaRPr lang="tr-TR" dirty="0"/>
          </a:p>
        </p:txBody>
      </p:sp>
      <p:sp>
        <p:nvSpPr>
          <p:cNvPr id="4" name="Slayt Numarası Yer Tutucusu 3"/>
          <p:cNvSpPr>
            <a:spLocks noGrp="1"/>
          </p:cNvSpPr>
          <p:nvPr>
            <p:ph type="sldNum" sz="quarter" idx="10"/>
          </p:nvPr>
        </p:nvSpPr>
        <p:spPr/>
        <p:txBody>
          <a:bodyPr/>
          <a:lstStyle/>
          <a:p>
            <a:fld id="{49230D24-4F09-694F-8832-ED04B195D3AA}" type="slidenum">
              <a:rPr lang="tr-TR" smtClean="0"/>
              <a:pPr/>
              <a:t>12</a:t>
            </a:fld>
            <a:endParaRPr lang="tr-TR"/>
          </a:p>
        </p:txBody>
      </p:sp>
    </p:spTree>
    <p:extLst>
      <p:ext uri="{BB962C8B-B14F-4D97-AF65-F5344CB8AC3E}">
        <p14:creationId xmlns:p14="http://schemas.microsoft.com/office/powerpoint/2010/main" xmlns="" val="5383178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9230D24-4F09-694F-8832-ED04B195D3AA}" type="slidenum">
              <a:rPr lang="tr-TR" smtClean="0"/>
              <a:pPr/>
              <a:t>15</a:t>
            </a:fld>
            <a:endParaRPr lang="tr-TR"/>
          </a:p>
        </p:txBody>
      </p:sp>
    </p:spTree>
    <p:extLst>
      <p:ext uri="{BB962C8B-B14F-4D97-AF65-F5344CB8AC3E}">
        <p14:creationId xmlns:p14="http://schemas.microsoft.com/office/powerpoint/2010/main" xmlns="" val="1392880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49230D24-4F09-694F-8832-ED04B195D3AA}" type="slidenum">
              <a:rPr lang="tr-TR" smtClean="0"/>
              <a:pPr/>
              <a:t>16</a:t>
            </a:fld>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WHOIS lookup is a way for you to search the public database for information about a specific domain, such as the expiration date, current registrar, registrant information, etc. </a:t>
            </a:r>
            <a:endParaRPr lang="tr-TR" dirty="0"/>
          </a:p>
        </p:txBody>
      </p:sp>
      <p:sp>
        <p:nvSpPr>
          <p:cNvPr id="4" name="Slayt Numarası Yer Tutucusu 3"/>
          <p:cNvSpPr>
            <a:spLocks noGrp="1"/>
          </p:cNvSpPr>
          <p:nvPr>
            <p:ph type="sldNum" sz="quarter" idx="10"/>
          </p:nvPr>
        </p:nvSpPr>
        <p:spPr/>
        <p:txBody>
          <a:bodyPr/>
          <a:lstStyle/>
          <a:p>
            <a:fld id="{49230D24-4F09-694F-8832-ED04B195D3AA}" type="slidenum">
              <a:rPr lang="tr-TR" smtClean="0"/>
              <a:pPr/>
              <a:t>18</a:t>
            </a:fld>
            <a:endParaRPr lang="tr-TR"/>
          </a:p>
        </p:txBody>
      </p:sp>
    </p:spTree>
    <p:extLst>
      <p:ext uri="{BB962C8B-B14F-4D97-AF65-F5344CB8AC3E}">
        <p14:creationId xmlns:p14="http://schemas.microsoft.com/office/powerpoint/2010/main" xmlns="" val="1127539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Spiders, which can be referred to as web crawlers, are programs (or automated scripts) that "crawl" through the Web looking for data. Spiders travel through website URLs and can pull data like email addresses from web pages</a:t>
            </a:r>
            <a:r>
              <a:rPr lang="tr-TR" sz="1200" b="0" i="0" kern="1200" dirty="0" smtClean="0">
                <a:solidFill>
                  <a:schemeClr val="tx1"/>
                </a:solidFill>
                <a:latin typeface="+mn-lt"/>
                <a:ea typeface="+mn-ea"/>
                <a:cs typeface="+mn-cs"/>
              </a:rPr>
              <a:t>.</a:t>
            </a:r>
            <a:endParaRPr lang="tr-TR" dirty="0"/>
          </a:p>
        </p:txBody>
      </p:sp>
      <p:sp>
        <p:nvSpPr>
          <p:cNvPr id="4" name="3 Slayt Numarası Yer Tutucusu"/>
          <p:cNvSpPr>
            <a:spLocks noGrp="1"/>
          </p:cNvSpPr>
          <p:nvPr>
            <p:ph type="sldNum" sz="quarter" idx="10"/>
          </p:nvPr>
        </p:nvSpPr>
        <p:spPr/>
        <p:txBody>
          <a:bodyPr/>
          <a:lstStyle/>
          <a:p>
            <a:fld id="{49230D24-4F09-694F-8832-ED04B195D3AA}" type="slidenum">
              <a:rPr lang="tr-TR" smtClean="0"/>
              <a:pPr/>
              <a:t>20</a:t>
            </a:fld>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Google </a:t>
            </a:r>
            <a:r>
              <a:rPr lang="en-US" sz="1200" b="0" i="0" kern="1200" dirty="0" err="1" smtClean="0">
                <a:solidFill>
                  <a:schemeClr val="tx1"/>
                </a:solidFill>
                <a:latin typeface="+mn-lt"/>
                <a:ea typeface="+mn-ea"/>
                <a:cs typeface="+mn-cs"/>
              </a:rPr>
              <a:t>dorking</a:t>
            </a:r>
            <a:r>
              <a:rPr lang="en-US" sz="1200" b="0" i="0" kern="1200" dirty="0" smtClean="0">
                <a:solidFill>
                  <a:schemeClr val="tx1"/>
                </a:solidFill>
                <a:latin typeface="+mn-lt"/>
                <a:ea typeface="+mn-ea"/>
                <a:cs typeface="+mn-cs"/>
              </a:rPr>
              <a:t>, also known as </a:t>
            </a:r>
            <a:r>
              <a:rPr lang="en-US" sz="1200" b="0" i="0" u="sng" kern="1200" dirty="0" smtClean="0">
                <a:solidFill>
                  <a:schemeClr val="tx1"/>
                </a:solidFill>
                <a:latin typeface="+mn-lt"/>
                <a:ea typeface="+mn-ea"/>
                <a:cs typeface="+mn-cs"/>
                <a:hlinkClick r:id="rId3"/>
              </a:rPr>
              <a:t>Google hacking</a:t>
            </a:r>
            <a:r>
              <a:rPr lang="en-US" sz="1200" b="0" i="0" kern="1200" dirty="0" smtClean="0">
                <a:solidFill>
                  <a:schemeClr val="tx1"/>
                </a:solidFill>
                <a:latin typeface="+mn-lt"/>
                <a:ea typeface="+mn-ea"/>
                <a:cs typeface="+mn-cs"/>
              </a:rPr>
              <a:t>, can return information that is difficult to locate through simple search queries.</a:t>
            </a:r>
            <a:endParaRPr lang="tr-TR" sz="1200" b="0" i="0" kern="1200" dirty="0" smtClean="0">
              <a:solidFill>
                <a:schemeClr val="tx1"/>
              </a:solidFill>
              <a:latin typeface="+mn-lt"/>
              <a:ea typeface="+mn-ea"/>
              <a:cs typeface="+mn-cs"/>
            </a:endParaRPr>
          </a:p>
          <a:p>
            <a:endParaRPr lang="tr-TR" sz="1200" b="0" i="0" kern="1200" dirty="0" smtClean="0">
              <a:solidFill>
                <a:schemeClr val="tx1"/>
              </a:solidFill>
              <a:latin typeface="+mn-lt"/>
              <a:ea typeface="+mn-ea"/>
              <a:cs typeface="+mn-cs"/>
            </a:endParaRPr>
          </a:p>
          <a:p>
            <a:r>
              <a:rPr lang="tr-TR" sz="1200" b="0" i="0" kern="1200" dirty="0" err="1" smtClean="0">
                <a:solidFill>
                  <a:schemeClr val="tx1"/>
                </a:solidFill>
                <a:latin typeface="+mn-lt"/>
                <a:ea typeface="+mn-ea"/>
                <a:cs typeface="+mn-cs"/>
              </a:rPr>
              <a:t>Google</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dorking</a:t>
            </a:r>
            <a:r>
              <a:rPr lang="tr-TR" sz="1200" b="0" i="0" kern="1200" dirty="0" smtClean="0">
                <a:solidFill>
                  <a:schemeClr val="tx1"/>
                </a:solidFill>
                <a:latin typeface="+mn-lt"/>
                <a:ea typeface="+mn-ea"/>
                <a:cs typeface="+mn-cs"/>
              </a:rPr>
              <a:t> can </a:t>
            </a:r>
            <a:r>
              <a:rPr lang="tr-TR" sz="1200" b="0" i="0" kern="1200" dirty="0" err="1" smtClean="0">
                <a:solidFill>
                  <a:schemeClr val="tx1"/>
                </a:solidFill>
                <a:latin typeface="+mn-lt"/>
                <a:ea typeface="+mn-ea"/>
                <a:cs typeface="+mn-cs"/>
              </a:rPr>
              <a:t>return</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usernames</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and</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passwords</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email</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lists</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sensitive</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documents</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personally</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identifiable</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information</a:t>
            </a:r>
            <a:r>
              <a:rPr lang="tr-TR" sz="1200" b="0" i="0" kern="1200" dirty="0" smtClean="0">
                <a:solidFill>
                  <a:schemeClr val="tx1"/>
                </a:solidFill>
                <a:latin typeface="+mn-lt"/>
                <a:ea typeface="+mn-ea"/>
                <a:cs typeface="+mn-cs"/>
              </a:rPr>
              <a:t> (</a:t>
            </a:r>
            <a:r>
              <a:rPr lang="tr-TR" sz="1200" b="0" i="0" u="sng" kern="1200" dirty="0" smtClean="0">
                <a:solidFill>
                  <a:schemeClr val="tx1"/>
                </a:solidFill>
                <a:latin typeface="+mn-lt"/>
                <a:ea typeface="+mn-ea"/>
                <a:cs typeface="+mn-cs"/>
                <a:hlinkClick r:id="rId4"/>
              </a:rPr>
              <a:t>PII</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and</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website</a:t>
            </a:r>
            <a:r>
              <a:rPr lang="tr-TR" sz="1200" b="0" i="0" kern="1200" dirty="0" smtClean="0">
                <a:solidFill>
                  <a:schemeClr val="tx1"/>
                </a:solidFill>
                <a:latin typeface="+mn-lt"/>
                <a:ea typeface="+mn-ea"/>
                <a:cs typeface="+mn-cs"/>
              </a:rPr>
              <a:t> </a:t>
            </a:r>
            <a:r>
              <a:rPr lang="tr-TR" sz="1200" b="0" i="0" kern="1200" dirty="0" err="1" smtClean="0">
                <a:solidFill>
                  <a:schemeClr val="tx1"/>
                </a:solidFill>
                <a:latin typeface="+mn-lt"/>
                <a:ea typeface="+mn-ea"/>
                <a:cs typeface="+mn-cs"/>
              </a:rPr>
              <a:t>vulnerabilities</a:t>
            </a:r>
            <a:r>
              <a:rPr lang="tr-TR" sz="1200" b="0" i="0" kern="1200" dirty="0" smtClean="0">
                <a:solidFill>
                  <a:schemeClr val="tx1"/>
                </a:solidFill>
                <a:latin typeface="+mn-lt"/>
                <a:ea typeface="+mn-ea"/>
                <a:cs typeface="+mn-cs"/>
              </a:rPr>
              <a:t>.</a:t>
            </a:r>
          </a:p>
          <a:p>
            <a:endParaRPr lang="tr-TR"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The </a:t>
            </a:r>
            <a:r>
              <a:rPr lang="en-US" sz="1200" b="1" i="0" kern="1200" dirty="0" smtClean="0">
                <a:solidFill>
                  <a:schemeClr val="tx1"/>
                </a:solidFill>
                <a:latin typeface="+mn-lt"/>
                <a:ea typeface="+mn-ea"/>
                <a:cs typeface="+mn-cs"/>
              </a:rPr>
              <a:t>Google Hacking Database</a:t>
            </a:r>
            <a:r>
              <a:rPr lang="en-US" sz="1200" b="0" i="0" kern="1200" dirty="0" smtClean="0">
                <a:solidFill>
                  <a:schemeClr val="tx1"/>
                </a:solidFill>
                <a:latin typeface="+mn-lt"/>
                <a:ea typeface="+mn-ea"/>
                <a:cs typeface="+mn-cs"/>
              </a:rPr>
              <a:t> contains user-submitted queries divided into different categories – such as vulnerable files, files containing passwords, information about the server and the software on it, finding online devices and so on.</a:t>
            </a:r>
            <a:endParaRPr lang="tr-TR" dirty="0"/>
          </a:p>
        </p:txBody>
      </p:sp>
      <p:sp>
        <p:nvSpPr>
          <p:cNvPr id="4" name="3 Slayt Numarası Yer Tutucusu"/>
          <p:cNvSpPr>
            <a:spLocks noGrp="1"/>
          </p:cNvSpPr>
          <p:nvPr>
            <p:ph type="sldNum" sz="quarter" idx="10"/>
          </p:nvPr>
        </p:nvSpPr>
        <p:spPr/>
        <p:txBody>
          <a:bodyPr/>
          <a:lstStyle/>
          <a:p>
            <a:fld id="{49230D24-4F09-694F-8832-ED04B195D3AA}" type="slidenum">
              <a:rPr lang="tr-TR" smtClean="0"/>
              <a:pPr/>
              <a:t>22</a:t>
            </a:fld>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b="0" i="0" kern="1200" dirty="0" smtClean="0">
                <a:solidFill>
                  <a:schemeClr val="tx1"/>
                </a:solidFill>
                <a:effectLst/>
                <a:latin typeface="+mn-lt"/>
                <a:ea typeface="+mn-ea"/>
                <a:cs typeface="+mn-cs"/>
              </a:rPr>
              <a:t>an </a:t>
            </a:r>
            <a:r>
              <a:rPr lang="en-US" sz="1200" b="0" i="0" kern="1200" dirty="0" err="1" smtClean="0">
                <a:solidFill>
                  <a:schemeClr val="tx1"/>
                </a:solidFill>
                <a:effectLst/>
                <a:latin typeface="+mn-lt"/>
                <a:ea typeface="+mn-ea"/>
                <a:cs typeface="+mn-cs"/>
              </a:rPr>
              <a:t>ethernet</a:t>
            </a:r>
            <a:r>
              <a:rPr lang="en-US" sz="1200" b="0" i="0" kern="1200" dirty="0" smtClean="0">
                <a:solidFill>
                  <a:schemeClr val="tx1"/>
                </a:solidFill>
                <a:effectLst/>
                <a:latin typeface="+mn-lt"/>
                <a:ea typeface="+mn-ea"/>
                <a:cs typeface="+mn-cs"/>
              </a:rPr>
              <a:t> frame can transmit only a bit less than 1500 Bytes by default</a:t>
            </a:r>
            <a:endParaRPr lang="tr-TR" dirty="0"/>
          </a:p>
        </p:txBody>
      </p:sp>
      <p:sp>
        <p:nvSpPr>
          <p:cNvPr id="4" name="Slayt Numarası Yer Tutucusu 3"/>
          <p:cNvSpPr>
            <a:spLocks noGrp="1"/>
          </p:cNvSpPr>
          <p:nvPr>
            <p:ph type="sldNum" sz="quarter" idx="10"/>
          </p:nvPr>
        </p:nvSpPr>
        <p:spPr/>
        <p:txBody>
          <a:bodyPr/>
          <a:lstStyle/>
          <a:p>
            <a:fld id="{49230D24-4F09-694F-8832-ED04B195D3AA}" type="slidenum">
              <a:rPr lang="tr-TR" smtClean="0"/>
              <a:pPr/>
              <a:t>26</a:t>
            </a:fld>
            <a:endParaRPr lang="tr-TR"/>
          </a:p>
        </p:txBody>
      </p:sp>
    </p:spTree>
    <p:extLst>
      <p:ext uri="{BB962C8B-B14F-4D97-AF65-F5344CB8AC3E}">
        <p14:creationId xmlns:p14="http://schemas.microsoft.com/office/powerpoint/2010/main" xmlns="" val="32792313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49230D24-4F09-694F-8832-ED04B195D3AA}" type="slidenum">
              <a:rPr lang="tr-TR" smtClean="0"/>
              <a:pPr/>
              <a:t>46</a:t>
            </a:fld>
            <a:endParaRPr lang="tr-T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49230D24-4F09-694F-8832-ED04B195D3AA}" type="slidenum">
              <a:rPr lang="tr-TR" smtClean="0"/>
              <a:pPr/>
              <a:t>47</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3612699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3026317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3178079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1240517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891884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2225770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1951128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794770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2821534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1913992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C17B4E-0803-2C4C-9B76-A05BC668E558}" type="datetimeFigureOut">
              <a:rPr lang="tr-TR" smtClean="0"/>
              <a:pPr/>
              <a:t>07.05.2020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927678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C17B4E-0803-2C4C-9B76-A05BC668E558}" type="datetimeFigureOut">
              <a:rPr lang="tr-TR" smtClean="0"/>
              <a:pPr/>
              <a:t>07.05.2020</a:t>
            </a:fld>
            <a:endParaRPr lang="tr-T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4FAE33-F308-1240-B31C-DE7ED3EAD3B9}" type="slidenum">
              <a:rPr lang="tr-TR" smtClean="0"/>
              <a:pPr/>
              <a:t>‹#›</a:t>
            </a:fld>
            <a:endParaRPr lang="tr-TR"/>
          </a:p>
        </p:txBody>
      </p:sp>
    </p:spTree>
    <p:extLst>
      <p:ext uri="{BB962C8B-B14F-4D97-AF65-F5344CB8AC3E}">
        <p14:creationId xmlns:p14="http://schemas.microsoft.com/office/powerpoint/2010/main" xmlns="" val="29945705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7886700" cy="694481"/>
          </a:xfrm>
        </p:spPr>
        <p:txBody>
          <a:bodyPr>
            <a:normAutofit/>
          </a:bodyPr>
          <a:lstStyle/>
          <a:p>
            <a:r>
              <a:rPr lang="tr-TR" sz="3600" dirty="0" smtClean="0">
                <a:solidFill>
                  <a:srgbClr val="FF0000"/>
                </a:solidFill>
              </a:rPr>
              <a:t>Security </a:t>
            </a:r>
            <a:r>
              <a:rPr lang="tr-TR" sz="3600" dirty="0" err="1" smtClean="0">
                <a:solidFill>
                  <a:srgbClr val="FF0000"/>
                </a:solidFill>
              </a:rPr>
              <a:t>measures</a:t>
            </a:r>
            <a:endParaRPr lang="tr-TR" sz="3600" dirty="0">
              <a:solidFill>
                <a:srgbClr val="FF0000"/>
              </a:solidFill>
            </a:endParaRPr>
          </a:p>
        </p:txBody>
      </p:sp>
      <p:sp>
        <p:nvSpPr>
          <p:cNvPr id="3" name="Content Placeholder 2"/>
          <p:cNvSpPr>
            <a:spLocks noGrp="1"/>
          </p:cNvSpPr>
          <p:nvPr>
            <p:ph idx="1"/>
          </p:nvPr>
        </p:nvSpPr>
        <p:spPr>
          <a:xfrm>
            <a:off x="314324" y="1185863"/>
            <a:ext cx="8629651" cy="4050372"/>
          </a:xfrm>
        </p:spPr>
        <p:txBody>
          <a:bodyPr>
            <a:noAutofit/>
          </a:bodyPr>
          <a:lstStyle/>
          <a:p>
            <a:pPr marL="0" indent="0" defTabSz="179388">
              <a:lnSpc>
                <a:spcPct val="100000"/>
              </a:lnSpc>
              <a:buNone/>
              <a:tabLst>
                <a:tab pos="361950" algn="l"/>
              </a:tabLst>
            </a:pPr>
            <a:r>
              <a:rPr lang="tr-TR" dirty="0" smtClean="0"/>
              <a:t>*	Network </a:t>
            </a:r>
            <a:r>
              <a:rPr lang="tr-TR" dirty="0" err="1" smtClean="0"/>
              <a:t>zoning</a:t>
            </a:r>
            <a:endParaRPr lang="tr-TR" dirty="0"/>
          </a:p>
          <a:p>
            <a:pPr marL="0" indent="0" defTabSz="179388">
              <a:lnSpc>
                <a:spcPct val="100000"/>
              </a:lnSpc>
              <a:buNone/>
              <a:tabLst>
                <a:tab pos="361950" algn="l"/>
              </a:tabLst>
            </a:pPr>
            <a:r>
              <a:rPr lang="tr-TR" dirty="0" smtClean="0"/>
              <a:t>*	</a:t>
            </a:r>
            <a:r>
              <a:rPr lang="tr-TR" dirty="0" err="1" smtClean="0"/>
              <a:t>Defense</a:t>
            </a:r>
            <a:r>
              <a:rPr lang="tr-TR" dirty="0" smtClean="0"/>
              <a:t>-in-</a:t>
            </a:r>
            <a:r>
              <a:rPr lang="tr-TR" dirty="0" err="1" smtClean="0"/>
              <a:t>depth</a:t>
            </a:r>
            <a:endParaRPr lang="tr-TR" dirty="0"/>
          </a:p>
          <a:p>
            <a:pPr marL="0" indent="0" defTabSz="179388">
              <a:lnSpc>
                <a:spcPct val="100000"/>
              </a:lnSpc>
              <a:buNone/>
              <a:tabLst>
                <a:tab pos="361950" algn="l"/>
              </a:tabLst>
            </a:pPr>
            <a:r>
              <a:rPr lang="tr-TR" sz="2400" dirty="0" smtClean="0"/>
              <a:t>	-	</a:t>
            </a:r>
            <a:r>
              <a:rPr lang="tr-TR" sz="2400" dirty="0" err="1" smtClean="0"/>
              <a:t>Encryption</a:t>
            </a:r>
            <a:endParaRPr lang="tr-TR" sz="2400" dirty="0" smtClean="0"/>
          </a:p>
          <a:p>
            <a:pPr marL="0" indent="0" defTabSz="179388">
              <a:lnSpc>
                <a:spcPct val="100000"/>
              </a:lnSpc>
              <a:buNone/>
              <a:tabLst>
                <a:tab pos="361950" algn="l"/>
              </a:tabLst>
            </a:pPr>
            <a:r>
              <a:rPr lang="tr-TR" sz="2400" dirty="0"/>
              <a:t>	</a:t>
            </a:r>
            <a:r>
              <a:rPr lang="tr-TR" sz="2400" dirty="0" smtClean="0"/>
              <a:t>-	Software </a:t>
            </a:r>
            <a:r>
              <a:rPr lang="tr-TR" sz="2400" dirty="0" err="1" smtClean="0"/>
              <a:t>control</a:t>
            </a:r>
            <a:endParaRPr lang="tr-TR" sz="2400" dirty="0" smtClean="0"/>
          </a:p>
          <a:p>
            <a:pPr marL="0" indent="0" defTabSz="179388">
              <a:lnSpc>
                <a:spcPct val="100000"/>
              </a:lnSpc>
              <a:buNone/>
              <a:tabLst>
                <a:tab pos="361950" algn="l"/>
              </a:tabLst>
            </a:pPr>
            <a:r>
              <a:rPr lang="tr-TR" sz="2400" dirty="0"/>
              <a:t>	</a:t>
            </a:r>
            <a:r>
              <a:rPr lang="tr-TR" sz="2400" dirty="0" smtClean="0"/>
              <a:t>-	Hardware </a:t>
            </a:r>
            <a:r>
              <a:rPr lang="tr-TR" sz="2400" dirty="0" err="1" smtClean="0"/>
              <a:t>control</a:t>
            </a:r>
            <a:endParaRPr lang="tr-TR" sz="2400" dirty="0" smtClean="0"/>
          </a:p>
          <a:p>
            <a:pPr marL="0" indent="0" defTabSz="179388">
              <a:lnSpc>
                <a:spcPct val="100000"/>
              </a:lnSpc>
              <a:buNone/>
              <a:tabLst>
                <a:tab pos="361950" algn="l"/>
              </a:tabLst>
            </a:pPr>
            <a:r>
              <a:rPr lang="tr-TR" sz="2400" dirty="0"/>
              <a:t>	</a:t>
            </a:r>
            <a:r>
              <a:rPr lang="tr-TR" sz="2400" dirty="0" smtClean="0"/>
              <a:t>-	</a:t>
            </a:r>
            <a:r>
              <a:rPr lang="tr-TR" sz="2400" dirty="0" err="1" smtClean="0"/>
              <a:t>Policies</a:t>
            </a:r>
            <a:r>
              <a:rPr lang="tr-TR" sz="2400" dirty="0" smtClean="0"/>
              <a:t>, </a:t>
            </a:r>
            <a:r>
              <a:rPr lang="tr-TR" sz="2400" dirty="0" err="1" smtClean="0"/>
              <a:t>rules</a:t>
            </a:r>
            <a:r>
              <a:rPr lang="tr-TR" sz="2400" dirty="0" smtClean="0"/>
              <a:t>, </a:t>
            </a:r>
            <a:r>
              <a:rPr lang="tr-TR" sz="2400" dirty="0" err="1" smtClean="0"/>
              <a:t>and</a:t>
            </a:r>
            <a:r>
              <a:rPr lang="tr-TR" sz="2400" dirty="0" smtClean="0"/>
              <a:t> </a:t>
            </a:r>
            <a:r>
              <a:rPr lang="tr-TR" sz="2400" dirty="0" err="1" smtClean="0"/>
              <a:t>intstructions</a:t>
            </a:r>
            <a:endParaRPr lang="tr-TR" sz="2400" dirty="0" smtClean="0"/>
          </a:p>
          <a:p>
            <a:pPr marL="0" indent="0" defTabSz="179388">
              <a:lnSpc>
                <a:spcPct val="100000"/>
              </a:lnSpc>
              <a:buNone/>
              <a:tabLst>
                <a:tab pos="361950" algn="l"/>
              </a:tabLst>
            </a:pPr>
            <a:r>
              <a:rPr lang="tr-TR" sz="2400" dirty="0"/>
              <a:t>	</a:t>
            </a:r>
            <a:r>
              <a:rPr lang="tr-TR" sz="2400" dirty="0" smtClean="0"/>
              <a:t>-	</a:t>
            </a:r>
            <a:r>
              <a:rPr lang="tr-TR" sz="2400" dirty="0" err="1" smtClean="0"/>
              <a:t>Physical</a:t>
            </a:r>
            <a:r>
              <a:rPr lang="tr-TR" sz="2400" dirty="0" smtClean="0"/>
              <a:t> </a:t>
            </a:r>
            <a:r>
              <a:rPr lang="tr-TR" sz="2400" dirty="0" err="1" smtClean="0"/>
              <a:t>control</a:t>
            </a:r>
            <a:endParaRPr lang="tr-TR" sz="2400" dirty="0" smtClean="0"/>
          </a:p>
          <a:p>
            <a:pPr marL="0" indent="0" defTabSz="179388">
              <a:lnSpc>
                <a:spcPct val="100000"/>
              </a:lnSpc>
              <a:buNone/>
              <a:tabLst>
                <a:tab pos="361950" algn="l"/>
              </a:tabLst>
            </a:pPr>
            <a:r>
              <a:rPr lang="tr-TR" sz="2400" dirty="0"/>
              <a:t>	</a:t>
            </a:r>
            <a:r>
              <a:rPr lang="tr-TR" sz="2400" dirty="0" smtClean="0"/>
              <a:t>-	</a:t>
            </a:r>
            <a:r>
              <a:rPr lang="mr-IN" sz="2400" dirty="0" smtClean="0"/>
              <a:t>…</a:t>
            </a:r>
            <a:endParaRPr lang="tr-TR" sz="2400" dirty="0"/>
          </a:p>
        </p:txBody>
      </p:sp>
    </p:spTree>
    <p:extLst>
      <p:ext uri="{BB962C8B-B14F-4D97-AF65-F5344CB8AC3E}">
        <p14:creationId xmlns:p14="http://schemas.microsoft.com/office/powerpoint/2010/main" xmlns="" val="2321672322"/>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7886700" cy="694481"/>
          </a:xfrm>
        </p:spPr>
        <p:txBody>
          <a:bodyPr>
            <a:normAutofit/>
          </a:bodyPr>
          <a:lstStyle/>
          <a:p>
            <a:r>
              <a:rPr lang="tr-TR" sz="3600" dirty="0" err="1" smtClean="0">
                <a:solidFill>
                  <a:srgbClr val="FF0000"/>
                </a:solidFill>
              </a:rPr>
              <a:t>Cyber</a:t>
            </a:r>
            <a:r>
              <a:rPr lang="tr-TR" sz="3600" dirty="0" smtClean="0">
                <a:solidFill>
                  <a:srgbClr val="FF0000"/>
                </a:solidFill>
              </a:rPr>
              <a:t> </a:t>
            </a:r>
            <a:r>
              <a:rPr lang="tr-TR" sz="3600" dirty="0" err="1">
                <a:solidFill>
                  <a:srgbClr val="FF0000"/>
                </a:solidFill>
              </a:rPr>
              <a:t>w</a:t>
            </a:r>
            <a:r>
              <a:rPr lang="tr-TR" sz="3600" dirty="0" err="1" smtClean="0">
                <a:solidFill>
                  <a:srgbClr val="FF0000"/>
                </a:solidFill>
              </a:rPr>
              <a:t>arfare</a:t>
            </a:r>
            <a:endParaRPr lang="tr-TR" sz="3600" dirty="0">
              <a:solidFill>
                <a:srgbClr val="FF0000"/>
              </a:solidFill>
            </a:endParaRPr>
          </a:p>
        </p:txBody>
      </p:sp>
      <p:sp>
        <p:nvSpPr>
          <p:cNvPr id="3" name="Content Placeholder 2"/>
          <p:cNvSpPr>
            <a:spLocks noGrp="1"/>
          </p:cNvSpPr>
          <p:nvPr>
            <p:ph idx="1"/>
          </p:nvPr>
        </p:nvSpPr>
        <p:spPr>
          <a:xfrm>
            <a:off x="278371" y="837297"/>
            <a:ext cx="8495818" cy="637650"/>
          </a:xfrm>
        </p:spPr>
        <p:txBody>
          <a:bodyPr>
            <a:normAutofit/>
          </a:bodyPr>
          <a:lstStyle/>
          <a:p>
            <a:pPr marL="0" indent="0">
              <a:lnSpc>
                <a:spcPct val="100000"/>
              </a:lnSpc>
              <a:buNone/>
            </a:pPr>
            <a:r>
              <a:rPr lang="tr-TR" dirty="0" err="1" smtClean="0"/>
              <a:t>Two</a:t>
            </a:r>
            <a:r>
              <a:rPr lang="tr-TR" dirty="0" smtClean="0"/>
              <a:t> </a:t>
            </a:r>
            <a:r>
              <a:rPr lang="tr-TR" dirty="0" err="1" smtClean="0"/>
              <a:t>approaches</a:t>
            </a:r>
            <a:r>
              <a:rPr lang="tr-TR" dirty="0" smtClean="0"/>
              <a:t>: </a:t>
            </a:r>
            <a:r>
              <a:rPr lang="tr-TR" dirty="0" err="1" smtClean="0"/>
              <a:t>defensive</a:t>
            </a:r>
            <a:r>
              <a:rPr lang="tr-TR" dirty="0" smtClean="0"/>
              <a:t>, </a:t>
            </a:r>
            <a:r>
              <a:rPr lang="tr-TR" dirty="0" err="1" smtClean="0"/>
              <a:t>offensive</a:t>
            </a:r>
            <a:endParaRPr lang="tr-TR" dirty="0"/>
          </a:p>
        </p:txBody>
      </p:sp>
      <p:pic>
        <p:nvPicPr>
          <p:cNvPr id="4" name="Picture 3">
            <a:extLst>
              <a:ext uri="{FF2B5EF4-FFF2-40B4-BE49-F238E27FC236}">
                <a16:creationId xmlns:a16="http://schemas.microsoft.com/office/drawing/2014/main" xmlns="" id="{03183247-279A-3E4B-B5E3-4B4A9F595100}"/>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11962" y="1555285"/>
            <a:ext cx="8748792" cy="3919212"/>
          </a:xfrm>
          <a:prstGeom prst="rect">
            <a:avLst/>
          </a:prstGeom>
        </p:spPr>
      </p:pic>
    </p:spTree>
    <p:extLst>
      <p:ext uri="{BB962C8B-B14F-4D97-AF65-F5344CB8AC3E}">
        <p14:creationId xmlns:p14="http://schemas.microsoft.com/office/powerpoint/2010/main" xmlns="" val="1503301887"/>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9826" y="1496009"/>
            <a:ext cx="7886700" cy="694481"/>
          </a:xfrm>
        </p:spPr>
        <p:txBody>
          <a:bodyPr>
            <a:normAutofit/>
          </a:bodyPr>
          <a:lstStyle/>
          <a:p>
            <a:r>
              <a:rPr lang="tr-TR" sz="3600" dirty="0" err="1" smtClean="0">
                <a:solidFill>
                  <a:srgbClr val="FF0000"/>
                </a:solidFill>
              </a:rPr>
              <a:t>Offensive</a:t>
            </a:r>
            <a:r>
              <a:rPr lang="tr-TR" sz="3600" dirty="0" smtClean="0">
                <a:solidFill>
                  <a:srgbClr val="FF0000"/>
                </a:solidFill>
              </a:rPr>
              <a:t> </a:t>
            </a:r>
            <a:r>
              <a:rPr lang="tr-TR" sz="3600" dirty="0" err="1" smtClean="0">
                <a:solidFill>
                  <a:srgbClr val="FF0000"/>
                </a:solidFill>
              </a:rPr>
              <a:t>security</a:t>
            </a:r>
            <a:r>
              <a:rPr lang="tr-TR" sz="3600" dirty="0" smtClean="0">
                <a:solidFill>
                  <a:srgbClr val="FF0000"/>
                </a:solidFill>
              </a:rPr>
              <a:t>: </a:t>
            </a:r>
            <a:r>
              <a:rPr lang="tr-TR" sz="3600" dirty="0">
                <a:solidFill>
                  <a:srgbClr val="FF0000"/>
                </a:solidFill>
              </a:rPr>
              <a:t>Hacking </a:t>
            </a:r>
            <a:r>
              <a:rPr lang="tr-TR" sz="3600" dirty="0" err="1" smtClean="0">
                <a:solidFill>
                  <a:srgbClr val="FF0000"/>
                </a:solidFill>
              </a:rPr>
              <a:t>phases</a:t>
            </a:r>
            <a:endParaRPr lang="tr-TR" sz="3600" dirty="0">
              <a:solidFill>
                <a:srgbClr val="FF0000"/>
              </a:solidFill>
            </a:endParaRPr>
          </a:p>
        </p:txBody>
      </p:sp>
    </p:spTree>
    <p:extLst>
      <p:ext uri="{BB962C8B-B14F-4D97-AF65-F5344CB8AC3E}">
        <p14:creationId xmlns:p14="http://schemas.microsoft.com/office/powerpoint/2010/main" xmlns="" val="1710864673"/>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smtClean="0">
                <a:solidFill>
                  <a:srgbClr val="FF0000"/>
                </a:solidFill>
              </a:rPr>
              <a:t>CEH </a:t>
            </a:r>
            <a:r>
              <a:rPr lang="tr-TR" sz="3600" dirty="0">
                <a:solidFill>
                  <a:srgbClr val="FF0000"/>
                </a:solidFill>
              </a:rPr>
              <a:t>– </a:t>
            </a:r>
            <a:r>
              <a:rPr lang="tr-TR" sz="3600" dirty="0" err="1">
                <a:solidFill>
                  <a:srgbClr val="FF0000"/>
                </a:solidFill>
              </a:rPr>
              <a:t>Certified</a:t>
            </a:r>
            <a:r>
              <a:rPr lang="tr-TR" sz="3600" dirty="0">
                <a:solidFill>
                  <a:srgbClr val="FF0000"/>
                </a:solidFill>
              </a:rPr>
              <a:t> </a:t>
            </a:r>
            <a:r>
              <a:rPr lang="tr-TR" sz="3600" dirty="0" err="1">
                <a:solidFill>
                  <a:srgbClr val="FF0000"/>
                </a:solidFill>
              </a:rPr>
              <a:t>Ethical</a:t>
            </a:r>
            <a:r>
              <a:rPr lang="tr-TR" sz="3600" dirty="0">
                <a:solidFill>
                  <a:srgbClr val="FF0000"/>
                </a:solidFill>
              </a:rPr>
              <a:t> </a:t>
            </a:r>
            <a:r>
              <a:rPr lang="tr-TR" sz="3600" dirty="0" smtClean="0">
                <a:solidFill>
                  <a:srgbClr val="FF0000"/>
                </a:solidFill>
              </a:rPr>
              <a:t>Hacking</a:t>
            </a:r>
            <a:endParaRPr lang="tr-TR" sz="3600" dirty="0">
              <a:solidFill>
                <a:srgbClr val="FF0000"/>
              </a:solidFill>
            </a:endParaRPr>
          </a:p>
        </p:txBody>
      </p:sp>
      <p:sp>
        <p:nvSpPr>
          <p:cNvPr id="3" name="Content Placeholder 2"/>
          <p:cNvSpPr>
            <a:spLocks noGrp="1"/>
          </p:cNvSpPr>
          <p:nvPr>
            <p:ph idx="1"/>
          </p:nvPr>
        </p:nvSpPr>
        <p:spPr>
          <a:xfrm>
            <a:off x="211962" y="962014"/>
            <a:ext cx="8629651" cy="2814339"/>
          </a:xfrm>
        </p:spPr>
        <p:txBody>
          <a:bodyPr>
            <a:noAutofit/>
          </a:bodyPr>
          <a:lstStyle/>
          <a:p>
            <a:pPr marL="0" indent="0">
              <a:lnSpc>
                <a:spcPct val="100000"/>
              </a:lnSpc>
              <a:buNone/>
            </a:pPr>
            <a:r>
              <a:rPr lang="tr-TR" dirty="0" smtClean="0"/>
              <a:t>* </a:t>
            </a:r>
            <a:r>
              <a:rPr lang="tr-TR" dirty="0" err="1" smtClean="0"/>
              <a:t>Reconnaissance</a:t>
            </a:r>
            <a:r>
              <a:rPr lang="tr-TR" dirty="0" smtClean="0"/>
              <a:t> (</a:t>
            </a:r>
            <a:r>
              <a:rPr lang="tr-TR" dirty="0" err="1" smtClean="0"/>
              <a:t>PreAttack</a:t>
            </a:r>
            <a:r>
              <a:rPr lang="tr-TR" dirty="0" smtClean="0"/>
              <a:t>)</a:t>
            </a:r>
            <a:endParaRPr lang="tr-TR" dirty="0"/>
          </a:p>
          <a:p>
            <a:pPr marL="0" indent="0">
              <a:lnSpc>
                <a:spcPct val="100000"/>
              </a:lnSpc>
              <a:buNone/>
            </a:pPr>
            <a:r>
              <a:rPr lang="tr-TR" dirty="0" smtClean="0"/>
              <a:t>* </a:t>
            </a:r>
            <a:r>
              <a:rPr lang="tr-TR" dirty="0" err="1" smtClean="0"/>
              <a:t>Scanning</a:t>
            </a:r>
            <a:r>
              <a:rPr lang="tr-TR" dirty="0"/>
              <a:t> (</a:t>
            </a:r>
            <a:r>
              <a:rPr lang="tr-TR" dirty="0" err="1"/>
              <a:t>PreAttack</a:t>
            </a:r>
            <a:r>
              <a:rPr lang="tr-TR" dirty="0"/>
              <a:t>)</a:t>
            </a:r>
          </a:p>
          <a:p>
            <a:pPr marL="0" indent="0">
              <a:lnSpc>
                <a:spcPct val="100000"/>
              </a:lnSpc>
              <a:buNone/>
            </a:pPr>
            <a:r>
              <a:rPr lang="tr-TR" dirty="0" smtClean="0"/>
              <a:t>* </a:t>
            </a:r>
            <a:r>
              <a:rPr lang="tr-TR" dirty="0" err="1" smtClean="0"/>
              <a:t>Gaining</a:t>
            </a:r>
            <a:r>
              <a:rPr lang="tr-TR" dirty="0" smtClean="0"/>
              <a:t> </a:t>
            </a:r>
            <a:r>
              <a:rPr lang="tr-TR" dirty="0" err="1" smtClean="0"/>
              <a:t>access</a:t>
            </a:r>
            <a:r>
              <a:rPr lang="tr-TR" dirty="0" smtClean="0"/>
              <a:t> (Attack)</a:t>
            </a:r>
            <a:endParaRPr lang="tr-TR" dirty="0"/>
          </a:p>
          <a:p>
            <a:pPr marL="0" indent="0">
              <a:lnSpc>
                <a:spcPct val="100000"/>
              </a:lnSpc>
              <a:buNone/>
            </a:pPr>
            <a:r>
              <a:rPr lang="tr-TR" dirty="0" smtClean="0"/>
              <a:t>* </a:t>
            </a:r>
            <a:r>
              <a:rPr lang="tr-TR" dirty="0" err="1" smtClean="0"/>
              <a:t>Maintaining</a:t>
            </a:r>
            <a:r>
              <a:rPr lang="tr-TR" dirty="0" smtClean="0"/>
              <a:t> </a:t>
            </a:r>
            <a:r>
              <a:rPr lang="tr-TR" dirty="0" err="1" smtClean="0"/>
              <a:t>access</a:t>
            </a:r>
            <a:r>
              <a:rPr lang="tr-TR" dirty="0"/>
              <a:t> </a:t>
            </a:r>
            <a:r>
              <a:rPr lang="tr-TR" dirty="0" smtClean="0"/>
              <a:t>(Attack</a:t>
            </a:r>
            <a:r>
              <a:rPr lang="tr-TR" dirty="0"/>
              <a:t>)</a:t>
            </a:r>
          </a:p>
          <a:p>
            <a:pPr marL="0" indent="0">
              <a:lnSpc>
                <a:spcPct val="100000"/>
              </a:lnSpc>
              <a:buNone/>
            </a:pPr>
            <a:r>
              <a:rPr lang="tr-TR" dirty="0" smtClean="0"/>
              <a:t>* </a:t>
            </a:r>
            <a:r>
              <a:rPr lang="tr-TR" dirty="0" err="1" smtClean="0"/>
              <a:t>Clearing</a:t>
            </a:r>
            <a:r>
              <a:rPr lang="tr-TR" dirty="0" smtClean="0"/>
              <a:t> </a:t>
            </a:r>
            <a:r>
              <a:rPr lang="tr-TR" dirty="0" err="1" smtClean="0"/>
              <a:t>tracks</a:t>
            </a:r>
            <a:r>
              <a:rPr lang="tr-TR" dirty="0"/>
              <a:t> </a:t>
            </a:r>
            <a:r>
              <a:rPr lang="tr-TR" dirty="0" smtClean="0"/>
              <a:t>(</a:t>
            </a:r>
            <a:r>
              <a:rPr lang="tr-TR" dirty="0" err="1" smtClean="0"/>
              <a:t>PostAttack</a:t>
            </a:r>
            <a:r>
              <a:rPr lang="tr-TR" dirty="0"/>
              <a:t>)</a:t>
            </a:r>
          </a:p>
          <a:p>
            <a:pPr>
              <a:lnSpc>
                <a:spcPct val="100000"/>
              </a:lnSpc>
            </a:pPr>
            <a:endParaRPr lang="tr-TR" dirty="0"/>
          </a:p>
        </p:txBody>
      </p:sp>
    </p:spTree>
    <p:extLst>
      <p:ext uri="{BB962C8B-B14F-4D97-AF65-F5344CB8AC3E}">
        <p14:creationId xmlns:p14="http://schemas.microsoft.com/office/powerpoint/2010/main" xmlns="" val="3113619043"/>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err="1" smtClean="0">
                <a:solidFill>
                  <a:srgbClr val="FF0000"/>
                </a:solidFill>
              </a:rPr>
              <a:t>Reconnaissance</a:t>
            </a:r>
            <a:endParaRPr lang="tr-TR" sz="3600" dirty="0">
              <a:solidFill>
                <a:srgbClr val="FF0000"/>
              </a:solidFill>
            </a:endParaRPr>
          </a:p>
        </p:txBody>
      </p:sp>
      <p:sp>
        <p:nvSpPr>
          <p:cNvPr id="3" name="Content Placeholder 2"/>
          <p:cNvSpPr>
            <a:spLocks noGrp="1"/>
          </p:cNvSpPr>
          <p:nvPr>
            <p:ph idx="1"/>
          </p:nvPr>
        </p:nvSpPr>
        <p:spPr>
          <a:xfrm>
            <a:off x="211962" y="962014"/>
            <a:ext cx="8629651" cy="4745611"/>
          </a:xfrm>
        </p:spPr>
        <p:txBody>
          <a:bodyPr>
            <a:noAutofit/>
          </a:bodyPr>
          <a:lstStyle/>
          <a:p>
            <a:pPr marL="0" indent="0">
              <a:lnSpc>
                <a:spcPct val="100000"/>
              </a:lnSpc>
              <a:buNone/>
              <a:tabLst>
                <a:tab pos="180975" algn="l"/>
                <a:tab pos="361950" algn="l"/>
              </a:tabLst>
            </a:pPr>
            <a:r>
              <a:rPr lang="tr-TR" dirty="0" smtClean="0"/>
              <a:t>*		</a:t>
            </a:r>
            <a:r>
              <a:rPr lang="tr-TR" dirty="0"/>
              <a:t>T</a:t>
            </a:r>
            <a:r>
              <a:rPr lang="en-US" dirty="0" smtClean="0"/>
              <a:t>he </a:t>
            </a:r>
            <a:r>
              <a:rPr lang="en-US" dirty="0"/>
              <a:t>process of information </a:t>
            </a:r>
            <a:r>
              <a:rPr lang="en-US" dirty="0" smtClean="0"/>
              <a:t>gathering</a:t>
            </a:r>
            <a:endParaRPr lang="tr-TR" dirty="0" smtClean="0"/>
          </a:p>
          <a:p>
            <a:pPr marL="0" indent="0">
              <a:lnSpc>
                <a:spcPct val="100000"/>
              </a:lnSpc>
              <a:buNone/>
              <a:tabLst>
                <a:tab pos="361950" algn="l"/>
              </a:tabLst>
            </a:pPr>
            <a:r>
              <a:rPr lang="tr-TR" dirty="0" smtClean="0"/>
              <a:t>*	</a:t>
            </a:r>
            <a:r>
              <a:rPr lang="tr-TR" dirty="0" err="1" smtClean="0"/>
              <a:t>Passive</a:t>
            </a:r>
            <a:endParaRPr lang="tr-TR" dirty="0"/>
          </a:p>
          <a:p>
            <a:pPr marL="457200" lvl="1" indent="0">
              <a:lnSpc>
                <a:spcPct val="100000"/>
              </a:lnSpc>
              <a:buNone/>
            </a:pPr>
            <a:r>
              <a:rPr lang="tr-TR" dirty="0" smtClean="0"/>
              <a:t>-	</a:t>
            </a:r>
            <a:r>
              <a:rPr lang="en-US" dirty="0" smtClean="0"/>
              <a:t>involves </a:t>
            </a:r>
            <a:r>
              <a:rPr lang="en-US" dirty="0"/>
              <a:t>gathering information regarding a potential target without the targeted individual's or company's </a:t>
            </a:r>
            <a:r>
              <a:rPr lang="en-US" dirty="0" smtClean="0"/>
              <a:t>knowledge</a:t>
            </a:r>
            <a:endParaRPr lang="tr-TR" dirty="0" smtClean="0"/>
          </a:p>
          <a:p>
            <a:pPr marL="457200" lvl="1" indent="0">
              <a:lnSpc>
                <a:spcPct val="100000"/>
              </a:lnSpc>
              <a:buNone/>
            </a:pPr>
            <a:r>
              <a:rPr lang="tr-TR" dirty="0" smtClean="0"/>
              <a:t>-	</a:t>
            </a:r>
            <a:r>
              <a:rPr lang="en-US" dirty="0" smtClean="0"/>
              <a:t>usually </a:t>
            </a:r>
            <a:r>
              <a:rPr lang="en-US" dirty="0"/>
              <a:t>done using Internet searches or by Googling an individual or </a:t>
            </a:r>
            <a:r>
              <a:rPr lang="en-US" dirty="0" smtClean="0"/>
              <a:t>company</a:t>
            </a:r>
            <a:endParaRPr lang="tr-TR" dirty="0" smtClean="0"/>
          </a:p>
          <a:p>
            <a:pPr marL="457200" lvl="1" indent="0">
              <a:lnSpc>
                <a:spcPct val="100000"/>
              </a:lnSpc>
              <a:buNone/>
            </a:pPr>
            <a:r>
              <a:rPr lang="tr-TR" dirty="0" smtClean="0"/>
              <a:t>-	s</a:t>
            </a:r>
            <a:r>
              <a:rPr lang="en-US" dirty="0" err="1" smtClean="0"/>
              <a:t>ocial</a:t>
            </a:r>
            <a:r>
              <a:rPr lang="en-US" dirty="0" smtClean="0"/>
              <a:t> </a:t>
            </a:r>
            <a:r>
              <a:rPr lang="en-US" dirty="0"/>
              <a:t>engineering and dumpster </a:t>
            </a:r>
            <a:r>
              <a:rPr lang="en-US" dirty="0" smtClean="0"/>
              <a:t>diving</a:t>
            </a:r>
            <a:r>
              <a:rPr lang="tr-TR" dirty="0" smtClean="0"/>
              <a:t>, </a:t>
            </a:r>
            <a:r>
              <a:rPr lang="tr-TR" dirty="0" err="1" smtClean="0"/>
              <a:t>sniffing</a:t>
            </a:r>
            <a:r>
              <a:rPr lang="tr-TR" dirty="0" smtClean="0"/>
              <a:t> </a:t>
            </a:r>
            <a:r>
              <a:rPr lang="tr-TR" dirty="0" err="1" smtClean="0"/>
              <a:t>the</a:t>
            </a:r>
            <a:r>
              <a:rPr lang="tr-TR" dirty="0" smtClean="0"/>
              <a:t> network</a:t>
            </a:r>
            <a:endParaRPr lang="tr-TR" dirty="0"/>
          </a:p>
          <a:p>
            <a:pPr marL="457200" lvl="1" indent="-457200">
              <a:lnSpc>
                <a:spcPct val="100000"/>
              </a:lnSpc>
              <a:buNone/>
            </a:pPr>
            <a:r>
              <a:rPr lang="tr-TR" dirty="0" smtClean="0"/>
              <a:t>*	</a:t>
            </a:r>
            <a:r>
              <a:rPr lang="tr-TR" sz="2800" dirty="0" smtClean="0"/>
              <a:t>Active</a:t>
            </a:r>
            <a:endParaRPr lang="tr-TR" sz="2800" dirty="0"/>
          </a:p>
          <a:p>
            <a:pPr marL="457200" lvl="1" indent="0">
              <a:lnSpc>
                <a:spcPct val="100000"/>
              </a:lnSpc>
              <a:buNone/>
            </a:pPr>
            <a:r>
              <a:rPr lang="tr-TR" dirty="0" smtClean="0"/>
              <a:t>-	</a:t>
            </a:r>
            <a:r>
              <a:rPr lang="en-US" dirty="0" smtClean="0"/>
              <a:t>probing </a:t>
            </a:r>
            <a:r>
              <a:rPr lang="en-US" dirty="0"/>
              <a:t>the network to discover individual hosts, IP addresses, and services on the </a:t>
            </a:r>
            <a:r>
              <a:rPr lang="en-US" dirty="0" smtClean="0"/>
              <a:t>network</a:t>
            </a:r>
            <a:endParaRPr lang="tr-TR" dirty="0" smtClean="0"/>
          </a:p>
          <a:p>
            <a:pPr marL="457200" lvl="1" indent="0">
              <a:lnSpc>
                <a:spcPct val="100000"/>
              </a:lnSpc>
              <a:buNone/>
            </a:pPr>
            <a:r>
              <a:rPr lang="tr-TR" i="1" dirty="0" smtClean="0"/>
              <a:t>-	</a:t>
            </a:r>
            <a:r>
              <a:rPr lang="tr-TR" i="1" dirty="0" err="1" smtClean="0"/>
              <a:t>rattling</a:t>
            </a:r>
            <a:r>
              <a:rPr lang="tr-TR" i="1" dirty="0" smtClean="0"/>
              <a:t> </a:t>
            </a:r>
            <a:r>
              <a:rPr lang="tr-TR" i="1" dirty="0" err="1"/>
              <a:t>the</a:t>
            </a:r>
            <a:r>
              <a:rPr lang="tr-TR" i="1" dirty="0"/>
              <a:t> </a:t>
            </a:r>
            <a:r>
              <a:rPr lang="tr-TR" i="1" dirty="0" err="1"/>
              <a:t>doorknobs</a:t>
            </a:r>
            <a:endParaRPr lang="tr-TR" i="1" dirty="0"/>
          </a:p>
        </p:txBody>
      </p:sp>
    </p:spTree>
    <p:extLst>
      <p:ext uri="{BB962C8B-B14F-4D97-AF65-F5344CB8AC3E}">
        <p14:creationId xmlns:p14="http://schemas.microsoft.com/office/powerpoint/2010/main" xmlns="" val="2334473375"/>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err="1" smtClean="0">
                <a:solidFill>
                  <a:srgbClr val="FF0000"/>
                </a:solidFill>
              </a:rPr>
              <a:t>Scanning</a:t>
            </a:r>
            <a:endParaRPr lang="tr-TR" sz="3600" dirty="0">
              <a:solidFill>
                <a:srgbClr val="FF0000"/>
              </a:solidFill>
            </a:endParaRPr>
          </a:p>
        </p:txBody>
      </p:sp>
      <p:sp>
        <p:nvSpPr>
          <p:cNvPr id="3" name="Content Placeholder 2"/>
          <p:cNvSpPr>
            <a:spLocks noGrp="1"/>
          </p:cNvSpPr>
          <p:nvPr>
            <p:ph idx="1"/>
          </p:nvPr>
        </p:nvSpPr>
        <p:spPr>
          <a:xfrm>
            <a:off x="211962" y="807639"/>
            <a:ext cx="8629651" cy="5895986"/>
          </a:xfrm>
        </p:spPr>
        <p:txBody>
          <a:bodyPr>
            <a:noAutofit/>
          </a:bodyPr>
          <a:lstStyle/>
          <a:p>
            <a:pPr marL="0" indent="0" defTabSz="355600">
              <a:lnSpc>
                <a:spcPct val="100000"/>
              </a:lnSpc>
              <a:buNone/>
            </a:pPr>
            <a:r>
              <a:rPr lang="tr-TR" dirty="0" smtClean="0"/>
              <a:t>*	</a:t>
            </a:r>
            <a:r>
              <a:rPr lang="tr-TR" dirty="0"/>
              <a:t>T</a:t>
            </a:r>
            <a:r>
              <a:rPr lang="en-US" dirty="0" err="1" smtClean="0"/>
              <a:t>aking</a:t>
            </a:r>
            <a:r>
              <a:rPr lang="en-US" dirty="0" smtClean="0"/>
              <a:t> </a:t>
            </a:r>
            <a:r>
              <a:rPr lang="en-US" dirty="0"/>
              <a:t>the information discovered during reconnaissance and using it to examine the </a:t>
            </a:r>
            <a:r>
              <a:rPr lang="en-US" dirty="0" smtClean="0"/>
              <a:t>network</a:t>
            </a:r>
            <a:endParaRPr lang="tr-TR" dirty="0" smtClean="0"/>
          </a:p>
          <a:p>
            <a:pPr marL="0" indent="0" defTabSz="355600">
              <a:lnSpc>
                <a:spcPct val="100000"/>
              </a:lnSpc>
              <a:buNone/>
            </a:pPr>
            <a:r>
              <a:rPr lang="tr-TR" dirty="0" smtClean="0"/>
              <a:t>*	</a:t>
            </a:r>
            <a:r>
              <a:rPr lang="tr-TR" dirty="0" err="1" smtClean="0"/>
              <a:t>Last</a:t>
            </a:r>
            <a:r>
              <a:rPr lang="tr-TR" dirty="0" smtClean="0"/>
              <a:t> </a:t>
            </a:r>
            <a:r>
              <a:rPr lang="tr-TR" dirty="0" err="1" smtClean="0"/>
              <a:t>phase</a:t>
            </a:r>
            <a:r>
              <a:rPr lang="tr-TR" dirty="0" smtClean="0"/>
              <a:t> </a:t>
            </a:r>
            <a:r>
              <a:rPr lang="tr-TR" dirty="0" err="1" smtClean="0"/>
              <a:t>before</a:t>
            </a:r>
            <a:r>
              <a:rPr lang="tr-TR" dirty="0" smtClean="0"/>
              <a:t> </a:t>
            </a:r>
            <a:r>
              <a:rPr lang="tr-TR" dirty="0" err="1" smtClean="0"/>
              <a:t>the</a:t>
            </a:r>
            <a:r>
              <a:rPr lang="tr-TR" dirty="0" smtClean="0"/>
              <a:t> </a:t>
            </a:r>
            <a:r>
              <a:rPr lang="tr-TR" dirty="0" err="1" smtClean="0"/>
              <a:t>attack</a:t>
            </a:r>
            <a:endParaRPr lang="tr-TR" dirty="0"/>
          </a:p>
          <a:p>
            <a:pPr marL="0" indent="0" defTabSz="355600">
              <a:lnSpc>
                <a:spcPct val="100000"/>
              </a:lnSpc>
              <a:buNone/>
            </a:pPr>
            <a:r>
              <a:rPr lang="tr-TR" dirty="0" smtClean="0"/>
              <a:t>*	</a:t>
            </a:r>
            <a:r>
              <a:rPr lang="tr-TR" dirty="0"/>
              <a:t>S</a:t>
            </a:r>
            <a:r>
              <a:rPr lang="en-US" dirty="0" err="1" smtClean="0"/>
              <a:t>eeking</a:t>
            </a:r>
            <a:r>
              <a:rPr lang="en-US" dirty="0" smtClean="0"/>
              <a:t> </a:t>
            </a:r>
            <a:r>
              <a:rPr lang="en-US" dirty="0"/>
              <a:t>any information </a:t>
            </a:r>
            <a:r>
              <a:rPr lang="en-US" dirty="0" smtClean="0"/>
              <a:t>such </a:t>
            </a:r>
            <a:r>
              <a:rPr lang="en-US" dirty="0"/>
              <a:t>as computer names, IP addresses, and user </a:t>
            </a:r>
            <a:r>
              <a:rPr lang="en-US" dirty="0" smtClean="0"/>
              <a:t>accounts</a:t>
            </a:r>
            <a:endParaRPr lang="tr-TR" dirty="0" smtClean="0"/>
          </a:p>
          <a:p>
            <a:pPr marL="0" indent="0" defTabSz="355600">
              <a:lnSpc>
                <a:spcPct val="100000"/>
              </a:lnSpc>
              <a:buNone/>
            </a:pPr>
            <a:r>
              <a:rPr lang="tr-TR" dirty="0" smtClean="0"/>
              <a:t>*	Tools:</a:t>
            </a:r>
            <a:endParaRPr lang="tr-TR" dirty="0"/>
          </a:p>
          <a:p>
            <a:pPr marL="0" indent="0" defTabSz="355600">
              <a:lnSpc>
                <a:spcPct val="100000"/>
              </a:lnSpc>
              <a:buNone/>
            </a:pPr>
            <a:r>
              <a:rPr lang="tr-TR" dirty="0" smtClean="0"/>
              <a:t>	-	</a:t>
            </a:r>
            <a:r>
              <a:rPr lang="tr-TR" dirty="0" err="1" smtClean="0"/>
              <a:t>Traceroute</a:t>
            </a:r>
            <a:endParaRPr lang="tr-TR" dirty="0"/>
          </a:p>
          <a:p>
            <a:pPr marL="0" indent="0" defTabSz="355600">
              <a:lnSpc>
                <a:spcPct val="100000"/>
              </a:lnSpc>
              <a:buNone/>
            </a:pPr>
            <a:r>
              <a:rPr lang="tr-TR" dirty="0"/>
              <a:t>	</a:t>
            </a:r>
            <a:r>
              <a:rPr lang="tr-TR" dirty="0" smtClean="0"/>
              <a:t>-	Port </a:t>
            </a:r>
            <a:r>
              <a:rPr lang="tr-TR" dirty="0" err="1" smtClean="0"/>
              <a:t>scanners</a:t>
            </a:r>
            <a:endParaRPr lang="tr-TR" dirty="0"/>
          </a:p>
          <a:p>
            <a:pPr marL="0" indent="0" defTabSz="355600">
              <a:lnSpc>
                <a:spcPct val="100000"/>
              </a:lnSpc>
              <a:buNone/>
            </a:pPr>
            <a:r>
              <a:rPr lang="tr-TR" dirty="0"/>
              <a:t>	</a:t>
            </a:r>
            <a:r>
              <a:rPr lang="tr-TR" dirty="0" smtClean="0"/>
              <a:t>-	</a:t>
            </a:r>
            <a:r>
              <a:rPr lang="tr-TR" dirty="0" err="1" smtClean="0"/>
              <a:t>Vulnerability</a:t>
            </a:r>
            <a:r>
              <a:rPr lang="tr-TR" dirty="0" smtClean="0"/>
              <a:t> </a:t>
            </a:r>
            <a:r>
              <a:rPr lang="tr-TR" dirty="0" err="1" smtClean="0"/>
              <a:t>scanners</a:t>
            </a:r>
            <a:endParaRPr lang="tr-TR" dirty="0" smtClean="0"/>
          </a:p>
          <a:p>
            <a:pPr marL="0" indent="0" defTabSz="355600">
              <a:lnSpc>
                <a:spcPct val="100000"/>
              </a:lnSpc>
              <a:buNone/>
            </a:pPr>
            <a:r>
              <a:rPr lang="tr-TR" dirty="0"/>
              <a:t>	</a:t>
            </a:r>
            <a:r>
              <a:rPr lang="tr-TR" dirty="0" smtClean="0"/>
              <a:t>-	</a:t>
            </a:r>
            <a:r>
              <a:rPr lang="tr-TR" dirty="0" err="1" smtClean="0"/>
              <a:t>Ping</a:t>
            </a:r>
            <a:r>
              <a:rPr lang="tr-TR" dirty="0" smtClean="0"/>
              <a:t> </a:t>
            </a:r>
            <a:r>
              <a:rPr lang="tr-TR" dirty="0" err="1" smtClean="0"/>
              <a:t>tools</a:t>
            </a:r>
            <a:endParaRPr lang="tr-TR" dirty="0"/>
          </a:p>
          <a:p>
            <a:pPr marL="0" indent="0" defTabSz="355600">
              <a:lnSpc>
                <a:spcPct val="100000"/>
              </a:lnSpc>
              <a:buNone/>
            </a:pPr>
            <a:r>
              <a:rPr lang="tr-TR" dirty="0"/>
              <a:t>	</a:t>
            </a:r>
            <a:r>
              <a:rPr lang="tr-TR" dirty="0" smtClean="0"/>
              <a:t>-	…</a:t>
            </a:r>
            <a:endParaRPr lang="tr-TR" dirty="0"/>
          </a:p>
        </p:txBody>
      </p:sp>
    </p:spTree>
    <p:extLst>
      <p:ext uri="{BB962C8B-B14F-4D97-AF65-F5344CB8AC3E}">
        <p14:creationId xmlns:p14="http://schemas.microsoft.com/office/powerpoint/2010/main" xmlns="" val="2510375229"/>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err="1">
                <a:solidFill>
                  <a:srgbClr val="FF0000"/>
                </a:solidFill>
              </a:rPr>
              <a:t>Gaining</a:t>
            </a:r>
            <a:r>
              <a:rPr lang="tr-TR" sz="3600" dirty="0">
                <a:solidFill>
                  <a:srgbClr val="FF0000"/>
                </a:solidFill>
              </a:rPr>
              <a:t> </a:t>
            </a:r>
            <a:r>
              <a:rPr lang="tr-TR" sz="3600" dirty="0" smtClean="0">
                <a:solidFill>
                  <a:srgbClr val="FF0000"/>
                </a:solidFill>
              </a:rPr>
              <a:t>Access</a:t>
            </a:r>
            <a:endParaRPr lang="tr-TR" sz="3600" dirty="0">
              <a:solidFill>
                <a:srgbClr val="FF0000"/>
              </a:solidFill>
            </a:endParaRPr>
          </a:p>
        </p:txBody>
      </p:sp>
      <p:sp>
        <p:nvSpPr>
          <p:cNvPr id="3" name="Content Placeholder 2"/>
          <p:cNvSpPr>
            <a:spLocks noGrp="1"/>
          </p:cNvSpPr>
          <p:nvPr>
            <p:ph idx="1"/>
          </p:nvPr>
        </p:nvSpPr>
        <p:spPr>
          <a:xfrm>
            <a:off x="211962" y="962014"/>
            <a:ext cx="8629651" cy="4845020"/>
          </a:xfrm>
        </p:spPr>
        <p:txBody>
          <a:bodyPr>
            <a:noAutofit/>
          </a:bodyPr>
          <a:lstStyle/>
          <a:p>
            <a:pPr marL="0" indent="0" defTabSz="355600">
              <a:lnSpc>
                <a:spcPct val="100000"/>
              </a:lnSpc>
              <a:buNone/>
            </a:pPr>
            <a:r>
              <a:rPr lang="tr-TR" dirty="0" smtClean="0"/>
              <a:t>*	</a:t>
            </a:r>
            <a:r>
              <a:rPr lang="tr-TR" dirty="0"/>
              <a:t>T</a:t>
            </a:r>
            <a:r>
              <a:rPr lang="en-US" dirty="0" smtClean="0"/>
              <a:t>he </a:t>
            </a:r>
            <a:r>
              <a:rPr lang="en-US" dirty="0"/>
              <a:t>phase where the real hacking takes </a:t>
            </a:r>
            <a:r>
              <a:rPr lang="en-US" dirty="0" smtClean="0"/>
              <a:t>place</a:t>
            </a:r>
            <a:endParaRPr lang="tr-TR" dirty="0" smtClean="0"/>
          </a:p>
          <a:p>
            <a:pPr marL="0" indent="0" defTabSz="355600">
              <a:lnSpc>
                <a:spcPct val="100000"/>
              </a:lnSpc>
              <a:buNone/>
            </a:pPr>
            <a:r>
              <a:rPr lang="tr-TR" dirty="0" smtClean="0"/>
              <a:t>*	V</a:t>
            </a:r>
            <a:r>
              <a:rPr lang="en-US" dirty="0" err="1" smtClean="0"/>
              <a:t>ulnerabilities</a:t>
            </a:r>
            <a:r>
              <a:rPr lang="en-US" dirty="0" smtClean="0"/>
              <a:t> </a:t>
            </a:r>
            <a:r>
              <a:rPr lang="en-US" dirty="0"/>
              <a:t>discovered during the reconnaissance and scanning phase are now exploited to gain </a:t>
            </a:r>
            <a:r>
              <a:rPr lang="en-US" dirty="0" smtClean="0"/>
              <a:t>access</a:t>
            </a:r>
            <a:endParaRPr lang="tr-TR" dirty="0" smtClean="0"/>
          </a:p>
          <a:p>
            <a:pPr marL="0" indent="0" defTabSz="355600">
              <a:lnSpc>
                <a:spcPct val="100000"/>
              </a:lnSpc>
              <a:buNone/>
            </a:pPr>
            <a:r>
              <a:rPr lang="tr-TR" dirty="0" smtClean="0"/>
              <a:t>*	</a:t>
            </a:r>
            <a:r>
              <a:rPr lang="tr-TR" dirty="0" err="1" smtClean="0"/>
              <a:t>Examples</a:t>
            </a:r>
            <a:r>
              <a:rPr lang="tr-TR" dirty="0" smtClean="0"/>
              <a:t>:</a:t>
            </a:r>
          </a:p>
          <a:p>
            <a:pPr marL="0" indent="0" defTabSz="355600">
              <a:lnSpc>
                <a:spcPct val="100000"/>
              </a:lnSpc>
              <a:buNone/>
            </a:pPr>
            <a:r>
              <a:rPr lang="tr-TR" dirty="0" smtClean="0"/>
              <a:t>	-	</a:t>
            </a:r>
            <a:r>
              <a:rPr lang="en-US" dirty="0" smtClean="0"/>
              <a:t>buffer overflows</a:t>
            </a:r>
            <a:endParaRPr lang="tr-TR" dirty="0" smtClean="0"/>
          </a:p>
          <a:p>
            <a:pPr marL="0" indent="0" defTabSz="355600">
              <a:lnSpc>
                <a:spcPct val="100000"/>
              </a:lnSpc>
              <a:buNone/>
            </a:pPr>
            <a:r>
              <a:rPr lang="tr-TR" dirty="0"/>
              <a:t>	</a:t>
            </a:r>
            <a:r>
              <a:rPr lang="tr-TR" dirty="0" smtClean="0"/>
              <a:t>-	</a:t>
            </a:r>
            <a:r>
              <a:rPr lang="en-US" dirty="0" smtClean="0"/>
              <a:t>denial </a:t>
            </a:r>
            <a:r>
              <a:rPr lang="en-US" dirty="0"/>
              <a:t>of service (</a:t>
            </a:r>
            <a:r>
              <a:rPr lang="en-US" dirty="0" err="1"/>
              <a:t>DoS</a:t>
            </a:r>
            <a:r>
              <a:rPr lang="en-US" dirty="0" smtClean="0"/>
              <a:t>)</a:t>
            </a:r>
            <a:endParaRPr lang="tr-TR" dirty="0" smtClean="0"/>
          </a:p>
          <a:p>
            <a:pPr marL="0" indent="0" defTabSz="355600">
              <a:lnSpc>
                <a:spcPct val="100000"/>
              </a:lnSpc>
              <a:buNone/>
            </a:pPr>
            <a:r>
              <a:rPr lang="tr-TR" dirty="0"/>
              <a:t>	</a:t>
            </a:r>
            <a:r>
              <a:rPr lang="tr-TR" dirty="0" smtClean="0"/>
              <a:t>-	</a:t>
            </a:r>
            <a:r>
              <a:rPr lang="en-US" dirty="0" smtClean="0"/>
              <a:t>session hijacking</a:t>
            </a:r>
            <a:endParaRPr lang="tr-TR" dirty="0" smtClean="0"/>
          </a:p>
          <a:p>
            <a:pPr marL="0" indent="0" defTabSz="355600">
              <a:lnSpc>
                <a:spcPct val="100000"/>
              </a:lnSpc>
              <a:buNone/>
            </a:pPr>
            <a:r>
              <a:rPr lang="tr-TR" dirty="0"/>
              <a:t>	</a:t>
            </a:r>
            <a:r>
              <a:rPr lang="tr-TR" dirty="0" smtClean="0"/>
              <a:t>-	…</a:t>
            </a:r>
            <a:endParaRPr lang="tr-TR" dirty="0"/>
          </a:p>
        </p:txBody>
      </p:sp>
    </p:spTree>
    <p:extLst>
      <p:ext uri="{BB962C8B-B14F-4D97-AF65-F5344CB8AC3E}">
        <p14:creationId xmlns:p14="http://schemas.microsoft.com/office/powerpoint/2010/main" xmlns="" val="1021195471"/>
      </p:ext>
    </p:extLst>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err="1">
                <a:solidFill>
                  <a:srgbClr val="FF0000"/>
                </a:solidFill>
              </a:rPr>
              <a:t>Maintaining</a:t>
            </a:r>
            <a:r>
              <a:rPr lang="tr-TR" sz="3600" dirty="0">
                <a:solidFill>
                  <a:srgbClr val="FF0000"/>
                </a:solidFill>
              </a:rPr>
              <a:t> </a:t>
            </a:r>
            <a:r>
              <a:rPr lang="tr-TR" sz="3600" dirty="0" smtClean="0">
                <a:solidFill>
                  <a:srgbClr val="FF0000"/>
                </a:solidFill>
              </a:rPr>
              <a:t>Access</a:t>
            </a:r>
            <a:endParaRPr lang="tr-TR" sz="3600" dirty="0">
              <a:solidFill>
                <a:srgbClr val="FF0000"/>
              </a:solidFill>
            </a:endParaRPr>
          </a:p>
        </p:txBody>
      </p:sp>
      <p:sp>
        <p:nvSpPr>
          <p:cNvPr id="3" name="Content Placeholder 2"/>
          <p:cNvSpPr>
            <a:spLocks noGrp="1"/>
          </p:cNvSpPr>
          <p:nvPr>
            <p:ph idx="1"/>
          </p:nvPr>
        </p:nvSpPr>
        <p:spPr>
          <a:xfrm>
            <a:off x="211962" y="962014"/>
            <a:ext cx="8629651" cy="2564957"/>
          </a:xfrm>
        </p:spPr>
        <p:txBody>
          <a:bodyPr>
            <a:noAutofit/>
          </a:bodyPr>
          <a:lstStyle/>
          <a:p>
            <a:pPr marL="0" indent="0">
              <a:lnSpc>
                <a:spcPct val="100000"/>
              </a:lnSpc>
              <a:buNone/>
              <a:tabLst>
                <a:tab pos="355600" algn="l"/>
              </a:tabLst>
            </a:pPr>
            <a:r>
              <a:rPr lang="tr-TR" dirty="0" smtClean="0"/>
              <a:t>*	O</a:t>
            </a:r>
            <a:r>
              <a:rPr lang="en-US" dirty="0" err="1" smtClean="0"/>
              <a:t>nce</a:t>
            </a:r>
            <a:r>
              <a:rPr lang="en-US" dirty="0" smtClean="0"/>
              <a:t> hacker</a:t>
            </a:r>
            <a:r>
              <a:rPr lang="tr-TR" dirty="0" smtClean="0"/>
              <a:t>s</a:t>
            </a:r>
            <a:r>
              <a:rPr lang="en-US" dirty="0" smtClean="0"/>
              <a:t> ha</a:t>
            </a:r>
            <a:r>
              <a:rPr lang="tr-TR" dirty="0" smtClean="0"/>
              <a:t>ve</a:t>
            </a:r>
            <a:r>
              <a:rPr lang="en-US" dirty="0" smtClean="0"/>
              <a:t> </a:t>
            </a:r>
            <a:r>
              <a:rPr lang="en-US" dirty="0"/>
              <a:t>gained access, they want to keep that access for future exploitation and attacks</a:t>
            </a:r>
            <a:endParaRPr lang="tr-TR" dirty="0"/>
          </a:p>
          <a:p>
            <a:pPr marL="0" indent="0">
              <a:lnSpc>
                <a:spcPct val="100000"/>
              </a:lnSpc>
              <a:buNone/>
              <a:tabLst>
                <a:tab pos="355600" algn="l"/>
              </a:tabLst>
            </a:pPr>
            <a:r>
              <a:rPr lang="tr-TR" dirty="0" smtClean="0"/>
              <a:t>*	</a:t>
            </a:r>
            <a:r>
              <a:rPr lang="en-US" dirty="0" smtClean="0"/>
              <a:t>Sometimes</a:t>
            </a:r>
            <a:r>
              <a:rPr lang="en-US" dirty="0"/>
              <a:t>, hackers harden the system from other hackers or security personnel by securing their exclusive access with backdoors, rootkits, and </a:t>
            </a:r>
            <a:r>
              <a:rPr lang="tr-TR" dirty="0" smtClean="0"/>
              <a:t>t</a:t>
            </a:r>
            <a:r>
              <a:rPr lang="en-US" dirty="0" err="1" smtClean="0"/>
              <a:t>rojan</a:t>
            </a:r>
            <a:r>
              <a:rPr lang="tr-TR" dirty="0" smtClean="0"/>
              <a:t>s</a:t>
            </a:r>
            <a:endParaRPr lang="tr-TR" dirty="0"/>
          </a:p>
        </p:txBody>
      </p:sp>
    </p:spTree>
    <p:extLst>
      <p:ext uri="{BB962C8B-B14F-4D97-AF65-F5344CB8AC3E}">
        <p14:creationId xmlns:p14="http://schemas.microsoft.com/office/powerpoint/2010/main" xmlns="" val="3843250580"/>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2" y="115747"/>
            <a:ext cx="8712582" cy="694481"/>
          </a:xfrm>
        </p:spPr>
        <p:txBody>
          <a:bodyPr>
            <a:normAutofit/>
          </a:bodyPr>
          <a:lstStyle/>
          <a:p>
            <a:r>
              <a:rPr lang="tr-TR" sz="3600" dirty="0" err="1">
                <a:solidFill>
                  <a:srgbClr val="FF0000"/>
                </a:solidFill>
              </a:rPr>
              <a:t>Clearing</a:t>
            </a:r>
            <a:r>
              <a:rPr lang="tr-TR" sz="3600" dirty="0">
                <a:solidFill>
                  <a:srgbClr val="FF0000"/>
                </a:solidFill>
              </a:rPr>
              <a:t> </a:t>
            </a:r>
            <a:r>
              <a:rPr lang="tr-TR" sz="3600" dirty="0" smtClean="0">
                <a:solidFill>
                  <a:srgbClr val="FF0000"/>
                </a:solidFill>
              </a:rPr>
              <a:t>(</a:t>
            </a:r>
            <a:r>
              <a:rPr lang="tr-TR" sz="3600" dirty="0" err="1" smtClean="0">
                <a:solidFill>
                  <a:srgbClr val="FF0000"/>
                </a:solidFill>
              </a:rPr>
              <a:t>Covering</a:t>
            </a:r>
            <a:r>
              <a:rPr lang="tr-TR" sz="3600" dirty="0" smtClean="0">
                <a:solidFill>
                  <a:srgbClr val="FF0000"/>
                </a:solidFill>
              </a:rPr>
              <a:t>) </a:t>
            </a:r>
            <a:r>
              <a:rPr lang="tr-TR" sz="3600" dirty="0" err="1" smtClean="0">
                <a:solidFill>
                  <a:srgbClr val="FF0000"/>
                </a:solidFill>
              </a:rPr>
              <a:t>Tracks</a:t>
            </a:r>
            <a:endParaRPr lang="tr-TR" sz="3600" dirty="0">
              <a:solidFill>
                <a:srgbClr val="FF0000"/>
              </a:solidFill>
            </a:endParaRPr>
          </a:p>
        </p:txBody>
      </p:sp>
      <p:sp>
        <p:nvSpPr>
          <p:cNvPr id="3" name="Content Placeholder 2"/>
          <p:cNvSpPr>
            <a:spLocks noGrp="1"/>
          </p:cNvSpPr>
          <p:nvPr>
            <p:ph idx="1"/>
          </p:nvPr>
        </p:nvSpPr>
        <p:spPr>
          <a:xfrm>
            <a:off x="211962" y="962014"/>
            <a:ext cx="8629651" cy="5058776"/>
          </a:xfrm>
        </p:spPr>
        <p:txBody>
          <a:bodyPr>
            <a:noAutofit/>
          </a:bodyPr>
          <a:lstStyle/>
          <a:p>
            <a:pPr marL="0" indent="0" defTabSz="355600">
              <a:lnSpc>
                <a:spcPct val="100000"/>
              </a:lnSpc>
              <a:buNone/>
            </a:pPr>
            <a:r>
              <a:rPr lang="tr-TR" dirty="0" smtClean="0"/>
              <a:t>*	</a:t>
            </a:r>
            <a:r>
              <a:rPr lang="en-US" dirty="0" smtClean="0"/>
              <a:t>Once </a:t>
            </a:r>
            <a:r>
              <a:rPr lang="en-US" dirty="0"/>
              <a:t>hackers have been able to gain and maintain access, they cover their tracks to avoid detection by security </a:t>
            </a:r>
            <a:r>
              <a:rPr lang="en-US" dirty="0" smtClean="0"/>
              <a:t>personnel</a:t>
            </a:r>
            <a:endParaRPr lang="tr-TR" dirty="0" smtClean="0"/>
          </a:p>
          <a:p>
            <a:pPr marL="0" indent="0" defTabSz="355600">
              <a:lnSpc>
                <a:spcPct val="100000"/>
              </a:lnSpc>
              <a:buNone/>
            </a:pPr>
            <a:r>
              <a:rPr lang="tr-TR" dirty="0" smtClean="0"/>
              <a:t>*	</a:t>
            </a:r>
            <a:r>
              <a:rPr lang="en-US" dirty="0" smtClean="0"/>
              <a:t>Hackers </a:t>
            </a:r>
            <a:r>
              <a:rPr lang="en-US" dirty="0"/>
              <a:t>try to remove all traces of the attack, such as log files or intrusion detection system (IDS) </a:t>
            </a:r>
            <a:r>
              <a:rPr lang="en-US" dirty="0" smtClean="0"/>
              <a:t>alarms </a:t>
            </a:r>
            <a:endParaRPr lang="tr-TR" dirty="0" smtClean="0"/>
          </a:p>
          <a:p>
            <a:pPr marL="0" indent="0" defTabSz="355600">
              <a:lnSpc>
                <a:spcPct val="100000"/>
              </a:lnSpc>
              <a:buNone/>
            </a:pPr>
            <a:r>
              <a:rPr lang="tr-TR" dirty="0" smtClean="0"/>
              <a:t>*	</a:t>
            </a:r>
            <a:r>
              <a:rPr lang="tr-TR" dirty="0" err="1" smtClean="0"/>
              <a:t>Examples</a:t>
            </a:r>
            <a:r>
              <a:rPr lang="tr-TR" dirty="0" smtClean="0"/>
              <a:t> </a:t>
            </a:r>
            <a:r>
              <a:rPr lang="tr-TR" dirty="0"/>
              <a:t>of </a:t>
            </a:r>
            <a:r>
              <a:rPr lang="tr-TR" dirty="0" err="1" smtClean="0"/>
              <a:t>activities</a:t>
            </a:r>
            <a:r>
              <a:rPr lang="tr-TR" dirty="0" smtClean="0"/>
              <a:t>:</a:t>
            </a:r>
          </a:p>
          <a:p>
            <a:pPr marL="0" indent="0" defTabSz="355600">
              <a:lnSpc>
                <a:spcPct val="100000"/>
              </a:lnSpc>
              <a:buNone/>
            </a:pPr>
            <a:r>
              <a:rPr lang="tr-TR" dirty="0" smtClean="0"/>
              <a:t>	-	</a:t>
            </a:r>
            <a:r>
              <a:rPr lang="tr-TR" dirty="0" err="1" smtClean="0"/>
              <a:t>Steganography</a:t>
            </a:r>
            <a:endParaRPr lang="tr-TR" dirty="0"/>
          </a:p>
          <a:p>
            <a:pPr marL="0" indent="0" defTabSz="355600">
              <a:lnSpc>
                <a:spcPct val="100000"/>
              </a:lnSpc>
              <a:buNone/>
            </a:pPr>
            <a:r>
              <a:rPr lang="tr-TR" dirty="0" smtClean="0"/>
              <a:t>	-	</a:t>
            </a:r>
            <a:r>
              <a:rPr lang="tr-TR" dirty="0" err="1" smtClean="0"/>
              <a:t>Tunneling</a:t>
            </a:r>
            <a:endParaRPr lang="tr-TR" dirty="0"/>
          </a:p>
          <a:p>
            <a:pPr marL="0" indent="0" defTabSz="355600">
              <a:lnSpc>
                <a:spcPct val="100000"/>
              </a:lnSpc>
              <a:buNone/>
            </a:pPr>
            <a:r>
              <a:rPr lang="tr-TR" dirty="0" smtClean="0"/>
              <a:t>	-	</a:t>
            </a:r>
            <a:r>
              <a:rPr lang="tr-TR" dirty="0" err="1" smtClean="0"/>
              <a:t>Altering</a:t>
            </a:r>
            <a:r>
              <a:rPr lang="tr-TR" dirty="0" smtClean="0"/>
              <a:t> </a:t>
            </a:r>
            <a:r>
              <a:rPr lang="tr-TR" dirty="0" err="1" smtClean="0"/>
              <a:t>log</a:t>
            </a:r>
            <a:r>
              <a:rPr lang="tr-TR" dirty="0" smtClean="0"/>
              <a:t> </a:t>
            </a:r>
            <a:r>
              <a:rPr lang="tr-TR" dirty="0" err="1" smtClean="0"/>
              <a:t>files</a:t>
            </a:r>
            <a:endParaRPr lang="tr-TR" dirty="0"/>
          </a:p>
          <a:p>
            <a:pPr marL="457200" lvl="1" indent="0" defTabSz="355600">
              <a:lnSpc>
                <a:spcPct val="100000"/>
              </a:lnSpc>
              <a:buNone/>
            </a:pPr>
            <a:r>
              <a:rPr lang="tr-TR" dirty="0" smtClean="0"/>
              <a:t>	-	…</a:t>
            </a:r>
            <a:endParaRPr lang="tr-TR" dirty="0"/>
          </a:p>
        </p:txBody>
      </p:sp>
    </p:spTree>
    <p:extLst>
      <p:ext uri="{BB962C8B-B14F-4D97-AF65-F5344CB8AC3E}">
        <p14:creationId xmlns:p14="http://schemas.microsoft.com/office/powerpoint/2010/main" xmlns="" val="3721522013"/>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Penetration</a:t>
            </a:r>
            <a:r>
              <a:rPr lang="tr-TR" sz="3600" dirty="0">
                <a:solidFill>
                  <a:srgbClr val="FF0000"/>
                </a:solidFill>
              </a:rPr>
              <a:t> Test (</a:t>
            </a:r>
            <a:r>
              <a:rPr lang="tr-TR" sz="3600" dirty="0" err="1">
                <a:solidFill>
                  <a:srgbClr val="FF0000"/>
                </a:solidFill>
              </a:rPr>
              <a:t>PenTest</a:t>
            </a:r>
            <a:r>
              <a:rPr lang="tr-TR" sz="3600" dirty="0">
                <a:solidFill>
                  <a:srgbClr val="FF0000"/>
                </a:solidFill>
              </a:rPr>
              <a:t>)</a:t>
            </a:r>
          </a:p>
        </p:txBody>
      </p:sp>
      <p:sp>
        <p:nvSpPr>
          <p:cNvPr id="3" name="Content Placeholder 2"/>
          <p:cNvSpPr>
            <a:spLocks noGrp="1"/>
          </p:cNvSpPr>
          <p:nvPr>
            <p:ph idx="1"/>
          </p:nvPr>
        </p:nvSpPr>
        <p:spPr>
          <a:xfrm>
            <a:off x="211962" y="1051560"/>
            <a:ext cx="8629651" cy="3615443"/>
          </a:xfrm>
        </p:spPr>
        <p:txBody>
          <a:bodyPr>
            <a:noAutofit/>
          </a:bodyPr>
          <a:lstStyle/>
          <a:p>
            <a:pPr marL="0" indent="0" defTabSz="712788">
              <a:lnSpc>
                <a:spcPct val="100000"/>
              </a:lnSpc>
              <a:buNone/>
              <a:tabLst>
                <a:tab pos="355600" algn="l"/>
              </a:tabLst>
            </a:pPr>
            <a:r>
              <a:rPr lang="tr-TR" sz="2400" dirty="0" smtClean="0"/>
              <a:t>*	D</a:t>
            </a:r>
            <a:r>
              <a:rPr lang="en-US" sz="2400" dirty="0" err="1" smtClean="0"/>
              <a:t>esigned</a:t>
            </a:r>
            <a:r>
              <a:rPr lang="en-US" sz="2400" dirty="0" smtClean="0"/>
              <a:t> </a:t>
            </a:r>
            <a:r>
              <a:rPr lang="en-US" sz="2400" dirty="0"/>
              <a:t>to assess your security before an attacker </a:t>
            </a:r>
            <a:r>
              <a:rPr lang="en-US" sz="2400" dirty="0" smtClean="0"/>
              <a:t>does</a:t>
            </a:r>
            <a:endParaRPr lang="tr-TR" sz="2400" dirty="0" smtClean="0"/>
          </a:p>
          <a:p>
            <a:pPr marL="0" indent="0" defTabSz="712788">
              <a:lnSpc>
                <a:spcPct val="100000"/>
              </a:lnSpc>
              <a:buNone/>
              <a:tabLst>
                <a:tab pos="355600" algn="l"/>
              </a:tabLst>
            </a:pPr>
            <a:r>
              <a:rPr lang="tr-TR" sz="2400" dirty="0" smtClean="0"/>
              <a:t>*	</a:t>
            </a:r>
            <a:r>
              <a:rPr lang="en-US" sz="2400" dirty="0" smtClean="0"/>
              <a:t>Penetration </a:t>
            </a:r>
            <a:r>
              <a:rPr lang="en-US" sz="2400" dirty="0"/>
              <a:t>testing tools simulate real-world attack scenarios to discover and exploit security gaps that could lead </a:t>
            </a:r>
            <a:r>
              <a:rPr lang="en-US" sz="2400" dirty="0" smtClean="0"/>
              <a:t>to</a:t>
            </a:r>
            <a:r>
              <a:rPr lang="tr-TR" sz="2400" dirty="0" smtClean="0"/>
              <a:t>:</a:t>
            </a:r>
          </a:p>
          <a:p>
            <a:pPr marL="0" indent="0" defTabSz="712788">
              <a:lnSpc>
                <a:spcPct val="100000"/>
              </a:lnSpc>
              <a:buNone/>
              <a:tabLst>
                <a:tab pos="355600" algn="l"/>
              </a:tabLst>
            </a:pPr>
            <a:r>
              <a:rPr lang="tr-TR" sz="2400" dirty="0" smtClean="0"/>
              <a:t>	-	</a:t>
            </a:r>
            <a:r>
              <a:rPr lang="en-US" sz="2400" dirty="0" smtClean="0"/>
              <a:t>stolen </a:t>
            </a:r>
            <a:r>
              <a:rPr lang="en-US" sz="2400" dirty="0"/>
              <a:t>records, </a:t>
            </a:r>
            <a:endParaRPr lang="tr-TR" sz="2400" dirty="0" smtClean="0"/>
          </a:p>
          <a:p>
            <a:pPr marL="0" indent="0" defTabSz="712788">
              <a:lnSpc>
                <a:spcPct val="100000"/>
              </a:lnSpc>
              <a:buNone/>
              <a:tabLst>
                <a:tab pos="355600" algn="l"/>
              </a:tabLst>
            </a:pPr>
            <a:r>
              <a:rPr lang="tr-TR" sz="2400" dirty="0"/>
              <a:t>	</a:t>
            </a:r>
            <a:r>
              <a:rPr lang="tr-TR" sz="2400" dirty="0" smtClean="0"/>
              <a:t>-	</a:t>
            </a:r>
            <a:r>
              <a:rPr lang="en-US" sz="2400" dirty="0" smtClean="0"/>
              <a:t>compromised </a:t>
            </a:r>
            <a:r>
              <a:rPr lang="en-US" sz="2400" dirty="0"/>
              <a:t>credentials, intellectual property, personally identifiable information (PII), cardholder data, personal, protected health information, </a:t>
            </a:r>
            <a:endParaRPr lang="tr-TR" sz="2400" dirty="0" smtClean="0"/>
          </a:p>
          <a:p>
            <a:pPr marL="0" indent="0" defTabSz="712788">
              <a:lnSpc>
                <a:spcPct val="100000"/>
              </a:lnSpc>
              <a:buNone/>
              <a:tabLst>
                <a:tab pos="355600" algn="l"/>
              </a:tabLst>
            </a:pPr>
            <a:r>
              <a:rPr lang="tr-TR" sz="2400" dirty="0"/>
              <a:t>	</a:t>
            </a:r>
            <a:r>
              <a:rPr lang="tr-TR" sz="2400" dirty="0" smtClean="0"/>
              <a:t>-	</a:t>
            </a:r>
            <a:r>
              <a:rPr lang="en-US" sz="2400" dirty="0" smtClean="0"/>
              <a:t>data ransom </a:t>
            </a:r>
            <a:r>
              <a:rPr lang="en-US" sz="2400" dirty="0"/>
              <a:t>or other harmful business </a:t>
            </a:r>
            <a:r>
              <a:rPr lang="en-US" sz="2400" dirty="0" smtClean="0"/>
              <a:t>outcomes</a:t>
            </a:r>
            <a:endParaRPr lang="tr-TR" sz="2000" dirty="0"/>
          </a:p>
        </p:txBody>
      </p:sp>
    </p:spTree>
    <p:extLst>
      <p:ext uri="{BB962C8B-B14F-4D97-AF65-F5344CB8AC3E}">
        <p14:creationId xmlns:p14="http://schemas.microsoft.com/office/powerpoint/2010/main" xmlns="" val="3286389587"/>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PenTest</a:t>
            </a:r>
            <a:r>
              <a:rPr lang="tr-TR" sz="3600" dirty="0">
                <a:solidFill>
                  <a:srgbClr val="FF0000"/>
                </a:solidFill>
              </a:rPr>
              <a:t> </a:t>
            </a:r>
            <a:r>
              <a:rPr lang="tr-TR" sz="3600" dirty="0" smtClean="0">
                <a:solidFill>
                  <a:srgbClr val="FF0000"/>
                </a:solidFill>
              </a:rPr>
              <a:t>Team</a:t>
            </a:r>
            <a:endParaRPr lang="tr-TR" sz="3600" dirty="0">
              <a:solidFill>
                <a:srgbClr val="FF0000"/>
              </a:solidFill>
            </a:endParaRPr>
          </a:p>
        </p:txBody>
      </p:sp>
      <p:sp>
        <p:nvSpPr>
          <p:cNvPr id="3" name="Content Placeholder 2"/>
          <p:cNvSpPr>
            <a:spLocks noGrp="1"/>
          </p:cNvSpPr>
          <p:nvPr>
            <p:ph idx="1"/>
          </p:nvPr>
        </p:nvSpPr>
        <p:spPr>
          <a:xfrm>
            <a:off x="211962" y="1051560"/>
            <a:ext cx="8629651" cy="4937760"/>
          </a:xfrm>
        </p:spPr>
        <p:txBody>
          <a:bodyPr>
            <a:noAutofit/>
          </a:bodyPr>
          <a:lstStyle/>
          <a:p>
            <a:pPr marL="0" indent="0" defTabSz="355600">
              <a:lnSpc>
                <a:spcPct val="100000"/>
              </a:lnSpc>
              <a:buNone/>
            </a:pPr>
            <a:r>
              <a:rPr lang="tr-TR" b="1" dirty="0" smtClean="0"/>
              <a:t>*	Blue </a:t>
            </a:r>
            <a:r>
              <a:rPr lang="tr-TR" b="1" dirty="0" err="1" smtClean="0"/>
              <a:t>team</a:t>
            </a:r>
            <a:endParaRPr lang="tr-TR" b="1" dirty="0"/>
          </a:p>
          <a:p>
            <a:pPr marL="0" indent="0" defTabSz="355600">
              <a:lnSpc>
                <a:spcPct val="100000"/>
              </a:lnSpc>
              <a:buNone/>
            </a:pPr>
            <a:r>
              <a:rPr lang="tr-TR" sz="2400" dirty="0" smtClean="0"/>
              <a:t>	-	</a:t>
            </a:r>
            <a:r>
              <a:rPr lang="tr-TR" sz="2400" dirty="0" err="1" smtClean="0"/>
              <a:t>Defend</a:t>
            </a:r>
            <a:r>
              <a:rPr lang="tr-TR" sz="2400" dirty="0" smtClean="0"/>
              <a:t> </a:t>
            </a:r>
            <a:r>
              <a:rPr lang="tr-TR" sz="2400" dirty="0" err="1" smtClean="0"/>
              <a:t>side</a:t>
            </a:r>
            <a:endParaRPr lang="tr-TR" sz="2400" dirty="0"/>
          </a:p>
          <a:p>
            <a:pPr marL="0" indent="0" defTabSz="355600">
              <a:lnSpc>
                <a:spcPct val="100000"/>
              </a:lnSpc>
              <a:buNone/>
            </a:pPr>
            <a:r>
              <a:rPr lang="tr-TR" sz="2400" dirty="0"/>
              <a:t>	</a:t>
            </a:r>
            <a:r>
              <a:rPr lang="tr-TR" sz="2400" dirty="0" smtClean="0"/>
              <a:t>-	D</a:t>
            </a:r>
            <a:r>
              <a:rPr lang="en-US" sz="2400" dirty="0" err="1" smtClean="0"/>
              <a:t>efends</a:t>
            </a:r>
            <a:r>
              <a:rPr lang="en-US" sz="2400" dirty="0" smtClean="0"/>
              <a:t> </a:t>
            </a:r>
            <a:r>
              <a:rPr lang="en-US" sz="2400" dirty="0"/>
              <a:t>against both real attackers and </a:t>
            </a:r>
            <a:r>
              <a:rPr lang="tr-TR" sz="2400" dirty="0" smtClean="0"/>
              <a:t>r</a:t>
            </a:r>
            <a:r>
              <a:rPr lang="en-US" sz="2400" dirty="0" err="1" smtClean="0"/>
              <a:t>ed</a:t>
            </a:r>
            <a:r>
              <a:rPr lang="en-US" sz="2400" dirty="0" smtClean="0"/>
              <a:t> </a:t>
            </a:r>
            <a:r>
              <a:rPr lang="tr-TR" sz="2400" dirty="0"/>
              <a:t>t</a:t>
            </a:r>
            <a:r>
              <a:rPr lang="en-US" sz="2400" dirty="0" err="1" smtClean="0"/>
              <a:t>eams</a:t>
            </a:r>
            <a:endParaRPr lang="tr-TR" sz="2400" dirty="0"/>
          </a:p>
          <a:p>
            <a:pPr marL="0" indent="0" defTabSz="355600">
              <a:lnSpc>
                <a:spcPct val="100000"/>
              </a:lnSpc>
              <a:buNone/>
            </a:pPr>
            <a:r>
              <a:rPr lang="tr-TR" sz="2400" dirty="0" smtClean="0"/>
              <a:t>	-	</a:t>
            </a:r>
            <a:r>
              <a:rPr lang="tr-TR" sz="2400" dirty="0" err="1" smtClean="0"/>
              <a:t>System</a:t>
            </a:r>
            <a:r>
              <a:rPr lang="tr-TR" sz="2400" dirty="0" smtClean="0"/>
              <a:t> </a:t>
            </a:r>
            <a:r>
              <a:rPr lang="tr-TR" sz="2400" dirty="0" err="1" smtClean="0"/>
              <a:t>admins</a:t>
            </a:r>
            <a:r>
              <a:rPr lang="tr-TR" sz="2400" dirty="0" smtClean="0"/>
              <a:t>, </a:t>
            </a:r>
            <a:r>
              <a:rPr lang="tr-TR" sz="2400" dirty="0" err="1" smtClean="0"/>
              <a:t>other</a:t>
            </a:r>
            <a:r>
              <a:rPr lang="tr-TR" sz="2400" dirty="0" smtClean="0"/>
              <a:t> IT </a:t>
            </a:r>
            <a:r>
              <a:rPr lang="tr-TR" sz="2400" dirty="0" err="1" smtClean="0"/>
              <a:t>personnel</a:t>
            </a:r>
            <a:endParaRPr lang="tr-TR" sz="2400" dirty="0"/>
          </a:p>
          <a:p>
            <a:pPr marL="0" indent="0" defTabSz="355600">
              <a:lnSpc>
                <a:spcPct val="100000"/>
              </a:lnSpc>
              <a:buNone/>
            </a:pPr>
            <a:r>
              <a:rPr lang="tr-TR" b="1" dirty="0" smtClean="0"/>
              <a:t>*	</a:t>
            </a:r>
            <a:r>
              <a:rPr lang="tr-TR" b="1" dirty="0" err="1" smtClean="0"/>
              <a:t>Red</a:t>
            </a:r>
            <a:r>
              <a:rPr lang="tr-TR" b="1" dirty="0" smtClean="0"/>
              <a:t> </a:t>
            </a:r>
            <a:r>
              <a:rPr lang="tr-TR" b="1" dirty="0" err="1" smtClean="0"/>
              <a:t>team</a:t>
            </a:r>
            <a:r>
              <a:rPr lang="tr-TR" b="1" dirty="0" smtClean="0"/>
              <a:t> (</a:t>
            </a:r>
            <a:r>
              <a:rPr lang="tr-TR" b="1" dirty="0" err="1" smtClean="0"/>
              <a:t>aggressor</a:t>
            </a:r>
            <a:r>
              <a:rPr lang="tr-TR" b="1" dirty="0" smtClean="0"/>
              <a:t> </a:t>
            </a:r>
            <a:r>
              <a:rPr lang="tr-TR" b="1" dirty="0" err="1" smtClean="0"/>
              <a:t>team</a:t>
            </a:r>
            <a:r>
              <a:rPr lang="tr-TR" b="1" dirty="0" smtClean="0"/>
              <a:t>)</a:t>
            </a:r>
          </a:p>
          <a:p>
            <a:pPr marL="0" indent="0" defTabSz="355600">
              <a:lnSpc>
                <a:spcPct val="100000"/>
              </a:lnSpc>
              <a:buNone/>
            </a:pPr>
            <a:r>
              <a:rPr lang="tr-TR" sz="2400" dirty="0" smtClean="0"/>
              <a:t>	-	White hat (</a:t>
            </a:r>
            <a:r>
              <a:rPr lang="tr-TR" sz="2400" dirty="0" err="1" smtClean="0"/>
              <a:t>ethical</a:t>
            </a:r>
            <a:r>
              <a:rPr lang="tr-TR" sz="2400" dirty="0" smtClean="0"/>
              <a:t> hacker) </a:t>
            </a:r>
            <a:r>
              <a:rPr lang="tr-TR" sz="2400" dirty="0" err="1" smtClean="0"/>
              <a:t>team</a:t>
            </a:r>
            <a:endParaRPr lang="tr-TR" sz="2400" dirty="0"/>
          </a:p>
          <a:p>
            <a:pPr marL="0" indent="0" defTabSz="355600">
              <a:lnSpc>
                <a:spcPct val="100000"/>
              </a:lnSpc>
              <a:buNone/>
            </a:pPr>
            <a:r>
              <a:rPr lang="tr-TR" sz="2400" dirty="0" smtClean="0"/>
              <a:t>	-	R</a:t>
            </a:r>
            <a:r>
              <a:rPr lang="en-US" sz="2400" dirty="0" err="1" smtClean="0"/>
              <a:t>ed</a:t>
            </a:r>
            <a:r>
              <a:rPr lang="en-US" sz="2400" dirty="0" smtClean="0"/>
              <a:t> </a:t>
            </a:r>
            <a:r>
              <a:rPr lang="en-US" sz="2400" dirty="0"/>
              <a:t>team engagements are designed to achieve specific goals, such as gaining access to a sensitive server or business-critical application</a:t>
            </a:r>
            <a:endParaRPr lang="tr-TR" sz="2400" dirty="0"/>
          </a:p>
        </p:txBody>
      </p:sp>
    </p:spTree>
    <p:extLst>
      <p:ext uri="{BB962C8B-B14F-4D97-AF65-F5344CB8AC3E}">
        <p14:creationId xmlns:p14="http://schemas.microsoft.com/office/powerpoint/2010/main" xmlns="" val="3386324158"/>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smtClean="0">
                <a:solidFill>
                  <a:srgbClr val="FF0000"/>
                </a:solidFill>
              </a:rPr>
              <a:t>PenTest</a:t>
            </a:r>
            <a:r>
              <a:rPr lang="tr-TR" sz="3600" dirty="0" smtClean="0">
                <a:solidFill>
                  <a:srgbClr val="FF0000"/>
                </a:solidFill>
              </a:rPr>
              <a:t> </a:t>
            </a:r>
            <a:r>
              <a:rPr lang="tr-TR" sz="3600" dirty="0" err="1" smtClean="0">
                <a:solidFill>
                  <a:srgbClr val="FF0000"/>
                </a:solidFill>
              </a:rPr>
              <a:t>Methods</a:t>
            </a:r>
            <a:endParaRPr lang="tr-TR" sz="3600" dirty="0">
              <a:solidFill>
                <a:srgbClr val="FF0000"/>
              </a:solidFill>
            </a:endParaRPr>
          </a:p>
        </p:txBody>
      </p:sp>
      <p:pic>
        <p:nvPicPr>
          <p:cNvPr id="4" name="Picture 3">
            <a:extLst>
              <a:ext uri="{FF2B5EF4-FFF2-40B4-BE49-F238E27FC236}">
                <a16:creationId xmlns:a16="http://schemas.microsoft.com/office/drawing/2014/main" xmlns="" id="{C2FDFA92-15B9-A94B-95FB-1272B7AC0BAA}"/>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27380" y="1280160"/>
            <a:ext cx="8714232" cy="4400600"/>
          </a:xfrm>
          <a:prstGeom prst="rect">
            <a:avLst/>
          </a:prstGeom>
        </p:spPr>
      </p:pic>
    </p:spTree>
    <p:extLst>
      <p:ext uri="{BB962C8B-B14F-4D97-AF65-F5344CB8AC3E}">
        <p14:creationId xmlns:p14="http://schemas.microsoft.com/office/powerpoint/2010/main" xmlns="" val="359688508"/>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PenTest</a:t>
            </a:r>
            <a:r>
              <a:rPr lang="tr-TR" sz="3600" dirty="0">
                <a:solidFill>
                  <a:srgbClr val="FF0000"/>
                </a:solidFill>
              </a:rPr>
              <a:t> </a:t>
            </a:r>
            <a:r>
              <a:rPr lang="tr-TR" sz="3600" dirty="0" err="1">
                <a:solidFill>
                  <a:srgbClr val="FF0000"/>
                </a:solidFill>
              </a:rPr>
              <a:t>Methods</a:t>
            </a:r>
            <a:endParaRPr lang="tr-TR" sz="3600" dirty="0">
              <a:solidFill>
                <a:schemeClr val="accent6">
                  <a:lumMod val="75000"/>
                </a:schemeClr>
              </a:solidFill>
            </a:endParaRPr>
          </a:p>
        </p:txBody>
      </p:sp>
      <p:sp>
        <p:nvSpPr>
          <p:cNvPr id="3" name="Content Placeholder 2"/>
          <p:cNvSpPr>
            <a:spLocks noGrp="1"/>
          </p:cNvSpPr>
          <p:nvPr>
            <p:ph idx="1"/>
          </p:nvPr>
        </p:nvSpPr>
        <p:spPr>
          <a:xfrm>
            <a:off x="211962" y="1051560"/>
            <a:ext cx="8629651" cy="4743598"/>
          </a:xfrm>
        </p:spPr>
        <p:txBody>
          <a:bodyPr>
            <a:noAutofit/>
          </a:bodyPr>
          <a:lstStyle/>
          <a:p>
            <a:pPr marL="0" indent="0" defTabSz="355600">
              <a:lnSpc>
                <a:spcPct val="100000"/>
              </a:lnSpc>
              <a:buNone/>
            </a:pPr>
            <a:r>
              <a:rPr lang="en-US" b="1" dirty="0" smtClean="0"/>
              <a:t>White box</a:t>
            </a:r>
            <a:r>
              <a:rPr lang="tr-TR" b="1" dirty="0" smtClean="0"/>
              <a:t> </a:t>
            </a:r>
          </a:p>
          <a:p>
            <a:pPr marL="0" indent="0" defTabSz="355600">
              <a:lnSpc>
                <a:spcPct val="100000"/>
              </a:lnSpc>
              <a:buNone/>
            </a:pPr>
            <a:r>
              <a:rPr lang="tr-TR" dirty="0" smtClean="0"/>
              <a:t>*	</a:t>
            </a:r>
            <a:r>
              <a:rPr lang="tr-TR" dirty="0" err="1" smtClean="0"/>
              <a:t>Pros</a:t>
            </a:r>
            <a:endParaRPr lang="en-US" dirty="0"/>
          </a:p>
          <a:p>
            <a:pPr marL="0" indent="0" defTabSz="355600">
              <a:lnSpc>
                <a:spcPct val="100000"/>
              </a:lnSpc>
              <a:buNone/>
            </a:pPr>
            <a:r>
              <a:rPr lang="tr-TR" dirty="0" smtClean="0"/>
              <a:t>	-	</a:t>
            </a:r>
            <a:r>
              <a:rPr lang="en-US" dirty="0" smtClean="0"/>
              <a:t>Deep </a:t>
            </a:r>
            <a:r>
              <a:rPr lang="en-US" dirty="0"/>
              <a:t>and thorough testing</a:t>
            </a:r>
          </a:p>
          <a:p>
            <a:pPr marL="0" indent="0" defTabSz="355600">
              <a:lnSpc>
                <a:spcPct val="100000"/>
              </a:lnSpc>
              <a:buNone/>
            </a:pPr>
            <a:r>
              <a:rPr lang="tr-TR" dirty="0" smtClean="0"/>
              <a:t>	-	</a:t>
            </a:r>
            <a:r>
              <a:rPr lang="en-US" dirty="0" smtClean="0"/>
              <a:t>Maximizes </a:t>
            </a:r>
            <a:r>
              <a:rPr lang="en-US" dirty="0"/>
              <a:t>testing time</a:t>
            </a:r>
          </a:p>
          <a:p>
            <a:pPr marL="0" indent="0" defTabSz="355600">
              <a:lnSpc>
                <a:spcPct val="100000"/>
              </a:lnSpc>
              <a:buNone/>
            </a:pPr>
            <a:r>
              <a:rPr lang="tr-TR" dirty="0" smtClean="0"/>
              <a:t>	-	</a:t>
            </a:r>
            <a:r>
              <a:rPr lang="en-US" dirty="0" smtClean="0"/>
              <a:t>Extends </a:t>
            </a:r>
            <a:r>
              <a:rPr lang="en-US" dirty="0"/>
              <a:t>the testing area where black box testing can not reach (such as quality of code, application design, etc</a:t>
            </a:r>
            <a:r>
              <a:rPr lang="en-US" dirty="0" smtClean="0"/>
              <a:t>.)</a:t>
            </a:r>
            <a:endParaRPr lang="tr-TR" dirty="0" smtClean="0"/>
          </a:p>
          <a:p>
            <a:pPr marL="0" indent="0" defTabSz="355600">
              <a:lnSpc>
                <a:spcPct val="100000"/>
              </a:lnSpc>
              <a:buNone/>
            </a:pPr>
            <a:r>
              <a:rPr lang="tr-TR" dirty="0" smtClean="0"/>
              <a:t>*	</a:t>
            </a:r>
            <a:r>
              <a:rPr lang="tr-TR" dirty="0" err="1" smtClean="0"/>
              <a:t>Cons</a:t>
            </a:r>
            <a:endParaRPr lang="tr-TR" dirty="0" smtClean="0"/>
          </a:p>
          <a:p>
            <a:pPr marL="0" indent="0" defTabSz="355600">
              <a:lnSpc>
                <a:spcPct val="100000"/>
              </a:lnSpc>
              <a:buNone/>
            </a:pPr>
            <a:r>
              <a:rPr lang="tr-TR" dirty="0" smtClean="0"/>
              <a:t>	-	</a:t>
            </a:r>
            <a:r>
              <a:rPr lang="en-US" dirty="0"/>
              <a:t>Non realistic attack, as the penetration tester is not in the same position as </a:t>
            </a:r>
            <a:r>
              <a:rPr lang="en-US" dirty="0" smtClean="0"/>
              <a:t>a </a:t>
            </a:r>
            <a:r>
              <a:rPr lang="en-US" dirty="0"/>
              <a:t>non-informed potential attacker</a:t>
            </a:r>
          </a:p>
          <a:p>
            <a:pPr marL="0" indent="0">
              <a:lnSpc>
                <a:spcPct val="100000"/>
              </a:lnSpc>
              <a:buNone/>
            </a:pPr>
            <a:endParaRPr lang="tr-TR" dirty="0"/>
          </a:p>
        </p:txBody>
      </p:sp>
    </p:spTree>
    <p:extLst>
      <p:ext uri="{BB962C8B-B14F-4D97-AF65-F5344CB8AC3E}">
        <p14:creationId xmlns:p14="http://schemas.microsoft.com/office/powerpoint/2010/main" xmlns="" val="4245168117"/>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PenTest</a:t>
            </a:r>
            <a:r>
              <a:rPr lang="tr-TR" sz="3600" dirty="0">
                <a:solidFill>
                  <a:srgbClr val="FF0000"/>
                </a:solidFill>
              </a:rPr>
              <a:t> </a:t>
            </a:r>
            <a:r>
              <a:rPr lang="tr-TR" sz="3600" dirty="0" err="1">
                <a:solidFill>
                  <a:srgbClr val="FF0000"/>
                </a:solidFill>
              </a:rPr>
              <a:t>Methods</a:t>
            </a:r>
            <a:endParaRPr lang="tr-TR" sz="3600" dirty="0">
              <a:solidFill>
                <a:schemeClr val="accent6">
                  <a:lumMod val="75000"/>
                </a:schemeClr>
              </a:solidFill>
            </a:endParaRPr>
          </a:p>
        </p:txBody>
      </p:sp>
      <p:sp>
        <p:nvSpPr>
          <p:cNvPr id="3" name="Content Placeholder 2"/>
          <p:cNvSpPr>
            <a:spLocks noGrp="1"/>
          </p:cNvSpPr>
          <p:nvPr>
            <p:ph idx="1"/>
          </p:nvPr>
        </p:nvSpPr>
        <p:spPr>
          <a:xfrm>
            <a:off x="211962" y="1051560"/>
            <a:ext cx="8629651" cy="4185458"/>
          </a:xfrm>
        </p:spPr>
        <p:txBody>
          <a:bodyPr>
            <a:noAutofit/>
          </a:bodyPr>
          <a:lstStyle/>
          <a:p>
            <a:pPr marL="0" indent="0" defTabSz="355600">
              <a:lnSpc>
                <a:spcPct val="100000"/>
              </a:lnSpc>
              <a:buNone/>
            </a:pPr>
            <a:r>
              <a:rPr lang="tr-TR" b="1" dirty="0" smtClean="0"/>
              <a:t>Black</a:t>
            </a:r>
            <a:r>
              <a:rPr lang="en-US" b="1" dirty="0" smtClean="0"/>
              <a:t> box</a:t>
            </a:r>
            <a:r>
              <a:rPr lang="tr-TR" b="1" dirty="0" smtClean="0"/>
              <a:t> </a:t>
            </a:r>
          </a:p>
          <a:p>
            <a:pPr marL="0" indent="0" defTabSz="355600">
              <a:lnSpc>
                <a:spcPct val="100000"/>
              </a:lnSpc>
              <a:buNone/>
            </a:pPr>
            <a:r>
              <a:rPr lang="tr-TR" dirty="0" smtClean="0"/>
              <a:t>*	</a:t>
            </a:r>
            <a:r>
              <a:rPr lang="tr-TR" dirty="0" err="1" smtClean="0"/>
              <a:t>Pros</a:t>
            </a:r>
            <a:endParaRPr lang="en-US" dirty="0"/>
          </a:p>
          <a:p>
            <a:pPr marL="0" indent="0" defTabSz="355600">
              <a:lnSpc>
                <a:spcPct val="100000"/>
              </a:lnSpc>
              <a:buNone/>
            </a:pPr>
            <a:r>
              <a:rPr lang="tr-TR" dirty="0" smtClean="0"/>
              <a:t>	-	</a:t>
            </a:r>
            <a:r>
              <a:rPr lang="en-US" dirty="0"/>
              <a:t>It simulates a very realistic </a:t>
            </a:r>
            <a:r>
              <a:rPr lang="en-US" dirty="0" smtClean="0"/>
              <a:t>scenario</a:t>
            </a:r>
            <a:endParaRPr lang="tr-TR" dirty="0" smtClean="0"/>
          </a:p>
          <a:p>
            <a:pPr marL="0" indent="0" defTabSz="355600">
              <a:lnSpc>
                <a:spcPct val="100000"/>
              </a:lnSpc>
              <a:buNone/>
            </a:pPr>
            <a:r>
              <a:rPr lang="tr-TR" dirty="0" smtClean="0"/>
              <a:t>*	</a:t>
            </a:r>
            <a:r>
              <a:rPr lang="tr-TR" dirty="0" err="1" smtClean="0"/>
              <a:t>Cons</a:t>
            </a:r>
            <a:endParaRPr lang="tr-TR" dirty="0" smtClean="0"/>
          </a:p>
          <a:p>
            <a:pPr marL="0" indent="0" defTabSz="355600">
              <a:lnSpc>
                <a:spcPct val="100000"/>
              </a:lnSpc>
              <a:buNone/>
            </a:pPr>
            <a:r>
              <a:rPr lang="tr-TR" dirty="0" smtClean="0"/>
              <a:t>	-	</a:t>
            </a:r>
            <a:r>
              <a:rPr lang="en-US" dirty="0" smtClean="0"/>
              <a:t>Testing </a:t>
            </a:r>
            <a:r>
              <a:rPr lang="en-US" dirty="0"/>
              <a:t>time can not be </a:t>
            </a:r>
            <a:r>
              <a:rPr lang="en-US" dirty="0" err="1"/>
              <a:t>maximised</a:t>
            </a:r>
            <a:r>
              <a:rPr lang="en-US" dirty="0"/>
              <a:t> in certain scenarios</a:t>
            </a:r>
          </a:p>
          <a:p>
            <a:pPr marL="0" indent="0" defTabSz="355600">
              <a:lnSpc>
                <a:spcPct val="100000"/>
              </a:lnSpc>
              <a:buNone/>
            </a:pPr>
            <a:r>
              <a:rPr lang="tr-TR" dirty="0" smtClean="0"/>
              <a:t>	-	</a:t>
            </a:r>
            <a:r>
              <a:rPr lang="en-US" dirty="0" smtClean="0"/>
              <a:t>Some </a:t>
            </a:r>
            <a:r>
              <a:rPr lang="en-US" dirty="0"/>
              <a:t>areas of the infrastructure might remain untested</a:t>
            </a:r>
            <a:endParaRPr lang="tr-TR" dirty="0"/>
          </a:p>
        </p:txBody>
      </p:sp>
    </p:spTree>
    <p:extLst>
      <p:ext uri="{BB962C8B-B14F-4D97-AF65-F5344CB8AC3E}">
        <p14:creationId xmlns:p14="http://schemas.microsoft.com/office/powerpoint/2010/main" xmlns="" val="430681737"/>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PenTest</a:t>
            </a:r>
            <a:r>
              <a:rPr lang="tr-TR" sz="3600" dirty="0">
                <a:solidFill>
                  <a:srgbClr val="FF0000"/>
                </a:solidFill>
              </a:rPr>
              <a:t> </a:t>
            </a:r>
            <a:r>
              <a:rPr lang="tr-TR" sz="3600" dirty="0" err="1" smtClean="0">
                <a:solidFill>
                  <a:srgbClr val="FF0000"/>
                </a:solidFill>
              </a:rPr>
              <a:t>Phases</a:t>
            </a:r>
            <a:endParaRPr lang="tr-TR" sz="3600" dirty="0">
              <a:solidFill>
                <a:schemeClr val="accent6">
                  <a:lumMod val="75000"/>
                </a:schemeClr>
              </a:solidFill>
            </a:endParaRPr>
          </a:p>
        </p:txBody>
      </p:sp>
      <p:pic>
        <p:nvPicPr>
          <p:cNvPr id="5" name="Picture 4">
            <a:extLst>
              <a:ext uri="{FF2B5EF4-FFF2-40B4-BE49-F238E27FC236}">
                <a16:creationId xmlns:a16="http://schemas.microsoft.com/office/drawing/2014/main" xmlns="" id="{8B8D2D06-E99A-784A-9F16-3A199F628667}"/>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0" y="1161034"/>
            <a:ext cx="9105070" cy="4115054"/>
          </a:xfrm>
          <a:prstGeom prst="rect">
            <a:avLst/>
          </a:prstGeom>
        </p:spPr>
      </p:pic>
    </p:spTree>
    <p:extLst>
      <p:ext uri="{BB962C8B-B14F-4D97-AF65-F5344CB8AC3E}">
        <p14:creationId xmlns:p14="http://schemas.microsoft.com/office/powerpoint/2010/main" xmlns="" val="2436109838"/>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962" y="1051560"/>
            <a:ext cx="8629651" cy="5212080"/>
          </a:xfrm>
        </p:spPr>
        <p:txBody>
          <a:bodyPr>
            <a:noAutofit/>
          </a:bodyPr>
          <a:lstStyle/>
          <a:p>
            <a:pPr marL="0" indent="0">
              <a:lnSpc>
                <a:spcPct val="100000"/>
              </a:lnSpc>
              <a:buNone/>
              <a:tabLst>
                <a:tab pos="365125" algn="l"/>
                <a:tab pos="715963" algn="l"/>
                <a:tab pos="1082675" algn="l"/>
              </a:tabLst>
            </a:pPr>
            <a:r>
              <a:rPr lang="tr-TR" dirty="0" smtClean="0"/>
              <a:t>	-	</a:t>
            </a:r>
            <a:r>
              <a:rPr lang="tr-TR" dirty="0" err="1" smtClean="0"/>
              <a:t>The</a:t>
            </a:r>
            <a:r>
              <a:rPr lang="tr-TR" dirty="0" smtClean="0"/>
              <a:t> </a:t>
            </a:r>
            <a:r>
              <a:rPr lang="tr-TR" dirty="0" err="1" smtClean="0"/>
              <a:t>first</a:t>
            </a:r>
            <a:r>
              <a:rPr lang="tr-TR" dirty="0" smtClean="0"/>
              <a:t> step</a:t>
            </a:r>
            <a:endParaRPr lang="tr-TR" dirty="0"/>
          </a:p>
          <a:p>
            <a:pPr marL="0" indent="0">
              <a:lnSpc>
                <a:spcPct val="100000"/>
              </a:lnSpc>
              <a:buNone/>
              <a:tabLst>
                <a:tab pos="365125" algn="l"/>
                <a:tab pos="715963" algn="l"/>
                <a:tab pos="1082675" algn="l"/>
              </a:tabLst>
            </a:pPr>
            <a:r>
              <a:rPr lang="tr-TR" dirty="0" smtClean="0"/>
              <a:t>	-	</a:t>
            </a:r>
            <a:r>
              <a:rPr lang="tr-TR" dirty="0" err="1" smtClean="0"/>
              <a:t>Official</a:t>
            </a:r>
            <a:r>
              <a:rPr lang="tr-TR" dirty="0" smtClean="0"/>
              <a:t> </a:t>
            </a:r>
            <a:r>
              <a:rPr lang="tr-TR" dirty="0" err="1" smtClean="0"/>
              <a:t>permission</a:t>
            </a:r>
            <a:r>
              <a:rPr lang="tr-TR" dirty="0" smtClean="0"/>
              <a:t>: </a:t>
            </a:r>
            <a:r>
              <a:rPr lang="tr-TR" dirty="0"/>
              <a:t>Rules of </a:t>
            </a:r>
            <a:r>
              <a:rPr lang="tr-TR" dirty="0" err="1"/>
              <a:t>Engagement</a:t>
            </a:r>
            <a:r>
              <a:rPr lang="tr-TR" dirty="0"/>
              <a:t> (</a:t>
            </a:r>
            <a:r>
              <a:rPr lang="tr-TR" dirty="0" err="1" smtClean="0"/>
              <a:t>RoE</a:t>
            </a:r>
            <a:r>
              <a:rPr lang="tr-TR" dirty="0" smtClean="0"/>
              <a:t>)</a:t>
            </a:r>
          </a:p>
          <a:p>
            <a:pPr marL="0" indent="0">
              <a:lnSpc>
                <a:spcPct val="100000"/>
              </a:lnSpc>
              <a:buNone/>
              <a:tabLst>
                <a:tab pos="365125" algn="l"/>
                <a:tab pos="715963" algn="l"/>
                <a:tab pos="1082675" algn="l"/>
              </a:tabLst>
            </a:pPr>
            <a:r>
              <a:rPr lang="tr-TR" dirty="0" smtClean="0"/>
              <a:t>	-	</a:t>
            </a:r>
            <a:r>
              <a:rPr lang="tr-TR" dirty="0" err="1" smtClean="0"/>
              <a:t>RoE</a:t>
            </a:r>
            <a:r>
              <a:rPr lang="tr-TR" dirty="0" smtClean="0"/>
              <a:t> </a:t>
            </a:r>
            <a:r>
              <a:rPr lang="tr-TR" dirty="0" err="1" smtClean="0"/>
              <a:t>includes</a:t>
            </a:r>
            <a:r>
              <a:rPr lang="tr-TR" dirty="0" smtClean="0"/>
              <a:t>:</a:t>
            </a:r>
          </a:p>
          <a:p>
            <a:pPr marL="0" indent="0">
              <a:lnSpc>
                <a:spcPct val="100000"/>
              </a:lnSpc>
              <a:buNone/>
              <a:tabLst>
                <a:tab pos="365125" algn="l"/>
                <a:tab pos="715963" algn="l"/>
                <a:tab pos="1082675" algn="l"/>
              </a:tabLst>
            </a:pPr>
            <a:r>
              <a:rPr lang="tr-TR" sz="2400" dirty="0" smtClean="0"/>
              <a:t>		.	IP </a:t>
            </a:r>
            <a:r>
              <a:rPr lang="tr-TR" sz="2400" dirty="0" err="1" smtClean="0"/>
              <a:t>addresses</a:t>
            </a:r>
            <a:r>
              <a:rPr lang="tr-TR" sz="2400" dirty="0" smtClean="0"/>
              <a:t>/</a:t>
            </a:r>
            <a:r>
              <a:rPr lang="tr-TR" sz="2400" dirty="0" err="1" smtClean="0"/>
              <a:t>blocks</a:t>
            </a:r>
            <a:endParaRPr lang="tr-TR" sz="2400" dirty="0"/>
          </a:p>
          <a:p>
            <a:pPr marL="0" indent="0">
              <a:lnSpc>
                <a:spcPct val="100000"/>
              </a:lnSpc>
              <a:buNone/>
              <a:tabLst>
                <a:tab pos="365125" algn="l"/>
                <a:tab pos="715963" algn="l"/>
                <a:tab pos="1082675" algn="l"/>
              </a:tabLst>
            </a:pPr>
            <a:r>
              <a:rPr lang="tr-TR" sz="2400" dirty="0" smtClean="0"/>
              <a:t>		.	</a:t>
            </a:r>
            <a:r>
              <a:rPr lang="tr-TR" sz="2400" dirty="0" err="1" smtClean="0"/>
              <a:t>Hosts</a:t>
            </a:r>
            <a:r>
              <a:rPr lang="tr-TR" sz="2400" dirty="0" smtClean="0"/>
              <a:t> </a:t>
            </a:r>
            <a:r>
              <a:rPr lang="tr-TR" sz="2400" dirty="0" err="1" smtClean="0"/>
              <a:t>that</a:t>
            </a:r>
            <a:r>
              <a:rPr lang="tr-TR" sz="2400" dirty="0" smtClean="0"/>
              <a:t> </a:t>
            </a:r>
            <a:r>
              <a:rPr lang="tr-TR" sz="2400" dirty="0" err="1" smtClean="0"/>
              <a:t>will</a:t>
            </a:r>
            <a:r>
              <a:rPr lang="tr-TR" sz="2400" dirty="0" smtClean="0"/>
              <a:t> be </a:t>
            </a:r>
            <a:r>
              <a:rPr lang="tr-TR" sz="2400" dirty="0" err="1" smtClean="0"/>
              <a:t>excluded</a:t>
            </a:r>
            <a:endParaRPr lang="tr-TR" sz="2400" dirty="0"/>
          </a:p>
          <a:p>
            <a:pPr marL="0" indent="0">
              <a:lnSpc>
                <a:spcPct val="100000"/>
              </a:lnSpc>
              <a:buNone/>
              <a:tabLst>
                <a:tab pos="365125" algn="l"/>
                <a:tab pos="715963" algn="l"/>
                <a:tab pos="1082675" algn="l"/>
              </a:tabLst>
            </a:pPr>
            <a:r>
              <a:rPr lang="tr-TR" sz="2400" dirty="0" smtClean="0"/>
              <a:t>		.	Test </a:t>
            </a:r>
            <a:r>
              <a:rPr lang="tr-TR" sz="2400" dirty="0" err="1" smtClean="0"/>
              <a:t>methods</a:t>
            </a:r>
            <a:r>
              <a:rPr lang="tr-TR" sz="2400" dirty="0" smtClean="0"/>
              <a:t> </a:t>
            </a:r>
            <a:r>
              <a:rPr lang="tr-TR" sz="2400" dirty="0" err="1" smtClean="0"/>
              <a:t>and</a:t>
            </a:r>
            <a:r>
              <a:rPr lang="tr-TR" sz="2400" dirty="0" smtClean="0"/>
              <a:t> </a:t>
            </a:r>
            <a:r>
              <a:rPr lang="tr-TR" sz="2400" dirty="0" err="1" smtClean="0"/>
              <a:t>tools</a:t>
            </a:r>
            <a:endParaRPr lang="tr-TR" sz="2400" dirty="0"/>
          </a:p>
          <a:p>
            <a:pPr marL="0" indent="0">
              <a:lnSpc>
                <a:spcPct val="100000"/>
              </a:lnSpc>
              <a:buNone/>
              <a:tabLst>
                <a:tab pos="365125" algn="l"/>
                <a:tab pos="715963" algn="l"/>
                <a:tab pos="1082675" algn="l"/>
              </a:tabLst>
            </a:pPr>
            <a:r>
              <a:rPr lang="tr-TR" sz="2400" dirty="0" smtClean="0"/>
              <a:t>		.	</a:t>
            </a:r>
            <a:r>
              <a:rPr lang="tr-TR" sz="2400" dirty="0" err="1" smtClean="0"/>
              <a:t>Timing</a:t>
            </a:r>
            <a:r>
              <a:rPr lang="tr-TR" sz="2400" dirty="0" smtClean="0"/>
              <a:t> </a:t>
            </a:r>
          </a:p>
          <a:p>
            <a:pPr marL="0" indent="0">
              <a:lnSpc>
                <a:spcPct val="100000"/>
              </a:lnSpc>
              <a:buNone/>
              <a:tabLst>
                <a:tab pos="365125" algn="l"/>
                <a:tab pos="715963" algn="l"/>
                <a:tab pos="1082675" algn="l"/>
              </a:tabLst>
            </a:pPr>
            <a:r>
              <a:rPr lang="tr-TR" sz="2400" dirty="0" smtClean="0"/>
              <a:t>		.	</a:t>
            </a:r>
            <a:r>
              <a:rPr lang="tr-TR" sz="2400" dirty="0" err="1" smtClean="0"/>
              <a:t>Testers</a:t>
            </a:r>
            <a:r>
              <a:rPr lang="tr-TR" sz="2400" dirty="0" smtClean="0"/>
              <a:t>’ </a:t>
            </a:r>
            <a:r>
              <a:rPr lang="tr-TR" sz="2400" dirty="0"/>
              <a:t>IP </a:t>
            </a:r>
            <a:r>
              <a:rPr lang="tr-TR" sz="2400" dirty="0" err="1" smtClean="0"/>
              <a:t>addresses</a:t>
            </a:r>
            <a:endParaRPr lang="tr-TR" sz="2400" dirty="0"/>
          </a:p>
          <a:p>
            <a:pPr marL="0" indent="0">
              <a:lnSpc>
                <a:spcPct val="100000"/>
              </a:lnSpc>
              <a:buNone/>
              <a:tabLst>
                <a:tab pos="365125" algn="l"/>
                <a:tab pos="715963" algn="l"/>
                <a:tab pos="1082675" algn="l"/>
              </a:tabLst>
            </a:pPr>
            <a:r>
              <a:rPr lang="tr-TR" sz="2400" dirty="0" smtClean="0"/>
              <a:t>		.	</a:t>
            </a:r>
            <a:r>
              <a:rPr lang="tr-TR" sz="2400" dirty="0" err="1" smtClean="0"/>
              <a:t>Contact</a:t>
            </a:r>
            <a:r>
              <a:rPr lang="tr-TR" sz="2400" dirty="0" smtClean="0"/>
              <a:t> </a:t>
            </a:r>
            <a:r>
              <a:rPr lang="tr-TR" sz="2400" dirty="0" err="1" smtClean="0"/>
              <a:t>info</a:t>
            </a:r>
            <a:endParaRPr lang="tr-TR" sz="2400" dirty="0"/>
          </a:p>
          <a:p>
            <a:pPr marL="457200" lvl="1" indent="0">
              <a:lnSpc>
                <a:spcPct val="100000"/>
              </a:lnSpc>
              <a:buNone/>
            </a:pPr>
            <a:endParaRPr lang="tr-TR" dirty="0"/>
          </a:p>
        </p:txBody>
      </p:sp>
      <p:sp>
        <p:nvSpPr>
          <p:cNvPr id="5" name="Title 1"/>
          <p:cNvSpPr>
            <a:spLocks noGrp="1"/>
          </p:cNvSpPr>
          <p:nvPr>
            <p:ph type="title"/>
          </p:nvPr>
        </p:nvSpPr>
        <p:spPr>
          <a:xfrm>
            <a:off x="211961" y="115747"/>
            <a:ext cx="8629651" cy="694481"/>
          </a:xfrm>
        </p:spPr>
        <p:txBody>
          <a:bodyPr>
            <a:normAutofit/>
          </a:bodyPr>
          <a:lstStyle/>
          <a:p>
            <a:r>
              <a:rPr lang="tr-TR" sz="3600" dirty="0" err="1">
                <a:solidFill>
                  <a:srgbClr val="FF0000"/>
                </a:solidFill>
              </a:rPr>
              <a:t>PenTest</a:t>
            </a:r>
            <a:r>
              <a:rPr lang="tr-TR" sz="3600" dirty="0">
                <a:solidFill>
                  <a:srgbClr val="FF0000"/>
                </a:solidFill>
              </a:rPr>
              <a:t> </a:t>
            </a:r>
            <a:r>
              <a:rPr lang="tr-TR" sz="3600" dirty="0" err="1" smtClean="0">
                <a:solidFill>
                  <a:srgbClr val="FF0000"/>
                </a:solidFill>
              </a:rPr>
              <a:t>RoE</a:t>
            </a:r>
            <a:endParaRPr lang="tr-TR" sz="3600" dirty="0">
              <a:solidFill>
                <a:schemeClr val="accent6">
                  <a:lumMod val="75000"/>
                </a:schemeClr>
              </a:solidFill>
            </a:endParaRPr>
          </a:p>
        </p:txBody>
      </p:sp>
    </p:spTree>
    <p:extLst>
      <p:ext uri="{BB962C8B-B14F-4D97-AF65-F5344CB8AC3E}">
        <p14:creationId xmlns:p14="http://schemas.microsoft.com/office/powerpoint/2010/main" xmlns="" val="1902552067"/>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60610A-C64E-6341-8132-876E871AA0D1}"/>
              </a:ext>
            </a:extLst>
          </p:cNvPr>
          <p:cNvSpPr>
            <a:spLocks noGrp="1"/>
          </p:cNvSpPr>
          <p:nvPr>
            <p:ph type="ctrTitle"/>
          </p:nvPr>
        </p:nvSpPr>
        <p:spPr>
          <a:xfrm>
            <a:off x="707136" y="1524000"/>
            <a:ext cx="7772400" cy="1831149"/>
          </a:xfrm>
        </p:spPr>
        <p:txBody>
          <a:bodyPr>
            <a:normAutofit fontScale="90000"/>
          </a:bodyPr>
          <a:lstStyle/>
          <a:p>
            <a:r>
              <a:rPr lang="tr-TR" sz="5000" dirty="0" err="1" smtClean="0">
                <a:solidFill>
                  <a:srgbClr val="FF0000"/>
                </a:solidFill>
              </a:rPr>
              <a:t>Footprinting</a:t>
            </a:r>
            <a:r>
              <a:rPr lang="tr-TR" sz="5000" dirty="0" smtClean="0">
                <a:solidFill>
                  <a:srgbClr val="FF0000"/>
                </a:solidFill>
              </a:rPr>
              <a:t> </a:t>
            </a:r>
            <a:br>
              <a:rPr lang="tr-TR" sz="5000" dirty="0" smtClean="0">
                <a:solidFill>
                  <a:srgbClr val="FF0000"/>
                </a:solidFill>
              </a:rPr>
            </a:br>
            <a:r>
              <a:rPr lang="tr-TR" sz="5000" dirty="0" smtClean="0">
                <a:solidFill>
                  <a:srgbClr val="FF0000"/>
                </a:solidFill>
              </a:rPr>
              <a:t>&amp; </a:t>
            </a:r>
            <a:br>
              <a:rPr lang="tr-TR" sz="5000" dirty="0" smtClean="0">
                <a:solidFill>
                  <a:srgbClr val="FF0000"/>
                </a:solidFill>
              </a:rPr>
            </a:br>
            <a:r>
              <a:rPr lang="tr-TR" sz="5000" dirty="0" err="1" smtClean="0">
                <a:solidFill>
                  <a:srgbClr val="FF0000"/>
                </a:solidFill>
              </a:rPr>
              <a:t>Reconnaissance</a:t>
            </a:r>
            <a:endParaRPr lang="tr-TR" sz="5000" dirty="0">
              <a:solidFill>
                <a:srgbClr val="FF0000"/>
              </a:solidFill>
            </a:endParaRPr>
          </a:p>
        </p:txBody>
      </p:sp>
    </p:spTree>
    <p:extLst>
      <p:ext uri="{BB962C8B-B14F-4D97-AF65-F5344CB8AC3E}">
        <p14:creationId xmlns:p14="http://schemas.microsoft.com/office/powerpoint/2010/main" xmlns="" val="247593050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B387E6-9681-A549-9C5C-1917F2C64B72}"/>
              </a:ext>
            </a:extLst>
          </p:cNvPr>
          <p:cNvSpPr>
            <a:spLocks noGrp="1"/>
          </p:cNvSpPr>
          <p:nvPr>
            <p:ph type="title"/>
          </p:nvPr>
        </p:nvSpPr>
        <p:spPr>
          <a:xfrm>
            <a:off x="628650" y="365127"/>
            <a:ext cx="7886700" cy="695578"/>
          </a:xfrm>
        </p:spPr>
        <p:txBody>
          <a:bodyPr>
            <a:normAutofit/>
          </a:bodyPr>
          <a:lstStyle/>
          <a:p>
            <a:r>
              <a:rPr lang="tr-TR" sz="4000" dirty="0" err="1" smtClean="0">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9BC859F8-F684-AF42-B969-0F985F57DB8E}"/>
              </a:ext>
            </a:extLst>
          </p:cNvPr>
          <p:cNvSpPr>
            <a:spLocks noGrp="1"/>
          </p:cNvSpPr>
          <p:nvPr>
            <p:ph idx="1"/>
          </p:nvPr>
        </p:nvSpPr>
        <p:spPr>
          <a:xfrm>
            <a:off x="628650" y="1267840"/>
            <a:ext cx="7886700" cy="5078095"/>
          </a:xfrm>
        </p:spPr>
        <p:txBody>
          <a:bodyPr>
            <a:normAutofit/>
          </a:bodyPr>
          <a:lstStyle/>
          <a:p>
            <a:pPr>
              <a:lnSpc>
                <a:spcPct val="110000"/>
              </a:lnSpc>
            </a:pPr>
            <a:r>
              <a:rPr lang="tr-TR" dirty="0" err="1" smtClean="0"/>
              <a:t>Goal</a:t>
            </a:r>
            <a:r>
              <a:rPr lang="tr-TR" dirty="0" smtClean="0"/>
              <a:t>: </a:t>
            </a:r>
            <a:r>
              <a:rPr lang="tr-TR" dirty="0" err="1" smtClean="0"/>
              <a:t>info</a:t>
            </a:r>
            <a:r>
              <a:rPr lang="tr-TR" dirty="0" smtClean="0"/>
              <a:t> </a:t>
            </a:r>
            <a:r>
              <a:rPr lang="tr-TR" dirty="0" err="1" smtClean="0"/>
              <a:t>gathering</a:t>
            </a:r>
            <a:endParaRPr lang="tr-TR" dirty="0"/>
          </a:p>
          <a:p>
            <a:pPr lvl="1">
              <a:lnSpc>
                <a:spcPct val="110000"/>
              </a:lnSpc>
            </a:pPr>
            <a:r>
              <a:rPr lang="tr-TR" dirty="0" err="1" smtClean="0"/>
              <a:t>Employees</a:t>
            </a:r>
            <a:r>
              <a:rPr lang="tr-TR" dirty="0" smtClean="0"/>
              <a:t> (</a:t>
            </a:r>
            <a:r>
              <a:rPr lang="tr-TR" dirty="0" err="1" smtClean="0"/>
              <a:t>telephone</a:t>
            </a:r>
            <a:r>
              <a:rPr lang="tr-TR" dirty="0" smtClean="0"/>
              <a:t> </a:t>
            </a:r>
            <a:r>
              <a:rPr lang="tr-TR" dirty="0" err="1" smtClean="0"/>
              <a:t>numbers</a:t>
            </a:r>
            <a:r>
              <a:rPr lang="tr-TR" dirty="0" smtClean="0"/>
              <a:t>, </a:t>
            </a:r>
            <a:r>
              <a:rPr lang="tr-TR" dirty="0" err="1" smtClean="0"/>
              <a:t>locations</a:t>
            </a:r>
            <a:r>
              <a:rPr lang="tr-TR" dirty="0" smtClean="0"/>
              <a:t>, …)</a:t>
            </a:r>
            <a:endParaRPr lang="tr-TR" dirty="0"/>
          </a:p>
          <a:p>
            <a:pPr lvl="1">
              <a:lnSpc>
                <a:spcPct val="110000"/>
              </a:lnSpc>
            </a:pPr>
            <a:r>
              <a:rPr lang="tr-TR" dirty="0" smtClean="0"/>
              <a:t>Web </a:t>
            </a:r>
            <a:r>
              <a:rPr lang="tr-TR" dirty="0" err="1" smtClean="0"/>
              <a:t>technologies</a:t>
            </a:r>
            <a:r>
              <a:rPr lang="tr-TR" dirty="0" smtClean="0"/>
              <a:t> of </a:t>
            </a:r>
            <a:r>
              <a:rPr lang="tr-TR" dirty="0" err="1" smtClean="0"/>
              <a:t>the</a:t>
            </a:r>
            <a:r>
              <a:rPr lang="tr-TR" dirty="0" smtClean="0"/>
              <a:t> </a:t>
            </a:r>
            <a:r>
              <a:rPr lang="tr-TR" dirty="0" err="1" smtClean="0"/>
              <a:t>organization</a:t>
            </a:r>
            <a:endParaRPr lang="tr-TR" dirty="0"/>
          </a:p>
          <a:p>
            <a:pPr lvl="1">
              <a:lnSpc>
                <a:spcPct val="110000"/>
              </a:lnSpc>
            </a:pPr>
            <a:r>
              <a:rPr lang="tr-TR" dirty="0" err="1" smtClean="0"/>
              <a:t>Domains</a:t>
            </a:r>
            <a:r>
              <a:rPr lang="tr-TR" dirty="0" smtClean="0"/>
              <a:t> </a:t>
            </a:r>
            <a:r>
              <a:rPr lang="tr-TR" dirty="0" err="1" smtClean="0"/>
              <a:t>and</a:t>
            </a:r>
            <a:r>
              <a:rPr lang="tr-TR" dirty="0" smtClean="0"/>
              <a:t> </a:t>
            </a:r>
            <a:r>
              <a:rPr lang="tr-TR" dirty="0" err="1" smtClean="0"/>
              <a:t>sub</a:t>
            </a:r>
            <a:r>
              <a:rPr lang="tr-TR" dirty="0" smtClean="0"/>
              <a:t> </a:t>
            </a:r>
            <a:r>
              <a:rPr lang="tr-TR" dirty="0" err="1" smtClean="0"/>
              <a:t>domains</a:t>
            </a:r>
            <a:endParaRPr lang="tr-TR" dirty="0"/>
          </a:p>
          <a:p>
            <a:pPr lvl="1">
              <a:lnSpc>
                <a:spcPct val="110000"/>
              </a:lnSpc>
            </a:pPr>
            <a:r>
              <a:rPr lang="tr-TR" dirty="0" smtClean="0"/>
              <a:t>IP </a:t>
            </a:r>
            <a:r>
              <a:rPr lang="tr-TR" dirty="0" err="1" smtClean="0"/>
              <a:t>addresses</a:t>
            </a:r>
            <a:r>
              <a:rPr lang="tr-TR" dirty="0" smtClean="0"/>
              <a:t> </a:t>
            </a:r>
            <a:r>
              <a:rPr lang="tr-TR" dirty="0" err="1" smtClean="0"/>
              <a:t>and</a:t>
            </a:r>
            <a:r>
              <a:rPr lang="tr-TR" dirty="0" smtClean="0"/>
              <a:t> </a:t>
            </a:r>
            <a:r>
              <a:rPr lang="tr-TR" dirty="0" err="1" smtClean="0"/>
              <a:t>blocks</a:t>
            </a:r>
            <a:endParaRPr lang="tr-TR" dirty="0"/>
          </a:p>
          <a:p>
            <a:pPr lvl="1">
              <a:lnSpc>
                <a:spcPct val="110000"/>
              </a:lnSpc>
            </a:pPr>
            <a:r>
              <a:rPr lang="tr-TR" dirty="0" err="1"/>
              <a:t>Whois</a:t>
            </a:r>
            <a:r>
              <a:rPr lang="tr-TR" dirty="0"/>
              <a:t> </a:t>
            </a:r>
            <a:r>
              <a:rPr lang="tr-TR" dirty="0" err="1" smtClean="0"/>
              <a:t>and</a:t>
            </a:r>
            <a:r>
              <a:rPr lang="tr-TR" dirty="0" smtClean="0"/>
              <a:t> DNS </a:t>
            </a:r>
            <a:r>
              <a:rPr lang="tr-TR" dirty="0" err="1" smtClean="0"/>
              <a:t>records</a:t>
            </a:r>
            <a:endParaRPr lang="tr-TR" dirty="0"/>
          </a:p>
          <a:p>
            <a:pPr lvl="1">
              <a:lnSpc>
                <a:spcPct val="110000"/>
              </a:lnSpc>
            </a:pPr>
            <a:r>
              <a:rPr lang="tr-TR" dirty="0" err="1" smtClean="0"/>
              <a:t>OS’s</a:t>
            </a:r>
            <a:endParaRPr lang="tr-TR" dirty="0"/>
          </a:p>
          <a:p>
            <a:pPr lvl="1">
              <a:lnSpc>
                <a:spcPct val="110000"/>
              </a:lnSpc>
            </a:pPr>
            <a:r>
              <a:rPr lang="tr-TR" dirty="0" smtClean="0"/>
              <a:t>Web </a:t>
            </a:r>
            <a:r>
              <a:rPr lang="tr-TR" dirty="0" err="1" smtClean="0"/>
              <a:t>servers</a:t>
            </a:r>
            <a:endParaRPr lang="tr-TR" dirty="0"/>
          </a:p>
          <a:p>
            <a:pPr lvl="1">
              <a:lnSpc>
                <a:spcPct val="110000"/>
              </a:lnSpc>
            </a:pPr>
            <a:r>
              <a:rPr lang="tr-TR" dirty="0" err="1" smtClean="0"/>
              <a:t>User</a:t>
            </a:r>
            <a:r>
              <a:rPr lang="tr-TR" dirty="0" smtClean="0"/>
              <a:t> </a:t>
            </a:r>
            <a:r>
              <a:rPr lang="tr-TR" dirty="0" err="1" smtClean="0"/>
              <a:t>credentials</a:t>
            </a:r>
            <a:endParaRPr lang="tr-TR" dirty="0" smtClean="0"/>
          </a:p>
          <a:p>
            <a:pPr lvl="1">
              <a:lnSpc>
                <a:spcPct val="110000"/>
              </a:lnSpc>
            </a:pPr>
            <a:r>
              <a:rPr lang="tr-TR" dirty="0" smtClean="0"/>
              <a:t>…</a:t>
            </a:r>
            <a:endParaRPr lang="tr-TR" dirty="0"/>
          </a:p>
          <a:p>
            <a:pPr>
              <a:lnSpc>
                <a:spcPct val="110000"/>
              </a:lnSpc>
            </a:pPr>
            <a:endParaRPr lang="tr-TR" dirty="0"/>
          </a:p>
        </p:txBody>
      </p:sp>
    </p:spTree>
    <p:extLst>
      <p:ext uri="{BB962C8B-B14F-4D97-AF65-F5344CB8AC3E}">
        <p14:creationId xmlns:p14="http://schemas.microsoft.com/office/powerpoint/2010/main" xmlns="" val="954379748"/>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B387E6-9681-A549-9C5C-1917F2C64B72}"/>
              </a:ext>
            </a:extLst>
          </p:cNvPr>
          <p:cNvSpPr>
            <a:spLocks noGrp="1"/>
          </p:cNvSpPr>
          <p:nvPr>
            <p:ph type="title"/>
          </p:nvPr>
        </p:nvSpPr>
        <p:spPr>
          <a:xfrm>
            <a:off x="628650" y="365127"/>
            <a:ext cx="7886700" cy="695578"/>
          </a:xfrm>
        </p:spPr>
        <p:txBody>
          <a:bodyPr vert="horz" lIns="91440" tIns="45720" rIns="91440" bIns="45720" rtlCol="0" anchor="ctr">
            <a:normAutofit/>
          </a:bodyPr>
          <a:lstStyle/>
          <a:p>
            <a:r>
              <a:rPr lang="tr-TR" sz="4000" dirty="0" err="1" smtClean="0">
                <a:solidFill>
                  <a:srgbClr val="FF0000"/>
                </a:solidFill>
              </a:rPr>
              <a:t>Footprinting</a:t>
            </a:r>
            <a:endParaRPr lang="tr-TR" sz="4000" dirty="0">
              <a:solidFill>
                <a:schemeClr val="accent6">
                  <a:lumMod val="75000"/>
                </a:schemeClr>
              </a:solidFill>
            </a:endParaRPr>
          </a:p>
        </p:txBody>
      </p:sp>
      <p:sp>
        <p:nvSpPr>
          <p:cNvPr id="3" name="Content Placeholder 2">
            <a:extLst>
              <a:ext uri="{FF2B5EF4-FFF2-40B4-BE49-F238E27FC236}">
                <a16:creationId xmlns:a16="http://schemas.microsoft.com/office/drawing/2014/main" xmlns="" id="{9BC859F8-F684-AF42-B969-0F985F57DB8E}"/>
              </a:ext>
            </a:extLst>
          </p:cNvPr>
          <p:cNvSpPr>
            <a:spLocks noGrp="1"/>
          </p:cNvSpPr>
          <p:nvPr>
            <p:ph idx="1"/>
          </p:nvPr>
        </p:nvSpPr>
        <p:spPr>
          <a:xfrm>
            <a:off x="628650" y="1267841"/>
            <a:ext cx="7886700" cy="3075560"/>
          </a:xfrm>
        </p:spPr>
        <p:txBody>
          <a:bodyPr>
            <a:normAutofit/>
          </a:bodyPr>
          <a:lstStyle/>
          <a:p>
            <a:pPr>
              <a:lnSpc>
                <a:spcPct val="110000"/>
              </a:lnSpc>
            </a:pPr>
            <a:r>
              <a:rPr lang="tr-TR" dirty="0" err="1" smtClean="0"/>
              <a:t>Passive</a:t>
            </a:r>
            <a:r>
              <a:rPr lang="tr-TR" dirty="0" smtClean="0"/>
              <a:t> </a:t>
            </a:r>
            <a:r>
              <a:rPr lang="tr-TR" dirty="0" err="1" smtClean="0"/>
              <a:t>methods</a:t>
            </a:r>
            <a:endParaRPr lang="tr-TR" dirty="0"/>
          </a:p>
          <a:p>
            <a:pPr lvl="1">
              <a:lnSpc>
                <a:spcPct val="110000"/>
              </a:lnSpc>
            </a:pPr>
            <a:r>
              <a:rPr lang="tr-TR" dirty="0" err="1" smtClean="0"/>
              <a:t>Search</a:t>
            </a:r>
            <a:r>
              <a:rPr lang="tr-TR" dirty="0" smtClean="0"/>
              <a:t> </a:t>
            </a:r>
            <a:r>
              <a:rPr lang="tr-TR" dirty="0" err="1" smtClean="0"/>
              <a:t>engines</a:t>
            </a:r>
            <a:endParaRPr lang="tr-TR" dirty="0"/>
          </a:p>
          <a:p>
            <a:pPr lvl="1">
              <a:lnSpc>
                <a:spcPct val="110000"/>
              </a:lnSpc>
            </a:pPr>
            <a:r>
              <a:rPr lang="tr-TR" dirty="0" err="1" smtClean="0"/>
              <a:t>Social</a:t>
            </a:r>
            <a:r>
              <a:rPr lang="tr-TR" dirty="0" smtClean="0"/>
              <a:t> </a:t>
            </a:r>
            <a:r>
              <a:rPr lang="tr-TR" dirty="0" err="1" smtClean="0"/>
              <a:t>media</a:t>
            </a:r>
            <a:endParaRPr lang="tr-TR" dirty="0"/>
          </a:p>
          <a:p>
            <a:pPr lvl="1">
              <a:lnSpc>
                <a:spcPct val="110000"/>
              </a:lnSpc>
            </a:pPr>
            <a:r>
              <a:rPr lang="tr-TR" dirty="0" err="1" smtClean="0"/>
              <a:t>Job</a:t>
            </a:r>
            <a:r>
              <a:rPr lang="tr-TR" dirty="0" smtClean="0"/>
              <a:t> </a:t>
            </a:r>
            <a:r>
              <a:rPr lang="tr-TR" dirty="0" err="1" smtClean="0"/>
              <a:t>postings</a:t>
            </a:r>
            <a:endParaRPr lang="tr-TR" dirty="0"/>
          </a:p>
          <a:p>
            <a:pPr lvl="1">
              <a:lnSpc>
                <a:spcPct val="110000"/>
              </a:lnSpc>
            </a:pPr>
            <a:r>
              <a:rPr lang="tr-TR" dirty="0" err="1" smtClean="0"/>
              <a:t>Forums</a:t>
            </a:r>
            <a:r>
              <a:rPr lang="tr-TR" dirty="0" smtClean="0"/>
              <a:t> </a:t>
            </a:r>
            <a:r>
              <a:rPr lang="tr-TR" dirty="0"/>
              <a:t>ve </a:t>
            </a:r>
            <a:r>
              <a:rPr lang="tr-TR" dirty="0" err="1" smtClean="0"/>
              <a:t>blogs</a:t>
            </a:r>
            <a:endParaRPr lang="tr-TR" dirty="0"/>
          </a:p>
          <a:p>
            <a:pPr lvl="1">
              <a:lnSpc>
                <a:spcPct val="110000"/>
              </a:lnSpc>
            </a:pPr>
            <a:r>
              <a:rPr lang="tr-TR" dirty="0" smtClean="0"/>
              <a:t>…</a:t>
            </a:r>
            <a:endParaRPr lang="tr-TR" dirty="0"/>
          </a:p>
          <a:p>
            <a:pPr>
              <a:lnSpc>
                <a:spcPct val="110000"/>
              </a:lnSpc>
            </a:pPr>
            <a:endParaRPr lang="tr-TR" dirty="0"/>
          </a:p>
        </p:txBody>
      </p:sp>
    </p:spTree>
    <p:extLst>
      <p:ext uri="{BB962C8B-B14F-4D97-AF65-F5344CB8AC3E}">
        <p14:creationId xmlns:p14="http://schemas.microsoft.com/office/powerpoint/2010/main" xmlns="" val="1808416737"/>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BC859F8-F684-AF42-B969-0F985F57DB8E}"/>
              </a:ext>
            </a:extLst>
          </p:cNvPr>
          <p:cNvSpPr>
            <a:spLocks noGrp="1"/>
          </p:cNvSpPr>
          <p:nvPr>
            <p:ph idx="1"/>
          </p:nvPr>
        </p:nvSpPr>
        <p:spPr>
          <a:xfrm>
            <a:off x="628650" y="1267840"/>
            <a:ext cx="7886700" cy="5078095"/>
          </a:xfrm>
        </p:spPr>
        <p:txBody>
          <a:bodyPr>
            <a:normAutofit/>
          </a:bodyPr>
          <a:lstStyle/>
          <a:p>
            <a:pPr>
              <a:lnSpc>
                <a:spcPct val="110000"/>
              </a:lnSpc>
            </a:pPr>
            <a:r>
              <a:rPr lang="tr-TR" dirty="0" smtClean="0"/>
              <a:t>Active </a:t>
            </a:r>
            <a:r>
              <a:rPr lang="tr-TR" dirty="0" err="1" smtClean="0"/>
              <a:t>methods</a:t>
            </a:r>
            <a:endParaRPr lang="tr-TR" dirty="0"/>
          </a:p>
          <a:p>
            <a:pPr lvl="1">
              <a:lnSpc>
                <a:spcPct val="110000"/>
              </a:lnSpc>
            </a:pPr>
            <a:r>
              <a:rPr lang="tr-TR" dirty="0" smtClean="0"/>
              <a:t>DNS </a:t>
            </a:r>
            <a:r>
              <a:rPr lang="tr-TR" dirty="0" err="1" smtClean="0"/>
              <a:t>queries</a:t>
            </a:r>
            <a:endParaRPr lang="tr-TR" dirty="0"/>
          </a:p>
          <a:p>
            <a:pPr lvl="1">
              <a:lnSpc>
                <a:spcPct val="110000"/>
              </a:lnSpc>
            </a:pPr>
            <a:r>
              <a:rPr lang="tr-TR" dirty="0" err="1" smtClean="0"/>
              <a:t>Examining</a:t>
            </a:r>
            <a:r>
              <a:rPr lang="tr-TR" dirty="0" smtClean="0"/>
              <a:t> </a:t>
            </a:r>
            <a:r>
              <a:rPr lang="tr-TR" dirty="0" err="1" smtClean="0"/>
              <a:t>metadata</a:t>
            </a:r>
            <a:r>
              <a:rPr lang="tr-TR" dirty="0" smtClean="0"/>
              <a:t> of </a:t>
            </a:r>
            <a:r>
              <a:rPr lang="tr-TR" dirty="0" err="1" smtClean="0"/>
              <a:t>accessible</a:t>
            </a:r>
            <a:r>
              <a:rPr lang="tr-TR" dirty="0" smtClean="0"/>
              <a:t> </a:t>
            </a:r>
            <a:r>
              <a:rPr lang="tr-TR" dirty="0" err="1" smtClean="0"/>
              <a:t>files</a:t>
            </a:r>
            <a:endParaRPr lang="tr-TR" dirty="0"/>
          </a:p>
          <a:p>
            <a:pPr lvl="1">
              <a:lnSpc>
                <a:spcPct val="110000"/>
              </a:lnSpc>
            </a:pPr>
            <a:r>
              <a:rPr lang="tr-TR" dirty="0" err="1" smtClean="0"/>
              <a:t>Traceroute</a:t>
            </a:r>
            <a:r>
              <a:rPr lang="tr-TR" dirty="0" smtClean="0"/>
              <a:t> </a:t>
            </a:r>
            <a:r>
              <a:rPr lang="tr-TR" dirty="0" err="1" smtClean="0"/>
              <a:t>analysis</a:t>
            </a:r>
            <a:endParaRPr lang="tr-TR" dirty="0"/>
          </a:p>
          <a:p>
            <a:pPr lvl="1">
              <a:lnSpc>
                <a:spcPct val="110000"/>
              </a:lnSpc>
            </a:pPr>
            <a:r>
              <a:rPr lang="tr-TR" dirty="0"/>
              <a:t>Web </a:t>
            </a:r>
            <a:r>
              <a:rPr lang="tr-TR" dirty="0" err="1" smtClean="0"/>
              <a:t>spidering</a:t>
            </a:r>
            <a:endParaRPr lang="tr-TR" dirty="0"/>
          </a:p>
          <a:p>
            <a:pPr lvl="1">
              <a:lnSpc>
                <a:spcPct val="110000"/>
              </a:lnSpc>
            </a:pPr>
            <a:r>
              <a:rPr lang="tr-TR" dirty="0"/>
              <a:t>…</a:t>
            </a:r>
          </a:p>
          <a:p>
            <a:pPr>
              <a:lnSpc>
                <a:spcPct val="110000"/>
              </a:lnSpc>
            </a:pPr>
            <a:endParaRPr lang="tr-TR" dirty="0"/>
          </a:p>
        </p:txBody>
      </p:sp>
      <p:sp>
        <p:nvSpPr>
          <p:cNvPr id="5" name="Title 1">
            <a:extLst>
              <a:ext uri="{FF2B5EF4-FFF2-40B4-BE49-F238E27FC236}">
                <a16:creationId xmlns:a16="http://schemas.microsoft.com/office/drawing/2014/main" xmlns="" id="{5EB387E6-9681-A549-9C5C-1917F2C64B72}"/>
              </a:ext>
            </a:extLst>
          </p:cNvPr>
          <p:cNvSpPr>
            <a:spLocks noGrp="1"/>
          </p:cNvSpPr>
          <p:nvPr>
            <p:ph type="title"/>
          </p:nvPr>
        </p:nvSpPr>
        <p:spPr>
          <a:xfrm>
            <a:off x="628650" y="365127"/>
            <a:ext cx="7886700" cy="695578"/>
          </a:xfrm>
        </p:spPr>
        <p:txBody>
          <a:bodyPr vert="horz" lIns="91440" tIns="45720" rIns="91440" bIns="45720" rtlCol="0" anchor="ctr">
            <a:normAutofit/>
          </a:bodyPr>
          <a:lstStyle/>
          <a:p>
            <a:r>
              <a:rPr lang="tr-TR" sz="4000" dirty="0" err="1" smtClean="0">
                <a:solidFill>
                  <a:srgbClr val="FF0000"/>
                </a:solidFill>
              </a:rPr>
              <a:t>Footprinting</a:t>
            </a:r>
            <a:endParaRPr lang="tr-TR" sz="4000" dirty="0">
              <a:solidFill>
                <a:schemeClr val="accent6">
                  <a:lumMod val="75000"/>
                </a:schemeClr>
              </a:solidFill>
            </a:endParaRPr>
          </a:p>
        </p:txBody>
      </p:sp>
    </p:spTree>
    <p:extLst>
      <p:ext uri="{BB962C8B-B14F-4D97-AF65-F5344CB8AC3E}">
        <p14:creationId xmlns:p14="http://schemas.microsoft.com/office/powerpoint/2010/main" xmlns="" val="1921474769"/>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B387E6-9681-A549-9C5C-1917F2C64B72}"/>
              </a:ext>
            </a:extLst>
          </p:cNvPr>
          <p:cNvSpPr>
            <a:spLocks noGrp="1"/>
          </p:cNvSpPr>
          <p:nvPr>
            <p:ph type="title"/>
          </p:nvPr>
        </p:nvSpPr>
        <p:spPr>
          <a:xfrm>
            <a:off x="628650" y="365127"/>
            <a:ext cx="7886700" cy="695578"/>
          </a:xfrm>
        </p:spPr>
        <p:txBody>
          <a:bodyPr>
            <a:normAutofit/>
          </a:bodyPr>
          <a:lstStyle/>
          <a:p>
            <a:r>
              <a:rPr lang="tr-TR" sz="4000" dirty="0" err="1" smtClean="0">
                <a:solidFill>
                  <a:srgbClr val="FF0000"/>
                </a:solidFill>
              </a:rPr>
              <a:t>Search</a:t>
            </a:r>
            <a:r>
              <a:rPr lang="tr-TR" sz="4000" dirty="0" smtClean="0">
                <a:solidFill>
                  <a:srgbClr val="FF0000"/>
                </a:solidFill>
              </a:rPr>
              <a:t> </a:t>
            </a:r>
            <a:r>
              <a:rPr lang="tr-TR" sz="4000" dirty="0" err="1" smtClean="0">
                <a:solidFill>
                  <a:srgbClr val="FF0000"/>
                </a:solidFill>
              </a:rPr>
              <a:t>engines</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9BC859F8-F684-AF42-B969-0F985F57DB8E}"/>
              </a:ext>
            </a:extLst>
          </p:cNvPr>
          <p:cNvSpPr>
            <a:spLocks noGrp="1"/>
          </p:cNvSpPr>
          <p:nvPr>
            <p:ph idx="1"/>
          </p:nvPr>
        </p:nvSpPr>
        <p:spPr>
          <a:xfrm>
            <a:off x="628650" y="2389239"/>
            <a:ext cx="7886700" cy="1969401"/>
          </a:xfrm>
        </p:spPr>
        <p:txBody>
          <a:bodyPr>
            <a:normAutofit/>
          </a:bodyPr>
          <a:lstStyle/>
          <a:p>
            <a:pPr>
              <a:lnSpc>
                <a:spcPct val="110000"/>
              </a:lnSpc>
            </a:pPr>
            <a:r>
              <a:rPr lang="tr-TR" dirty="0" err="1" smtClean="0"/>
              <a:t>Advanced</a:t>
            </a:r>
            <a:r>
              <a:rPr lang="tr-TR" dirty="0" smtClean="0"/>
              <a:t> </a:t>
            </a:r>
            <a:r>
              <a:rPr lang="tr-TR" dirty="0" err="1" smtClean="0"/>
              <a:t>scan</a:t>
            </a:r>
            <a:r>
              <a:rPr lang="tr-TR" dirty="0" smtClean="0"/>
              <a:t> </a:t>
            </a:r>
            <a:r>
              <a:rPr lang="tr-TR" dirty="0" err="1" smtClean="0"/>
              <a:t>techs</a:t>
            </a:r>
            <a:endParaRPr lang="tr-TR" dirty="0"/>
          </a:p>
          <a:p>
            <a:pPr>
              <a:lnSpc>
                <a:spcPct val="110000"/>
              </a:lnSpc>
            </a:pPr>
            <a:r>
              <a:rPr lang="tr-TR" dirty="0" err="1" smtClean="0"/>
              <a:t>Some</a:t>
            </a:r>
            <a:r>
              <a:rPr lang="tr-TR" dirty="0" smtClean="0"/>
              <a:t> </a:t>
            </a:r>
            <a:r>
              <a:rPr lang="tr-TR" dirty="0" err="1" smtClean="0"/>
              <a:t>parameters</a:t>
            </a:r>
            <a:endParaRPr lang="tr-TR" dirty="0"/>
          </a:p>
          <a:p>
            <a:pPr lvl="1">
              <a:lnSpc>
                <a:spcPct val="110000"/>
              </a:lnSpc>
            </a:pPr>
            <a:r>
              <a:rPr lang="tr-TR" dirty="0" smtClean="0">
                <a:solidFill>
                  <a:srgbClr val="FF0000"/>
                </a:solidFill>
              </a:rPr>
              <a:t>www.</a:t>
            </a:r>
            <a:r>
              <a:rPr lang="tr-TR" dirty="0" err="1" smtClean="0">
                <a:solidFill>
                  <a:srgbClr val="FF0000"/>
                </a:solidFill>
              </a:rPr>
              <a:t>googleguide</a:t>
            </a:r>
            <a:r>
              <a:rPr lang="tr-TR" dirty="0" smtClean="0">
                <a:solidFill>
                  <a:srgbClr val="FF0000"/>
                </a:solidFill>
              </a:rPr>
              <a:t>.com</a:t>
            </a:r>
          </a:p>
        </p:txBody>
      </p:sp>
      <p:pic>
        <p:nvPicPr>
          <p:cNvPr id="4" name="Picture 3">
            <a:extLst>
              <a:ext uri="{FF2B5EF4-FFF2-40B4-BE49-F238E27FC236}">
                <a16:creationId xmlns:a16="http://schemas.microsoft.com/office/drawing/2014/main" xmlns="" id="{1F5C40BD-936C-4042-9455-ECFE3119A098}"/>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628650" y="1228417"/>
            <a:ext cx="8280400" cy="723900"/>
          </a:xfrm>
          <a:prstGeom prst="rect">
            <a:avLst/>
          </a:prstGeom>
        </p:spPr>
      </p:pic>
    </p:spTree>
    <p:extLst>
      <p:ext uri="{BB962C8B-B14F-4D97-AF65-F5344CB8AC3E}">
        <p14:creationId xmlns:p14="http://schemas.microsoft.com/office/powerpoint/2010/main" xmlns="" val="1896501038"/>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a:solidFill>
                  <a:srgbClr val="FF0000"/>
                </a:solidFill>
              </a:rPr>
              <a:t>GHDB </a:t>
            </a:r>
            <a:r>
              <a:rPr lang="tr-TR" sz="4000" dirty="0" smtClean="0">
                <a:solidFill>
                  <a:srgbClr val="FF0000"/>
                </a:solidFill>
              </a:rPr>
              <a:t>(</a:t>
            </a:r>
            <a:r>
              <a:rPr lang="tr-TR" sz="4000" dirty="0" err="1">
                <a:solidFill>
                  <a:srgbClr val="FF0000"/>
                </a:solidFill>
              </a:rPr>
              <a:t>google</a:t>
            </a:r>
            <a:r>
              <a:rPr lang="tr-TR" sz="4000" dirty="0">
                <a:solidFill>
                  <a:srgbClr val="FF0000"/>
                </a:solidFill>
              </a:rPr>
              <a:t> </a:t>
            </a:r>
            <a:r>
              <a:rPr lang="tr-TR" sz="4000" dirty="0" err="1">
                <a:solidFill>
                  <a:srgbClr val="FF0000"/>
                </a:solidFill>
              </a:rPr>
              <a:t>dorks</a:t>
            </a:r>
            <a:r>
              <a:rPr lang="tr-TR" sz="4000" dirty="0">
                <a:solidFill>
                  <a:srgbClr val="FF0000"/>
                </a:solidFill>
              </a:rPr>
              <a:t>)</a:t>
            </a:r>
          </a:p>
        </p:txBody>
      </p:sp>
      <p:pic>
        <p:nvPicPr>
          <p:cNvPr id="6" name="Picture 5">
            <a:extLst>
              <a:ext uri="{FF2B5EF4-FFF2-40B4-BE49-F238E27FC236}">
                <a16:creationId xmlns:a16="http://schemas.microsoft.com/office/drawing/2014/main" xmlns="" id="{328A8110-48FC-DC4C-8941-F508E5B71FCB}"/>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0" y="1315649"/>
            <a:ext cx="9144000" cy="4226702"/>
          </a:xfrm>
          <a:prstGeom prst="rect">
            <a:avLst/>
          </a:prstGeom>
        </p:spPr>
      </p:pic>
    </p:spTree>
    <p:extLst>
      <p:ext uri="{BB962C8B-B14F-4D97-AF65-F5344CB8AC3E}">
        <p14:creationId xmlns:p14="http://schemas.microsoft.com/office/powerpoint/2010/main" xmlns="" val="283543541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2B1B0B01-9419-4C46-9983-BF09444996D9}"/>
              </a:ext>
            </a:extLst>
          </p:cNvPr>
          <p:cNvPicPr>
            <a:picLocks noChangeAspect="1"/>
          </p:cNvPicPr>
          <p:nvPr/>
        </p:nvPicPr>
        <p:blipFill>
          <a:blip r:embed="rId2"/>
          <a:stretch>
            <a:fillRect/>
          </a:stretch>
        </p:blipFill>
        <p:spPr>
          <a:xfrm>
            <a:off x="1689608" y="304800"/>
            <a:ext cx="6338824" cy="6021883"/>
          </a:xfrm>
          <a:prstGeom prst="rect">
            <a:avLst/>
          </a:prstGeom>
        </p:spPr>
      </p:pic>
    </p:spTree>
    <p:extLst>
      <p:ext uri="{BB962C8B-B14F-4D97-AF65-F5344CB8AC3E}">
        <p14:creationId xmlns:p14="http://schemas.microsoft.com/office/powerpoint/2010/main" xmlns="" val="254694821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97AEBAA9-B7FC-B948-95C4-EAEB61541696}"/>
              </a:ext>
            </a:extLst>
          </p:cNvPr>
          <p:cNvPicPr>
            <a:picLocks noChangeAspect="1"/>
          </p:cNvPicPr>
          <p:nvPr/>
        </p:nvPicPr>
        <p:blipFill>
          <a:blip r:embed="rId2"/>
          <a:stretch>
            <a:fillRect/>
          </a:stretch>
        </p:blipFill>
        <p:spPr>
          <a:xfrm>
            <a:off x="1630680" y="438913"/>
            <a:ext cx="6089904" cy="5724894"/>
          </a:xfrm>
          <a:prstGeom prst="rect">
            <a:avLst/>
          </a:prstGeom>
        </p:spPr>
      </p:pic>
    </p:spTree>
    <p:extLst>
      <p:ext uri="{BB962C8B-B14F-4D97-AF65-F5344CB8AC3E}">
        <p14:creationId xmlns:p14="http://schemas.microsoft.com/office/powerpoint/2010/main" xmlns="" val="3212182953"/>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76352" y="1208123"/>
            <a:ext cx="8591296" cy="620677"/>
          </a:xfrm>
        </p:spPr>
        <p:txBody>
          <a:bodyPr>
            <a:normAutofit/>
          </a:bodyPr>
          <a:lstStyle/>
          <a:p>
            <a:r>
              <a:rPr lang="tr-TR" sz="2400" dirty="0" smtClean="0"/>
              <a:t>IP </a:t>
            </a:r>
            <a:r>
              <a:rPr lang="tr-TR" sz="2400" dirty="0" err="1" smtClean="0"/>
              <a:t>address</a:t>
            </a:r>
            <a:r>
              <a:rPr lang="tr-TR" sz="2400" dirty="0" smtClean="0"/>
              <a:t> of http</a:t>
            </a:r>
            <a:r>
              <a:rPr lang="tr-TR" sz="2400" dirty="0"/>
              <a:t>://</a:t>
            </a:r>
            <a:r>
              <a:rPr lang="tr-TR" sz="2400" dirty="0" smtClean="0"/>
              <a:t>www.</a:t>
            </a:r>
            <a:r>
              <a:rPr lang="tr-TR" sz="2400" dirty="0" err="1" smtClean="0"/>
              <a:t>certifiedhacker</a:t>
            </a:r>
            <a:r>
              <a:rPr lang="tr-TR" sz="2400" dirty="0" smtClean="0"/>
              <a:t>.com</a:t>
            </a:r>
            <a:endParaRPr lang="tr-TR" sz="2400" dirty="0"/>
          </a:p>
        </p:txBody>
      </p:sp>
      <p:pic>
        <p:nvPicPr>
          <p:cNvPr id="6" name="Picture 5">
            <a:extLst>
              <a:ext uri="{FF2B5EF4-FFF2-40B4-BE49-F238E27FC236}">
                <a16:creationId xmlns:a16="http://schemas.microsoft.com/office/drawing/2014/main" xmlns="" id="{12174510-DB71-784A-83B0-AF58884BFB74}"/>
              </a:ext>
            </a:extLst>
          </p:cNvPr>
          <p:cNvPicPr>
            <a:picLocks noChangeAspect="1"/>
          </p:cNvPicPr>
          <p:nvPr/>
        </p:nvPicPr>
        <p:blipFill>
          <a:blip r:embed="rId2"/>
          <a:stretch>
            <a:fillRect/>
          </a:stretch>
        </p:blipFill>
        <p:spPr>
          <a:xfrm>
            <a:off x="563910" y="1828800"/>
            <a:ext cx="8016179" cy="4459705"/>
          </a:xfrm>
          <a:prstGeom prst="rect">
            <a:avLst/>
          </a:prstGeom>
        </p:spPr>
      </p:pic>
    </p:spTree>
    <p:extLst>
      <p:ext uri="{BB962C8B-B14F-4D97-AF65-F5344CB8AC3E}">
        <p14:creationId xmlns:p14="http://schemas.microsoft.com/office/powerpoint/2010/main" xmlns="" val="219266110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76352" y="1208123"/>
            <a:ext cx="8591296" cy="620677"/>
          </a:xfrm>
        </p:spPr>
        <p:txBody>
          <a:bodyPr>
            <a:normAutofit/>
          </a:bodyPr>
          <a:lstStyle/>
          <a:p>
            <a:r>
              <a:rPr lang="tr-TR" sz="2400" dirty="0" err="1" smtClean="0"/>
              <a:t>Finding</a:t>
            </a:r>
            <a:r>
              <a:rPr lang="tr-TR" sz="2400" dirty="0" smtClean="0"/>
              <a:t> </a:t>
            </a:r>
            <a:r>
              <a:rPr lang="tr-TR" sz="2400" dirty="0" err="1" smtClean="0"/>
              <a:t>the</a:t>
            </a:r>
            <a:r>
              <a:rPr lang="tr-TR" sz="2400" dirty="0" smtClean="0"/>
              <a:t> </a:t>
            </a:r>
            <a:r>
              <a:rPr lang="tr-TR" sz="2400" dirty="0" err="1" smtClean="0"/>
              <a:t>largest</a:t>
            </a:r>
            <a:r>
              <a:rPr lang="tr-TR" sz="2400" dirty="0" smtClean="0"/>
              <a:t> </a:t>
            </a:r>
            <a:r>
              <a:rPr lang="tr-TR" sz="2400" dirty="0" err="1" smtClean="0"/>
              <a:t>frame</a:t>
            </a:r>
            <a:r>
              <a:rPr lang="tr-TR" sz="2400" dirty="0" smtClean="0"/>
              <a:t> size</a:t>
            </a:r>
            <a:endParaRPr lang="tr-TR" sz="2400" dirty="0"/>
          </a:p>
        </p:txBody>
      </p:sp>
      <p:pic>
        <p:nvPicPr>
          <p:cNvPr id="4" name="Picture 3">
            <a:extLst>
              <a:ext uri="{FF2B5EF4-FFF2-40B4-BE49-F238E27FC236}">
                <a16:creationId xmlns:a16="http://schemas.microsoft.com/office/drawing/2014/main" xmlns="" id="{ED8E20E6-48AD-104B-B2C1-F9E2FEACF2B2}"/>
              </a:ext>
            </a:extLst>
          </p:cNvPr>
          <p:cNvPicPr>
            <a:picLocks noChangeAspect="1"/>
          </p:cNvPicPr>
          <p:nvPr/>
        </p:nvPicPr>
        <p:blipFill>
          <a:blip r:embed="rId3"/>
          <a:stretch>
            <a:fillRect/>
          </a:stretch>
        </p:blipFill>
        <p:spPr>
          <a:xfrm>
            <a:off x="276351" y="1886197"/>
            <a:ext cx="8505441" cy="3054771"/>
          </a:xfrm>
          <a:prstGeom prst="rect">
            <a:avLst/>
          </a:prstGeom>
        </p:spPr>
      </p:pic>
      <p:sp>
        <p:nvSpPr>
          <p:cNvPr id="7" name="Content Placeholder 2">
            <a:extLst>
              <a:ext uri="{FF2B5EF4-FFF2-40B4-BE49-F238E27FC236}">
                <a16:creationId xmlns:a16="http://schemas.microsoft.com/office/drawing/2014/main" xmlns="" id="{E91AA2C3-CE80-A340-BE19-601E6EBCA34D}"/>
              </a:ext>
            </a:extLst>
          </p:cNvPr>
          <p:cNvSpPr txBox="1">
            <a:spLocks/>
          </p:cNvSpPr>
          <p:nvPr/>
        </p:nvSpPr>
        <p:spPr>
          <a:xfrm>
            <a:off x="276352" y="5358063"/>
            <a:ext cx="8591296" cy="1267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err="1" smtClean="0"/>
              <a:t>Packets</a:t>
            </a:r>
            <a:r>
              <a:rPr lang="tr-TR" sz="2400" dirty="0" smtClean="0"/>
              <a:t> </a:t>
            </a:r>
            <a:r>
              <a:rPr lang="tr-TR" sz="2400" dirty="0" err="1" smtClean="0"/>
              <a:t>should</a:t>
            </a:r>
            <a:r>
              <a:rPr lang="tr-TR" sz="2400" dirty="0" smtClean="0"/>
              <a:t> be </a:t>
            </a:r>
            <a:r>
              <a:rPr lang="tr-TR" sz="2400" dirty="0" err="1" smtClean="0"/>
              <a:t>fragmented</a:t>
            </a:r>
            <a:r>
              <a:rPr lang="tr-TR" sz="2400" dirty="0" smtClean="0"/>
              <a:t> (but </a:t>
            </a:r>
            <a:r>
              <a:rPr lang="tr-TR" sz="2400" u="sng" dirty="0" err="1" smtClean="0"/>
              <a:t>D</a:t>
            </a:r>
            <a:r>
              <a:rPr lang="tr-TR" sz="2400" dirty="0" err="1" smtClean="0"/>
              <a:t>on’t</a:t>
            </a:r>
            <a:r>
              <a:rPr lang="tr-TR" sz="2400" dirty="0" smtClean="0"/>
              <a:t> </a:t>
            </a:r>
            <a:r>
              <a:rPr lang="tr-TR" sz="2400" u="sng" dirty="0" err="1" smtClean="0"/>
              <a:t>F</a:t>
            </a:r>
            <a:r>
              <a:rPr lang="tr-TR" sz="2400" dirty="0" err="1" smtClean="0"/>
              <a:t>ragment</a:t>
            </a:r>
            <a:r>
              <a:rPr lang="tr-TR" sz="2400" dirty="0" smtClean="0"/>
              <a:t> set </a:t>
            </a:r>
            <a:r>
              <a:rPr lang="tr-TR" sz="2400" dirty="0" smtClean="0">
                <a:sym typeface="Wingdings" panose="05000000000000000000" pitchFamily="2" charset="2"/>
              </a:rPr>
              <a:t></a:t>
            </a:r>
            <a:r>
              <a:rPr lang="tr-TR" sz="2400" dirty="0" smtClean="0"/>
              <a:t> -f)</a:t>
            </a:r>
            <a:endParaRPr lang="tr-TR" sz="2400" dirty="0"/>
          </a:p>
        </p:txBody>
      </p:sp>
      <p:sp>
        <p:nvSpPr>
          <p:cNvPr id="8"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solidFill>
                <a:srgbClr val="FF0000"/>
              </a:solidFill>
            </a:endParaRPr>
          </a:p>
        </p:txBody>
      </p:sp>
    </p:spTree>
    <p:extLst>
      <p:ext uri="{BB962C8B-B14F-4D97-AF65-F5344CB8AC3E}">
        <p14:creationId xmlns:p14="http://schemas.microsoft.com/office/powerpoint/2010/main" xmlns="" val="2060276194"/>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smtClean="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76352" y="1208123"/>
            <a:ext cx="8591296" cy="620677"/>
          </a:xfrm>
        </p:spPr>
        <p:txBody>
          <a:bodyPr>
            <a:normAutofit/>
          </a:bodyPr>
          <a:lstStyle/>
          <a:p>
            <a:r>
              <a:rPr lang="tr-TR" sz="2400" dirty="0" err="1" smtClean="0"/>
              <a:t>Finding</a:t>
            </a:r>
            <a:r>
              <a:rPr lang="tr-TR" sz="2400" dirty="0" smtClean="0"/>
              <a:t> </a:t>
            </a:r>
            <a:r>
              <a:rPr lang="tr-TR" sz="2400" dirty="0" err="1" smtClean="0"/>
              <a:t>the</a:t>
            </a:r>
            <a:r>
              <a:rPr lang="tr-TR" sz="2400" dirty="0" smtClean="0"/>
              <a:t> </a:t>
            </a:r>
            <a:r>
              <a:rPr lang="tr-TR" sz="2400" dirty="0" err="1" smtClean="0"/>
              <a:t>largest</a:t>
            </a:r>
            <a:r>
              <a:rPr lang="tr-TR" sz="2400" dirty="0" smtClean="0"/>
              <a:t> </a:t>
            </a:r>
            <a:r>
              <a:rPr lang="tr-TR" sz="2400" dirty="0" err="1" smtClean="0"/>
              <a:t>frame</a:t>
            </a:r>
            <a:r>
              <a:rPr lang="tr-TR" sz="2400" dirty="0" smtClean="0"/>
              <a:t> size</a:t>
            </a:r>
            <a:endParaRPr lang="tr-TR" sz="2400" dirty="0"/>
          </a:p>
        </p:txBody>
      </p:sp>
      <p:sp>
        <p:nvSpPr>
          <p:cNvPr id="7" name="Content Placeholder 2">
            <a:extLst>
              <a:ext uri="{FF2B5EF4-FFF2-40B4-BE49-F238E27FC236}">
                <a16:creationId xmlns:a16="http://schemas.microsoft.com/office/drawing/2014/main" xmlns="" id="{E91AA2C3-CE80-A340-BE19-601E6EBCA34D}"/>
              </a:ext>
            </a:extLst>
          </p:cNvPr>
          <p:cNvSpPr txBox="1">
            <a:spLocks/>
          </p:cNvSpPr>
          <p:nvPr/>
        </p:nvSpPr>
        <p:spPr>
          <a:xfrm>
            <a:off x="276352" y="5358063"/>
            <a:ext cx="8591296" cy="722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err="1"/>
              <a:t>Frame</a:t>
            </a:r>
            <a:r>
              <a:rPr lang="tr-TR" sz="2400" dirty="0"/>
              <a:t> </a:t>
            </a:r>
            <a:r>
              <a:rPr lang="tr-TR" sz="2400" dirty="0" smtClean="0"/>
              <a:t>size is </a:t>
            </a:r>
            <a:r>
              <a:rPr lang="tr-TR" sz="2400" dirty="0" err="1" smtClean="0"/>
              <a:t>between</a:t>
            </a:r>
            <a:r>
              <a:rPr lang="tr-TR" sz="2400" dirty="0" smtClean="0"/>
              <a:t> 1300-1500 (</a:t>
            </a:r>
            <a:r>
              <a:rPr lang="tr-TR" sz="2400" dirty="0" err="1" smtClean="0"/>
              <a:t>for</a:t>
            </a:r>
            <a:r>
              <a:rPr lang="tr-TR" sz="2400" dirty="0" smtClean="0"/>
              <a:t> </a:t>
            </a:r>
            <a:r>
              <a:rPr lang="tr-TR" sz="2400" dirty="0" err="1" smtClean="0"/>
              <a:t>this</a:t>
            </a:r>
            <a:r>
              <a:rPr lang="tr-TR" sz="2400" dirty="0" smtClean="0"/>
              <a:t> </a:t>
            </a:r>
            <a:r>
              <a:rPr lang="tr-TR" sz="2400" dirty="0" err="1" smtClean="0"/>
              <a:t>case</a:t>
            </a:r>
            <a:r>
              <a:rPr lang="tr-TR" sz="2400" dirty="0" smtClean="0"/>
              <a:t> 1472 </a:t>
            </a:r>
            <a:r>
              <a:rPr lang="tr-TR" sz="2400" dirty="0" err="1" smtClean="0"/>
              <a:t>bytes</a:t>
            </a:r>
            <a:r>
              <a:rPr lang="tr-TR" sz="2400" dirty="0" smtClean="0"/>
              <a:t>)</a:t>
            </a:r>
            <a:endParaRPr lang="tr-TR" sz="2400" dirty="0"/>
          </a:p>
        </p:txBody>
      </p:sp>
      <p:pic>
        <p:nvPicPr>
          <p:cNvPr id="5" name="Picture 4">
            <a:extLst>
              <a:ext uri="{FF2B5EF4-FFF2-40B4-BE49-F238E27FC236}">
                <a16:creationId xmlns:a16="http://schemas.microsoft.com/office/drawing/2014/main" xmlns="" id="{73B3796E-EFC0-C643-BA15-EF9D4156BE79}"/>
              </a:ext>
            </a:extLst>
          </p:cNvPr>
          <p:cNvPicPr>
            <a:picLocks noChangeAspect="1"/>
          </p:cNvPicPr>
          <p:nvPr/>
        </p:nvPicPr>
        <p:blipFill>
          <a:blip r:embed="rId2"/>
          <a:stretch>
            <a:fillRect/>
          </a:stretch>
        </p:blipFill>
        <p:spPr>
          <a:xfrm>
            <a:off x="276352" y="1716505"/>
            <a:ext cx="8603680" cy="3497179"/>
          </a:xfrm>
          <a:prstGeom prst="rect">
            <a:avLst/>
          </a:prstGeom>
        </p:spPr>
      </p:pic>
    </p:spTree>
    <p:extLst>
      <p:ext uri="{BB962C8B-B14F-4D97-AF65-F5344CB8AC3E}">
        <p14:creationId xmlns:p14="http://schemas.microsoft.com/office/powerpoint/2010/main" xmlns="" val="56292166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113266"/>
            <a:ext cx="7886700" cy="713866"/>
          </a:xfrm>
        </p:spPr>
        <p:txBody>
          <a:bodyPr>
            <a:normAutofit/>
          </a:bodyPr>
          <a:lstStyle/>
          <a:p>
            <a:r>
              <a:rPr lang="tr-TR" sz="4000" dirty="0" smtClean="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76352" y="827132"/>
            <a:ext cx="8591296" cy="1739605"/>
          </a:xfrm>
        </p:spPr>
        <p:txBody>
          <a:bodyPr>
            <a:normAutofit/>
          </a:bodyPr>
          <a:lstStyle/>
          <a:p>
            <a:r>
              <a:rPr lang="tr-TR" sz="2400" dirty="0" smtClean="0"/>
              <a:t>TTL </a:t>
            </a:r>
            <a:r>
              <a:rPr lang="tr-TR" sz="2400" dirty="0"/>
              <a:t>(Time </a:t>
            </a:r>
            <a:r>
              <a:rPr lang="tr-TR" sz="2400" dirty="0" err="1"/>
              <a:t>To</a:t>
            </a:r>
            <a:r>
              <a:rPr lang="tr-TR" sz="2400" dirty="0"/>
              <a:t> </a:t>
            </a:r>
            <a:r>
              <a:rPr lang="tr-TR" sz="2400" dirty="0" err="1"/>
              <a:t>Leave</a:t>
            </a:r>
            <a:r>
              <a:rPr lang="tr-TR" sz="2400" dirty="0"/>
              <a:t>) </a:t>
            </a:r>
            <a:r>
              <a:rPr lang="tr-TR" sz="2400" dirty="0" err="1" smtClean="0"/>
              <a:t>max</a:t>
            </a:r>
            <a:r>
              <a:rPr lang="tr-TR" sz="2400" dirty="0" smtClean="0"/>
              <a:t> 255</a:t>
            </a:r>
            <a:endParaRPr lang="tr-TR" sz="2400" dirty="0"/>
          </a:p>
          <a:p>
            <a:r>
              <a:rPr lang="tr-TR" sz="2400" dirty="0" smtClean="0"/>
              <a:t>TTL=0 </a:t>
            </a:r>
            <a:r>
              <a:rPr lang="tr-TR" sz="2400" dirty="0" smtClean="0">
                <a:sym typeface="Wingdings" pitchFamily="2" charset="2"/>
              </a:rPr>
              <a:t></a:t>
            </a:r>
            <a:r>
              <a:rPr lang="tr-TR" sz="2400" dirty="0" smtClean="0"/>
              <a:t> </a:t>
            </a:r>
            <a:r>
              <a:rPr lang="tr-TR" sz="2400" dirty="0" err="1" smtClean="0"/>
              <a:t>what</a:t>
            </a:r>
            <a:r>
              <a:rPr lang="tr-TR" sz="2400" dirty="0" smtClean="0"/>
              <a:t> </a:t>
            </a:r>
            <a:r>
              <a:rPr lang="tr-TR" sz="2400" dirty="0" err="1" smtClean="0"/>
              <a:t>happens</a:t>
            </a:r>
            <a:r>
              <a:rPr lang="tr-TR" sz="2400" dirty="0" smtClean="0"/>
              <a:t>?</a:t>
            </a:r>
            <a:endParaRPr lang="tr-TR" sz="2400" dirty="0"/>
          </a:p>
        </p:txBody>
      </p:sp>
      <p:pic>
        <p:nvPicPr>
          <p:cNvPr id="4" name="Picture 3">
            <a:extLst>
              <a:ext uri="{FF2B5EF4-FFF2-40B4-BE49-F238E27FC236}">
                <a16:creationId xmlns:a16="http://schemas.microsoft.com/office/drawing/2014/main" xmlns="" id="{5BD2E237-94A1-5542-811D-B5488C88C0C7}"/>
              </a:ext>
            </a:extLst>
          </p:cNvPr>
          <p:cNvPicPr>
            <a:picLocks noChangeAspect="1"/>
          </p:cNvPicPr>
          <p:nvPr/>
        </p:nvPicPr>
        <p:blipFill>
          <a:blip r:embed="rId2"/>
          <a:stretch>
            <a:fillRect/>
          </a:stretch>
        </p:blipFill>
        <p:spPr>
          <a:xfrm>
            <a:off x="117144" y="2002857"/>
            <a:ext cx="8909712" cy="3337092"/>
          </a:xfrm>
          <a:prstGeom prst="rect">
            <a:avLst/>
          </a:prstGeom>
        </p:spPr>
      </p:pic>
      <p:sp>
        <p:nvSpPr>
          <p:cNvPr id="8" name="Content Placeholder 2">
            <a:extLst>
              <a:ext uri="{FF2B5EF4-FFF2-40B4-BE49-F238E27FC236}">
                <a16:creationId xmlns:a16="http://schemas.microsoft.com/office/drawing/2014/main" xmlns="" id="{E609B655-5FBE-7D4E-B0B3-EC0D893EF3E9}"/>
              </a:ext>
            </a:extLst>
          </p:cNvPr>
          <p:cNvSpPr txBox="1">
            <a:spLocks/>
          </p:cNvSpPr>
          <p:nvPr/>
        </p:nvSpPr>
        <p:spPr>
          <a:xfrm>
            <a:off x="117144" y="5479343"/>
            <a:ext cx="8591296" cy="58906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smtClean="0"/>
              <a:t>Since TTL </a:t>
            </a:r>
            <a:r>
              <a:rPr lang="tr-TR" sz="2400" dirty="0" err="1" smtClean="0"/>
              <a:t>expired</a:t>
            </a:r>
            <a:r>
              <a:rPr lang="tr-TR" sz="2400" dirty="0" smtClean="0"/>
              <a:t> it is </a:t>
            </a:r>
            <a:r>
              <a:rPr lang="tr-TR" sz="2400" dirty="0" err="1" smtClean="0"/>
              <a:t>understood</a:t>
            </a:r>
            <a:r>
              <a:rPr lang="tr-TR" sz="2400" dirty="0" smtClean="0"/>
              <a:t> </a:t>
            </a:r>
            <a:r>
              <a:rPr lang="tr-TR" sz="2400" dirty="0" err="1" smtClean="0"/>
              <a:t>that</a:t>
            </a:r>
            <a:r>
              <a:rPr lang="tr-TR" sz="2400" dirty="0" smtClean="0"/>
              <a:t> </a:t>
            </a:r>
            <a:r>
              <a:rPr lang="tr-TR" sz="2400" dirty="0" err="1" smtClean="0"/>
              <a:t>there</a:t>
            </a:r>
            <a:r>
              <a:rPr lang="tr-TR" sz="2400" dirty="0" smtClean="0"/>
              <a:t> </a:t>
            </a:r>
            <a:r>
              <a:rPr lang="tr-TR" sz="2400" dirty="0" err="1" smtClean="0"/>
              <a:t>are</a:t>
            </a:r>
            <a:r>
              <a:rPr lang="tr-TR" sz="2400" dirty="0" smtClean="0"/>
              <a:t> </a:t>
            </a:r>
            <a:r>
              <a:rPr lang="tr-TR" sz="2400" dirty="0" err="1" smtClean="0"/>
              <a:t>other</a:t>
            </a:r>
            <a:r>
              <a:rPr lang="tr-TR" sz="2400" dirty="0" smtClean="0"/>
              <a:t> </a:t>
            </a:r>
            <a:r>
              <a:rPr lang="tr-TR" sz="2400" dirty="0" err="1" smtClean="0"/>
              <a:t>nodes</a:t>
            </a:r>
            <a:r>
              <a:rPr lang="tr-TR" sz="2400" dirty="0" smtClean="0"/>
              <a:t> (</a:t>
            </a:r>
            <a:r>
              <a:rPr lang="tr-TR" sz="2400" dirty="0" err="1" smtClean="0"/>
              <a:t>more</a:t>
            </a:r>
            <a:r>
              <a:rPr lang="tr-TR" sz="2400" dirty="0" smtClean="0"/>
              <a:t> </a:t>
            </a:r>
            <a:r>
              <a:rPr lang="tr-TR" sz="2400" dirty="0" err="1" smtClean="0"/>
              <a:t>than</a:t>
            </a:r>
            <a:r>
              <a:rPr lang="tr-TR" sz="2400" dirty="0" smtClean="0"/>
              <a:t> 3)</a:t>
            </a:r>
            <a:endParaRPr lang="tr-TR" sz="2400" dirty="0"/>
          </a:p>
        </p:txBody>
      </p:sp>
    </p:spTree>
    <p:extLst>
      <p:ext uri="{BB962C8B-B14F-4D97-AF65-F5344CB8AC3E}">
        <p14:creationId xmlns:p14="http://schemas.microsoft.com/office/powerpoint/2010/main" xmlns="" val="233973906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113266"/>
            <a:ext cx="7886700" cy="713866"/>
          </a:xfrm>
        </p:spPr>
        <p:txBody>
          <a:bodyPr>
            <a:normAutofit/>
          </a:bodyPr>
          <a:lstStyle/>
          <a:p>
            <a:r>
              <a:rPr lang="tr-TR" sz="4000" dirty="0" smtClean="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60310" y="955469"/>
            <a:ext cx="8591296" cy="520405"/>
          </a:xfrm>
        </p:spPr>
        <p:txBody>
          <a:bodyPr>
            <a:normAutofit/>
          </a:bodyPr>
          <a:lstStyle/>
          <a:p>
            <a:r>
              <a:rPr lang="tr-TR" sz="2400" dirty="0" err="1" smtClean="0"/>
              <a:t>Tracert</a:t>
            </a:r>
            <a:endParaRPr lang="tr-TR" sz="2400" dirty="0"/>
          </a:p>
        </p:txBody>
      </p:sp>
      <p:sp>
        <p:nvSpPr>
          <p:cNvPr id="8" name="Content Placeholder 2">
            <a:extLst>
              <a:ext uri="{FF2B5EF4-FFF2-40B4-BE49-F238E27FC236}">
                <a16:creationId xmlns:a16="http://schemas.microsoft.com/office/drawing/2014/main" xmlns="" id="{E609B655-5FBE-7D4E-B0B3-EC0D893EF3E9}"/>
              </a:ext>
            </a:extLst>
          </p:cNvPr>
          <p:cNvSpPr txBox="1">
            <a:spLocks/>
          </p:cNvSpPr>
          <p:nvPr/>
        </p:nvSpPr>
        <p:spPr>
          <a:xfrm>
            <a:off x="260310" y="6268934"/>
            <a:ext cx="8591296" cy="32998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err="1" smtClean="0"/>
              <a:t>More</a:t>
            </a:r>
            <a:r>
              <a:rPr lang="tr-TR" sz="2400" dirty="0" smtClean="0"/>
              <a:t> </a:t>
            </a:r>
            <a:r>
              <a:rPr lang="tr-TR" sz="2400" dirty="0" err="1" smtClean="0"/>
              <a:t>than</a:t>
            </a:r>
            <a:r>
              <a:rPr lang="tr-TR" sz="2400" dirty="0" smtClean="0"/>
              <a:t> 20 </a:t>
            </a:r>
            <a:r>
              <a:rPr lang="tr-TR" sz="2400" dirty="0" err="1" smtClean="0"/>
              <a:t>nodes</a:t>
            </a:r>
            <a:endParaRPr lang="tr-TR" sz="2400" dirty="0"/>
          </a:p>
        </p:txBody>
      </p:sp>
      <p:pic>
        <p:nvPicPr>
          <p:cNvPr id="5" name="Picture 4">
            <a:extLst>
              <a:ext uri="{FF2B5EF4-FFF2-40B4-BE49-F238E27FC236}">
                <a16:creationId xmlns:a16="http://schemas.microsoft.com/office/drawing/2014/main" xmlns="" id="{9E21A7BE-CC1C-4745-A0FD-F0CF1058C911}"/>
              </a:ext>
            </a:extLst>
          </p:cNvPr>
          <p:cNvPicPr>
            <a:picLocks noChangeAspect="1"/>
          </p:cNvPicPr>
          <p:nvPr/>
        </p:nvPicPr>
        <p:blipFill>
          <a:blip r:embed="rId2"/>
          <a:stretch>
            <a:fillRect/>
          </a:stretch>
        </p:blipFill>
        <p:spPr>
          <a:xfrm>
            <a:off x="770021" y="1475873"/>
            <a:ext cx="7003616" cy="4592535"/>
          </a:xfrm>
          <a:prstGeom prst="rect">
            <a:avLst/>
          </a:prstGeom>
        </p:spPr>
      </p:pic>
    </p:spTree>
    <p:extLst>
      <p:ext uri="{BB962C8B-B14F-4D97-AF65-F5344CB8AC3E}">
        <p14:creationId xmlns:p14="http://schemas.microsoft.com/office/powerpoint/2010/main" xmlns="" val="557614448"/>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113266"/>
            <a:ext cx="7886700" cy="713866"/>
          </a:xfrm>
        </p:spPr>
        <p:txBody>
          <a:bodyPr>
            <a:normAutofit/>
          </a:bodyPr>
          <a:lstStyle/>
          <a:p>
            <a:r>
              <a:rPr lang="tr-TR" sz="4000" dirty="0" smtClean="0">
                <a:solidFill>
                  <a:srgbClr val="FF0000"/>
                </a:solidFill>
              </a:rPr>
              <a:t>Windows </a:t>
            </a:r>
            <a:r>
              <a:rPr lang="tr-TR" sz="4000" dirty="0" err="1" smtClean="0">
                <a:solidFill>
                  <a:srgbClr val="FF0000"/>
                </a:solidFill>
              </a:rPr>
              <a:t>command</a:t>
            </a:r>
            <a:r>
              <a:rPr lang="tr-TR" sz="4000" dirty="0" smtClean="0">
                <a:solidFill>
                  <a:srgbClr val="FF0000"/>
                </a:solidFill>
              </a:rPr>
              <a:t> </a:t>
            </a:r>
            <a:r>
              <a:rPr lang="tr-TR" sz="4000" dirty="0" err="1" smtClean="0">
                <a:solidFill>
                  <a:srgbClr val="FF0000"/>
                </a:solidFill>
              </a:rPr>
              <a:t>prompt</a:t>
            </a:r>
            <a:r>
              <a:rPr lang="tr-TR" sz="4000" dirty="0" smtClean="0">
                <a:solidFill>
                  <a:srgbClr val="FF0000"/>
                </a:solidFill>
              </a:rPr>
              <a:t> </a:t>
            </a:r>
            <a:r>
              <a:rPr lang="tr-TR" sz="4000" dirty="0" err="1" smtClean="0">
                <a:solidFill>
                  <a:srgbClr val="FF0000"/>
                </a:solidFill>
              </a:rPr>
              <a:t>tools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260310" y="955469"/>
            <a:ext cx="8591296" cy="520405"/>
          </a:xfrm>
        </p:spPr>
        <p:txBody>
          <a:bodyPr>
            <a:normAutofit/>
          </a:bodyPr>
          <a:lstStyle/>
          <a:p>
            <a:r>
              <a:rPr lang="tr-TR" sz="2400" dirty="0" err="1" smtClean="0"/>
              <a:t>nslookup</a:t>
            </a:r>
            <a:endParaRPr lang="tr-TR" sz="2400" dirty="0"/>
          </a:p>
        </p:txBody>
      </p:sp>
      <p:sp>
        <p:nvSpPr>
          <p:cNvPr id="8" name="Content Placeholder 2">
            <a:extLst>
              <a:ext uri="{FF2B5EF4-FFF2-40B4-BE49-F238E27FC236}">
                <a16:creationId xmlns:a16="http://schemas.microsoft.com/office/drawing/2014/main" xmlns="" id="{E609B655-5FBE-7D4E-B0B3-EC0D893EF3E9}"/>
              </a:ext>
            </a:extLst>
          </p:cNvPr>
          <p:cNvSpPr txBox="1">
            <a:spLocks/>
          </p:cNvSpPr>
          <p:nvPr/>
        </p:nvSpPr>
        <p:spPr>
          <a:xfrm>
            <a:off x="5197642" y="2354660"/>
            <a:ext cx="3317708" cy="16237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t>set </a:t>
            </a:r>
            <a:r>
              <a:rPr lang="tr-TR" sz="2400" dirty="0" err="1"/>
              <a:t>type</a:t>
            </a:r>
            <a:r>
              <a:rPr lang="tr-TR" sz="2400" dirty="0"/>
              <a:t>=a </a:t>
            </a:r>
            <a:endParaRPr lang="tr-TR" sz="2400" dirty="0" smtClean="0"/>
          </a:p>
          <a:p>
            <a:pPr marL="0" indent="0">
              <a:buNone/>
            </a:pPr>
            <a:r>
              <a:rPr lang="tr-TR" sz="2400" dirty="0" err="1" smtClean="0"/>
              <a:t>Gives</a:t>
            </a:r>
            <a:r>
              <a:rPr lang="tr-TR" sz="2400" dirty="0" smtClean="0"/>
              <a:t> us </a:t>
            </a:r>
            <a:r>
              <a:rPr lang="tr-TR" sz="2400" dirty="0" err="1" smtClean="0"/>
              <a:t>the</a:t>
            </a:r>
            <a:r>
              <a:rPr lang="tr-TR" sz="2400" dirty="0" smtClean="0"/>
              <a:t> IP </a:t>
            </a:r>
            <a:r>
              <a:rPr lang="tr-TR" sz="2400" dirty="0" err="1" smtClean="0"/>
              <a:t>address</a:t>
            </a:r>
            <a:r>
              <a:rPr lang="tr-TR" sz="2400" dirty="0" smtClean="0"/>
              <a:t> of </a:t>
            </a:r>
            <a:r>
              <a:rPr lang="tr-TR" sz="2400" dirty="0" err="1" smtClean="0"/>
              <a:t>the</a:t>
            </a:r>
            <a:r>
              <a:rPr lang="tr-TR" sz="2400" dirty="0" smtClean="0"/>
              <a:t> domain</a:t>
            </a:r>
            <a:endParaRPr lang="tr-TR" sz="2400" dirty="0"/>
          </a:p>
        </p:txBody>
      </p:sp>
      <p:pic>
        <p:nvPicPr>
          <p:cNvPr id="4" name="Picture 3">
            <a:extLst>
              <a:ext uri="{FF2B5EF4-FFF2-40B4-BE49-F238E27FC236}">
                <a16:creationId xmlns:a16="http://schemas.microsoft.com/office/drawing/2014/main" xmlns="" id="{124A8472-EE49-AF4D-9EA0-913F86256E79}"/>
              </a:ext>
            </a:extLst>
          </p:cNvPr>
          <p:cNvPicPr>
            <a:picLocks noChangeAspect="1"/>
          </p:cNvPicPr>
          <p:nvPr/>
        </p:nvPicPr>
        <p:blipFill>
          <a:blip r:embed="rId2"/>
          <a:stretch>
            <a:fillRect/>
          </a:stretch>
        </p:blipFill>
        <p:spPr>
          <a:xfrm>
            <a:off x="628650" y="1604211"/>
            <a:ext cx="4428338" cy="4331368"/>
          </a:xfrm>
          <a:prstGeom prst="rect">
            <a:avLst/>
          </a:prstGeom>
        </p:spPr>
      </p:pic>
    </p:spTree>
    <p:extLst>
      <p:ext uri="{BB962C8B-B14F-4D97-AF65-F5344CB8AC3E}">
        <p14:creationId xmlns:p14="http://schemas.microsoft.com/office/powerpoint/2010/main" xmlns="" val="292837430"/>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a:solidFill>
                  <a:srgbClr val="FF0000"/>
                </a:solidFill>
              </a:rPr>
              <a:t>TLD </a:t>
            </a:r>
            <a:r>
              <a:rPr lang="tr-TR" sz="4000" dirty="0" err="1" smtClean="0">
                <a:solidFill>
                  <a:srgbClr val="FF0000"/>
                </a:solidFill>
              </a:rPr>
              <a:t>and</a:t>
            </a:r>
            <a:r>
              <a:rPr lang="tr-TR" sz="4000" dirty="0" smtClean="0">
                <a:solidFill>
                  <a:srgbClr val="FF0000"/>
                </a:solidFill>
              </a:rPr>
              <a:t> </a:t>
            </a:r>
            <a:r>
              <a:rPr lang="tr-TR" sz="4000" dirty="0" err="1" smtClean="0">
                <a:solidFill>
                  <a:srgbClr val="FF0000"/>
                </a:solidFill>
              </a:rPr>
              <a:t>Sub</a:t>
            </a:r>
            <a:r>
              <a:rPr lang="tr-TR" sz="4000" dirty="0" smtClean="0">
                <a:solidFill>
                  <a:srgbClr val="FF0000"/>
                </a:solidFill>
              </a:rPr>
              <a:t>-domain </a:t>
            </a:r>
            <a:r>
              <a:rPr lang="tr-TR" sz="4000" dirty="0" err="1" smtClean="0">
                <a:solidFill>
                  <a:srgbClr val="FF0000"/>
                </a:solidFill>
              </a:rPr>
              <a:t>info</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406400" y="1127913"/>
            <a:ext cx="8591296" cy="1036167"/>
          </a:xfrm>
        </p:spPr>
        <p:txBody>
          <a:bodyPr>
            <a:normAutofit/>
          </a:bodyPr>
          <a:lstStyle/>
          <a:p>
            <a:r>
              <a:rPr lang="tr-TR" sz="2400" dirty="0" err="1" smtClean="0"/>
              <a:t>trial</a:t>
            </a:r>
            <a:r>
              <a:rPr lang="tr-TR" sz="2400" dirty="0" smtClean="0"/>
              <a:t> </a:t>
            </a:r>
            <a:r>
              <a:rPr lang="tr-TR" sz="2400" dirty="0" err="1" smtClean="0"/>
              <a:t>and</a:t>
            </a:r>
            <a:r>
              <a:rPr lang="tr-TR" sz="2400" dirty="0" smtClean="0"/>
              <a:t> </a:t>
            </a:r>
            <a:r>
              <a:rPr lang="tr-TR" sz="2400" dirty="0" err="1" smtClean="0"/>
              <a:t>error</a:t>
            </a:r>
            <a:r>
              <a:rPr lang="tr-TR" sz="2400" dirty="0" smtClean="0"/>
              <a:t> ("</a:t>
            </a:r>
            <a:r>
              <a:rPr lang="tr-TR" sz="2400" dirty="0" err="1"/>
              <a:t>domains</a:t>
            </a:r>
            <a:r>
              <a:rPr lang="tr-TR" sz="2400" dirty="0"/>
              <a:t> </a:t>
            </a:r>
            <a:r>
              <a:rPr lang="tr-TR" sz="2400" dirty="0" err="1"/>
              <a:t>owned</a:t>
            </a:r>
            <a:r>
              <a:rPr lang="tr-TR" sz="2400" dirty="0"/>
              <a:t> </a:t>
            </a:r>
            <a:r>
              <a:rPr lang="tr-TR" sz="2400" dirty="0" err="1"/>
              <a:t>by</a:t>
            </a:r>
            <a:r>
              <a:rPr lang="tr-TR" sz="2400" dirty="0"/>
              <a:t> </a:t>
            </a:r>
            <a:r>
              <a:rPr lang="tr-TR" sz="2400" dirty="0" err="1"/>
              <a:t>microsoft</a:t>
            </a:r>
            <a:r>
              <a:rPr lang="tr-TR" sz="2400" dirty="0"/>
              <a:t>" </a:t>
            </a:r>
            <a:r>
              <a:rPr lang="tr-TR" sz="2400" dirty="0" err="1"/>
              <a:t>google</a:t>
            </a:r>
            <a:r>
              <a:rPr lang="tr-TR" sz="2400" dirty="0"/>
              <a:t> </a:t>
            </a:r>
            <a:r>
              <a:rPr lang="tr-TR" sz="2400" dirty="0" err="1"/>
              <a:t>search</a:t>
            </a:r>
            <a:r>
              <a:rPr lang="tr-TR" sz="2400" dirty="0"/>
              <a:t>)</a:t>
            </a:r>
          </a:p>
          <a:p>
            <a:r>
              <a:rPr lang="tr-TR" sz="2400" dirty="0" smtClean="0"/>
              <a:t>Sublist3r </a:t>
            </a:r>
            <a:r>
              <a:rPr lang="tr-TR" sz="2400" dirty="0" err="1"/>
              <a:t>python</a:t>
            </a:r>
            <a:r>
              <a:rPr lang="tr-TR" sz="2400" dirty="0"/>
              <a:t> </a:t>
            </a:r>
            <a:r>
              <a:rPr lang="tr-TR" sz="2400" dirty="0" err="1"/>
              <a:t>script</a:t>
            </a:r>
            <a:r>
              <a:rPr lang="tr-TR" sz="2400" dirty="0"/>
              <a:t> (www.</a:t>
            </a:r>
            <a:r>
              <a:rPr lang="tr-TR" sz="2400" dirty="0" err="1"/>
              <a:t>github</a:t>
            </a:r>
            <a:r>
              <a:rPr lang="tr-TR" sz="2400" dirty="0"/>
              <a:t>.com)</a:t>
            </a:r>
          </a:p>
        </p:txBody>
      </p:sp>
      <p:pic>
        <p:nvPicPr>
          <p:cNvPr id="4" name="Picture 3">
            <a:extLst>
              <a:ext uri="{FF2B5EF4-FFF2-40B4-BE49-F238E27FC236}">
                <a16:creationId xmlns:a16="http://schemas.microsoft.com/office/drawing/2014/main" xmlns="" id="{E662112E-321B-7D44-8DC0-D3EC38753AD0}"/>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78384" y="2123084"/>
            <a:ext cx="8331200" cy="482600"/>
          </a:xfrm>
          <a:prstGeom prst="rect">
            <a:avLst/>
          </a:prstGeom>
        </p:spPr>
      </p:pic>
      <p:pic>
        <p:nvPicPr>
          <p:cNvPr id="5" name="Picture 4">
            <a:extLst>
              <a:ext uri="{FF2B5EF4-FFF2-40B4-BE49-F238E27FC236}">
                <a16:creationId xmlns:a16="http://schemas.microsoft.com/office/drawing/2014/main" xmlns="" id="{7BA33A56-ABF8-9E4F-9156-DFB0269C60A4}"/>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327912" y="2605684"/>
            <a:ext cx="6797012" cy="3678632"/>
          </a:xfrm>
          <a:prstGeom prst="rect">
            <a:avLst/>
          </a:prstGeom>
        </p:spPr>
      </p:pic>
    </p:spTree>
    <p:extLst>
      <p:ext uri="{BB962C8B-B14F-4D97-AF65-F5344CB8AC3E}">
        <p14:creationId xmlns:p14="http://schemas.microsoft.com/office/powerpoint/2010/main" xmlns="" val="245419166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smtClean="0">
                <a:solidFill>
                  <a:srgbClr val="FF0000"/>
                </a:solidFill>
              </a:rPr>
              <a:t>Sublist3r (</a:t>
            </a:r>
            <a:r>
              <a:rPr lang="tr-TR" sz="4000" dirty="0" err="1">
                <a:solidFill>
                  <a:srgbClr val="FF0000"/>
                </a:solidFill>
              </a:rPr>
              <a:t>Kali</a:t>
            </a:r>
            <a:r>
              <a:rPr lang="tr-TR" sz="4000" dirty="0">
                <a:solidFill>
                  <a:srgbClr val="FF0000"/>
                </a:solidFill>
              </a:rPr>
              <a:t>)</a:t>
            </a: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406400" y="1127914"/>
            <a:ext cx="8591296" cy="973602"/>
          </a:xfrm>
        </p:spPr>
        <p:txBody>
          <a:bodyPr>
            <a:normAutofit/>
          </a:bodyPr>
          <a:lstStyle/>
          <a:p>
            <a:r>
              <a:rPr lang="tr-TR" sz="2400" dirty="0" err="1" smtClean="0"/>
              <a:t>Usage</a:t>
            </a:r>
            <a:r>
              <a:rPr lang="tr-TR" sz="2400" dirty="0" smtClean="0"/>
              <a:t>: sublist3r </a:t>
            </a:r>
            <a:r>
              <a:rPr lang="tr-TR" sz="2400" dirty="0"/>
              <a:t>-d </a:t>
            </a:r>
            <a:r>
              <a:rPr lang="tr-TR" sz="2400" dirty="0" err="1"/>
              <a:t>google</a:t>
            </a:r>
            <a:r>
              <a:rPr lang="tr-TR" sz="2400" dirty="0"/>
              <a:t>.com -t 3 -e </a:t>
            </a:r>
            <a:r>
              <a:rPr lang="tr-TR" sz="2400" dirty="0" err="1"/>
              <a:t>bing</a:t>
            </a:r>
            <a:endParaRPr lang="tr-TR" sz="2400" dirty="0"/>
          </a:p>
          <a:p>
            <a:r>
              <a:rPr lang="tr-TR" sz="2400" dirty="0"/>
              <a:t>d</a:t>
            </a:r>
            <a:r>
              <a:rPr lang="tr-TR" sz="2400" dirty="0" smtClean="0"/>
              <a:t>: </a:t>
            </a:r>
            <a:r>
              <a:rPr lang="tr-TR" sz="2400" dirty="0" err="1" smtClean="0"/>
              <a:t>check</a:t>
            </a:r>
            <a:r>
              <a:rPr lang="tr-TR" sz="2400" dirty="0" smtClean="0"/>
              <a:t> </a:t>
            </a:r>
            <a:r>
              <a:rPr lang="tr-TR" sz="2400" dirty="0" err="1" smtClean="0"/>
              <a:t>subdomains</a:t>
            </a:r>
            <a:r>
              <a:rPr lang="tr-TR" sz="2400" dirty="0" smtClean="0"/>
              <a:t>, </a:t>
            </a:r>
            <a:r>
              <a:rPr lang="tr-TR" sz="2400" dirty="0"/>
              <a:t>t: </a:t>
            </a:r>
            <a:r>
              <a:rPr lang="tr-TR" sz="2400" dirty="0" err="1" smtClean="0"/>
              <a:t>threads</a:t>
            </a:r>
            <a:r>
              <a:rPr lang="tr-TR" sz="2400" dirty="0" smtClean="0"/>
              <a:t>, </a:t>
            </a:r>
            <a:r>
              <a:rPr lang="tr-TR" sz="2400" dirty="0"/>
              <a:t>e: </a:t>
            </a:r>
            <a:r>
              <a:rPr lang="tr-TR" sz="2400" dirty="0" err="1" smtClean="0"/>
              <a:t>search</a:t>
            </a:r>
            <a:r>
              <a:rPr lang="tr-TR" sz="2400" dirty="0" smtClean="0"/>
              <a:t> engine</a:t>
            </a:r>
            <a:endParaRPr lang="tr-TR" sz="2400" dirty="0"/>
          </a:p>
        </p:txBody>
      </p:sp>
      <p:pic>
        <p:nvPicPr>
          <p:cNvPr id="4" name="Picture 3">
            <a:extLst>
              <a:ext uri="{FF2B5EF4-FFF2-40B4-BE49-F238E27FC236}">
                <a16:creationId xmlns:a16="http://schemas.microsoft.com/office/drawing/2014/main" xmlns="" id="{42B27287-57E1-AE43-A121-D6BCB8D30A35}"/>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80736" y="2241877"/>
            <a:ext cx="4884821" cy="4496256"/>
          </a:xfrm>
          <a:prstGeom prst="rect">
            <a:avLst/>
          </a:prstGeom>
        </p:spPr>
      </p:pic>
      <p:pic>
        <p:nvPicPr>
          <p:cNvPr id="5" name="Picture 4">
            <a:extLst>
              <a:ext uri="{FF2B5EF4-FFF2-40B4-BE49-F238E27FC236}">
                <a16:creationId xmlns:a16="http://schemas.microsoft.com/office/drawing/2014/main" xmlns="" id="{E9DFAB4C-6A7A-7046-92E9-0AE58D845059}"/>
              </a:ext>
            </a:extLst>
          </p:cNvPr>
          <p:cNvPicPr>
            <a:picLocks noChangeAspect="1"/>
          </p:cNvPicPr>
          <p:nvPr/>
        </p:nvPicPr>
        <p:blipFill>
          <a:blip r:embed="rId3"/>
          <a:stretch>
            <a:fillRect/>
          </a:stretch>
        </p:blipFill>
        <p:spPr>
          <a:xfrm>
            <a:off x="5295899" y="2197846"/>
            <a:ext cx="2468479" cy="4584318"/>
          </a:xfrm>
          <a:prstGeom prst="rect">
            <a:avLst/>
          </a:prstGeom>
        </p:spPr>
      </p:pic>
    </p:spTree>
    <p:extLst>
      <p:ext uri="{BB962C8B-B14F-4D97-AF65-F5344CB8AC3E}">
        <p14:creationId xmlns:p14="http://schemas.microsoft.com/office/powerpoint/2010/main" xmlns="" val="1796404750"/>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smtClean="0">
                <a:solidFill>
                  <a:srgbClr val="FF0000"/>
                </a:solidFill>
              </a:rPr>
              <a:t>Sublist3r (</a:t>
            </a:r>
            <a:r>
              <a:rPr lang="tr-TR" sz="4000" dirty="0" err="1">
                <a:solidFill>
                  <a:srgbClr val="FF0000"/>
                </a:solidFill>
              </a:rPr>
              <a:t>Kali</a:t>
            </a:r>
            <a:r>
              <a:rPr lang="tr-TR" sz="4000" dirty="0">
                <a:solidFill>
                  <a:srgbClr val="FF0000"/>
                </a:solidFill>
              </a:rPr>
              <a:t>)</a:t>
            </a: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406400" y="1127914"/>
            <a:ext cx="8591296" cy="973602"/>
          </a:xfrm>
        </p:spPr>
        <p:txBody>
          <a:bodyPr>
            <a:normAutofit/>
          </a:bodyPr>
          <a:lstStyle/>
          <a:p>
            <a:r>
              <a:rPr lang="tr-TR" sz="2400" dirty="0" smtClean="0"/>
              <a:t>sublist3r </a:t>
            </a:r>
            <a:r>
              <a:rPr lang="tr-TR" sz="2400" dirty="0"/>
              <a:t>-d </a:t>
            </a:r>
            <a:r>
              <a:rPr lang="tr-TR" sz="2400" dirty="0" err="1"/>
              <a:t>google</a:t>
            </a:r>
            <a:r>
              <a:rPr lang="tr-TR" sz="2400" dirty="0"/>
              <a:t>.com -p 80 -e </a:t>
            </a:r>
            <a:r>
              <a:rPr lang="tr-TR" sz="2400" dirty="0" err="1"/>
              <a:t>bing</a:t>
            </a:r>
            <a:endParaRPr lang="tr-TR" sz="2400" dirty="0"/>
          </a:p>
        </p:txBody>
      </p:sp>
      <p:pic>
        <p:nvPicPr>
          <p:cNvPr id="6" name="Picture 5">
            <a:extLst>
              <a:ext uri="{FF2B5EF4-FFF2-40B4-BE49-F238E27FC236}">
                <a16:creationId xmlns:a16="http://schemas.microsoft.com/office/drawing/2014/main" xmlns="" id="{23697B94-BDBD-B54C-9075-31D3AC132068}"/>
              </a:ext>
            </a:extLst>
          </p:cNvPr>
          <p:cNvPicPr>
            <a:picLocks noChangeAspect="1"/>
          </p:cNvPicPr>
          <p:nvPr/>
        </p:nvPicPr>
        <p:blipFill>
          <a:blip r:embed="rId2"/>
          <a:stretch>
            <a:fillRect/>
          </a:stretch>
        </p:blipFill>
        <p:spPr>
          <a:xfrm>
            <a:off x="1549277" y="1608288"/>
            <a:ext cx="6045446" cy="4578350"/>
          </a:xfrm>
          <a:prstGeom prst="rect">
            <a:avLst/>
          </a:prstGeom>
        </p:spPr>
      </p:pic>
    </p:spTree>
    <p:extLst>
      <p:ext uri="{BB962C8B-B14F-4D97-AF65-F5344CB8AC3E}">
        <p14:creationId xmlns:p14="http://schemas.microsoft.com/office/powerpoint/2010/main" xmlns="" val="3597163814"/>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Geographical</a:t>
            </a:r>
            <a:r>
              <a:rPr lang="tr-TR" sz="4000" dirty="0" smtClean="0">
                <a:solidFill>
                  <a:srgbClr val="FF0000"/>
                </a:solidFill>
              </a:rPr>
              <a:t> </a:t>
            </a:r>
            <a:r>
              <a:rPr lang="tr-TR" sz="4000" dirty="0" err="1" smtClean="0">
                <a:solidFill>
                  <a:srgbClr val="FF0000"/>
                </a:solidFill>
              </a:rPr>
              <a:t>location</a:t>
            </a:r>
            <a:r>
              <a:rPr lang="tr-TR" sz="4000" dirty="0" smtClean="0">
                <a:solidFill>
                  <a:srgbClr val="FF0000"/>
                </a:solidFill>
              </a:rPr>
              <a:t> </a:t>
            </a:r>
            <a:r>
              <a:rPr lang="tr-TR" sz="4000" dirty="0" err="1" smtClean="0">
                <a:solidFill>
                  <a:srgbClr val="FF0000"/>
                </a:solidFill>
              </a:rPr>
              <a:t>info</a:t>
            </a:r>
            <a:endParaRPr lang="tr-TR" sz="4000" dirty="0">
              <a:solidFill>
                <a:srgbClr val="FF0000"/>
              </a:solidFill>
            </a:endParaRPr>
          </a:p>
        </p:txBody>
      </p:sp>
      <p:pic>
        <p:nvPicPr>
          <p:cNvPr id="6" name="Picture 5">
            <a:extLst>
              <a:ext uri="{FF2B5EF4-FFF2-40B4-BE49-F238E27FC236}">
                <a16:creationId xmlns:a16="http://schemas.microsoft.com/office/drawing/2014/main" xmlns="" id="{F83AA34C-1E83-314B-9DAC-448AB4A76AD9}"/>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446782" y="987553"/>
            <a:ext cx="4228338" cy="5454739"/>
          </a:xfrm>
          <a:prstGeom prst="rect">
            <a:avLst/>
          </a:prstGeom>
        </p:spPr>
      </p:pic>
    </p:spTree>
    <p:extLst>
      <p:ext uri="{BB962C8B-B14F-4D97-AF65-F5344CB8AC3E}">
        <p14:creationId xmlns:p14="http://schemas.microsoft.com/office/powerpoint/2010/main" xmlns="" val="357155957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People</a:t>
            </a:r>
            <a:r>
              <a:rPr lang="tr-TR" sz="4000" dirty="0" smtClean="0">
                <a:solidFill>
                  <a:srgbClr val="FF0000"/>
                </a:solidFill>
              </a:rPr>
              <a:t> </a:t>
            </a:r>
            <a:r>
              <a:rPr lang="tr-TR" sz="4000" dirty="0" err="1" smtClean="0">
                <a:solidFill>
                  <a:srgbClr val="FF0000"/>
                </a:solidFill>
              </a:rPr>
              <a:t>info</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628650" y="1073049"/>
            <a:ext cx="4970272" cy="664311"/>
          </a:xfrm>
        </p:spPr>
        <p:txBody>
          <a:bodyPr>
            <a:normAutofit/>
          </a:bodyPr>
          <a:lstStyle/>
          <a:p>
            <a:r>
              <a:rPr lang="tr-TR" sz="2400" dirty="0" err="1" smtClean="0"/>
              <a:t>Social</a:t>
            </a:r>
            <a:r>
              <a:rPr lang="tr-TR" sz="2400" dirty="0" smtClean="0"/>
              <a:t> </a:t>
            </a:r>
            <a:r>
              <a:rPr lang="tr-TR" sz="2400" dirty="0" err="1" smtClean="0"/>
              <a:t>media</a:t>
            </a:r>
            <a:endParaRPr lang="tr-TR" sz="2400" dirty="0"/>
          </a:p>
        </p:txBody>
      </p:sp>
      <p:pic>
        <p:nvPicPr>
          <p:cNvPr id="5" name="Picture 4">
            <a:extLst>
              <a:ext uri="{FF2B5EF4-FFF2-40B4-BE49-F238E27FC236}">
                <a16:creationId xmlns:a16="http://schemas.microsoft.com/office/drawing/2014/main" xmlns="" id="{4E82B682-E8EB-6840-A74B-17AF27B39DB1}"/>
              </a:ext>
            </a:extLst>
          </p:cNvPr>
          <p:cNvPicPr>
            <a:picLocks noChangeAspect="1"/>
          </p:cNvPicPr>
          <p:nvPr/>
        </p:nvPicPr>
        <p:blipFill>
          <a:blip r:embed="rId2"/>
          <a:stretch>
            <a:fillRect/>
          </a:stretch>
        </p:blipFill>
        <p:spPr>
          <a:xfrm>
            <a:off x="1060703" y="1627631"/>
            <a:ext cx="5705857" cy="4860545"/>
          </a:xfrm>
          <a:prstGeom prst="rect">
            <a:avLst/>
          </a:prstGeom>
        </p:spPr>
      </p:pic>
    </p:spTree>
    <p:extLst>
      <p:ext uri="{BB962C8B-B14F-4D97-AF65-F5344CB8AC3E}">
        <p14:creationId xmlns:p14="http://schemas.microsoft.com/office/powerpoint/2010/main" xmlns="" val="3622406401"/>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People</a:t>
            </a:r>
            <a:r>
              <a:rPr lang="tr-TR" sz="4000" dirty="0" smtClean="0">
                <a:solidFill>
                  <a:srgbClr val="FF0000"/>
                </a:solidFill>
              </a:rPr>
              <a:t> </a:t>
            </a:r>
            <a:r>
              <a:rPr lang="tr-TR" sz="4000" dirty="0" err="1" smtClean="0">
                <a:solidFill>
                  <a:srgbClr val="FF0000"/>
                </a:solidFill>
              </a:rPr>
              <a:t>info</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628649" y="1073049"/>
            <a:ext cx="7729287" cy="664311"/>
          </a:xfrm>
        </p:spPr>
        <p:txBody>
          <a:bodyPr>
            <a:normAutofit/>
          </a:bodyPr>
          <a:lstStyle/>
          <a:p>
            <a:r>
              <a:rPr lang="tr-TR" sz="2400" dirty="0" err="1" smtClean="0"/>
              <a:t>people</a:t>
            </a:r>
            <a:r>
              <a:rPr lang="tr-TR" sz="2400" dirty="0" smtClean="0"/>
              <a:t> </a:t>
            </a:r>
            <a:r>
              <a:rPr lang="tr-TR" sz="2400" dirty="0" err="1" smtClean="0"/>
              <a:t>search</a:t>
            </a:r>
            <a:r>
              <a:rPr lang="tr-TR" sz="2400" dirty="0" smtClean="0"/>
              <a:t>: </a:t>
            </a:r>
            <a:r>
              <a:rPr lang="tr-TR" sz="2400" dirty="0" err="1" smtClean="0"/>
              <a:t>pipl</a:t>
            </a:r>
            <a:r>
              <a:rPr lang="tr-TR" sz="2400" dirty="0" smtClean="0"/>
              <a:t>.com</a:t>
            </a:r>
            <a:endParaRPr lang="tr-TR" sz="2400" dirty="0"/>
          </a:p>
        </p:txBody>
      </p:sp>
      <p:pic>
        <p:nvPicPr>
          <p:cNvPr id="4" name="Picture 3">
            <a:extLst>
              <a:ext uri="{FF2B5EF4-FFF2-40B4-BE49-F238E27FC236}">
                <a16:creationId xmlns:a16="http://schemas.microsoft.com/office/drawing/2014/main" xmlns="" id="{832E4FD8-7490-6147-ADFE-881006638A9D}"/>
              </a:ext>
            </a:extLst>
          </p:cNvPr>
          <p:cNvPicPr>
            <a:picLocks noChangeAspect="1"/>
          </p:cNvPicPr>
          <p:nvPr/>
        </p:nvPicPr>
        <p:blipFill>
          <a:blip r:embed="rId2"/>
          <a:stretch>
            <a:fillRect/>
          </a:stretch>
        </p:blipFill>
        <p:spPr>
          <a:xfrm>
            <a:off x="1508624" y="1592833"/>
            <a:ext cx="6108328" cy="5134813"/>
          </a:xfrm>
          <a:prstGeom prst="rect">
            <a:avLst/>
          </a:prstGeom>
        </p:spPr>
      </p:pic>
    </p:spTree>
    <p:extLst>
      <p:ext uri="{BB962C8B-B14F-4D97-AF65-F5344CB8AC3E}">
        <p14:creationId xmlns:p14="http://schemas.microsoft.com/office/powerpoint/2010/main" xmlns="" val="986255499"/>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People</a:t>
            </a:r>
            <a:r>
              <a:rPr lang="tr-TR" sz="4000" dirty="0" smtClean="0">
                <a:solidFill>
                  <a:srgbClr val="FF0000"/>
                </a:solidFill>
              </a:rPr>
              <a:t> </a:t>
            </a:r>
            <a:r>
              <a:rPr lang="tr-TR" sz="4000" dirty="0" err="1" smtClean="0">
                <a:solidFill>
                  <a:srgbClr val="FF0000"/>
                </a:solidFill>
              </a:rPr>
              <a:t>info</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628650" y="1073049"/>
            <a:ext cx="6558534" cy="664311"/>
          </a:xfrm>
        </p:spPr>
        <p:txBody>
          <a:bodyPr>
            <a:normAutofit/>
          </a:bodyPr>
          <a:lstStyle/>
          <a:p>
            <a:r>
              <a:rPr lang="tr-TR" sz="2400" dirty="0" err="1" smtClean="0"/>
              <a:t>people</a:t>
            </a:r>
            <a:r>
              <a:rPr lang="tr-TR" sz="2400" dirty="0" smtClean="0"/>
              <a:t> </a:t>
            </a:r>
            <a:r>
              <a:rPr lang="tr-TR" sz="2400" dirty="0" err="1" smtClean="0"/>
              <a:t>search</a:t>
            </a:r>
            <a:endParaRPr lang="tr-TR" sz="2400" dirty="0"/>
          </a:p>
        </p:txBody>
      </p:sp>
      <p:pic>
        <p:nvPicPr>
          <p:cNvPr id="5" name="Picture 4">
            <a:extLst>
              <a:ext uri="{FF2B5EF4-FFF2-40B4-BE49-F238E27FC236}">
                <a16:creationId xmlns:a16="http://schemas.microsoft.com/office/drawing/2014/main" xmlns="" id="{F3B652E3-71CA-9247-8EFA-A98FBC40BC6D}"/>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336042" y="1737360"/>
            <a:ext cx="8713123" cy="4578350"/>
          </a:xfrm>
          <a:prstGeom prst="rect">
            <a:avLst/>
          </a:prstGeom>
        </p:spPr>
      </p:pic>
    </p:spTree>
    <p:extLst>
      <p:ext uri="{BB962C8B-B14F-4D97-AF65-F5344CB8AC3E}">
        <p14:creationId xmlns:p14="http://schemas.microsoft.com/office/powerpoint/2010/main" xmlns="" val="1375953443"/>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Determining</a:t>
            </a:r>
            <a:r>
              <a:rPr lang="tr-TR" sz="4000" dirty="0" smtClean="0">
                <a:solidFill>
                  <a:srgbClr val="FF0000"/>
                </a:solidFill>
              </a:rPr>
              <a:t> OS</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749808" y="1088137"/>
            <a:ext cx="8092440" cy="1088135"/>
          </a:xfrm>
        </p:spPr>
        <p:txBody>
          <a:bodyPr>
            <a:normAutofit/>
          </a:bodyPr>
          <a:lstStyle/>
          <a:p>
            <a:r>
              <a:rPr lang="tr-TR" sz="2400" dirty="0" smtClean="0"/>
              <a:t>SHODAN: www.</a:t>
            </a:r>
            <a:r>
              <a:rPr lang="tr-TR" sz="2400" dirty="0" err="1" smtClean="0"/>
              <a:t>shodan</a:t>
            </a:r>
            <a:r>
              <a:rPr lang="tr-TR" sz="2400" dirty="0" smtClean="0"/>
              <a:t>.</a:t>
            </a:r>
            <a:r>
              <a:rPr lang="tr-TR" sz="2400" dirty="0" err="1" smtClean="0"/>
              <a:t>io</a:t>
            </a:r>
            <a:endParaRPr lang="tr-TR" sz="2400" dirty="0"/>
          </a:p>
          <a:p>
            <a:pPr lvl="1"/>
            <a:r>
              <a:rPr lang="tr-TR" sz="2000" dirty="0" err="1" smtClean="0"/>
              <a:t>Router</a:t>
            </a:r>
            <a:r>
              <a:rPr lang="tr-TR" sz="2000" dirty="0" smtClean="0"/>
              <a:t>, server </a:t>
            </a:r>
            <a:r>
              <a:rPr lang="tr-TR" sz="2000" dirty="0" err="1" smtClean="0"/>
              <a:t>and</a:t>
            </a:r>
            <a:r>
              <a:rPr lang="tr-TR" sz="2000" dirty="0" smtClean="0"/>
              <a:t> </a:t>
            </a:r>
            <a:r>
              <a:rPr lang="tr-TR" sz="2000" dirty="0" err="1" smtClean="0"/>
              <a:t>IoT</a:t>
            </a:r>
            <a:r>
              <a:rPr lang="tr-TR" sz="2000" dirty="0" smtClean="0"/>
              <a:t> </a:t>
            </a:r>
            <a:r>
              <a:rPr lang="tr-TR" sz="2000" dirty="0" err="1" smtClean="0"/>
              <a:t>seach</a:t>
            </a:r>
            <a:endParaRPr lang="tr-TR" sz="2000" dirty="0"/>
          </a:p>
        </p:txBody>
      </p:sp>
      <p:pic>
        <p:nvPicPr>
          <p:cNvPr id="4" name="Picture 3">
            <a:extLst>
              <a:ext uri="{FF2B5EF4-FFF2-40B4-BE49-F238E27FC236}">
                <a16:creationId xmlns:a16="http://schemas.microsoft.com/office/drawing/2014/main" xmlns="" id="{D2B979F9-8C0A-414E-950A-41359A75855C}"/>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371600" y="2273805"/>
            <a:ext cx="6629400" cy="4016936"/>
          </a:xfrm>
          <a:prstGeom prst="rect">
            <a:avLst/>
          </a:prstGeom>
        </p:spPr>
      </p:pic>
    </p:spTree>
    <p:extLst>
      <p:ext uri="{BB962C8B-B14F-4D97-AF65-F5344CB8AC3E}">
        <p14:creationId xmlns:p14="http://schemas.microsoft.com/office/powerpoint/2010/main" xmlns="" val="1870897520"/>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Determining</a:t>
            </a:r>
            <a:r>
              <a:rPr lang="tr-TR" sz="4000" dirty="0" smtClean="0">
                <a:solidFill>
                  <a:srgbClr val="FF0000"/>
                </a:solidFill>
              </a:rPr>
              <a:t> OS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749808" y="1088137"/>
            <a:ext cx="8092440" cy="530351"/>
          </a:xfrm>
        </p:spPr>
        <p:txBody>
          <a:bodyPr>
            <a:normAutofit/>
          </a:bodyPr>
          <a:lstStyle/>
          <a:p>
            <a:r>
              <a:rPr lang="tr-TR" sz="2400" dirty="0" smtClean="0"/>
              <a:t>An </a:t>
            </a:r>
            <a:r>
              <a:rPr lang="tr-TR" sz="2400" dirty="0" err="1" smtClean="0"/>
              <a:t>example</a:t>
            </a:r>
            <a:r>
              <a:rPr lang="tr-TR" sz="2400" dirty="0" smtClean="0"/>
              <a:t> -- </a:t>
            </a:r>
            <a:r>
              <a:rPr lang="tr-TR" sz="2400" dirty="0" err="1" smtClean="0"/>
              <a:t>Shodan</a:t>
            </a:r>
            <a:endParaRPr lang="tr-TR" sz="2000" dirty="0"/>
          </a:p>
        </p:txBody>
      </p:sp>
      <p:pic>
        <p:nvPicPr>
          <p:cNvPr id="5" name="Picture 4">
            <a:extLst>
              <a:ext uri="{FF2B5EF4-FFF2-40B4-BE49-F238E27FC236}">
                <a16:creationId xmlns:a16="http://schemas.microsoft.com/office/drawing/2014/main" xmlns="" id="{427BAD71-1A5C-3942-8BA6-52EE7A469741}"/>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448056" y="1618488"/>
            <a:ext cx="8394192" cy="5116168"/>
          </a:xfrm>
          <a:prstGeom prst="rect">
            <a:avLst/>
          </a:prstGeom>
        </p:spPr>
      </p:pic>
      <p:sp>
        <p:nvSpPr>
          <p:cNvPr id="6" name="Up Arrow 5">
            <a:extLst>
              <a:ext uri="{FF2B5EF4-FFF2-40B4-BE49-F238E27FC236}">
                <a16:creationId xmlns:a16="http://schemas.microsoft.com/office/drawing/2014/main" xmlns="" id="{A01D870A-4597-4F48-B326-7264415E89E2}"/>
              </a:ext>
            </a:extLst>
          </p:cNvPr>
          <p:cNvSpPr/>
          <p:nvPr/>
        </p:nvSpPr>
        <p:spPr>
          <a:xfrm rot="13864301">
            <a:off x="5033345" y="1968220"/>
            <a:ext cx="502920" cy="850392"/>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extLst>
      <p:ext uri="{BB962C8B-B14F-4D97-AF65-F5344CB8AC3E}">
        <p14:creationId xmlns:p14="http://schemas.microsoft.com/office/powerpoint/2010/main" xmlns="" val="2774528980"/>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Determining</a:t>
            </a:r>
            <a:r>
              <a:rPr lang="tr-TR" sz="4000" dirty="0" smtClean="0">
                <a:solidFill>
                  <a:srgbClr val="FF0000"/>
                </a:solidFill>
              </a:rPr>
              <a:t> OS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749808" y="1088137"/>
            <a:ext cx="8092440" cy="530351"/>
          </a:xfrm>
        </p:spPr>
        <p:txBody>
          <a:bodyPr>
            <a:normAutofit/>
          </a:bodyPr>
          <a:lstStyle/>
          <a:p>
            <a:r>
              <a:rPr lang="tr-TR" sz="2400" dirty="0" smtClean="0"/>
              <a:t>An </a:t>
            </a:r>
            <a:r>
              <a:rPr lang="tr-TR" sz="2400" dirty="0" err="1" smtClean="0"/>
              <a:t>example</a:t>
            </a:r>
            <a:r>
              <a:rPr lang="tr-TR" sz="2400" dirty="0" smtClean="0"/>
              <a:t> -- </a:t>
            </a:r>
            <a:r>
              <a:rPr lang="tr-TR" sz="2400" dirty="0" err="1" smtClean="0"/>
              <a:t>Shodan</a:t>
            </a:r>
            <a:endParaRPr lang="tr-TR" sz="2000" dirty="0"/>
          </a:p>
        </p:txBody>
      </p:sp>
      <p:pic>
        <p:nvPicPr>
          <p:cNvPr id="4" name="Picture 3">
            <a:extLst>
              <a:ext uri="{FF2B5EF4-FFF2-40B4-BE49-F238E27FC236}">
                <a16:creationId xmlns:a16="http://schemas.microsoft.com/office/drawing/2014/main" xmlns="" id="{3014B064-D8F9-9140-9A75-29E5785F7152}"/>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249424" y="1719072"/>
            <a:ext cx="5068520" cy="4678056"/>
          </a:xfrm>
          <a:prstGeom prst="rect">
            <a:avLst/>
          </a:prstGeom>
        </p:spPr>
      </p:pic>
    </p:spTree>
    <p:extLst>
      <p:ext uri="{BB962C8B-B14F-4D97-AF65-F5344CB8AC3E}">
        <p14:creationId xmlns:p14="http://schemas.microsoft.com/office/powerpoint/2010/main" xmlns="" val="3883759935"/>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Determining</a:t>
            </a:r>
            <a:r>
              <a:rPr lang="tr-TR" sz="4000" dirty="0" smtClean="0">
                <a:solidFill>
                  <a:srgbClr val="FF0000"/>
                </a:solidFill>
              </a:rPr>
              <a:t> OS</a:t>
            </a:r>
            <a:endParaRPr lang="tr-TR" sz="4000" dirty="0"/>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749808" y="1088137"/>
            <a:ext cx="8092440" cy="530351"/>
          </a:xfrm>
        </p:spPr>
        <p:txBody>
          <a:bodyPr>
            <a:normAutofit/>
          </a:bodyPr>
          <a:lstStyle/>
          <a:p>
            <a:r>
              <a:rPr lang="tr-TR" sz="2400" dirty="0" smtClean="0"/>
              <a:t>An </a:t>
            </a:r>
            <a:r>
              <a:rPr lang="tr-TR" sz="2400" dirty="0" err="1" smtClean="0"/>
              <a:t>example</a:t>
            </a:r>
            <a:r>
              <a:rPr lang="tr-TR" sz="2400" dirty="0" smtClean="0"/>
              <a:t> -- </a:t>
            </a:r>
            <a:r>
              <a:rPr lang="tr-TR" sz="2400" dirty="0" err="1" smtClean="0"/>
              <a:t>Shodan</a:t>
            </a:r>
            <a:endParaRPr lang="tr-TR" sz="2000" dirty="0"/>
          </a:p>
        </p:txBody>
      </p:sp>
      <p:pic>
        <p:nvPicPr>
          <p:cNvPr id="5" name="Picture 4">
            <a:extLst>
              <a:ext uri="{FF2B5EF4-FFF2-40B4-BE49-F238E27FC236}">
                <a16:creationId xmlns:a16="http://schemas.microsoft.com/office/drawing/2014/main" xmlns="" id="{811268FB-0329-044C-8BB7-30C889FCF3A7}"/>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481328" y="1618488"/>
            <a:ext cx="6393475" cy="5142768"/>
          </a:xfrm>
          <a:prstGeom prst="rect">
            <a:avLst/>
          </a:prstGeom>
        </p:spPr>
      </p:pic>
    </p:spTree>
    <p:extLst>
      <p:ext uri="{BB962C8B-B14F-4D97-AF65-F5344CB8AC3E}">
        <p14:creationId xmlns:p14="http://schemas.microsoft.com/office/powerpoint/2010/main" xmlns="" val="57813681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smtClean="0">
                <a:solidFill>
                  <a:srgbClr val="FF0000"/>
                </a:solidFill>
              </a:rPr>
              <a:t>Social</a:t>
            </a:r>
            <a:r>
              <a:rPr lang="tr-TR" sz="4000" dirty="0" smtClean="0">
                <a:solidFill>
                  <a:srgbClr val="FF0000"/>
                </a:solidFill>
              </a:rPr>
              <a:t> </a:t>
            </a:r>
            <a:r>
              <a:rPr lang="tr-TR" sz="4000" dirty="0" err="1" smtClean="0">
                <a:solidFill>
                  <a:srgbClr val="FF0000"/>
                </a:solidFill>
              </a:rPr>
              <a:t>media</a:t>
            </a:r>
            <a:endParaRPr lang="tr-TR" sz="4000" dirty="0">
              <a:solidFill>
                <a:srgbClr val="FF0000"/>
              </a:solidFill>
            </a:endParaRPr>
          </a:p>
        </p:txBody>
      </p:sp>
      <p:pic>
        <p:nvPicPr>
          <p:cNvPr id="5" name="Picture 4">
            <a:extLst>
              <a:ext uri="{FF2B5EF4-FFF2-40B4-BE49-F238E27FC236}">
                <a16:creationId xmlns:a16="http://schemas.microsoft.com/office/drawing/2014/main" xmlns="" id="{AD3E0DC8-033A-DD4A-A5D2-9937A1D644CF}"/>
              </a:ext>
            </a:extLst>
          </p:cNvPr>
          <p:cNvPicPr>
            <a:picLocks noChangeAspect="1"/>
          </p:cNvPicPr>
          <p:nvPr/>
        </p:nvPicPr>
        <p:blipFill>
          <a:blip r:embed="rId2"/>
          <a:stretch>
            <a:fillRect/>
          </a:stretch>
        </p:blipFill>
        <p:spPr>
          <a:xfrm>
            <a:off x="628650" y="1267968"/>
            <a:ext cx="7289934" cy="3337560"/>
          </a:xfrm>
          <a:prstGeom prst="rect">
            <a:avLst/>
          </a:prstGeom>
        </p:spPr>
      </p:pic>
    </p:spTree>
    <p:extLst>
      <p:ext uri="{BB962C8B-B14F-4D97-AF65-F5344CB8AC3E}">
        <p14:creationId xmlns:p14="http://schemas.microsoft.com/office/powerpoint/2010/main" xmlns="" val="860086781"/>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a:solidFill>
                  <a:srgbClr val="FF0000"/>
                </a:solidFill>
              </a:rPr>
              <a:t>Website</a:t>
            </a:r>
            <a:r>
              <a:rPr lang="tr-TR" sz="4000" dirty="0">
                <a:solidFill>
                  <a:srgbClr val="FF0000"/>
                </a:solidFill>
              </a:rPr>
              <a:t> </a:t>
            </a:r>
            <a:r>
              <a:rPr lang="tr-TR" sz="4000" dirty="0" err="1">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628650" y="1216153"/>
            <a:ext cx="8092440" cy="3493007"/>
          </a:xfrm>
        </p:spPr>
        <p:txBody>
          <a:bodyPr>
            <a:normAutofit/>
          </a:bodyPr>
          <a:lstStyle/>
          <a:p>
            <a:r>
              <a:rPr lang="tr-TR" sz="2400" dirty="0" smtClean="0"/>
              <a:t>Platform </a:t>
            </a:r>
            <a:r>
              <a:rPr lang="tr-TR" sz="2400" dirty="0" err="1" smtClean="0"/>
              <a:t>and</a:t>
            </a:r>
            <a:r>
              <a:rPr lang="tr-TR" sz="2400" dirty="0" smtClean="0"/>
              <a:t> </a:t>
            </a:r>
            <a:r>
              <a:rPr lang="tr-TR" sz="2400" dirty="0" err="1" smtClean="0"/>
              <a:t>version</a:t>
            </a:r>
            <a:r>
              <a:rPr lang="tr-TR" sz="2400" dirty="0" smtClean="0"/>
              <a:t> </a:t>
            </a:r>
            <a:r>
              <a:rPr lang="tr-TR" sz="2400" dirty="0" err="1" smtClean="0"/>
              <a:t>info</a:t>
            </a:r>
            <a:endParaRPr lang="tr-TR" sz="2400" dirty="0"/>
          </a:p>
          <a:p>
            <a:r>
              <a:rPr lang="tr-TR" sz="2400" dirty="0" err="1" smtClean="0"/>
              <a:t>Scripting</a:t>
            </a:r>
            <a:r>
              <a:rPr lang="tr-TR" sz="2400" dirty="0" smtClean="0"/>
              <a:t> </a:t>
            </a:r>
            <a:r>
              <a:rPr lang="tr-TR" sz="2400" dirty="0"/>
              <a:t>platform</a:t>
            </a:r>
          </a:p>
          <a:p>
            <a:r>
              <a:rPr lang="tr-TR" sz="2400" dirty="0" err="1" smtClean="0"/>
              <a:t>Sub</a:t>
            </a:r>
            <a:r>
              <a:rPr lang="tr-TR" sz="2400" dirty="0" smtClean="0"/>
              <a:t> </a:t>
            </a:r>
            <a:r>
              <a:rPr lang="tr-TR" sz="2400" dirty="0" err="1" smtClean="0"/>
              <a:t>directories</a:t>
            </a:r>
            <a:endParaRPr lang="tr-TR" sz="2400" dirty="0"/>
          </a:p>
          <a:p>
            <a:r>
              <a:rPr lang="tr-TR" sz="2400" dirty="0" err="1" smtClean="0"/>
              <a:t>Filename</a:t>
            </a:r>
            <a:r>
              <a:rPr lang="tr-TR" sz="2400" dirty="0"/>
              <a:t>, </a:t>
            </a:r>
            <a:r>
              <a:rPr lang="tr-TR" sz="2400" dirty="0" err="1"/>
              <a:t>path</a:t>
            </a:r>
            <a:r>
              <a:rPr lang="tr-TR" sz="2400" dirty="0"/>
              <a:t>, </a:t>
            </a:r>
            <a:r>
              <a:rPr lang="tr-TR" sz="2400" dirty="0" err="1" smtClean="0"/>
              <a:t>database</a:t>
            </a:r>
            <a:r>
              <a:rPr lang="tr-TR" sz="2400" dirty="0" smtClean="0"/>
              <a:t> </a:t>
            </a:r>
            <a:r>
              <a:rPr lang="tr-TR" sz="2400" dirty="0" err="1"/>
              <a:t>field</a:t>
            </a:r>
            <a:r>
              <a:rPr lang="tr-TR" sz="2400" dirty="0"/>
              <a:t> </a:t>
            </a:r>
            <a:r>
              <a:rPr lang="tr-TR" sz="2400" dirty="0" smtClean="0"/>
              <a:t>name</a:t>
            </a:r>
            <a:endParaRPr lang="tr-TR" sz="2400" dirty="0"/>
          </a:p>
          <a:p>
            <a:r>
              <a:rPr lang="tr-TR" sz="2400" dirty="0" err="1" smtClean="0"/>
              <a:t>Contact</a:t>
            </a:r>
            <a:r>
              <a:rPr lang="tr-TR" sz="2400" dirty="0" smtClean="0"/>
              <a:t> </a:t>
            </a:r>
            <a:r>
              <a:rPr lang="tr-TR" sz="2400" dirty="0" err="1" smtClean="0"/>
              <a:t>info</a:t>
            </a:r>
            <a:endParaRPr lang="tr-TR" sz="2400" dirty="0"/>
          </a:p>
          <a:p>
            <a:r>
              <a:rPr lang="tr-TR" sz="2400" dirty="0"/>
              <a:t>CMS (Content Management </a:t>
            </a:r>
            <a:r>
              <a:rPr lang="tr-TR" sz="2400" dirty="0" err="1"/>
              <a:t>System</a:t>
            </a:r>
            <a:r>
              <a:rPr lang="tr-TR" sz="2400" dirty="0"/>
              <a:t>) </a:t>
            </a:r>
            <a:r>
              <a:rPr lang="tr-TR" sz="2400" dirty="0" err="1" smtClean="0"/>
              <a:t>info</a:t>
            </a:r>
            <a:r>
              <a:rPr lang="tr-TR" sz="2400" dirty="0" smtClean="0"/>
              <a:t> (</a:t>
            </a:r>
            <a:r>
              <a:rPr lang="tr-TR" sz="2400" dirty="0" err="1" smtClean="0"/>
              <a:t>Wordpress</a:t>
            </a:r>
            <a:r>
              <a:rPr lang="tr-TR" sz="2400" dirty="0"/>
              <a:t>, </a:t>
            </a:r>
            <a:r>
              <a:rPr lang="tr-TR" sz="2400" dirty="0" err="1"/>
              <a:t>Joomla</a:t>
            </a:r>
            <a:r>
              <a:rPr lang="tr-TR" sz="2400" dirty="0"/>
              <a:t>, </a:t>
            </a:r>
            <a:r>
              <a:rPr lang="tr-TR" sz="2400" dirty="0" err="1" smtClean="0"/>
              <a:t>Drupal</a:t>
            </a:r>
            <a:r>
              <a:rPr lang="tr-TR" sz="2400" dirty="0" smtClean="0"/>
              <a:t>, …)</a:t>
            </a:r>
            <a:endParaRPr lang="tr-TR" sz="2400" dirty="0"/>
          </a:p>
        </p:txBody>
      </p:sp>
    </p:spTree>
    <p:extLst>
      <p:ext uri="{BB962C8B-B14F-4D97-AF65-F5344CB8AC3E}">
        <p14:creationId xmlns:p14="http://schemas.microsoft.com/office/powerpoint/2010/main" xmlns="" val="980902747"/>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a:solidFill>
                  <a:srgbClr val="FF0000"/>
                </a:solidFill>
              </a:rPr>
              <a:t>Website</a:t>
            </a:r>
            <a:r>
              <a:rPr lang="tr-TR" sz="4000" dirty="0">
                <a:solidFill>
                  <a:srgbClr val="FF0000"/>
                </a:solidFill>
              </a:rPr>
              <a:t> </a:t>
            </a:r>
            <a:r>
              <a:rPr lang="tr-TR" sz="4000" dirty="0" err="1">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422910" y="987553"/>
            <a:ext cx="8092440" cy="2482595"/>
          </a:xfrm>
        </p:spPr>
        <p:txBody>
          <a:bodyPr>
            <a:normAutofit lnSpcReduction="10000"/>
          </a:bodyPr>
          <a:lstStyle/>
          <a:p>
            <a:r>
              <a:rPr lang="tr-TR" sz="2400" dirty="0" err="1" smtClean="0"/>
              <a:t>Some</a:t>
            </a:r>
            <a:r>
              <a:rPr lang="tr-TR" sz="2400" dirty="0" smtClean="0"/>
              <a:t> </a:t>
            </a:r>
            <a:r>
              <a:rPr lang="tr-TR" sz="2400" dirty="0" err="1" smtClean="0"/>
              <a:t>tools</a:t>
            </a:r>
            <a:endParaRPr lang="tr-TR" sz="2400" dirty="0"/>
          </a:p>
          <a:p>
            <a:pPr lvl="1"/>
            <a:r>
              <a:rPr lang="tr-TR" sz="2000" dirty="0" err="1"/>
              <a:t>Burp</a:t>
            </a:r>
            <a:r>
              <a:rPr lang="tr-TR" sz="2000" dirty="0"/>
              <a:t> Suite</a:t>
            </a:r>
          </a:p>
          <a:p>
            <a:pPr lvl="1"/>
            <a:r>
              <a:rPr lang="tr-TR" sz="2000" dirty="0" err="1"/>
              <a:t>Zapproxy</a:t>
            </a:r>
            <a:endParaRPr lang="tr-TR" sz="2000" dirty="0"/>
          </a:p>
          <a:p>
            <a:pPr lvl="1"/>
            <a:r>
              <a:rPr lang="tr-TR" sz="2000" dirty="0" err="1"/>
              <a:t>Paros</a:t>
            </a:r>
            <a:r>
              <a:rPr lang="tr-TR" sz="2000" dirty="0"/>
              <a:t> Proxy</a:t>
            </a:r>
          </a:p>
          <a:p>
            <a:pPr lvl="1"/>
            <a:r>
              <a:rPr lang="tr-TR" sz="2000" dirty="0" err="1"/>
              <a:t>Website</a:t>
            </a:r>
            <a:r>
              <a:rPr lang="tr-TR" sz="2000" dirty="0"/>
              <a:t> </a:t>
            </a:r>
            <a:br>
              <a:rPr lang="tr-TR" sz="2000" dirty="0"/>
            </a:br>
            <a:r>
              <a:rPr lang="tr-TR" sz="2000" dirty="0" err="1"/>
              <a:t>Informer</a:t>
            </a:r>
            <a:endParaRPr lang="tr-TR" sz="2000" dirty="0"/>
          </a:p>
          <a:p>
            <a:pPr lvl="1"/>
            <a:r>
              <a:rPr lang="tr-TR" sz="2000" dirty="0" err="1"/>
              <a:t>Firebug</a:t>
            </a:r>
            <a:endParaRPr lang="tr-TR" sz="2000" dirty="0"/>
          </a:p>
          <a:p>
            <a:pPr lvl="1"/>
            <a:r>
              <a:rPr lang="tr-TR" sz="2000" dirty="0"/>
              <a:t>...</a:t>
            </a:r>
          </a:p>
        </p:txBody>
      </p:sp>
      <p:pic>
        <p:nvPicPr>
          <p:cNvPr id="4" name="Picture 3">
            <a:extLst>
              <a:ext uri="{FF2B5EF4-FFF2-40B4-BE49-F238E27FC236}">
                <a16:creationId xmlns:a16="http://schemas.microsoft.com/office/drawing/2014/main" xmlns="" id="{2D63850D-DBFF-DC42-8D45-59BD6BC874CA}"/>
              </a:ext>
            </a:extLst>
          </p:cNvPr>
          <p:cNvPicPr>
            <a:picLocks noChangeAspect="1"/>
          </p:cNvPicPr>
          <p:nvPr/>
        </p:nvPicPr>
        <p:blipFill>
          <a:blip r:embed="rId2"/>
          <a:stretch>
            <a:fillRect/>
          </a:stretch>
        </p:blipFill>
        <p:spPr>
          <a:xfrm>
            <a:off x="2206753" y="2559532"/>
            <a:ext cx="6784848" cy="4191788"/>
          </a:xfrm>
          <a:prstGeom prst="rect">
            <a:avLst/>
          </a:prstGeom>
        </p:spPr>
      </p:pic>
    </p:spTree>
    <p:extLst>
      <p:ext uri="{BB962C8B-B14F-4D97-AF65-F5344CB8AC3E}">
        <p14:creationId xmlns:p14="http://schemas.microsoft.com/office/powerpoint/2010/main" xmlns="" val="2687750822"/>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a:solidFill>
                  <a:srgbClr val="FF0000"/>
                </a:solidFill>
              </a:rPr>
              <a:t>Website</a:t>
            </a:r>
            <a:r>
              <a:rPr lang="tr-TR" sz="4000" dirty="0">
                <a:solidFill>
                  <a:srgbClr val="FF0000"/>
                </a:solidFill>
              </a:rPr>
              <a:t> </a:t>
            </a:r>
            <a:r>
              <a:rPr lang="tr-TR" sz="4000" dirty="0" err="1">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422910" y="900685"/>
            <a:ext cx="8092440" cy="854963"/>
          </a:xfrm>
        </p:spPr>
        <p:txBody>
          <a:bodyPr>
            <a:normAutofit/>
          </a:bodyPr>
          <a:lstStyle/>
          <a:p>
            <a:r>
              <a:rPr lang="tr-TR" sz="2400" dirty="0"/>
              <a:t>HTML </a:t>
            </a:r>
            <a:r>
              <a:rPr lang="tr-TR" sz="2400" dirty="0" err="1"/>
              <a:t>source</a:t>
            </a:r>
            <a:r>
              <a:rPr lang="tr-TR" sz="2400" dirty="0"/>
              <a:t> </a:t>
            </a:r>
            <a:r>
              <a:rPr lang="tr-TR" sz="2400" dirty="0" err="1"/>
              <a:t>code</a:t>
            </a:r>
            <a:r>
              <a:rPr lang="tr-TR" sz="2400" dirty="0"/>
              <a:t> </a:t>
            </a:r>
            <a:r>
              <a:rPr lang="tr-TR" sz="2400" dirty="0" err="1" smtClean="0"/>
              <a:t>and</a:t>
            </a:r>
            <a:r>
              <a:rPr lang="tr-TR" sz="2400" dirty="0" smtClean="0"/>
              <a:t> </a:t>
            </a:r>
            <a:r>
              <a:rPr lang="tr-TR" sz="2400" dirty="0" err="1"/>
              <a:t>cookie</a:t>
            </a:r>
            <a:r>
              <a:rPr lang="tr-TR" sz="2400" dirty="0"/>
              <a:t> </a:t>
            </a:r>
            <a:r>
              <a:rPr lang="tr-TR" sz="2400" dirty="0" err="1" smtClean="0"/>
              <a:t>examining</a:t>
            </a:r>
            <a:endParaRPr lang="tr-TR" sz="2400" dirty="0"/>
          </a:p>
          <a:p>
            <a:pPr lvl="1"/>
            <a:r>
              <a:rPr lang="tr-TR" sz="2000" dirty="0" err="1"/>
              <a:t>Comments</a:t>
            </a:r>
            <a:r>
              <a:rPr lang="tr-TR" sz="2000" dirty="0"/>
              <a:t>, </a:t>
            </a:r>
            <a:r>
              <a:rPr lang="tr-TR" sz="2000" dirty="0" err="1"/>
              <a:t>admin</a:t>
            </a:r>
            <a:r>
              <a:rPr lang="tr-TR" sz="2000" dirty="0"/>
              <a:t> </a:t>
            </a:r>
            <a:r>
              <a:rPr lang="tr-TR" sz="2000" dirty="0" err="1"/>
              <a:t>contact</a:t>
            </a:r>
            <a:r>
              <a:rPr lang="tr-TR" sz="2000" dirty="0"/>
              <a:t> </a:t>
            </a:r>
            <a:r>
              <a:rPr lang="tr-TR" sz="2000" dirty="0" err="1" smtClean="0"/>
              <a:t>details</a:t>
            </a:r>
            <a:r>
              <a:rPr lang="tr-TR" sz="2000" dirty="0" smtClean="0"/>
              <a:t>, </a:t>
            </a:r>
            <a:r>
              <a:rPr lang="tr-TR" sz="2000" dirty="0"/>
              <a:t>...</a:t>
            </a:r>
          </a:p>
        </p:txBody>
      </p:sp>
      <p:pic>
        <p:nvPicPr>
          <p:cNvPr id="5" name="Picture 4">
            <a:extLst>
              <a:ext uri="{FF2B5EF4-FFF2-40B4-BE49-F238E27FC236}">
                <a16:creationId xmlns:a16="http://schemas.microsoft.com/office/drawing/2014/main" xmlns="" id="{5D853F36-30A1-0D42-8169-34293F7676EA}"/>
              </a:ext>
            </a:extLst>
          </p:cNvPr>
          <p:cNvPicPr>
            <a:picLocks noChangeAspect="1"/>
          </p:cNvPicPr>
          <p:nvPr/>
        </p:nvPicPr>
        <p:blipFill>
          <a:blip r:embed="rId2"/>
          <a:stretch>
            <a:fillRect/>
          </a:stretch>
        </p:blipFill>
        <p:spPr>
          <a:xfrm>
            <a:off x="957834" y="1614551"/>
            <a:ext cx="7438993" cy="5118374"/>
          </a:xfrm>
          <a:prstGeom prst="rect">
            <a:avLst/>
          </a:prstGeom>
        </p:spPr>
      </p:pic>
    </p:spTree>
    <p:extLst>
      <p:ext uri="{BB962C8B-B14F-4D97-AF65-F5344CB8AC3E}">
        <p14:creationId xmlns:p14="http://schemas.microsoft.com/office/powerpoint/2010/main" xmlns="" val="3332307775"/>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a:solidFill>
                  <a:srgbClr val="FF0000"/>
                </a:solidFill>
              </a:rPr>
              <a:t>Website</a:t>
            </a:r>
            <a:r>
              <a:rPr lang="tr-TR" sz="4000" dirty="0">
                <a:solidFill>
                  <a:srgbClr val="FF0000"/>
                </a:solidFill>
              </a:rPr>
              <a:t> </a:t>
            </a:r>
            <a:r>
              <a:rPr lang="tr-TR" sz="4000" dirty="0" err="1">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525780" y="917474"/>
            <a:ext cx="8092440" cy="854963"/>
          </a:xfrm>
        </p:spPr>
        <p:txBody>
          <a:bodyPr>
            <a:normAutofit/>
          </a:bodyPr>
          <a:lstStyle/>
          <a:p>
            <a:r>
              <a:rPr lang="tr-TR" sz="2400" dirty="0"/>
              <a:t>https</a:t>
            </a:r>
            <a:r>
              <a:rPr lang="tr-TR" sz="2400" dirty="0" smtClean="0"/>
              <a:t>://web.archive.org --</a:t>
            </a:r>
            <a:r>
              <a:rPr lang="tr-TR" sz="2400" dirty="0" err="1" smtClean="0"/>
              <a:t>wayback</a:t>
            </a:r>
            <a:r>
              <a:rPr lang="tr-TR" sz="2400" dirty="0" smtClean="0"/>
              <a:t> </a:t>
            </a:r>
            <a:r>
              <a:rPr lang="tr-TR" sz="2400" dirty="0" err="1"/>
              <a:t>machine</a:t>
            </a:r>
            <a:r>
              <a:rPr lang="tr-TR" sz="2400" dirty="0"/>
              <a:t> </a:t>
            </a:r>
            <a:r>
              <a:rPr lang="tr-TR" sz="2400" dirty="0" smtClean="0"/>
              <a:t>(</a:t>
            </a:r>
            <a:r>
              <a:rPr lang="tr-TR" sz="2400" dirty="0" err="1" smtClean="0"/>
              <a:t>Archived</a:t>
            </a:r>
            <a:r>
              <a:rPr lang="tr-TR" sz="2400" dirty="0" smtClean="0"/>
              <a:t> </a:t>
            </a:r>
            <a:r>
              <a:rPr lang="tr-TR" sz="2400" dirty="0" err="1" smtClean="0"/>
              <a:t>versions</a:t>
            </a:r>
            <a:r>
              <a:rPr lang="tr-TR" sz="2400" dirty="0" smtClean="0"/>
              <a:t> of a web site)</a:t>
            </a:r>
            <a:endParaRPr lang="tr-TR" sz="2400" dirty="0"/>
          </a:p>
        </p:txBody>
      </p:sp>
      <p:pic>
        <p:nvPicPr>
          <p:cNvPr id="5" name="Picture 4">
            <a:extLst>
              <a:ext uri="{FF2B5EF4-FFF2-40B4-BE49-F238E27FC236}">
                <a16:creationId xmlns:a16="http://schemas.microsoft.com/office/drawing/2014/main" xmlns="" id="{77F70163-1512-8B4D-9CBB-405969C30160}"/>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0" y="1772437"/>
            <a:ext cx="9144000" cy="4849318"/>
          </a:xfrm>
          <a:prstGeom prst="rect">
            <a:avLst/>
          </a:prstGeom>
        </p:spPr>
      </p:pic>
    </p:spTree>
    <p:extLst>
      <p:ext uri="{BB962C8B-B14F-4D97-AF65-F5344CB8AC3E}">
        <p14:creationId xmlns:p14="http://schemas.microsoft.com/office/powerpoint/2010/main" xmlns="" val="656465926"/>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628650" y="273687"/>
            <a:ext cx="7886700" cy="713866"/>
          </a:xfrm>
        </p:spPr>
        <p:txBody>
          <a:bodyPr>
            <a:normAutofit/>
          </a:bodyPr>
          <a:lstStyle/>
          <a:p>
            <a:r>
              <a:rPr lang="tr-TR" sz="4000" dirty="0" err="1">
                <a:solidFill>
                  <a:srgbClr val="FF0000"/>
                </a:solidFill>
              </a:rPr>
              <a:t>Website</a:t>
            </a:r>
            <a:r>
              <a:rPr lang="tr-TR" sz="4000" dirty="0">
                <a:solidFill>
                  <a:srgbClr val="FF0000"/>
                </a:solidFill>
              </a:rPr>
              <a:t> </a:t>
            </a:r>
            <a:r>
              <a:rPr lang="tr-TR" sz="4000" dirty="0" err="1">
                <a:solidFill>
                  <a:srgbClr val="FF0000"/>
                </a:solidFill>
              </a:rPr>
              <a:t>footprinting</a:t>
            </a:r>
            <a:endParaRPr lang="tr-TR" sz="4000" dirty="0">
              <a:solidFill>
                <a:srgbClr val="FF0000"/>
              </a:solidFill>
            </a:endParaRPr>
          </a:p>
        </p:txBody>
      </p:sp>
      <p:sp>
        <p:nvSpPr>
          <p:cNvPr id="3" name="Content Placeholder 2">
            <a:extLst>
              <a:ext uri="{FF2B5EF4-FFF2-40B4-BE49-F238E27FC236}">
                <a16:creationId xmlns:a16="http://schemas.microsoft.com/office/drawing/2014/main" xmlns="" id="{76FED23A-1F53-7647-85A7-BED4D28DD2CF}"/>
              </a:ext>
            </a:extLst>
          </p:cNvPr>
          <p:cNvSpPr>
            <a:spLocks noGrp="1"/>
          </p:cNvSpPr>
          <p:nvPr>
            <p:ph idx="1"/>
          </p:nvPr>
        </p:nvSpPr>
        <p:spPr>
          <a:xfrm>
            <a:off x="538756" y="1200938"/>
            <a:ext cx="8092440" cy="854963"/>
          </a:xfrm>
        </p:spPr>
        <p:txBody>
          <a:bodyPr>
            <a:normAutofit/>
          </a:bodyPr>
          <a:lstStyle/>
          <a:p>
            <a:r>
              <a:rPr lang="tr-TR" sz="2400" dirty="0" err="1" smtClean="0"/>
              <a:t>Info</a:t>
            </a:r>
            <a:r>
              <a:rPr lang="tr-TR" sz="2400" dirty="0" smtClean="0"/>
              <a:t> </a:t>
            </a:r>
            <a:r>
              <a:rPr lang="tr-TR" sz="2400" dirty="0" err="1" smtClean="0"/>
              <a:t>gathering</a:t>
            </a:r>
            <a:r>
              <a:rPr lang="tr-TR" sz="2400" dirty="0" smtClean="0"/>
              <a:t> </a:t>
            </a:r>
            <a:r>
              <a:rPr lang="tr-TR" sz="2400" dirty="0" err="1" smtClean="0"/>
              <a:t>using</a:t>
            </a:r>
            <a:r>
              <a:rPr lang="tr-TR" sz="2400" dirty="0" smtClean="0"/>
              <a:t> </a:t>
            </a:r>
            <a:r>
              <a:rPr lang="tr-TR" sz="2400" dirty="0" err="1" smtClean="0"/>
              <a:t>public</a:t>
            </a:r>
            <a:r>
              <a:rPr lang="tr-TR" sz="2400" dirty="0" smtClean="0"/>
              <a:t> </a:t>
            </a:r>
            <a:r>
              <a:rPr lang="tr-TR" sz="2400" dirty="0" err="1" smtClean="0"/>
              <a:t>docs</a:t>
            </a:r>
            <a:r>
              <a:rPr lang="tr-TR" sz="2400" dirty="0" smtClean="0"/>
              <a:t> (</a:t>
            </a:r>
            <a:r>
              <a:rPr lang="tr-TR" sz="2400" dirty="0" err="1" smtClean="0"/>
              <a:t>pdf</a:t>
            </a:r>
            <a:r>
              <a:rPr lang="tr-TR" sz="2400" dirty="0"/>
              <a:t>, </a:t>
            </a:r>
            <a:r>
              <a:rPr lang="tr-TR" sz="2400" dirty="0" smtClean="0"/>
              <a:t>MS Word, …)</a:t>
            </a:r>
          </a:p>
        </p:txBody>
      </p:sp>
      <p:pic>
        <p:nvPicPr>
          <p:cNvPr id="4" name="Picture 3">
            <a:extLst>
              <a:ext uri="{FF2B5EF4-FFF2-40B4-BE49-F238E27FC236}">
                <a16:creationId xmlns:a16="http://schemas.microsoft.com/office/drawing/2014/main" xmlns="" id="{4350E09B-0EDD-1C45-A307-1D1B05E8351F}"/>
              </a:ext>
            </a:extLst>
          </p:cNvPr>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689861" y="2055901"/>
            <a:ext cx="5302551" cy="3222752"/>
          </a:xfrm>
          <a:prstGeom prst="rect">
            <a:avLst/>
          </a:prstGeom>
        </p:spPr>
      </p:pic>
    </p:spTree>
    <p:extLst>
      <p:ext uri="{BB962C8B-B14F-4D97-AF65-F5344CB8AC3E}">
        <p14:creationId xmlns:p14="http://schemas.microsoft.com/office/powerpoint/2010/main" xmlns="" val="959861220"/>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307375" y="199546"/>
            <a:ext cx="8515350" cy="713866"/>
          </a:xfrm>
        </p:spPr>
        <p:txBody>
          <a:bodyPr>
            <a:normAutofit/>
          </a:bodyPr>
          <a:lstStyle/>
          <a:p>
            <a:r>
              <a:rPr lang="tr-TR" sz="4000" dirty="0" err="1">
                <a:solidFill>
                  <a:srgbClr val="FF0000"/>
                </a:solidFill>
              </a:rPr>
              <a:t>Footprinting</a:t>
            </a:r>
            <a:r>
              <a:rPr lang="tr-TR" sz="4000" dirty="0">
                <a:solidFill>
                  <a:srgbClr val="FF0000"/>
                </a:solidFill>
              </a:rPr>
              <a:t> </a:t>
            </a:r>
            <a:r>
              <a:rPr lang="tr-TR" sz="4000" dirty="0" err="1" smtClean="0">
                <a:solidFill>
                  <a:srgbClr val="FF0000"/>
                </a:solidFill>
              </a:rPr>
              <a:t>steps</a:t>
            </a:r>
            <a:endParaRPr lang="tr-TR" sz="4000" dirty="0">
              <a:solidFill>
                <a:srgbClr val="FF0000"/>
              </a:solidFill>
            </a:endParaRPr>
          </a:p>
        </p:txBody>
      </p:sp>
      <p:pic>
        <p:nvPicPr>
          <p:cNvPr id="7" name="Picture 6">
            <a:extLst>
              <a:ext uri="{FF2B5EF4-FFF2-40B4-BE49-F238E27FC236}">
                <a16:creationId xmlns:a16="http://schemas.microsoft.com/office/drawing/2014/main" xmlns="" id="{458082D9-7C82-B34C-BD06-1E122C8B3CA8}"/>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191312" y="1111523"/>
            <a:ext cx="6355727" cy="5412845"/>
          </a:xfrm>
          <a:prstGeom prst="rect">
            <a:avLst/>
          </a:prstGeom>
        </p:spPr>
      </p:pic>
    </p:spTree>
    <p:extLst>
      <p:ext uri="{BB962C8B-B14F-4D97-AF65-F5344CB8AC3E}">
        <p14:creationId xmlns:p14="http://schemas.microsoft.com/office/powerpoint/2010/main" xmlns="" val="36221900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307375" y="199546"/>
            <a:ext cx="8515350" cy="713866"/>
          </a:xfrm>
        </p:spPr>
        <p:txBody>
          <a:bodyPr>
            <a:normAutofit/>
          </a:bodyPr>
          <a:lstStyle/>
          <a:p>
            <a:r>
              <a:rPr lang="tr-TR" sz="4000" dirty="0" err="1">
                <a:solidFill>
                  <a:srgbClr val="FF0000"/>
                </a:solidFill>
              </a:rPr>
              <a:t>Footprinting</a:t>
            </a:r>
            <a:r>
              <a:rPr lang="tr-TR" sz="4000" dirty="0">
                <a:solidFill>
                  <a:srgbClr val="FF0000"/>
                </a:solidFill>
              </a:rPr>
              <a:t> </a:t>
            </a:r>
            <a:r>
              <a:rPr lang="tr-TR" sz="4000" dirty="0" err="1">
                <a:solidFill>
                  <a:srgbClr val="FF0000"/>
                </a:solidFill>
              </a:rPr>
              <a:t>steps</a:t>
            </a:r>
            <a:endParaRPr lang="tr-TR" sz="4000" dirty="0"/>
          </a:p>
        </p:txBody>
      </p:sp>
      <p:pic>
        <p:nvPicPr>
          <p:cNvPr id="3" name="Picture 2">
            <a:extLst>
              <a:ext uri="{FF2B5EF4-FFF2-40B4-BE49-F238E27FC236}">
                <a16:creationId xmlns:a16="http://schemas.microsoft.com/office/drawing/2014/main" xmlns="" id="{53A544CF-985A-B74F-A58D-23A74DE6768F}"/>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309817" y="913412"/>
            <a:ext cx="6816997" cy="5768228"/>
          </a:xfrm>
          <a:prstGeom prst="rect">
            <a:avLst/>
          </a:prstGeom>
        </p:spPr>
      </p:pic>
    </p:spTree>
    <p:extLst>
      <p:ext uri="{BB962C8B-B14F-4D97-AF65-F5344CB8AC3E}">
        <p14:creationId xmlns:p14="http://schemas.microsoft.com/office/powerpoint/2010/main" xmlns="" val="65305201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FF515C-B92C-1644-A147-AF2385BEFA1C}"/>
              </a:ext>
            </a:extLst>
          </p:cNvPr>
          <p:cNvSpPr>
            <a:spLocks noGrp="1"/>
          </p:cNvSpPr>
          <p:nvPr>
            <p:ph type="title"/>
          </p:nvPr>
        </p:nvSpPr>
        <p:spPr>
          <a:xfrm>
            <a:off x="307375" y="199546"/>
            <a:ext cx="8515350" cy="713866"/>
          </a:xfrm>
        </p:spPr>
        <p:txBody>
          <a:bodyPr>
            <a:normAutofit/>
          </a:bodyPr>
          <a:lstStyle/>
          <a:p>
            <a:r>
              <a:rPr lang="tr-TR" sz="4000" dirty="0" err="1">
                <a:solidFill>
                  <a:srgbClr val="FF0000"/>
                </a:solidFill>
              </a:rPr>
              <a:t>Footprinting</a:t>
            </a:r>
            <a:r>
              <a:rPr lang="tr-TR" sz="4000" dirty="0">
                <a:solidFill>
                  <a:srgbClr val="FF0000"/>
                </a:solidFill>
              </a:rPr>
              <a:t> </a:t>
            </a:r>
            <a:r>
              <a:rPr lang="tr-TR" sz="4000" dirty="0" err="1">
                <a:solidFill>
                  <a:srgbClr val="FF0000"/>
                </a:solidFill>
              </a:rPr>
              <a:t>steps</a:t>
            </a:r>
            <a:endParaRPr lang="tr-TR" sz="4000" dirty="0"/>
          </a:p>
        </p:txBody>
      </p:sp>
      <p:pic>
        <p:nvPicPr>
          <p:cNvPr id="4" name="Picture 3">
            <a:extLst>
              <a:ext uri="{FF2B5EF4-FFF2-40B4-BE49-F238E27FC236}">
                <a16:creationId xmlns:a16="http://schemas.microsoft.com/office/drawing/2014/main" xmlns="" id="{C60889EA-758B-4A4B-B583-5DD5F6D729B2}"/>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025267" y="913412"/>
            <a:ext cx="6697706" cy="5772608"/>
          </a:xfrm>
          <a:prstGeom prst="rect">
            <a:avLst/>
          </a:prstGeom>
        </p:spPr>
      </p:pic>
    </p:spTree>
    <p:extLst>
      <p:ext uri="{BB962C8B-B14F-4D97-AF65-F5344CB8AC3E}">
        <p14:creationId xmlns:p14="http://schemas.microsoft.com/office/powerpoint/2010/main" xmlns="" val="361422390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460" y="301460"/>
            <a:ext cx="5915025" cy="468171"/>
          </a:xfrm>
        </p:spPr>
        <p:txBody>
          <a:bodyPr>
            <a:noAutofit/>
          </a:bodyPr>
          <a:lstStyle/>
          <a:p>
            <a:r>
              <a:rPr lang="tr-TR" sz="3000" dirty="0" err="1" smtClean="0">
                <a:solidFill>
                  <a:srgbClr val="FF0000"/>
                </a:solidFill>
              </a:rPr>
              <a:t>PenTest</a:t>
            </a:r>
            <a:r>
              <a:rPr lang="tr-TR" sz="3000" dirty="0" smtClean="0">
                <a:solidFill>
                  <a:srgbClr val="FF0000"/>
                </a:solidFill>
              </a:rPr>
              <a:t> </a:t>
            </a:r>
            <a:r>
              <a:rPr lang="tr-TR" sz="3000" dirty="0" err="1" smtClean="0">
                <a:solidFill>
                  <a:srgbClr val="FF0000"/>
                </a:solidFill>
              </a:rPr>
              <a:t>Phases</a:t>
            </a:r>
            <a:endParaRPr lang="tr-TR" sz="3000" dirty="0">
              <a:solidFill>
                <a:srgbClr val="FF0000"/>
              </a:solidFill>
            </a:endParaRPr>
          </a:p>
        </p:txBody>
      </p:sp>
      <p:sp>
        <p:nvSpPr>
          <p:cNvPr id="3" name="Content Placeholder 2"/>
          <p:cNvSpPr>
            <a:spLocks noGrp="1"/>
          </p:cNvSpPr>
          <p:nvPr>
            <p:ph idx="1"/>
          </p:nvPr>
        </p:nvSpPr>
        <p:spPr>
          <a:xfrm>
            <a:off x="641983" y="1212791"/>
            <a:ext cx="4084022" cy="3394835"/>
          </a:xfrm>
        </p:spPr>
        <p:txBody>
          <a:bodyPr>
            <a:noAutofit/>
          </a:bodyPr>
          <a:lstStyle/>
          <a:p>
            <a:pPr>
              <a:lnSpc>
                <a:spcPct val="100000"/>
              </a:lnSpc>
            </a:pPr>
            <a:r>
              <a:rPr lang="tr-TR" sz="2400" noProof="1" smtClean="0"/>
              <a:t>(</a:t>
            </a:r>
            <a:r>
              <a:rPr lang="tr-TR" sz="2400" noProof="1"/>
              <a:t>Reconnaissance &amp; Footprinting)</a:t>
            </a:r>
          </a:p>
          <a:p>
            <a:pPr>
              <a:lnSpc>
                <a:spcPct val="100000"/>
              </a:lnSpc>
            </a:pPr>
            <a:r>
              <a:rPr lang="tr-TR" sz="2400" noProof="1" smtClean="0"/>
              <a:t>Scanning</a:t>
            </a:r>
            <a:endParaRPr lang="tr-TR" sz="2400" noProof="1"/>
          </a:p>
          <a:p>
            <a:pPr>
              <a:lnSpc>
                <a:spcPct val="100000"/>
              </a:lnSpc>
            </a:pPr>
            <a:r>
              <a:rPr lang="tr-TR" sz="2400" noProof="1"/>
              <a:t>Enumeration</a:t>
            </a:r>
          </a:p>
          <a:p>
            <a:pPr>
              <a:lnSpc>
                <a:spcPct val="100000"/>
              </a:lnSpc>
            </a:pPr>
            <a:r>
              <a:rPr lang="tr-TR" sz="2400" noProof="1" smtClean="0"/>
              <a:t>Vulnerability analysis</a:t>
            </a:r>
            <a:endParaRPr lang="tr-TR" sz="2400" noProof="1"/>
          </a:p>
          <a:p>
            <a:pPr>
              <a:lnSpc>
                <a:spcPct val="100000"/>
              </a:lnSpc>
            </a:pPr>
            <a:r>
              <a:rPr lang="tr-TR" sz="2400" noProof="1"/>
              <a:t>System hacking </a:t>
            </a:r>
            <a:r>
              <a:rPr lang="tr-TR" sz="2400" noProof="1" smtClean="0">
                <a:sym typeface="Wingdings" pitchFamily="2" charset="2"/>
              </a:rPr>
              <a:t></a:t>
            </a:r>
          </a:p>
          <a:p>
            <a:pPr>
              <a:lnSpc>
                <a:spcPct val="100000"/>
              </a:lnSpc>
            </a:pPr>
            <a:r>
              <a:rPr lang="tr-TR" sz="2400" noProof="1" smtClean="0">
                <a:sym typeface="Wingdings" pitchFamily="2" charset="2"/>
              </a:rPr>
              <a:t>Post attack</a:t>
            </a:r>
            <a:endParaRPr lang="tr-TR" sz="2100" noProof="1"/>
          </a:p>
        </p:txBody>
      </p:sp>
      <p:pic>
        <p:nvPicPr>
          <p:cNvPr id="4" name="Picture 3">
            <a:extLst>
              <a:ext uri="{FF2B5EF4-FFF2-40B4-BE49-F238E27FC236}">
                <a16:creationId xmlns:a16="http://schemas.microsoft.com/office/drawing/2014/main" xmlns="" id="{3E4D4CAA-D99F-C645-B6DC-40BF85BC42F9}"/>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4952896" y="1046906"/>
            <a:ext cx="2843568" cy="4415429"/>
          </a:xfrm>
          <a:prstGeom prst="rect">
            <a:avLst/>
          </a:prstGeom>
        </p:spPr>
      </p:pic>
    </p:spTree>
    <p:extLst>
      <p:ext uri="{BB962C8B-B14F-4D97-AF65-F5344CB8AC3E}">
        <p14:creationId xmlns:p14="http://schemas.microsoft.com/office/powerpoint/2010/main" xmlns="" val="240749294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460" y="301460"/>
            <a:ext cx="5915025" cy="468171"/>
          </a:xfrm>
        </p:spPr>
        <p:txBody>
          <a:bodyPr>
            <a:noAutofit/>
          </a:bodyPr>
          <a:lstStyle/>
          <a:p>
            <a:r>
              <a:rPr lang="tr-TR" sz="3000" dirty="0" err="1">
                <a:solidFill>
                  <a:srgbClr val="FF0000"/>
                </a:solidFill>
              </a:rPr>
              <a:t>PenTest</a:t>
            </a:r>
            <a:r>
              <a:rPr lang="tr-TR" sz="3000" dirty="0">
                <a:solidFill>
                  <a:srgbClr val="FF0000"/>
                </a:solidFill>
              </a:rPr>
              <a:t> </a:t>
            </a:r>
            <a:r>
              <a:rPr lang="tr-TR" sz="3000" dirty="0" err="1">
                <a:solidFill>
                  <a:srgbClr val="FF0000"/>
                </a:solidFill>
              </a:rPr>
              <a:t>Phases</a:t>
            </a:r>
            <a:endParaRPr lang="tr-TR" sz="3000" dirty="0">
              <a:solidFill>
                <a:schemeClr val="accent6">
                  <a:lumMod val="75000"/>
                </a:schemeClr>
              </a:solidFill>
            </a:endParaRPr>
          </a:p>
        </p:txBody>
      </p:sp>
      <p:sp>
        <p:nvSpPr>
          <p:cNvPr id="3" name="Content Placeholder 2"/>
          <p:cNvSpPr>
            <a:spLocks noGrp="1"/>
          </p:cNvSpPr>
          <p:nvPr>
            <p:ph idx="1"/>
          </p:nvPr>
        </p:nvSpPr>
        <p:spPr>
          <a:xfrm>
            <a:off x="427512" y="1396179"/>
            <a:ext cx="3455469" cy="3050238"/>
          </a:xfrm>
        </p:spPr>
        <p:txBody>
          <a:bodyPr>
            <a:noAutofit/>
          </a:bodyPr>
          <a:lstStyle/>
          <a:p>
            <a:pPr>
              <a:lnSpc>
                <a:spcPct val="100000"/>
              </a:lnSpc>
            </a:pPr>
            <a:r>
              <a:rPr lang="tr-TR" sz="2400" noProof="1" smtClean="0"/>
              <a:t>Attack---System Hacking</a:t>
            </a:r>
            <a:endParaRPr lang="tr-TR" sz="2400" noProof="1"/>
          </a:p>
          <a:p>
            <a:pPr lvl="1">
              <a:lnSpc>
                <a:spcPct val="100000"/>
              </a:lnSpc>
            </a:pPr>
            <a:r>
              <a:rPr lang="tr-TR" sz="2100" noProof="1" smtClean="0"/>
              <a:t>Password cracking</a:t>
            </a:r>
            <a:endParaRPr lang="tr-TR" sz="2100" noProof="1"/>
          </a:p>
          <a:p>
            <a:pPr lvl="1">
              <a:lnSpc>
                <a:spcPct val="100000"/>
              </a:lnSpc>
            </a:pPr>
            <a:r>
              <a:rPr lang="tr-TR" sz="2100" noProof="1" smtClean="0"/>
              <a:t>Priviledge escalation</a:t>
            </a:r>
            <a:endParaRPr lang="tr-TR" sz="2100" noProof="1"/>
          </a:p>
          <a:p>
            <a:pPr lvl="1">
              <a:lnSpc>
                <a:spcPct val="100000"/>
              </a:lnSpc>
            </a:pPr>
            <a:r>
              <a:rPr lang="tr-TR" sz="2100" noProof="1" smtClean="0"/>
              <a:t>Executing App</a:t>
            </a:r>
          </a:p>
          <a:p>
            <a:pPr marL="228600" lvl="1">
              <a:lnSpc>
                <a:spcPct val="100000"/>
              </a:lnSpc>
              <a:spcBef>
                <a:spcPts val="1000"/>
              </a:spcBef>
            </a:pPr>
            <a:r>
              <a:rPr lang="tr-TR" noProof="1"/>
              <a:t>Post Attack</a:t>
            </a:r>
          </a:p>
          <a:p>
            <a:pPr lvl="1">
              <a:lnSpc>
                <a:spcPct val="100000"/>
              </a:lnSpc>
            </a:pPr>
            <a:r>
              <a:rPr lang="tr-TR" sz="2100" noProof="1" smtClean="0"/>
              <a:t>Hiding Files</a:t>
            </a:r>
            <a:endParaRPr lang="tr-TR" sz="2100" noProof="1"/>
          </a:p>
          <a:p>
            <a:pPr lvl="1">
              <a:lnSpc>
                <a:spcPct val="100000"/>
              </a:lnSpc>
            </a:pPr>
            <a:r>
              <a:rPr lang="tr-TR" sz="2100" noProof="1" smtClean="0"/>
              <a:t>Covering Tracks</a:t>
            </a:r>
            <a:endParaRPr lang="tr-TR" sz="2100" noProof="1"/>
          </a:p>
        </p:txBody>
      </p:sp>
    </p:spTree>
    <p:extLst>
      <p:ext uri="{BB962C8B-B14F-4D97-AF65-F5344CB8AC3E}">
        <p14:creationId xmlns:p14="http://schemas.microsoft.com/office/powerpoint/2010/main" xmlns="" val="266406172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460" y="301460"/>
            <a:ext cx="5915025" cy="468171"/>
          </a:xfrm>
        </p:spPr>
        <p:txBody>
          <a:bodyPr>
            <a:noAutofit/>
          </a:bodyPr>
          <a:lstStyle/>
          <a:p>
            <a:r>
              <a:rPr lang="tr-TR" sz="3000" dirty="0" err="1">
                <a:solidFill>
                  <a:srgbClr val="FF0000"/>
                </a:solidFill>
              </a:rPr>
              <a:t>PenTest</a:t>
            </a:r>
            <a:r>
              <a:rPr lang="tr-TR" sz="3000" dirty="0">
                <a:solidFill>
                  <a:srgbClr val="FF0000"/>
                </a:solidFill>
              </a:rPr>
              <a:t> </a:t>
            </a:r>
            <a:r>
              <a:rPr lang="tr-TR" sz="3000" dirty="0" err="1">
                <a:solidFill>
                  <a:srgbClr val="FF0000"/>
                </a:solidFill>
              </a:rPr>
              <a:t>Phases</a:t>
            </a:r>
            <a:endParaRPr lang="tr-TR" sz="3000" dirty="0">
              <a:solidFill>
                <a:schemeClr val="accent6">
                  <a:lumMod val="75000"/>
                </a:schemeClr>
              </a:solidFill>
            </a:endParaRPr>
          </a:p>
        </p:txBody>
      </p:sp>
      <p:pic>
        <p:nvPicPr>
          <p:cNvPr id="7" name="Picture 6">
            <a:extLst>
              <a:ext uri="{FF2B5EF4-FFF2-40B4-BE49-F238E27FC236}">
                <a16:creationId xmlns:a16="http://schemas.microsoft.com/office/drawing/2014/main" xmlns="" id="{52BF5B86-5809-464D-9244-40CBC44DA089}"/>
              </a:ext>
            </a:extLst>
          </p:cNvPr>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1355173"/>
            <a:ext cx="9144000" cy="4147653"/>
          </a:xfrm>
          <a:prstGeom prst="rect">
            <a:avLst/>
          </a:prstGeom>
        </p:spPr>
      </p:pic>
    </p:spTree>
    <p:extLst>
      <p:ext uri="{BB962C8B-B14F-4D97-AF65-F5344CB8AC3E}">
        <p14:creationId xmlns:p14="http://schemas.microsoft.com/office/powerpoint/2010/main" xmlns="" val="220473817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3786</TotalTime>
  <Words>684</Words>
  <Application>Microsoft Office PowerPoint</Application>
  <PresentationFormat>Ekran Gösterisi (4:3)</PresentationFormat>
  <Paragraphs>234</Paragraphs>
  <Slides>53</Slides>
  <Notes>10</Notes>
  <HiddenSlides>0</HiddenSlides>
  <MMClips>0</MMClips>
  <ScaleCrop>false</ScaleCrop>
  <HeadingPairs>
    <vt:vector size="4" baseType="variant">
      <vt:variant>
        <vt:lpstr>Tema</vt:lpstr>
      </vt:variant>
      <vt:variant>
        <vt:i4>1</vt:i4>
      </vt:variant>
      <vt:variant>
        <vt:lpstr>Slayt Başlıkları</vt:lpstr>
      </vt:variant>
      <vt:variant>
        <vt:i4>53</vt:i4>
      </vt:variant>
    </vt:vector>
  </HeadingPairs>
  <TitlesOfParts>
    <vt:vector size="54" baseType="lpstr">
      <vt:lpstr>Office Theme</vt:lpstr>
      <vt:lpstr>Security measures</vt:lpstr>
      <vt:lpstr>Cyber warfare</vt:lpstr>
      <vt:lpstr>Offensive security: Hacking phases</vt:lpstr>
      <vt:lpstr>CEH – Certified Ethical Hacking</vt:lpstr>
      <vt:lpstr>Reconnaissance</vt:lpstr>
      <vt:lpstr>Scanning</vt:lpstr>
      <vt:lpstr>Gaining Access</vt:lpstr>
      <vt:lpstr>Maintaining Access</vt:lpstr>
      <vt:lpstr>Clearing (Covering) Tracks</vt:lpstr>
      <vt:lpstr>Penetration Test (PenTest)</vt:lpstr>
      <vt:lpstr>PenTest Team</vt:lpstr>
      <vt:lpstr>PenTest Methods</vt:lpstr>
      <vt:lpstr>PenTest Methods</vt:lpstr>
      <vt:lpstr>PenTest Methods</vt:lpstr>
      <vt:lpstr>PenTest Phases</vt:lpstr>
      <vt:lpstr>PenTest RoE</vt:lpstr>
      <vt:lpstr>Footprinting  &amp;  Reconnaissance</vt:lpstr>
      <vt:lpstr>Footprinting</vt:lpstr>
      <vt:lpstr>Footprinting</vt:lpstr>
      <vt:lpstr>Footprinting</vt:lpstr>
      <vt:lpstr>Search engines</vt:lpstr>
      <vt:lpstr>GHDB (google dorks)</vt:lpstr>
      <vt:lpstr>Slayt 23</vt:lpstr>
      <vt:lpstr>Slayt 24</vt:lpstr>
      <vt:lpstr>Windows command prompt tools</vt:lpstr>
      <vt:lpstr>Windows command prompt tools</vt:lpstr>
      <vt:lpstr>Windows command prompt tools</vt:lpstr>
      <vt:lpstr>Windows command prompt tools</vt:lpstr>
      <vt:lpstr>Windows command prompt tools</vt:lpstr>
      <vt:lpstr>Windows command prompt tools</vt:lpstr>
      <vt:lpstr>TLD and Sub-domain info</vt:lpstr>
      <vt:lpstr>Sublist3r (Kali)</vt:lpstr>
      <vt:lpstr>Sublist3r (Kali)</vt:lpstr>
      <vt:lpstr>Geographical location info</vt:lpstr>
      <vt:lpstr>People info</vt:lpstr>
      <vt:lpstr>People info</vt:lpstr>
      <vt:lpstr>People info</vt:lpstr>
      <vt:lpstr>Determining OS</vt:lpstr>
      <vt:lpstr>Determining OS</vt:lpstr>
      <vt:lpstr>Determining OS</vt:lpstr>
      <vt:lpstr>Determining OS</vt:lpstr>
      <vt:lpstr>Social media</vt:lpstr>
      <vt:lpstr>Website footprinting</vt:lpstr>
      <vt:lpstr>Website footprinting</vt:lpstr>
      <vt:lpstr>Website footprinting</vt:lpstr>
      <vt:lpstr>Website footprinting</vt:lpstr>
      <vt:lpstr>Website footprinting</vt:lpstr>
      <vt:lpstr>Footprinting steps</vt:lpstr>
      <vt:lpstr>Footprinting steps</vt:lpstr>
      <vt:lpstr>Footprinting steps</vt:lpstr>
      <vt:lpstr>PenTest Phases</vt:lpstr>
      <vt:lpstr>PenTest Phases</vt:lpstr>
      <vt:lpstr>PenTest Phases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Bilgi Güvenliğinde  Temel Kavramlar</dc:title>
  <dc:creator>Cengiz Acarturk</dc:creator>
  <cp:lastModifiedBy>Metropol</cp:lastModifiedBy>
  <cp:revision>209</cp:revision>
  <cp:lastPrinted>2018-09-11T05:46:50Z</cp:lastPrinted>
  <dcterms:created xsi:type="dcterms:W3CDTF">2018-09-08T09:23:27Z</dcterms:created>
  <dcterms:modified xsi:type="dcterms:W3CDTF">2020-05-07T20:46:55Z</dcterms:modified>
</cp:coreProperties>
</file>