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handoutMasterIdLst>
    <p:handoutMasterId r:id="rId30"/>
  </p:handoutMasterIdLst>
  <p:sldIdLst>
    <p:sldId id="256" r:id="rId2"/>
    <p:sldId id="257" r:id="rId3"/>
    <p:sldId id="259" r:id="rId4"/>
    <p:sldId id="260" r:id="rId5"/>
    <p:sldId id="261" r:id="rId6"/>
    <p:sldId id="263" r:id="rId7"/>
    <p:sldId id="274" r:id="rId8"/>
    <p:sldId id="264" r:id="rId9"/>
    <p:sldId id="275" r:id="rId10"/>
    <p:sldId id="276" r:id="rId11"/>
    <p:sldId id="266" r:id="rId12"/>
    <p:sldId id="269" r:id="rId13"/>
    <p:sldId id="270" r:id="rId14"/>
    <p:sldId id="272" r:id="rId15"/>
    <p:sldId id="278" r:id="rId16"/>
    <p:sldId id="279" r:id="rId17"/>
    <p:sldId id="280" r:id="rId18"/>
    <p:sldId id="281" r:id="rId19"/>
    <p:sldId id="282" r:id="rId20"/>
    <p:sldId id="283" r:id="rId21"/>
    <p:sldId id="284" r:id="rId22"/>
    <p:sldId id="285" r:id="rId23"/>
    <p:sldId id="286" r:id="rId24"/>
    <p:sldId id="287" r:id="rId25"/>
    <p:sldId id="288" r:id="rId26"/>
    <p:sldId id="289" r:id="rId27"/>
    <p:sldId id="290" r:id="rId28"/>
    <p:sldId id="273" r:id="rId29"/>
  </p:sldIdLst>
  <p:sldSz cx="9144000" cy="6858000" type="screen4x3"/>
  <p:notesSz cx="6858000" cy="9144000"/>
  <p:defaultText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9" d="100"/>
          <a:sy n="69" d="100"/>
        </p:scale>
        <p:origin x="1416" y="6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handoutMaster" Target="handoutMasters/handoutMaster1.xml"/><Relationship Id="rId8" Type="http://schemas.openxmlformats.org/officeDocument/2006/relationships/slide" Target="slides/slide7.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Üstbilgi Yer Tutucusu"/>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tr-TR"/>
          </a:p>
        </p:txBody>
      </p:sp>
      <p:sp>
        <p:nvSpPr>
          <p:cNvPr id="3" name="2 Veri Yer Tutucusu"/>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2CE12092-F43D-432F-BC1E-BC3CC97703B3}" type="datetimeFigureOut">
              <a:rPr lang="tr-TR" smtClean="0"/>
              <a:pPr/>
              <a:t>10.01.2020</a:t>
            </a:fld>
            <a:endParaRPr lang="tr-TR"/>
          </a:p>
        </p:txBody>
      </p:sp>
      <p:sp>
        <p:nvSpPr>
          <p:cNvPr id="4" name="3 Altbilgi Yer Tutucusu"/>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tr-TR"/>
          </a:p>
        </p:txBody>
      </p:sp>
      <p:sp>
        <p:nvSpPr>
          <p:cNvPr id="5" name="4 Slayt Numarası Yer Tutucusu"/>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6BEB5E0E-D080-4B64-B54D-750CA11D830E}" type="slidenum">
              <a:rPr lang="tr-TR" smtClean="0"/>
              <a:pPr/>
              <a:t>‹#›</a:t>
            </a:fld>
            <a:endParaRPr lang="tr-TR"/>
          </a:p>
        </p:txBody>
      </p:sp>
    </p:spTree>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Başlık Slaydı">
    <p:spTree>
      <p:nvGrpSpPr>
        <p:cNvPr id="1" name=""/>
        <p:cNvGrpSpPr/>
        <p:nvPr/>
      </p:nvGrpSpPr>
      <p:grpSpPr>
        <a:xfrm>
          <a:off x="0" y="0"/>
          <a:ext cx="0" cy="0"/>
          <a:chOff x="0" y="0"/>
          <a:chExt cx="0" cy="0"/>
        </a:xfrm>
      </p:grpSpPr>
      <p:sp>
        <p:nvSpPr>
          <p:cNvPr id="14" name="13 Başlık"/>
          <p:cNvSpPr>
            <a:spLocks noGrp="1"/>
          </p:cNvSpPr>
          <p:nvPr>
            <p:ph type="ctrTitle"/>
          </p:nvPr>
        </p:nvSpPr>
        <p:spPr>
          <a:xfrm>
            <a:off x="1432560" y="359898"/>
            <a:ext cx="7406640" cy="1472184"/>
          </a:xfrm>
        </p:spPr>
        <p:txBody>
          <a:bodyPr anchor="b"/>
          <a:lstStyle>
            <a:lvl1pPr algn="l">
              <a:defRPr/>
            </a:lvl1pPr>
            <a:extLst/>
          </a:lstStyle>
          <a:p>
            <a:r>
              <a:rPr kumimoji="0" lang="tr-TR" smtClean="0"/>
              <a:t>Asıl başlık stili için tıklatın</a:t>
            </a:r>
            <a:endParaRPr kumimoji="0" lang="en-US"/>
          </a:p>
        </p:txBody>
      </p:sp>
      <p:sp>
        <p:nvSpPr>
          <p:cNvPr id="22" name="21 Alt Başlık"/>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tr-TR" smtClean="0"/>
              <a:t>Asıl alt başlık stilini düzenlemek için tıklatın</a:t>
            </a:r>
            <a:endParaRPr kumimoji="0" lang="en-US"/>
          </a:p>
        </p:txBody>
      </p:sp>
      <p:sp>
        <p:nvSpPr>
          <p:cNvPr id="7" name="6 Veri Yer Tutucusu"/>
          <p:cNvSpPr>
            <a:spLocks noGrp="1"/>
          </p:cNvSpPr>
          <p:nvPr>
            <p:ph type="dt" sz="half" idx="10"/>
          </p:nvPr>
        </p:nvSpPr>
        <p:spPr/>
        <p:txBody>
          <a:bodyPr/>
          <a:lstStyle/>
          <a:p>
            <a:fld id="{A98C7B6B-3D17-4510-968B-39EDFEF2D893}" type="datetimeFigureOut">
              <a:rPr lang="tr-TR" smtClean="0"/>
              <a:pPr/>
              <a:t>10.01.2020</a:t>
            </a:fld>
            <a:endParaRPr lang="tr-TR"/>
          </a:p>
        </p:txBody>
      </p:sp>
      <p:sp>
        <p:nvSpPr>
          <p:cNvPr id="20" name="19 Altbilgi Yer Tutucusu"/>
          <p:cNvSpPr>
            <a:spLocks noGrp="1"/>
          </p:cNvSpPr>
          <p:nvPr>
            <p:ph type="ftr" sz="quarter" idx="11"/>
          </p:nvPr>
        </p:nvSpPr>
        <p:spPr/>
        <p:txBody>
          <a:bodyPr/>
          <a:lstStyle/>
          <a:p>
            <a:endParaRPr lang="tr-TR"/>
          </a:p>
        </p:txBody>
      </p:sp>
      <p:sp>
        <p:nvSpPr>
          <p:cNvPr id="10" name="9 Slayt Numarası Yer Tutucusu"/>
          <p:cNvSpPr>
            <a:spLocks noGrp="1"/>
          </p:cNvSpPr>
          <p:nvPr>
            <p:ph type="sldNum" sz="quarter" idx="12"/>
          </p:nvPr>
        </p:nvSpPr>
        <p:spPr/>
        <p:txBody>
          <a:bodyPr/>
          <a:lstStyle/>
          <a:p>
            <a:fld id="{EB44C86E-CB42-41F2-9731-6C564B1F277B}" type="slidenum">
              <a:rPr lang="tr-TR" smtClean="0"/>
              <a:pPr/>
              <a:t>‹#›</a:t>
            </a:fld>
            <a:endParaRPr lang="tr-TR"/>
          </a:p>
        </p:txBody>
      </p:sp>
      <p:sp>
        <p:nvSpPr>
          <p:cNvPr id="8" name="7 Oval"/>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8 Oval"/>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İçerik Yer Tutucusu"/>
          <p:cNvSpPr>
            <a:spLocks noGrp="1"/>
          </p:cNvSpPr>
          <p:nvPr>
            <p:ph idx="1"/>
          </p:nvPr>
        </p:nvSpPr>
        <p:spPr/>
        <p:txBody>
          <a:bodyPr/>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A98C7B6B-3D17-4510-968B-39EDFEF2D893}" type="datetimeFigureOut">
              <a:rPr lang="tr-TR" smtClean="0"/>
              <a:pPr/>
              <a:t>10.01.2020</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EB44C86E-CB42-41F2-9731-6C564B1F277B}" type="slidenum">
              <a:rPr lang="tr-TR" smtClean="0"/>
              <a:pPr/>
              <a:t>‹#›</a:t>
            </a:fld>
            <a:endParaRPr lang="tr-T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Bölüm Üstbilgisi">
    <p:spTree>
      <p:nvGrpSpPr>
        <p:cNvPr id="1" name=""/>
        <p:cNvGrpSpPr/>
        <p:nvPr/>
      </p:nvGrpSpPr>
      <p:grpSpPr>
        <a:xfrm>
          <a:off x="0" y="0"/>
          <a:ext cx="0" cy="0"/>
          <a:chOff x="0" y="0"/>
          <a:chExt cx="0" cy="0"/>
        </a:xfrm>
      </p:grpSpPr>
      <p:sp>
        <p:nvSpPr>
          <p:cNvPr id="7" name="6 Dikdörtgen"/>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Başlık"/>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tr-TR" smtClean="0"/>
              <a:t>Asıl metin stillerini düzenlemek için tıklatın</a:t>
            </a:r>
          </a:p>
        </p:txBody>
      </p:sp>
      <p:sp>
        <p:nvSpPr>
          <p:cNvPr id="4" name="3 Veri Yer Tutucusu"/>
          <p:cNvSpPr>
            <a:spLocks noGrp="1"/>
          </p:cNvSpPr>
          <p:nvPr>
            <p:ph type="dt" sz="half" idx="10"/>
          </p:nvPr>
        </p:nvSpPr>
        <p:spPr/>
        <p:txBody>
          <a:bodyPr/>
          <a:lstStyle/>
          <a:p>
            <a:fld id="{A98C7B6B-3D17-4510-968B-39EDFEF2D893}" type="datetimeFigureOut">
              <a:rPr lang="tr-TR" smtClean="0"/>
              <a:pPr/>
              <a:t>10.01.2020</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EB44C86E-CB42-41F2-9731-6C564B1F277B}" type="slidenum">
              <a:rPr lang="tr-TR" smtClean="0"/>
              <a:pPr/>
              <a:t>‹#›</a:t>
            </a:fld>
            <a:endParaRPr lang="tr-TR"/>
          </a:p>
        </p:txBody>
      </p:sp>
      <p:sp>
        <p:nvSpPr>
          <p:cNvPr id="10" name="9 Dikdörtgen"/>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Oval"/>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8 Oval"/>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a:xfrm>
            <a:off x="1435608" y="274320"/>
            <a:ext cx="7498080" cy="1143000"/>
          </a:xfrm>
        </p:spPr>
        <p:txBody>
          <a:bodyPr/>
          <a:lstStyle/>
          <a:p>
            <a:r>
              <a:rPr kumimoji="0" lang="tr-TR" smtClean="0"/>
              <a:t>Asıl başlık stili için tıklatın</a:t>
            </a:r>
            <a:endParaRPr kumimoji="0" lang="en-US"/>
          </a:p>
        </p:txBody>
      </p:sp>
      <p:sp>
        <p:nvSpPr>
          <p:cNvPr id="3" name="2 İçerik Yer Tutucusu"/>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İçerik Yer Tutucusu"/>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4 Veri Yer Tutucusu"/>
          <p:cNvSpPr>
            <a:spLocks noGrp="1"/>
          </p:cNvSpPr>
          <p:nvPr>
            <p:ph type="dt" sz="half" idx="10"/>
          </p:nvPr>
        </p:nvSpPr>
        <p:spPr/>
        <p:txBody>
          <a:bodyPr/>
          <a:lstStyle/>
          <a:p>
            <a:fld id="{A98C7B6B-3D17-4510-968B-39EDFEF2D893}" type="datetimeFigureOut">
              <a:rPr lang="tr-TR" smtClean="0"/>
              <a:pPr/>
              <a:t>10.01.2020</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EB44C86E-CB42-41F2-9731-6C564B1F277B}" type="slidenum">
              <a:rPr lang="tr-TR" smtClean="0"/>
              <a:pPr/>
              <a:t>‹#›</a:t>
            </a:fld>
            <a:endParaRPr lang="tr-T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tr-TR" smtClean="0"/>
              <a:t>Asıl başlık stili için tıklatın</a:t>
            </a:r>
            <a:endParaRPr kumimoji="0" lang="en-US"/>
          </a:p>
        </p:txBody>
      </p:sp>
      <p:sp>
        <p:nvSpPr>
          <p:cNvPr id="3" name="2 Metin Yer Tutucusu"/>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tr-TR" smtClean="0"/>
              <a:t>Asıl metin stillerini düzenlemek için tıklatın</a:t>
            </a:r>
          </a:p>
        </p:txBody>
      </p:sp>
      <p:sp>
        <p:nvSpPr>
          <p:cNvPr id="4" name="3 Metin Yer Tutucusu"/>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tr-TR" smtClean="0"/>
              <a:t>Asıl metin stillerini düzenlemek için tıklatın</a:t>
            </a:r>
          </a:p>
        </p:txBody>
      </p:sp>
      <p:sp>
        <p:nvSpPr>
          <p:cNvPr id="5" name="4 İçerik Yer Tutucusu"/>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6" name="5 İçerik Yer Tutucusu"/>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7" name="6 Veri Yer Tutucusu"/>
          <p:cNvSpPr>
            <a:spLocks noGrp="1"/>
          </p:cNvSpPr>
          <p:nvPr>
            <p:ph type="dt" sz="half" idx="10"/>
          </p:nvPr>
        </p:nvSpPr>
        <p:spPr/>
        <p:txBody>
          <a:bodyPr/>
          <a:lstStyle/>
          <a:p>
            <a:fld id="{A98C7B6B-3D17-4510-968B-39EDFEF2D893}" type="datetimeFigureOut">
              <a:rPr lang="tr-TR" smtClean="0"/>
              <a:pPr/>
              <a:t>10.01.2020</a:t>
            </a:fld>
            <a:endParaRPr lang="tr-TR"/>
          </a:p>
        </p:txBody>
      </p:sp>
      <p:sp>
        <p:nvSpPr>
          <p:cNvPr id="8" name="7 Altbilgi Yer Tutucusu"/>
          <p:cNvSpPr>
            <a:spLocks noGrp="1"/>
          </p:cNvSpPr>
          <p:nvPr>
            <p:ph type="ftr" sz="quarter" idx="11"/>
          </p:nvPr>
        </p:nvSpPr>
        <p:spPr/>
        <p:txBody>
          <a:bodyPr/>
          <a:lstStyle/>
          <a:p>
            <a:endParaRPr lang="tr-TR"/>
          </a:p>
        </p:txBody>
      </p:sp>
      <p:sp>
        <p:nvSpPr>
          <p:cNvPr id="9" name="8 Slayt Numarası Yer Tutucusu"/>
          <p:cNvSpPr>
            <a:spLocks noGrp="1"/>
          </p:cNvSpPr>
          <p:nvPr>
            <p:ph type="sldNum" sz="quarter" idx="12"/>
          </p:nvPr>
        </p:nvSpPr>
        <p:spPr/>
        <p:txBody>
          <a:bodyPr/>
          <a:lstStyle/>
          <a:p>
            <a:fld id="{EB44C86E-CB42-41F2-9731-6C564B1F277B}" type="slidenum">
              <a:rPr lang="tr-TR" smtClean="0"/>
              <a:pPr/>
              <a:t>‹#›</a:t>
            </a:fld>
            <a:endParaRPr lang="tr-T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a:xfrm>
            <a:off x="1435608" y="274320"/>
            <a:ext cx="7498080" cy="1143000"/>
          </a:xfrm>
        </p:spPr>
        <p:txBody>
          <a:bodyPr anchor="ctr"/>
          <a:lstStyle/>
          <a:p>
            <a:r>
              <a:rPr kumimoji="0" lang="tr-TR" smtClean="0"/>
              <a:t>Asıl başlık stili için tıklatın</a:t>
            </a:r>
            <a:endParaRPr kumimoji="0" lang="en-US"/>
          </a:p>
        </p:txBody>
      </p:sp>
      <p:sp>
        <p:nvSpPr>
          <p:cNvPr id="3" name="2 Veri Yer Tutucusu"/>
          <p:cNvSpPr>
            <a:spLocks noGrp="1"/>
          </p:cNvSpPr>
          <p:nvPr>
            <p:ph type="dt" sz="half" idx="10"/>
          </p:nvPr>
        </p:nvSpPr>
        <p:spPr/>
        <p:txBody>
          <a:bodyPr/>
          <a:lstStyle/>
          <a:p>
            <a:fld id="{A98C7B6B-3D17-4510-968B-39EDFEF2D893}" type="datetimeFigureOut">
              <a:rPr lang="tr-TR" smtClean="0"/>
              <a:pPr/>
              <a:t>10.01.2020</a:t>
            </a:fld>
            <a:endParaRPr lang="tr-TR"/>
          </a:p>
        </p:txBody>
      </p:sp>
      <p:sp>
        <p:nvSpPr>
          <p:cNvPr id="4" name="3 Altbilgi Yer Tutucusu"/>
          <p:cNvSpPr>
            <a:spLocks noGrp="1"/>
          </p:cNvSpPr>
          <p:nvPr>
            <p:ph type="ftr" sz="quarter" idx="11"/>
          </p:nvPr>
        </p:nvSpPr>
        <p:spPr/>
        <p:txBody>
          <a:bodyPr/>
          <a:lstStyle/>
          <a:p>
            <a:endParaRPr lang="tr-TR"/>
          </a:p>
        </p:txBody>
      </p:sp>
      <p:sp>
        <p:nvSpPr>
          <p:cNvPr id="5" name="4 Slayt Numarası Yer Tutucusu"/>
          <p:cNvSpPr>
            <a:spLocks noGrp="1"/>
          </p:cNvSpPr>
          <p:nvPr>
            <p:ph type="sldNum" sz="quarter" idx="12"/>
          </p:nvPr>
        </p:nvSpPr>
        <p:spPr/>
        <p:txBody>
          <a:bodyPr/>
          <a:lstStyle/>
          <a:p>
            <a:fld id="{EB44C86E-CB42-41F2-9731-6C564B1F277B}" type="slidenum">
              <a:rPr lang="tr-TR" smtClean="0"/>
              <a:pPr/>
              <a:t>‹#›</a:t>
            </a:fld>
            <a:endParaRPr lang="tr-T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5" name="4 Dikdörtgen"/>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1 Veri Yer Tutucusu"/>
          <p:cNvSpPr>
            <a:spLocks noGrp="1"/>
          </p:cNvSpPr>
          <p:nvPr>
            <p:ph type="dt" sz="half" idx="10"/>
          </p:nvPr>
        </p:nvSpPr>
        <p:spPr/>
        <p:txBody>
          <a:bodyPr/>
          <a:lstStyle/>
          <a:p>
            <a:fld id="{A98C7B6B-3D17-4510-968B-39EDFEF2D893}" type="datetimeFigureOut">
              <a:rPr lang="tr-TR" smtClean="0"/>
              <a:pPr/>
              <a:t>10.01.2020</a:t>
            </a:fld>
            <a:endParaRPr lang="tr-TR"/>
          </a:p>
        </p:txBody>
      </p:sp>
      <p:sp>
        <p:nvSpPr>
          <p:cNvPr id="3" name="2 Altbilgi Yer Tutucusu"/>
          <p:cNvSpPr>
            <a:spLocks noGrp="1"/>
          </p:cNvSpPr>
          <p:nvPr>
            <p:ph type="ftr" sz="quarter" idx="11"/>
          </p:nvPr>
        </p:nvSpPr>
        <p:spPr/>
        <p:txBody>
          <a:bodyPr/>
          <a:lstStyle/>
          <a:p>
            <a:endParaRPr lang="tr-TR"/>
          </a:p>
        </p:txBody>
      </p:sp>
      <p:sp>
        <p:nvSpPr>
          <p:cNvPr id="4" name="3 Slayt Numarası Yer Tutucusu"/>
          <p:cNvSpPr>
            <a:spLocks noGrp="1"/>
          </p:cNvSpPr>
          <p:nvPr>
            <p:ph type="sldNum" sz="quarter" idx="12"/>
          </p:nvPr>
        </p:nvSpPr>
        <p:spPr/>
        <p:txBody>
          <a:bodyPr/>
          <a:lstStyle/>
          <a:p>
            <a:fld id="{EB44C86E-CB42-41F2-9731-6C564B1F277B}" type="slidenum">
              <a:rPr lang="tr-TR" smtClean="0"/>
              <a:pPr/>
              <a:t>‹#›</a:t>
            </a:fld>
            <a:endParaRPr lang="tr-TR"/>
          </a:p>
        </p:txBody>
      </p:sp>
      <p:sp>
        <p:nvSpPr>
          <p:cNvPr id="6" name="5 Dikdörtgen"/>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tr-TR" smtClean="0"/>
              <a:t>Asıl başlık stili için tıklatın</a:t>
            </a:r>
            <a:endParaRPr kumimoji="0" lang="en-US"/>
          </a:p>
        </p:txBody>
      </p:sp>
      <p:sp>
        <p:nvSpPr>
          <p:cNvPr id="3" name="2 Metin Yer Tutucusu"/>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tr-TR" smtClean="0"/>
              <a:t>Asıl metin stillerini düzenlemek için tıklatın</a:t>
            </a:r>
          </a:p>
        </p:txBody>
      </p:sp>
      <p:sp>
        <p:nvSpPr>
          <p:cNvPr id="4" name="3 İçerik Yer Tutucusu"/>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5" name="4 Veri Yer Tutucusu"/>
          <p:cNvSpPr>
            <a:spLocks noGrp="1"/>
          </p:cNvSpPr>
          <p:nvPr>
            <p:ph type="dt" sz="half" idx="10"/>
          </p:nvPr>
        </p:nvSpPr>
        <p:spPr/>
        <p:txBody>
          <a:bodyPr/>
          <a:lstStyle/>
          <a:p>
            <a:fld id="{A98C7B6B-3D17-4510-968B-39EDFEF2D893}" type="datetimeFigureOut">
              <a:rPr lang="tr-TR" smtClean="0"/>
              <a:pPr/>
              <a:t>10.01.2020</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EB44C86E-CB42-41F2-9731-6C564B1F277B}" type="slidenum">
              <a:rPr lang="tr-TR" smtClean="0"/>
              <a:pPr/>
              <a:t>‹#›</a:t>
            </a:fld>
            <a:endParaRPr lang="tr-T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tr-TR" smtClean="0"/>
              <a:t>Asıl başlık stili için tıklatın</a:t>
            </a:r>
            <a:endParaRPr kumimoji="0" lang="en-US"/>
          </a:p>
        </p:txBody>
      </p:sp>
      <p:sp>
        <p:nvSpPr>
          <p:cNvPr id="5" name="4 Veri Yer Tutucusu"/>
          <p:cNvSpPr>
            <a:spLocks noGrp="1"/>
          </p:cNvSpPr>
          <p:nvPr>
            <p:ph type="dt" sz="half" idx="10"/>
          </p:nvPr>
        </p:nvSpPr>
        <p:spPr/>
        <p:txBody>
          <a:bodyPr/>
          <a:lstStyle/>
          <a:p>
            <a:fld id="{A98C7B6B-3D17-4510-968B-39EDFEF2D893}" type="datetimeFigureOut">
              <a:rPr lang="tr-TR" smtClean="0"/>
              <a:pPr/>
              <a:t>10.01.2020</a:t>
            </a:fld>
            <a:endParaRPr lang="tr-TR"/>
          </a:p>
        </p:txBody>
      </p:sp>
      <p:sp>
        <p:nvSpPr>
          <p:cNvPr id="6" name="5 Altbilgi Yer Tutucusu"/>
          <p:cNvSpPr>
            <a:spLocks noGrp="1"/>
          </p:cNvSpPr>
          <p:nvPr>
            <p:ph type="ftr" sz="quarter" idx="11"/>
          </p:nvPr>
        </p:nvSpPr>
        <p:spPr/>
        <p:txBody>
          <a:bodyPr/>
          <a:lstStyle/>
          <a:p>
            <a:endParaRPr lang="tr-TR"/>
          </a:p>
        </p:txBody>
      </p:sp>
      <p:sp>
        <p:nvSpPr>
          <p:cNvPr id="7" name="6 Slayt Numarası Yer Tutucusu"/>
          <p:cNvSpPr>
            <a:spLocks noGrp="1"/>
          </p:cNvSpPr>
          <p:nvPr>
            <p:ph type="sldNum" sz="quarter" idx="12"/>
          </p:nvPr>
        </p:nvSpPr>
        <p:spPr/>
        <p:txBody>
          <a:bodyPr/>
          <a:lstStyle/>
          <a:p>
            <a:fld id="{EB44C86E-CB42-41F2-9731-6C564B1F277B}" type="slidenum">
              <a:rPr lang="tr-TR" smtClean="0"/>
              <a:pPr/>
              <a:t>‹#›</a:t>
            </a:fld>
            <a:endParaRPr lang="tr-TR"/>
          </a:p>
        </p:txBody>
      </p:sp>
      <p:sp>
        <p:nvSpPr>
          <p:cNvPr id="8" name="7 Dikdörtgen"/>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2 Resim Yer Tutucusu"/>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tr-TR" smtClean="0"/>
              <a:t>Resim eklemek için simgeyi tıklatın</a:t>
            </a:r>
            <a:endParaRPr kumimoji="0" lang="en-US" dirty="0"/>
          </a:p>
        </p:txBody>
      </p:sp>
      <p:sp>
        <p:nvSpPr>
          <p:cNvPr id="9" name="8 Akış Çizelgesi: İşlem"/>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9 Akış Çizelgesi: İşlem"/>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3 Metin Yer Tutucusu"/>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tr-TR" smtClean="0"/>
              <a:t>Asıl metin stillerini düzenlemek için tıklatın</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A98C7B6B-3D17-4510-968B-39EDFEF2D893}" type="datetimeFigureOut">
              <a:rPr lang="tr-TR" smtClean="0"/>
              <a:pPr/>
              <a:t>10.01.2020</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EB44C86E-CB42-41F2-9731-6C564B1F277B}" type="slidenum">
              <a:rPr lang="tr-TR" smtClean="0"/>
              <a:pPr/>
              <a:t>‹#›</a:t>
            </a:fld>
            <a:endParaRPr lang="tr-T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858000" y="274639"/>
            <a:ext cx="1828800" cy="5851525"/>
          </a:xfrm>
        </p:spPr>
        <p:txBody>
          <a:bodyPr vert="eaVert"/>
          <a:lstStyle/>
          <a:p>
            <a:r>
              <a:rPr kumimoji="0" lang="tr-TR" smtClean="0"/>
              <a:t>Asıl başlık stili için tıklatın</a:t>
            </a:r>
            <a:endParaRPr kumimoji="0" lang="en-US"/>
          </a:p>
        </p:txBody>
      </p:sp>
      <p:sp>
        <p:nvSpPr>
          <p:cNvPr id="3" name="2 Dikey Metin Yer Tutucusu"/>
          <p:cNvSpPr>
            <a:spLocks noGrp="1"/>
          </p:cNvSpPr>
          <p:nvPr>
            <p:ph type="body" orient="vert" idx="1"/>
          </p:nvPr>
        </p:nvSpPr>
        <p:spPr>
          <a:xfrm>
            <a:off x="1143000" y="274640"/>
            <a:ext cx="5562600" cy="5851525"/>
          </a:xfrm>
        </p:spPr>
        <p:txBody>
          <a:bodyPr vert="eaVert"/>
          <a:lstStyle/>
          <a:p>
            <a:pPr lvl="0" eaLnBrk="1" latinLnBrk="0" hangingPunct="1"/>
            <a:r>
              <a:rPr lang="tr-TR" smtClean="0"/>
              <a:t>Asıl metin stillerini düzenlemek için tıklatın</a:t>
            </a:r>
          </a:p>
          <a:p>
            <a:pPr lvl="1" eaLnBrk="1" latinLnBrk="0" hangingPunct="1"/>
            <a:r>
              <a:rPr lang="tr-TR" smtClean="0"/>
              <a:t>İkinci düzey</a:t>
            </a:r>
          </a:p>
          <a:p>
            <a:pPr lvl="2" eaLnBrk="1" latinLnBrk="0" hangingPunct="1"/>
            <a:r>
              <a:rPr lang="tr-TR" smtClean="0"/>
              <a:t>Üçüncü düzey</a:t>
            </a:r>
          </a:p>
          <a:p>
            <a:pPr lvl="3" eaLnBrk="1" latinLnBrk="0" hangingPunct="1"/>
            <a:r>
              <a:rPr lang="tr-TR" smtClean="0"/>
              <a:t>Dördüncü düzey</a:t>
            </a:r>
          </a:p>
          <a:p>
            <a:pPr lvl="4" eaLnBrk="1" latinLnBrk="0" hangingPunct="1"/>
            <a:r>
              <a:rPr lang="tr-TR" smtClean="0"/>
              <a:t>Beşinci düzey</a:t>
            </a:r>
            <a:endParaRPr kumimoji="0" lang="en-US"/>
          </a:p>
        </p:txBody>
      </p:sp>
      <p:sp>
        <p:nvSpPr>
          <p:cNvPr id="4" name="3 Veri Yer Tutucusu"/>
          <p:cNvSpPr>
            <a:spLocks noGrp="1"/>
          </p:cNvSpPr>
          <p:nvPr>
            <p:ph type="dt" sz="half" idx="10"/>
          </p:nvPr>
        </p:nvSpPr>
        <p:spPr/>
        <p:txBody>
          <a:bodyPr/>
          <a:lstStyle/>
          <a:p>
            <a:fld id="{A98C7B6B-3D17-4510-968B-39EDFEF2D893}" type="datetimeFigureOut">
              <a:rPr lang="tr-TR" smtClean="0"/>
              <a:pPr/>
              <a:t>10.01.2020</a:t>
            </a:fld>
            <a:endParaRPr lang="tr-TR"/>
          </a:p>
        </p:txBody>
      </p:sp>
      <p:sp>
        <p:nvSpPr>
          <p:cNvPr id="5" name="4 Altbilgi Yer Tutucusu"/>
          <p:cNvSpPr>
            <a:spLocks noGrp="1"/>
          </p:cNvSpPr>
          <p:nvPr>
            <p:ph type="ftr" sz="quarter" idx="11"/>
          </p:nvPr>
        </p:nvSpPr>
        <p:spPr/>
        <p:txBody>
          <a:bodyPr/>
          <a:lstStyle/>
          <a:p>
            <a:endParaRPr lang="tr-TR"/>
          </a:p>
        </p:txBody>
      </p:sp>
      <p:sp>
        <p:nvSpPr>
          <p:cNvPr id="6" name="5 Slayt Numarası Yer Tutucusu"/>
          <p:cNvSpPr>
            <a:spLocks noGrp="1"/>
          </p:cNvSpPr>
          <p:nvPr>
            <p:ph type="sldNum" sz="quarter" idx="12"/>
          </p:nvPr>
        </p:nvSpPr>
        <p:spPr/>
        <p:txBody>
          <a:bodyPr/>
          <a:lstStyle/>
          <a:p>
            <a:fld id="{EB44C86E-CB42-41F2-9731-6C564B1F277B}" type="slidenum">
              <a:rPr lang="tr-TR" smtClean="0"/>
              <a:pPr/>
              <a:t>‹#›</a:t>
            </a:fld>
            <a:endParaRPr lang="tr-T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6 Pasta"/>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7 Oval"/>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10 Halka"/>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11 Dikdörtgen"/>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4 Başlık Yer Tutucusu"/>
          <p:cNvSpPr>
            <a:spLocks noGrp="1"/>
          </p:cNvSpPr>
          <p:nvPr>
            <p:ph type="title"/>
          </p:nvPr>
        </p:nvSpPr>
        <p:spPr>
          <a:xfrm>
            <a:off x="1435608" y="274638"/>
            <a:ext cx="7498080" cy="1143000"/>
          </a:xfrm>
          <a:prstGeom prst="rect">
            <a:avLst/>
          </a:prstGeom>
        </p:spPr>
        <p:txBody>
          <a:bodyPr anchor="ctr">
            <a:normAutofit/>
          </a:bodyPr>
          <a:lstStyle/>
          <a:p>
            <a:r>
              <a:rPr kumimoji="0" lang="tr-TR" smtClean="0"/>
              <a:t>Asıl başlık stili için tıklatın</a:t>
            </a:r>
            <a:endParaRPr kumimoji="0" lang="en-US"/>
          </a:p>
        </p:txBody>
      </p:sp>
      <p:sp>
        <p:nvSpPr>
          <p:cNvPr id="9" name="8 Metin Yer Tutucusu"/>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tr-TR" smtClean="0"/>
              <a:t>Asıl metin stillerini düzenlemek için tıklatın</a:t>
            </a:r>
          </a:p>
          <a:p>
            <a:pPr lvl="1" eaLnBrk="1" latinLnBrk="0" hangingPunct="1"/>
            <a:r>
              <a:rPr kumimoji="0" lang="tr-TR" smtClean="0"/>
              <a:t>İkinci düzey</a:t>
            </a:r>
          </a:p>
          <a:p>
            <a:pPr lvl="2" eaLnBrk="1" latinLnBrk="0" hangingPunct="1"/>
            <a:r>
              <a:rPr kumimoji="0" lang="tr-TR" smtClean="0"/>
              <a:t>Üçüncü düzey</a:t>
            </a:r>
          </a:p>
          <a:p>
            <a:pPr lvl="3" eaLnBrk="1" latinLnBrk="0" hangingPunct="1"/>
            <a:r>
              <a:rPr kumimoji="0" lang="tr-TR" smtClean="0"/>
              <a:t>Dördüncü düzey</a:t>
            </a:r>
          </a:p>
          <a:p>
            <a:pPr lvl="4" eaLnBrk="1" latinLnBrk="0" hangingPunct="1"/>
            <a:r>
              <a:rPr kumimoji="0" lang="tr-TR" smtClean="0"/>
              <a:t>Beşinci düzey</a:t>
            </a:r>
            <a:endParaRPr kumimoji="0" lang="en-US"/>
          </a:p>
        </p:txBody>
      </p:sp>
      <p:sp>
        <p:nvSpPr>
          <p:cNvPr id="24" name="23 Veri Yer Tutucusu"/>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A98C7B6B-3D17-4510-968B-39EDFEF2D893}" type="datetimeFigureOut">
              <a:rPr lang="tr-TR" smtClean="0"/>
              <a:pPr/>
              <a:t>10.01.2020</a:t>
            </a:fld>
            <a:endParaRPr lang="tr-TR"/>
          </a:p>
        </p:txBody>
      </p:sp>
      <p:sp>
        <p:nvSpPr>
          <p:cNvPr id="10" name="9 Altbilgi Yer Tutucusu"/>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tr-TR"/>
          </a:p>
        </p:txBody>
      </p:sp>
      <p:sp>
        <p:nvSpPr>
          <p:cNvPr id="22" name="21 Slayt Numarası Yer Tutucusu"/>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EB44C86E-CB42-41F2-9731-6C564B1F277B}" type="slidenum">
              <a:rPr lang="tr-TR" smtClean="0"/>
              <a:pPr/>
              <a:t>‹#›</a:t>
            </a:fld>
            <a:endParaRPr lang="tr-TR"/>
          </a:p>
        </p:txBody>
      </p:sp>
      <p:sp>
        <p:nvSpPr>
          <p:cNvPr id="15" name="14 Dikdörtgen"/>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ctrTitle"/>
          </p:nvPr>
        </p:nvSpPr>
        <p:spPr>
          <a:xfrm>
            <a:off x="1432560" y="2866572"/>
            <a:ext cx="7406640" cy="1472184"/>
          </a:xfrm>
        </p:spPr>
        <p:txBody>
          <a:bodyPr/>
          <a:lstStyle/>
          <a:p>
            <a:r>
              <a:rPr lang="tr-TR" sz="4800" dirty="0" smtClean="0">
                <a:latin typeface="Centaur" pitchFamily="18" charset="0"/>
              </a:rPr>
              <a:t>WALDORF YAKLAŞIMI</a:t>
            </a:r>
            <a:endParaRPr lang="tr-TR" sz="4800" dirty="0">
              <a:latin typeface="Centaur" pitchFamily="18" charset="0"/>
            </a:endParaRPr>
          </a:p>
        </p:txBody>
      </p:sp>
      <p:sp>
        <p:nvSpPr>
          <p:cNvPr id="4" name="Alt Başlık 3"/>
          <p:cNvSpPr>
            <a:spLocks noGrp="1"/>
          </p:cNvSpPr>
          <p:nvPr>
            <p:ph type="subTitle" idx="1"/>
          </p:nvPr>
        </p:nvSpPr>
        <p:spPr/>
        <p:txBody>
          <a:bodyPr/>
          <a:lstStyle/>
          <a:p>
            <a:endParaRPr lang="tr-T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normAutofit/>
          </a:bodyPr>
          <a:lstStyle/>
          <a:p>
            <a:r>
              <a:rPr lang="tr-TR" dirty="0" err="1" smtClean="0">
                <a:latin typeface="Centaur" pitchFamily="18" charset="0"/>
              </a:rPr>
              <a:t>Waldorf</a:t>
            </a:r>
            <a:r>
              <a:rPr lang="tr-TR" dirty="0" smtClean="0">
                <a:latin typeface="Centaur" pitchFamily="18" charset="0"/>
              </a:rPr>
              <a:t> Yaklaşımı ilk olarak 1919 yılında Almanya’da ortaya çıkmıştır.</a:t>
            </a:r>
          </a:p>
          <a:p>
            <a:r>
              <a:rPr lang="tr-TR" dirty="0" smtClean="0">
                <a:latin typeface="Centaur" pitchFamily="18" charset="0"/>
              </a:rPr>
              <a:t> </a:t>
            </a:r>
            <a:r>
              <a:rPr lang="tr-TR" dirty="0" err="1" smtClean="0">
                <a:latin typeface="Centaur" pitchFamily="18" charset="0"/>
              </a:rPr>
              <a:t>Rudolf</a:t>
            </a:r>
            <a:r>
              <a:rPr lang="tr-TR" dirty="0" smtClean="0">
                <a:latin typeface="Centaur" pitchFamily="18" charset="0"/>
              </a:rPr>
              <a:t> </a:t>
            </a:r>
            <a:r>
              <a:rPr lang="tr-TR" dirty="0" err="1" smtClean="0">
                <a:latin typeface="Centaur" pitchFamily="18" charset="0"/>
              </a:rPr>
              <a:t>Steiner</a:t>
            </a:r>
            <a:r>
              <a:rPr lang="tr-TR" dirty="0" smtClean="0">
                <a:latin typeface="Centaur" pitchFamily="18" charset="0"/>
              </a:rPr>
              <a:t> tarafından geliştirilen bu yaklaşım, çocuk ruhunun düşünme, hissetme ve istekli olma yapısının gelişmesini sağlayarak, yaşam hakkında bilgi sahibi olma ve sağlıklı ve yapıcı bir yolla yaşamda aktif rol almasına yardımcı olabilmek amacını gütmektedir.</a:t>
            </a:r>
          </a:p>
          <a:p>
            <a:endParaRPr lang="tr-TR"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p:txBody>
          <a:bodyPr/>
          <a:lstStyle/>
          <a:p>
            <a:r>
              <a:rPr lang="tr-TR" dirty="0" err="1">
                <a:latin typeface="Centaur" pitchFamily="18" charset="0"/>
              </a:rPr>
              <a:t>Waldorf</a:t>
            </a:r>
            <a:r>
              <a:rPr lang="tr-TR" dirty="0">
                <a:latin typeface="Centaur" pitchFamily="18" charset="0"/>
              </a:rPr>
              <a:t> yaklaşımı çocuğu merkeze alan </a:t>
            </a:r>
            <a:r>
              <a:rPr lang="tr-TR" dirty="0" smtClean="0">
                <a:latin typeface="Centaur" pitchFamily="18" charset="0"/>
              </a:rPr>
              <a:t>bir yaklaşımıdır</a:t>
            </a:r>
            <a:r>
              <a:rPr lang="tr-TR" dirty="0">
                <a:latin typeface="Centaur" pitchFamily="18" charset="0"/>
              </a:rPr>
              <a:t>. </a:t>
            </a:r>
            <a:endParaRPr lang="tr-TR" dirty="0" smtClean="0">
              <a:latin typeface="Centaur" pitchFamily="18" charset="0"/>
            </a:endParaRPr>
          </a:p>
          <a:p>
            <a:pPr>
              <a:buNone/>
            </a:pPr>
            <a:endParaRPr lang="tr-TR" dirty="0" smtClean="0">
              <a:latin typeface="Centaur" pitchFamily="18" charset="0"/>
            </a:endParaRPr>
          </a:p>
          <a:p>
            <a:r>
              <a:rPr lang="tr-TR" dirty="0" smtClean="0">
                <a:latin typeface="Centaur" pitchFamily="18" charset="0"/>
              </a:rPr>
              <a:t>Bu </a:t>
            </a:r>
            <a:r>
              <a:rPr lang="tr-TR" dirty="0">
                <a:latin typeface="Centaur" pitchFamily="18" charset="0"/>
              </a:rPr>
              <a:t>felsefe doğrultusunda çocuk eğlenerek öğrenmekte, bir taraftan </a:t>
            </a:r>
            <a:r>
              <a:rPr lang="tr-TR" dirty="0" smtClean="0">
                <a:latin typeface="Centaur" pitchFamily="18" charset="0"/>
              </a:rPr>
              <a:t>yaratıcılık </a:t>
            </a:r>
            <a:r>
              <a:rPr lang="tr-TR" dirty="0">
                <a:latin typeface="Centaur" pitchFamily="18" charset="0"/>
              </a:rPr>
              <a:t>gelişimi desteklenirken, diğer taraftan da kendine güven duygusu artmaktadır.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28600"/>
            <a:ext cx="8229600" cy="1143000"/>
          </a:xfrm>
        </p:spPr>
        <p:txBody>
          <a:bodyPr>
            <a:normAutofit fontScale="90000"/>
          </a:bodyPr>
          <a:lstStyle/>
          <a:p>
            <a:r>
              <a:rPr lang="tr-TR" dirty="0" smtClean="0">
                <a:latin typeface="Centaur" pitchFamily="18" charset="0"/>
              </a:rPr>
              <a:t/>
            </a:r>
            <a:br>
              <a:rPr lang="tr-TR" dirty="0" smtClean="0">
                <a:latin typeface="Centaur" pitchFamily="18" charset="0"/>
              </a:rPr>
            </a:br>
            <a:r>
              <a:rPr lang="tr-TR" dirty="0" smtClean="0">
                <a:latin typeface="Centaur" pitchFamily="18" charset="0"/>
              </a:rPr>
              <a:t>Bu eğitimin aşamaları birçok öğe ile ilişkilidir. Bu öğeler: </a:t>
            </a:r>
            <a:r>
              <a:rPr lang="tr-TR" dirty="0" smtClean="0"/>
              <a:t/>
            </a:r>
            <a:br>
              <a:rPr lang="tr-TR" dirty="0" smtClean="0"/>
            </a:br>
            <a:endParaRPr lang="tr-TR" dirty="0"/>
          </a:p>
        </p:txBody>
      </p:sp>
      <p:sp>
        <p:nvSpPr>
          <p:cNvPr id="3" name="2 İçerik Yer Tutucusu"/>
          <p:cNvSpPr>
            <a:spLocks noGrp="1"/>
          </p:cNvSpPr>
          <p:nvPr>
            <p:ph idx="1"/>
          </p:nvPr>
        </p:nvSpPr>
        <p:spPr>
          <a:xfrm>
            <a:off x="990600" y="1524000"/>
            <a:ext cx="8305800" cy="5105400"/>
          </a:xfrm>
        </p:spPr>
        <p:txBody>
          <a:bodyPr>
            <a:noAutofit/>
          </a:bodyPr>
          <a:lstStyle/>
          <a:p>
            <a:endParaRPr lang="tr-TR" sz="1600" dirty="0"/>
          </a:p>
          <a:p>
            <a:r>
              <a:rPr lang="tr-TR" sz="2400" dirty="0" smtClean="0">
                <a:latin typeface="Centaur" pitchFamily="18" charset="0"/>
              </a:rPr>
              <a:t>Denge</a:t>
            </a:r>
            <a:r>
              <a:rPr lang="tr-TR" sz="2400" dirty="0">
                <a:latin typeface="Centaur" pitchFamily="18" charset="0"/>
              </a:rPr>
              <a:t>, koordinasyon, ritim duygusu, uzaysal oryantasyonu geliştiren fiziksel etkinliklere programda yer verme, </a:t>
            </a:r>
          </a:p>
          <a:p>
            <a:r>
              <a:rPr lang="tr-TR" sz="2400" dirty="0" smtClean="0">
                <a:latin typeface="Centaur" pitchFamily="18" charset="0"/>
              </a:rPr>
              <a:t>Yaşa </a:t>
            </a:r>
            <a:r>
              <a:rPr lang="tr-TR" sz="2400" dirty="0">
                <a:latin typeface="Centaur" pitchFamily="18" charset="0"/>
              </a:rPr>
              <a:t>uygun olan fiziksel, sanatsal ve akademik görevleri etkinlikler doğrultusunda tamamlama, </a:t>
            </a:r>
          </a:p>
          <a:p>
            <a:r>
              <a:rPr lang="tr-TR" sz="2400" dirty="0" smtClean="0">
                <a:latin typeface="Centaur" pitchFamily="18" charset="0"/>
              </a:rPr>
              <a:t>Hikaye,drama </a:t>
            </a:r>
            <a:r>
              <a:rPr lang="tr-TR" sz="2400" dirty="0">
                <a:latin typeface="Centaur" pitchFamily="18" charset="0"/>
              </a:rPr>
              <a:t>ve resim etkinlikleriyle duyguları derinleştirme, </a:t>
            </a:r>
          </a:p>
          <a:p>
            <a:r>
              <a:rPr lang="tr-TR" sz="2400" dirty="0" smtClean="0">
                <a:latin typeface="Centaur" pitchFamily="18" charset="0"/>
              </a:rPr>
              <a:t>Basit </a:t>
            </a:r>
            <a:r>
              <a:rPr lang="tr-TR" sz="2400" dirty="0">
                <a:latin typeface="Centaur" pitchFamily="18" charset="0"/>
              </a:rPr>
              <a:t>somut sıralamadan soyut düşünmeye doğru düşünceyi geliştirme, </a:t>
            </a:r>
          </a:p>
          <a:p>
            <a:r>
              <a:rPr lang="tr-TR" sz="2400" dirty="0" smtClean="0">
                <a:latin typeface="Centaur" pitchFamily="18" charset="0"/>
              </a:rPr>
              <a:t>Çocukların </a:t>
            </a:r>
            <a:r>
              <a:rPr lang="tr-TR" sz="2400" dirty="0">
                <a:latin typeface="Centaur" pitchFamily="18" charset="0"/>
              </a:rPr>
              <a:t>doğal yeteneklerini ortaya çıkarma, </a:t>
            </a:r>
          </a:p>
          <a:p>
            <a:r>
              <a:rPr lang="tr-TR" sz="2400" dirty="0" smtClean="0">
                <a:latin typeface="Centaur" pitchFamily="18" charset="0"/>
              </a:rPr>
              <a:t>Karşılıklı </a:t>
            </a:r>
            <a:r>
              <a:rPr lang="tr-TR" sz="2400" dirty="0">
                <a:latin typeface="Centaur" pitchFamily="18" charset="0"/>
              </a:rPr>
              <a:t>saygı, nezaket, işbirliği ile diğerlerine yardım ve dile özgü kullanımları içine alan temel insan değerlerini ifade etme, </a:t>
            </a:r>
          </a:p>
          <a:p>
            <a:r>
              <a:rPr lang="tr-TR" sz="2400" dirty="0" smtClean="0">
                <a:latin typeface="Centaur" pitchFamily="18" charset="0"/>
              </a:rPr>
              <a:t>Zaman</a:t>
            </a:r>
            <a:r>
              <a:rPr lang="tr-TR" sz="2400" dirty="0">
                <a:latin typeface="Centaur" pitchFamily="18" charset="0"/>
              </a:rPr>
              <a:t>, çevre ve şartlara uyum için gerekli olan bilgi ve yetenek birikimini edinmedir (Berk, 1994). </a:t>
            </a:r>
          </a:p>
          <a:p>
            <a:endParaRPr lang="tr-TR" sz="1600" dirty="0">
              <a:latin typeface="Centaur"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990600" y="274638"/>
            <a:ext cx="7943088" cy="1143000"/>
          </a:xfrm>
        </p:spPr>
        <p:txBody>
          <a:bodyPr>
            <a:normAutofit/>
          </a:bodyPr>
          <a:lstStyle/>
          <a:p>
            <a:pPr algn="l"/>
            <a:r>
              <a:rPr lang="tr-TR" sz="4800" dirty="0" smtClean="0">
                <a:latin typeface="Centaur" pitchFamily="18" charset="0"/>
              </a:rPr>
              <a:t>ÖĞRETMENLER</a:t>
            </a:r>
            <a:endParaRPr lang="tr-TR" sz="4800" dirty="0">
              <a:latin typeface="Centaur" pitchFamily="18" charset="0"/>
            </a:endParaRPr>
          </a:p>
        </p:txBody>
      </p:sp>
      <p:sp>
        <p:nvSpPr>
          <p:cNvPr id="3" name="2 İçerik Yer Tutucusu"/>
          <p:cNvSpPr>
            <a:spLocks noGrp="1"/>
          </p:cNvSpPr>
          <p:nvPr>
            <p:ph idx="1"/>
          </p:nvPr>
        </p:nvSpPr>
        <p:spPr>
          <a:xfrm>
            <a:off x="838200" y="1447800"/>
            <a:ext cx="8305800" cy="4800600"/>
          </a:xfrm>
        </p:spPr>
        <p:txBody>
          <a:bodyPr>
            <a:noAutofit/>
          </a:bodyPr>
          <a:lstStyle/>
          <a:p>
            <a:r>
              <a:rPr lang="tr-TR" dirty="0" err="1">
                <a:latin typeface="Centaur" pitchFamily="18" charset="0"/>
              </a:rPr>
              <a:t>Waldorf</a:t>
            </a:r>
            <a:r>
              <a:rPr lang="tr-TR" dirty="0">
                <a:latin typeface="Centaur" pitchFamily="18" charset="0"/>
              </a:rPr>
              <a:t> yaklaşımına göre, </a:t>
            </a:r>
            <a:r>
              <a:rPr lang="tr-TR" dirty="0" err="1">
                <a:latin typeface="Centaur" pitchFamily="18" charset="0"/>
              </a:rPr>
              <a:t>Waldorf</a:t>
            </a:r>
            <a:r>
              <a:rPr lang="tr-TR" dirty="0">
                <a:latin typeface="Centaur" pitchFamily="18" charset="0"/>
              </a:rPr>
              <a:t> öğretmenleri kendilerinin “ her çocuğun içinde bulunan gerçek öğrenme sevgisini” ortaya çıkarmaya adamıştır. Öğretim süresince sanatı ve etkinlikleri özgürce kullanmaktadır. </a:t>
            </a:r>
            <a:r>
              <a:rPr lang="tr-TR" dirty="0" smtClean="0">
                <a:latin typeface="Centaur" pitchFamily="18" charset="0"/>
              </a:rPr>
              <a:t>Öğretmenler, </a:t>
            </a:r>
            <a:r>
              <a:rPr lang="tr-TR" dirty="0">
                <a:latin typeface="Centaur" pitchFamily="18" charset="0"/>
              </a:rPr>
              <a:t>bir üniversite diploması ve bir </a:t>
            </a:r>
            <a:r>
              <a:rPr lang="tr-TR" dirty="0" err="1" smtClean="0">
                <a:latin typeface="Centaur" pitchFamily="18" charset="0"/>
              </a:rPr>
              <a:t>Waldorf</a:t>
            </a:r>
            <a:r>
              <a:rPr lang="tr-TR" dirty="0" smtClean="0">
                <a:latin typeface="Centaur" pitchFamily="18" charset="0"/>
              </a:rPr>
              <a:t> </a:t>
            </a:r>
            <a:r>
              <a:rPr lang="tr-TR" dirty="0">
                <a:latin typeface="Centaur" pitchFamily="18" charset="0"/>
              </a:rPr>
              <a:t>Okulu Öğretmen Koleji ya da Enstitüsünün sertifikasına sahip olmak zorundadır.Öğretmenler için eğitim iki ya da üç yıl olmakla birlikte deneyimli öğretmenlerin gözetiminde uygulamalı bir eğitim de söz konusudur (</a:t>
            </a:r>
            <a:r>
              <a:rPr lang="tr-TR" dirty="0" err="1">
                <a:latin typeface="Centaur" pitchFamily="18" charset="0"/>
              </a:rPr>
              <a:t>Reinhard</a:t>
            </a:r>
            <a:r>
              <a:rPr lang="tr-TR" dirty="0">
                <a:latin typeface="Centaur" pitchFamily="18" charset="0"/>
              </a:rPr>
              <a:t>, 1997).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990600" y="274638"/>
            <a:ext cx="7943088" cy="1143000"/>
          </a:xfrm>
        </p:spPr>
        <p:txBody>
          <a:bodyPr>
            <a:normAutofit/>
          </a:bodyPr>
          <a:lstStyle/>
          <a:p>
            <a:r>
              <a:rPr lang="tr-TR" sz="4800" dirty="0" err="1" smtClean="0">
                <a:latin typeface="Centaur" pitchFamily="18" charset="0"/>
              </a:rPr>
              <a:t>Waldorf</a:t>
            </a:r>
            <a:r>
              <a:rPr lang="tr-TR" sz="4800" dirty="0" smtClean="0">
                <a:latin typeface="Centaur" pitchFamily="18" charset="0"/>
              </a:rPr>
              <a:t> Okullarında öğretmen; </a:t>
            </a:r>
            <a:endParaRPr lang="tr-TR" sz="4800" dirty="0">
              <a:latin typeface="Centaur" pitchFamily="18" charset="0"/>
            </a:endParaRPr>
          </a:p>
        </p:txBody>
      </p:sp>
      <p:sp>
        <p:nvSpPr>
          <p:cNvPr id="3" name="2 İçerik Yer Tutucusu"/>
          <p:cNvSpPr>
            <a:spLocks noGrp="1"/>
          </p:cNvSpPr>
          <p:nvPr>
            <p:ph idx="1"/>
          </p:nvPr>
        </p:nvSpPr>
        <p:spPr>
          <a:xfrm>
            <a:off x="1066800" y="1447800"/>
            <a:ext cx="7866888" cy="5257800"/>
          </a:xfrm>
        </p:spPr>
        <p:txBody>
          <a:bodyPr>
            <a:normAutofit/>
          </a:bodyPr>
          <a:lstStyle/>
          <a:p>
            <a:pPr>
              <a:buNone/>
            </a:pPr>
            <a:endParaRPr lang="tr-TR" dirty="0"/>
          </a:p>
          <a:p>
            <a:r>
              <a:rPr lang="tr-TR" sz="3600" dirty="0" smtClean="0">
                <a:latin typeface="Centaur" pitchFamily="18" charset="0"/>
              </a:rPr>
              <a:t>Düşünürdür</a:t>
            </a:r>
            <a:r>
              <a:rPr lang="tr-TR" sz="3600" dirty="0">
                <a:latin typeface="Centaur" pitchFamily="18" charset="0"/>
              </a:rPr>
              <a:t>, </a:t>
            </a:r>
          </a:p>
          <a:p>
            <a:r>
              <a:rPr lang="tr-TR" sz="3600" dirty="0" smtClean="0">
                <a:latin typeface="Centaur" pitchFamily="18" charset="0"/>
              </a:rPr>
              <a:t>Sanatçıdır</a:t>
            </a:r>
            <a:r>
              <a:rPr lang="tr-TR" sz="3600" dirty="0">
                <a:latin typeface="Centaur" pitchFamily="18" charset="0"/>
              </a:rPr>
              <a:t>, </a:t>
            </a:r>
          </a:p>
          <a:p>
            <a:r>
              <a:rPr lang="tr-TR" sz="3600" dirty="0" smtClean="0">
                <a:latin typeface="Centaur" pitchFamily="18" charset="0"/>
              </a:rPr>
              <a:t>Bilim </a:t>
            </a:r>
            <a:r>
              <a:rPr lang="tr-TR" sz="3600" dirty="0">
                <a:latin typeface="Centaur" pitchFamily="18" charset="0"/>
              </a:rPr>
              <a:t>adamıdır, </a:t>
            </a:r>
          </a:p>
          <a:p>
            <a:r>
              <a:rPr lang="tr-TR" sz="3600" dirty="0" smtClean="0">
                <a:latin typeface="Centaur" pitchFamily="18" charset="0"/>
              </a:rPr>
              <a:t>Şairdir</a:t>
            </a:r>
            <a:r>
              <a:rPr lang="tr-TR" sz="3600" dirty="0">
                <a:latin typeface="Centaur" pitchFamily="18" charset="0"/>
              </a:rPr>
              <a:t>, </a:t>
            </a:r>
          </a:p>
          <a:p>
            <a:r>
              <a:rPr lang="tr-TR" sz="3600" dirty="0" smtClean="0">
                <a:latin typeface="Centaur" pitchFamily="18" charset="0"/>
              </a:rPr>
              <a:t>Çevrecidir</a:t>
            </a:r>
            <a:r>
              <a:rPr lang="tr-TR" sz="3600" dirty="0">
                <a:latin typeface="Centaur" pitchFamily="18" charset="0"/>
              </a:rPr>
              <a:t>, </a:t>
            </a:r>
          </a:p>
          <a:p>
            <a:r>
              <a:rPr lang="es-ES" sz="3600" dirty="0" smtClean="0">
                <a:latin typeface="Centaur" pitchFamily="18" charset="0"/>
              </a:rPr>
              <a:t>Müzisyendir </a:t>
            </a:r>
            <a:r>
              <a:rPr lang="es-ES" sz="3600" dirty="0">
                <a:latin typeface="Centaur" pitchFamily="18" charset="0"/>
              </a:rPr>
              <a:t>(Astley ve Jacson, 2000; Houston, 1990). </a:t>
            </a:r>
          </a:p>
          <a:p>
            <a:endParaRPr lang="tr-TR" sz="3600" dirty="0">
              <a:latin typeface="Centaur"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z="4800" dirty="0" err="1">
                <a:effectLst/>
                <a:latin typeface="Centaur" pitchFamily="18" charset="0"/>
              </a:rPr>
              <a:t>Waldorf</a:t>
            </a:r>
            <a:r>
              <a:rPr lang="tr-TR" sz="4800" dirty="0">
                <a:effectLst/>
                <a:latin typeface="Centaur" pitchFamily="18" charset="0"/>
              </a:rPr>
              <a:t> Okullarında Eğitim</a:t>
            </a:r>
            <a:r>
              <a:rPr lang="tr-TR" b="1" dirty="0"/>
              <a:t> </a:t>
            </a:r>
            <a:endParaRPr lang="tr-TR" dirty="0"/>
          </a:p>
        </p:txBody>
      </p:sp>
      <p:sp>
        <p:nvSpPr>
          <p:cNvPr id="3" name="2 İçerik Yer Tutucusu"/>
          <p:cNvSpPr>
            <a:spLocks noGrp="1"/>
          </p:cNvSpPr>
          <p:nvPr>
            <p:ph idx="1"/>
          </p:nvPr>
        </p:nvSpPr>
        <p:spPr/>
        <p:txBody>
          <a:bodyPr>
            <a:normAutofit/>
          </a:bodyPr>
          <a:lstStyle/>
          <a:p>
            <a:r>
              <a:rPr lang="tr-TR" dirty="0" err="1">
                <a:latin typeface="Centaur" pitchFamily="18" charset="0"/>
              </a:rPr>
              <a:t>Waldorf</a:t>
            </a:r>
            <a:r>
              <a:rPr lang="tr-TR" dirty="0">
                <a:latin typeface="Centaur" pitchFamily="18" charset="0"/>
              </a:rPr>
              <a:t> programının temel amacını çocuğu bütünüyle eğitmektir; ”Beyin, kalp ve eller” bu programın temel felsefesini oluşturmaktadır. </a:t>
            </a:r>
            <a:r>
              <a:rPr lang="tr-TR" dirty="0" err="1">
                <a:latin typeface="Centaur" pitchFamily="18" charset="0"/>
              </a:rPr>
              <a:t>Waldorf</a:t>
            </a:r>
            <a:r>
              <a:rPr lang="tr-TR" dirty="0">
                <a:latin typeface="Centaur" pitchFamily="18" charset="0"/>
              </a:rPr>
              <a:t> Okulları programını bu anlayış üzerine inşa etmiştir (</a:t>
            </a:r>
            <a:r>
              <a:rPr lang="tr-TR" dirty="0" err="1">
                <a:latin typeface="Centaur" pitchFamily="18" charset="0"/>
              </a:rPr>
              <a:t>Astley</a:t>
            </a:r>
            <a:r>
              <a:rPr lang="tr-TR" dirty="0">
                <a:latin typeface="Centaur" pitchFamily="18" charset="0"/>
              </a:rPr>
              <a:t> ve </a:t>
            </a:r>
            <a:r>
              <a:rPr lang="tr-TR" dirty="0" err="1">
                <a:latin typeface="Centaur" pitchFamily="18" charset="0"/>
              </a:rPr>
              <a:t>Jacson</a:t>
            </a:r>
            <a:r>
              <a:rPr lang="tr-TR" dirty="0">
                <a:latin typeface="Centaur" pitchFamily="18" charset="0"/>
              </a:rPr>
              <a:t>, 2000).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normAutofit/>
          </a:bodyPr>
          <a:lstStyle/>
          <a:p>
            <a:r>
              <a:rPr lang="tr-TR" sz="4800" dirty="0" err="1">
                <a:effectLst/>
                <a:latin typeface="Centaur" pitchFamily="18" charset="0"/>
              </a:rPr>
              <a:t>Waldorf</a:t>
            </a:r>
            <a:r>
              <a:rPr lang="tr-TR" sz="4800" dirty="0">
                <a:effectLst/>
                <a:latin typeface="Centaur" pitchFamily="18" charset="0"/>
              </a:rPr>
              <a:t> Eğitiminin Özellikleri </a:t>
            </a:r>
          </a:p>
        </p:txBody>
      </p:sp>
      <p:sp>
        <p:nvSpPr>
          <p:cNvPr id="3" name="2 İçerik Yer Tutucusu"/>
          <p:cNvSpPr>
            <a:spLocks noGrp="1"/>
          </p:cNvSpPr>
          <p:nvPr>
            <p:ph idx="1"/>
          </p:nvPr>
        </p:nvSpPr>
        <p:spPr>
          <a:xfrm>
            <a:off x="990600" y="1447800"/>
            <a:ext cx="8153400" cy="4800600"/>
          </a:xfrm>
        </p:spPr>
        <p:txBody>
          <a:bodyPr>
            <a:normAutofit fontScale="92500" lnSpcReduction="20000"/>
          </a:bodyPr>
          <a:lstStyle/>
          <a:p>
            <a:r>
              <a:rPr lang="tr-TR" sz="3300" dirty="0" err="1">
                <a:latin typeface="Centaur" pitchFamily="18" charset="0"/>
              </a:rPr>
              <a:t>Waldorf</a:t>
            </a:r>
            <a:r>
              <a:rPr lang="tr-TR" sz="3300" dirty="0">
                <a:latin typeface="Centaur" pitchFamily="18" charset="0"/>
              </a:rPr>
              <a:t> Okullarında Eğitimin ilk yıllarında akademik bilginin yeri çok </a:t>
            </a:r>
            <a:r>
              <a:rPr lang="tr-TR" sz="3300" dirty="0" smtClean="0">
                <a:latin typeface="Centaur" pitchFamily="18" charset="0"/>
              </a:rPr>
              <a:t>azdır; </a:t>
            </a:r>
            <a:r>
              <a:rPr lang="tr-TR" sz="3300" dirty="0">
                <a:latin typeface="Centaur" pitchFamily="18" charset="0"/>
              </a:rPr>
              <a:t>hatta anasınıflarında akademik içerik yer almamaktadır. </a:t>
            </a:r>
            <a:endParaRPr lang="tr-TR" sz="3300" dirty="0" smtClean="0">
              <a:latin typeface="Centaur" pitchFamily="18" charset="0"/>
            </a:endParaRPr>
          </a:p>
          <a:p>
            <a:r>
              <a:rPr lang="tr-TR" sz="3300" dirty="0" err="1">
                <a:latin typeface="Centaur" pitchFamily="18" charset="0"/>
              </a:rPr>
              <a:t>Waldorf</a:t>
            </a:r>
            <a:r>
              <a:rPr lang="tr-TR" sz="3300" dirty="0">
                <a:latin typeface="Centaur" pitchFamily="18" charset="0"/>
              </a:rPr>
              <a:t> </a:t>
            </a:r>
            <a:r>
              <a:rPr lang="tr-TR" sz="3300" dirty="0" smtClean="0">
                <a:latin typeface="Centaur" pitchFamily="18" charset="0"/>
              </a:rPr>
              <a:t>okullarının </a:t>
            </a:r>
            <a:r>
              <a:rPr lang="tr-TR" sz="3300" dirty="0">
                <a:latin typeface="Centaur" pitchFamily="18" charset="0"/>
              </a:rPr>
              <a:t>sınıflarında plastikten yapılma hiç bir malzeme kullanılmamakla birlikte çocukların elektronik araçlar kullanmaları da istenmemektedir. </a:t>
            </a:r>
            <a:endParaRPr lang="tr-TR" sz="3300" dirty="0" smtClean="0">
              <a:latin typeface="Centaur" pitchFamily="18" charset="0"/>
            </a:endParaRPr>
          </a:p>
          <a:p>
            <a:r>
              <a:rPr lang="tr-TR" sz="3300" dirty="0" smtClean="0">
                <a:latin typeface="Centaur" pitchFamily="18" charset="0"/>
              </a:rPr>
              <a:t>Çocuklar </a:t>
            </a:r>
            <a:r>
              <a:rPr lang="tr-TR" sz="3300" dirty="0">
                <a:latin typeface="Centaur" pitchFamily="18" charset="0"/>
              </a:rPr>
              <a:t>tahta bloklar, ipek, yün, taşlar, çam kozalakları gibi doğal materyallere </a:t>
            </a:r>
            <a:r>
              <a:rPr lang="tr-TR" sz="3300" dirty="0" smtClean="0">
                <a:latin typeface="Centaur" pitchFamily="18" charset="0"/>
              </a:rPr>
              <a:t>etkinliklerini gerçekleştirmektedir</a:t>
            </a:r>
            <a:r>
              <a:rPr lang="tr-TR" sz="3300" dirty="0">
                <a:latin typeface="Centaur" pitchFamily="18" charset="0"/>
              </a:rPr>
              <a:t>. Oyuncakların basit ve doğal olması çocuğun hayal gücünü daha aktif hale getirmekte ve böylece yaratıcı akıl için daha iyi bir zemin hazırlanmış olmaktadır (Berk, 1994). </a:t>
            </a:r>
            <a:endParaRPr lang="tr-TR" sz="3300" dirty="0" smtClean="0">
              <a:latin typeface="Centaur" pitchFamily="18" charset="0"/>
            </a:endParaRPr>
          </a:p>
          <a:p>
            <a:endParaRPr lang="tr-T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a:xfrm>
            <a:off x="990600" y="1447800"/>
            <a:ext cx="7943088" cy="4800600"/>
          </a:xfrm>
        </p:spPr>
        <p:txBody>
          <a:bodyPr>
            <a:normAutofit/>
          </a:bodyPr>
          <a:lstStyle/>
          <a:p>
            <a:r>
              <a:rPr lang="tr-TR" dirty="0" err="1">
                <a:latin typeface="Centaur" pitchFamily="18" charset="0"/>
              </a:rPr>
              <a:t>Waldorf</a:t>
            </a:r>
            <a:r>
              <a:rPr lang="tr-TR" dirty="0">
                <a:latin typeface="Centaur" pitchFamily="18" charset="0"/>
              </a:rPr>
              <a:t> programları çocuk üç yaşındayken uygulanmaya başlamaktadır. Bu programlar resim, oyun, şarkı, öykü, bahçe işleri ve mevsime bağlı etkinliklerden oluşmaktadır. Bunlara ek olarak </a:t>
            </a:r>
            <a:r>
              <a:rPr lang="tr-TR" dirty="0" smtClean="0">
                <a:latin typeface="Centaur" pitchFamily="18" charset="0"/>
              </a:rPr>
              <a:t>sanatsal </a:t>
            </a:r>
            <a:r>
              <a:rPr lang="tr-TR" dirty="0">
                <a:latin typeface="Centaur" pitchFamily="18" charset="0"/>
              </a:rPr>
              <a:t>ve pratik çalışmalar, taklitçi oyun, piyes, halk hikayeleri, peri masalları, kukla gösterimi, müzik, fabllar, efsaneler, </a:t>
            </a:r>
            <a:r>
              <a:rPr lang="tr-TR" dirty="0" smtClean="0">
                <a:latin typeface="Centaur" pitchFamily="18" charset="0"/>
              </a:rPr>
              <a:t>sayılar, doğa </a:t>
            </a:r>
            <a:r>
              <a:rPr lang="tr-TR" dirty="0">
                <a:latin typeface="Centaur" pitchFamily="18" charset="0"/>
              </a:rPr>
              <a:t>öyküleri, bahçecilik gibi etkinliklerde gerçekleştirilmektedir (</a:t>
            </a:r>
            <a:r>
              <a:rPr lang="tr-TR" dirty="0" err="1">
                <a:latin typeface="Centaur" pitchFamily="18" charset="0"/>
              </a:rPr>
              <a:t>Reinhard</a:t>
            </a:r>
            <a:r>
              <a:rPr lang="tr-TR" dirty="0">
                <a:latin typeface="Centaur" pitchFamily="18" charset="0"/>
              </a:rPr>
              <a:t>, 1997). </a:t>
            </a:r>
            <a:endParaRPr lang="tr-TR" dirty="0" smtClean="0">
              <a:latin typeface="Centaur" pitchFamily="18" charset="0"/>
            </a:endParaRPr>
          </a:p>
          <a:p>
            <a:endParaRPr lang="tr-TR" dirty="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a:xfrm>
            <a:off x="990600" y="1447800"/>
            <a:ext cx="7943088" cy="4800600"/>
          </a:xfrm>
        </p:spPr>
        <p:txBody>
          <a:bodyPr>
            <a:normAutofit/>
          </a:bodyPr>
          <a:lstStyle/>
          <a:p>
            <a:r>
              <a:rPr lang="tr-TR" dirty="0">
                <a:latin typeface="Centaur" pitchFamily="18" charset="0"/>
              </a:rPr>
              <a:t>Okulöncesi sınıfı, çeşitli bireysel ve grup aktiviteleriyle yapılandırılmıştır. Her gün hava yağmurlu bile olsa bahçe oyunlarına programda yer verilmekle birlikte, haftada en az birkaç kez doğa yürüyüşüne gidilmektedir. Sabahları güne başlarken </a:t>
            </a:r>
            <a:r>
              <a:rPr lang="tr-TR" dirty="0" smtClean="0">
                <a:latin typeface="Centaur" pitchFamily="18" charset="0"/>
              </a:rPr>
              <a:t>çocuklar; bedenlerini </a:t>
            </a:r>
            <a:r>
              <a:rPr lang="tr-TR" dirty="0">
                <a:latin typeface="Centaur" pitchFamily="18" charset="0"/>
              </a:rPr>
              <a:t>koşarak, zıplayarak, tırmanarak yeteri kadar </a:t>
            </a:r>
            <a:r>
              <a:rPr lang="tr-TR" dirty="0" smtClean="0">
                <a:latin typeface="Centaur" pitchFamily="18" charset="0"/>
              </a:rPr>
              <a:t>hareket </a:t>
            </a:r>
            <a:r>
              <a:rPr lang="tr-TR" dirty="0">
                <a:latin typeface="Centaur" pitchFamily="18" charset="0"/>
              </a:rPr>
              <a:t>ettirmektedirler (Houston, 1990).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a:xfrm>
            <a:off x="990600" y="1447800"/>
            <a:ext cx="8153400" cy="4800600"/>
          </a:xfrm>
        </p:spPr>
        <p:txBody>
          <a:bodyPr>
            <a:normAutofit/>
          </a:bodyPr>
          <a:lstStyle/>
          <a:p>
            <a:r>
              <a:rPr lang="tr-TR" dirty="0">
                <a:latin typeface="Centaur" pitchFamily="18" charset="0"/>
              </a:rPr>
              <a:t>Doğumdan yedi yaşına kadar olan bu dönemde çocuk için her şey </a:t>
            </a:r>
            <a:r>
              <a:rPr lang="tr-TR" dirty="0" smtClean="0">
                <a:latin typeface="Centaur" pitchFamily="18" charset="0"/>
              </a:rPr>
              <a:t>somuttur.</a:t>
            </a:r>
          </a:p>
          <a:p>
            <a:r>
              <a:rPr lang="tr-TR" dirty="0">
                <a:latin typeface="Centaur" pitchFamily="18" charset="0"/>
              </a:rPr>
              <a:t>Okulöncesi eğitimde çocuğa akademik bilgi vermemeye özen gösterilmektedir. </a:t>
            </a:r>
            <a:endParaRPr lang="tr-TR" dirty="0" smtClean="0">
              <a:latin typeface="Centaur" pitchFamily="18" charset="0"/>
            </a:endParaRPr>
          </a:p>
          <a:p>
            <a:r>
              <a:rPr lang="tr-TR" dirty="0" smtClean="0">
                <a:latin typeface="Centaur" pitchFamily="18" charset="0"/>
              </a:rPr>
              <a:t>Yedi </a:t>
            </a:r>
            <a:r>
              <a:rPr lang="tr-TR" dirty="0">
                <a:latin typeface="Centaur" pitchFamily="18" charset="0"/>
              </a:rPr>
              <a:t>yaşına kadar çocuğa görevinin oyun oynamak olduğu öğretilmekte, çocuk sağlıklı bir şekilde oyun oynarsa bedensel gelişiminin hızlı olacağı görüşü savunulmaktadır. </a:t>
            </a:r>
            <a:endParaRPr lang="tr-TR" dirty="0" smtClean="0">
              <a:latin typeface="Centaur" pitchFamily="18" charset="0"/>
            </a:endParaRPr>
          </a:p>
          <a:p>
            <a:endParaRPr lang="tr-TR"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990600" y="274638"/>
            <a:ext cx="7943088" cy="1143000"/>
          </a:xfrm>
        </p:spPr>
        <p:txBody>
          <a:bodyPr>
            <a:normAutofit/>
          </a:bodyPr>
          <a:lstStyle/>
          <a:p>
            <a:r>
              <a:rPr lang="tr-TR" sz="4800" dirty="0" smtClean="0">
                <a:effectLst/>
                <a:latin typeface="Centaur" pitchFamily="18" charset="0"/>
              </a:rPr>
              <a:t>Günlük Plan : </a:t>
            </a:r>
            <a:endParaRPr lang="tr-TR" sz="4800" dirty="0">
              <a:effectLst/>
              <a:latin typeface="Centaur" pitchFamily="18" charset="0"/>
            </a:endParaRPr>
          </a:p>
        </p:txBody>
      </p:sp>
      <p:sp>
        <p:nvSpPr>
          <p:cNvPr id="3" name="2 İçerik Yer Tutucusu"/>
          <p:cNvSpPr>
            <a:spLocks noGrp="1"/>
          </p:cNvSpPr>
          <p:nvPr>
            <p:ph idx="1"/>
          </p:nvPr>
        </p:nvSpPr>
        <p:spPr>
          <a:xfrm>
            <a:off x="990600" y="1447800"/>
            <a:ext cx="8153400" cy="4800600"/>
          </a:xfrm>
        </p:spPr>
        <p:txBody>
          <a:bodyPr>
            <a:noAutofit/>
          </a:bodyPr>
          <a:lstStyle/>
          <a:p>
            <a:r>
              <a:rPr lang="tr-TR" sz="1800" dirty="0" smtClean="0">
                <a:latin typeface="Centaur" pitchFamily="18" charset="0"/>
              </a:rPr>
              <a:t>Sabah </a:t>
            </a:r>
            <a:r>
              <a:rPr lang="tr-TR" sz="1800" dirty="0">
                <a:latin typeface="Centaur" pitchFamily="18" charset="0"/>
              </a:rPr>
              <a:t>Dil Sanatları Grubu: Sabah grubu peri masalları, halk efsaneleri, şiir ve doğa öyküleri ve yaratıcı hareketleri kapsamaktadır. Konular dönemden döneme değişmektedir. </a:t>
            </a:r>
          </a:p>
          <a:p>
            <a:r>
              <a:rPr lang="tr-TR" sz="1800" dirty="0">
                <a:latin typeface="Centaur" pitchFamily="18" charset="0"/>
              </a:rPr>
              <a:t>Ana Etkinlik: Sanatsal ve uygulamalı etkinlikler, çocukların çalışma yöntemlerine ve yaklaşımlarına daha anlaşılır bir bakış getirmektedir. </a:t>
            </a:r>
          </a:p>
          <a:p>
            <a:r>
              <a:rPr lang="tr-TR" sz="1800" dirty="0">
                <a:latin typeface="Centaur" pitchFamily="18" charset="0"/>
              </a:rPr>
              <a:t>Temizlik Zamanı: Öğretmen ve öğrenciler çevrenin bakımı için birlikte çalışmaktadırlar. </a:t>
            </a:r>
          </a:p>
          <a:p>
            <a:r>
              <a:rPr lang="tr-TR" sz="1800" dirty="0">
                <a:latin typeface="Centaur" pitchFamily="18" charset="0"/>
              </a:rPr>
              <a:t>Ara Öğün Zamanı: Okul sebzeler, meyveler, tahıl ekmekleri, ev yapımı kurabiyeler gibi doğal ürünleri içeren bir yemek sunmaktadır. Meyve suyu, katkı maddesi ve koruyucu madde içermemektedir. </a:t>
            </a:r>
          </a:p>
          <a:p>
            <a:r>
              <a:rPr lang="tr-TR" sz="1800" dirty="0">
                <a:latin typeface="Centaur" pitchFamily="18" charset="0"/>
              </a:rPr>
              <a:t>Açık Havada Serbest Oyun: Oyun alanında serbest tırmanma kütükleri, kum, salıncak, kaydırak gibi oyun aletleri bulunmaktadır. Açık havada yaptıkları, serbest etkinlikleri boyunca çocuklar, fiziksel becerilerini eğlenceli bir şekilde geliştirmektedirler. </a:t>
            </a:r>
          </a:p>
          <a:p>
            <a:r>
              <a:rPr lang="tr-TR" sz="1800" dirty="0">
                <a:latin typeface="Centaur" pitchFamily="18" charset="0"/>
              </a:rPr>
              <a:t>Öğle Yemeği Zamanı: Öğle yemeği evden getirilmekte ve sınıfta öğretmenlerle birlikte yenmektedir. </a:t>
            </a:r>
          </a:p>
          <a:p>
            <a:r>
              <a:rPr lang="tr-TR" sz="1800" dirty="0" smtClean="0">
                <a:latin typeface="Centaur" pitchFamily="18" charset="0"/>
              </a:rPr>
              <a:t>Öğleden </a:t>
            </a:r>
            <a:r>
              <a:rPr lang="tr-TR" sz="1800" dirty="0">
                <a:latin typeface="Centaur" pitchFamily="18" charset="0"/>
              </a:rPr>
              <a:t>Sonra Etkinlikleri: Uyku zamanı ya da içeride/dışarıda oyun oynama zamanı olarak değerlendirilmektedir. Belirlenmiş bir süresi yoktur (</a:t>
            </a:r>
            <a:r>
              <a:rPr lang="tr-TR" sz="1800" dirty="0" err="1">
                <a:latin typeface="Centaur" pitchFamily="18" charset="0"/>
              </a:rPr>
              <a:t>Astley</a:t>
            </a:r>
            <a:r>
              <a:rPr lang="tr-TR" sz="1800" dirty="0">
                <a:latin typeface="Centaur" pitchFamily="18" charset="0"/>
              </a:rPr>
              <a:t>; </a:t>
            </a:r>
            <a:r>
              <a:rPr lang="tr-TR" sz="1800" dirty="0" err="1">
                <a:latin typeface="Centaur" pitchFamily="18" charset="0"/>
              </a:rPr>
              <a:t>Jacson</a:t>
            </a:r>
            <a:r>
              <a:rPr lang="tr-TR" sz="1800" dirty="0">
                <a:latin typeface="Centaur" pitchFamily="18" charset="0"/>
              </a:rPr>
              <a:t>, 2000, </a:t>
            </a:r>
            <a:r>
              <a:rPr lang="tr-TR" sz="1800" dirty="0" err="1">
                <a:latin typeface="Centaur" pitchFamily="18" charset="0"/>
              </a:rPr>
              <a:t>Driscoll</a:t>
            </a:r>
            <a:r>
              <a:rPr lang="tr-TR" sz="1800" dirty="0">
                <a:latin typeface="Centaur" pitchFamily="18" charset="0"/>
              </a:rPr>
              <a:t>,1999). </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sp>
        <p:nvSpPr>
          <p:cNvPr id="3" name="2 İçerik Yer Tutucusu"/>
          <p:cNvSpPr>
            <a:spLocks noGrp="1"/>
          </p:cNvSpPr>
          <p:nvPr>
            <p:ph idx="1"/>
          </p:nvPr>
        </p:nvSpPr>
        <p:spPr>
          <a:xfrm>
            <a:off x="990600" y="1447800"/>
            <a:ext cx="8153400" cy="5105400"/>
          </a:xfrm>
        </p:spPr>
        <p:txBody>
          <a:bodyPr>
            <a:normAutofit fontScale="92500" lnSpcReduction="20000"/>
          </a:bodyPr>
          <a:lstStyle/>
          <a:p>
            <a:r>
              <a:rPr lang="tr-TR" dirty="0" err="1">
                <a:latin typeface="Centaur" pitchFamily="18" charset="0"/>
              </a:rPr>
              <a:t>Waldorf</a:t>
            </a:r>
            <a:r>
              <a:rPr lang="tr-TR" dirty="0">
                <a:latin typeface="Centaur" pitchFamily="18" charset="0"/>
              </a:rPr>
              <a:t> okulları çocuklara çok boyutlu bir eğitim fırsatı sunmaktadır. Özellikle okul öncesi dönemde uygulanan </a:t>
            </a:r>
            <a:r>
              <a:rPr lang="tr-TR" dirty="0" err="1">
                <a:latin typeface="Centaur" pitchFamily="18" charset="0"/>
              </a:rPr>
              <a:t>Waldorf</a:t>
            </a:r>
            <a:r>
              <a:rPr lang="tr-TR" dirty="0">
                <a:latin typeface="Centaur" pitchFamily="18" charset="0"/>
              </a:rPr>
              <a:t> Programı çocukların yaratıcılıklarının ve hayal güçlerinin gelişimini desteklemekte, problem çözme becerisinin gelişimine katkıda bulunmaktadır. </a:t>
            </a:r>
            <a:endParaRPr lang="tr-TR" dirty="0" smtClean="0">
              <a:latin typeface="Centaur" pitchFamily="18" charset="0"/>
            </a:endParaRPr>
          </a:p>
          <a:p>
            <a:r>
              <a:rPr lang="tr-TR" dirty="0" smtClean="0">
                <a:latin typeface="Centaur" pitchFamily="18" charset="0"/>
              </a:rPr>
              <a:t>Özellikle </a:t>
            </a:r>
            <a:r>
              <a:rPr lang="tr-TR" dirty="0">
                <a:latin typeface="Centaur" pitchFamily="18" charset="0"/>
              </a:rPr>
              <a:t>bu dönemde uygulanan </a:t>
            </a:r>
            <a:r>
              <a:rPr lang="tr-TR" dirty="0" err="1">
                <a:latin typeface="Centaur" pitchFamily="18" charset="0"/>
              </a:rPr>
              <a:t>Waldorf</a:t>
            </a:r>
            <a:r>
              <a:rPr lang="tr-TR" dirty="0">
                <a:latin typeface="Centaur" pitchFamily="18" charset="0"/>
              </a:rPr>
              <a:t> Programı çocuklarda çevre bilincinin oluşmasına yardımcı olmaktadır. </a:t>
            </a:r>
            <a:r>
              <a:rPr lang="tr-TR" dirty="0" err="1">
                <a:latin typeface="Centaur" pitchFamily="18" charset="0"/>
              </a:rPr>
              <a:t>Waldorf</a:t>
            </a:r>
            <a:r>
              <a:rPr lang="tr-TR" dirty="0">
                <a:latin typeface="Centaur" pitchFamily="18" charset="0"/>
              </a:rPr>
              <a:t> okullarında öğretmenin çocukların güçlü yönlerini vurgulaması çocuklarda kendine </a:t>
            </a:r>
            <a:r>
              <a:rPr lang="tr-TR" dirty="0" smtClean="0">
                <a:latin typeface="Centaur" pitchFamily="18" charset="0"/>
              </a:rPr>
              <a:t>güven duygusunun </a:t>
            </a:r>
            <a:r>
              <a:rPr lang="tr-TR" dirty="0">
                <a:latin typeface="Centaur" pitchFamily="18" charset="0"/>
              </a:rPr>
              <a:t>gelişimini desteklemekle birlikte, çocukların kendi yeteneklerini keşfetmelerini sağlamaktadır. </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2051" name="Picture 3"/>
          <p:cNvPicPr>
            <a:picLocks noGrp="1" noChangeAspect="1" noChangeArrowheads="1"/>
          </p:cNvPicPr>
          <p:nvPr>
            <p:ph idx="1"/>
          </p:nvPr>
        </p:nvPicPr>
        <p:blipFill>
          <a:blip r:embed="rId2" cstate="print"/>
          <a:srcRect/>
          <a:stretch>
            <a:fillRect/>
          </a:stretch>
        </p:blipFill>
        <p:spPr bwMode="auto">
          <a:xfrm>
            <a:off x="0" y="-1"/>
            <a:ext cx="9144000" cy="6858001"/>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2050" name="Picture 2"/>
          <p:cNvPicPr>
            <a:picLocks noGrp="1" noChangeAspect="1" noChangeArrowheads="1"/>
          </p:cNvPicPr>
          <p:nvPr>
            <p:ph idx="1"/>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3074" name="Picture 2"/>
          <p:cNvPicPr>
            <a:picLocks noGrp="1" noChangeAspect="1" noChangeArrowheads="1"/>
          </p:cNvPicPr>
          <p:nvPr>
            <p:ph idx="1"/>
          </p:nvPr>
        </p:nvPicPr>
        <p:blipFill>
          <a:blip r:embed="rId2" cstate="print"/>
          <a:srcRect/>
          <a:stretch>
            <a:fillRect/>
          </a:stretch>
        </p:blipFill>
        <p:spPr bwMode="auto">
          <a:xfrm>
            <a:off x="0" y="-1"/>
            <a:ext cx="9144000" cy="6858001"/>
          </a:xfrm>
          <a:prstGeom prst="rect">
            <a:avLst/>
          </a:prstGeom>
          <a:noFill/>
          <a:ln w="9525">
            <a:noFill/>
            <a:miter lim="800000"/>
            <a:headEnd/>
            <a:tailEnd/>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4098" name="Picture 2"/>
          <p:cNvPicPr>
            <a:picLocks noGrp="1" noChangeAspect="1" noChangeArrowheads="1"/>
          </p:cNvPicPr>
          <p:nvPr>
            <p:ph idx="1"/>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5122" name="Picture 2"/>
          <p:cNvPicPr>
            <a:picLocks noGrp="1" noChangeAspect="1" noChangeArrowheads="1"/>
          </p:cNvPicPr>
          <p:nvPr>
            <p:ph idx="1"/>
          </p:nvPr>
        </p:nvPicPr>
        <p:blipFill>
          <a:blip r:embed="rId2" cstate="print"/>
          <a:srcRect/>
          <a:stretch>
            <a:fillRect/>
          </a:stretch>
        </p:blipFill>
        <p:spPr bwMode="auto">
          <a:xfrm>
            <a:off x="0" y="-1"/>
            <a:ext cx="9144000" cy="6858001"/>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6146" name="Picture 2"/>
          <p:cNvPicPr>
            <a:picLocks noGrp="1" noChangeAspect="1" noChangeArrowheads="1"/>
          </p:cNvPicPr>
          <p:nvPr>
            <p:ph idx="1"/>
          </p:nvPr>
        </p:nvPicPr>
        <p:blipFill>
          <a:blip r:embed="rId2" cstate="print"/>
          <a:srcRect/>
          <a:stretch>
            <a:fillRect/>
          </a:stretch>
        </p:blipFill>
        <p:spPr bwMode="auto">
          <a:xfrm>
            <a:off x="0" y="-1"/>
            <a:ext cx="9144000" cy="6858001"/>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7170" name="Picture 2"/>
          <p:cNvPicPr>
            <a:picLocks noGrp="1" noChangeAspect="1" noChangeArrowheads="1"/>
          </p:cNvPicPr>
          <p:nvPr>
            <p:ph idx="1"/>
          </p:nvPr>
        </p:nvPicPr>
        <p:blipFill>
          <a:blip r:embed="rId2" cstate="print"/>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8194" name="Picture 2"/>
          <p:cNvPicPr>
            <a:picLocks noGrp="1" noChangeAspect="1" noChangeArrowheads="1"/>
          </p:cNvPicPr>
          <p:nvPr>
            <p:ph idx="1"/>
          </p:nvPr>
        </p:nvPicPr>
        <p:blipFill>
          <a:blip r:embed="rId2" cstate="print"/>
          <a:srcRect/>
          <a:stretch>
            <a:fillRect/>
          </a:stretch>
        </p:blipFill>
        <p:spPr bwMode="auto">
          <a:xfrm>
            <a:off x="0" y="0"/>
            <a:ext cx="9143999" cy="685800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9218" name="Picture 2"/>
          <p:cNvPicPr>
            <a:picLocks noGrp="1" noChangeAspect="1" noChangeArrowheads="1"/>
          </p:cNvPicPr>
          <p:nvPr>
            <p:ph idx="1"/>
          </p:nvPr>
        </p:nvPicPr>
        <p:blipFill>
          <a:blip r:embed="rId2" cstate="print"/>
          <a:srcRect/>
          <a:stretch>
            <a:fillRect/>
          </a:stretch>
        </p:blipFill>
        <p:spPr bwMode="auto">
          <a:xfrm>
            <a:off x="0" y="0"/>
            <a:ext cx="9144000" cy="6857999"/>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10242" name="Picture 2"/>
          <p:cNvPicPr>
            <a:picLocks noGrp="1" noChangeAspect="1" noChangeArrowheads="1"/>
          </p:cNvPicPr>
          <p:nvPr>
            <p:ph idx="1"/>
          </p:nvPr>
        </p:nvPicPr>
        <p:blipFill>
          <a:blip r:embed="rId2" cstate="print"/>
          <a:srcRect/>
          <a:stretch>
            <a:fillRect/>
          </a:stretch>
        </p:blipFill>
        <p:spPr bwMode="auto">
          <a:xfrm>
            <a:off x="0" y="0"/>
            <a:ext cx="9143999" cy="6857999"/>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11266" name="Picture 2"/>
          <p:cNvPicPr>
            <a:picLocks noGrp="1" noChangeAspect="1" noChangeArrowheads="1"/>
          </p:cNvPicPr>
          <p:nvPr>
            <p:ph idx="1"/>
          </p:nvPr>
        </p:nvPicPr>
        <p:blipFill>
          <a:blip r:embed="rId2" cstate="print"/>
          <a:srcRect/>
          <a:stretch>
            <a:fillRect/>
          </a:stretch>
        </p:blipFill>
        <p:spPr bwMode="auto">
          <a:xfrm>
            <a:off x="-16476" y="0"/>
            <a:ext cx="9160475" cy="6858000"/>
          </a:xfrm>
          <a:prstGeom prst="rect">
            <a:avLst/>
          </a:prstGeom>
          <a:noFill/>
          <a:ln w="9525">
            <a:noFill/>
            <a:miter lim="800000"/>
            <a:headEnd/>
            <a:tailEnd/>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12290" name="Picture 2"/>
          <p:cNvPicPr>
            <a:picLocks noGrp="1" noChangeAspect="1" noChangeArrowheads="1"/>
          </p:cNvPicPr>
          <p:nvPr>
            <p:ph idx="1"/>
          </p:nvPr>
        </p:nvPicPr>
        <p:blipFill>
          <a:blip r:embed="rId2" cstate="print"/>
          <a:srcRect/>
          <a:stretch>
            <a:fillRect/>
          </a:stretch>
        </p:blipFill>
        <p:spPr bwMode="auto">
          <a:xfrm>
            <a:off x="0" y="0"/>
            <a:ext cx="9144000" cy="6858000"/>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13314" name="Picture 2"/>
          <p:cNvPicPr>
            <a:picLocks noGrp="1" noChangeAspect="1" noChangeArrowheads="1"/>
          </p:cNvPicPr>
          <p:nvPr>
            <p:ph idx="1"/>
          </p:nvPr>
        </p:nvPicPr>
        <p:blipFill>
          <a:blip r:embed="rId2" cstate="print"/>
          <a:srcRect/>
          <a:stretch>
            <a:fillRect/>
          </a:stretch>
        </p:blipFill>
        <p:spPr bwMode="auto">
          <a:xfrm>
            <a:off x="0" y="0"/>
            <a:ext cx="9144000" cy="6857999"/>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endParaRPr lang="tr-TR"/>
          </a:p>
        </p:txBody>
      </p:sp>
      <p:pic>
        <p:nvPicPr>
          <p:cNvPr id="14338" name="Picture 2"/>
          <p:cNvPicPr>
            <a:picLocks noGrp="1" noChangeAspect="1" noChangeArrowheads="1"/>
          </p:cNvPicPr>
          <p:nvPr>
            <p:ph idx="1"/>
          </p:nvPr>
        </p:nvPicPr>
        <p:blipFill>
          <a:blip r:embed="rId2" cstate="print"/>
          <a:srcRect/>
          <a:stretch>
            <a:fillRect/>
          </a:stretch>
        </p:blipFill>
        <p:spPr bwMode="auto">
          <a:xfrm>
            <a:off x="10794" y="0"/>
            <a:ext cx="9133205" cy="6858000"/>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Başlık"/>
          <p:cNvSpPr>
            <a:spLocks noGrp="1"/>
          </p:cNvSpPr>
          <p:nvPr>
            <p:ph type="title"/>
          </p:nvPr>
        </p:nvSpPr>
        <p:spPr>
          <a:xfrm>
            <a:off x="990600" y="274638"/>
            <a:ext cx="7943088" cy="1143000"/>
          </a:xfrm>
        </p:spPr>
        <p:txBody>
          <a:bodyPr>
            <a:normAutofit/>
          </a:bodyPr>
          <a:lstStyle/>
          <a:p>
            <a:r>
              <a:rPr lang="tr-TR" sz="4800" dirty="0" smtClean="0">
                <a:latin typeface="Centaur" pitchFamily="18" charset="0"/>
              </a:rPr>
              <a:t>KAYNAKLAR</a:t>
            </a:r>
            <a:endParaRPr lang="tr-TR" sz="4800" dirty="0">
              <a:latin typeface="Centaur" pitchFamily="18" charset="0"/>
            </a:endParaRPr>
          </a:p>
        </p:txBody>
      </p:sp>
      <p:sp>
        <p:nvSpPr>
          <p:cNvPr id="3" name="2 İçerik Yer Tutucusu"/>
          <p:cNvSpPr>
            <a:spLocks noGrp="1"/>
          </p:cNvSpPr>
          <p:nvPr>
            <p:ph idx="1"/>
          </p:nvPr>
        </p:nvSpPr>
        <p:spPr>
          <a:xfrm>
            <a:off x="990600" y="1447800"/>
            <a:ext cx="7943088" cy="4800600"/>
          </a:xfrm>
        </p:spPr>
        <p:txBody>
          <a:bodyPr>
            <a:normAutofit/>
          </a:bodyPr>
          <a:lstStyle/>
          <a:p>
            <a:r>
              <a:rPr lang="tr-TR" sz="2400" dirty="0" err="1" smtClean="0">
                <a:latin typeface="Centaur" pitchFamily="18" charset="0"/>
              </a:rPr>
              <a:t>Astley</a:t>
            </a:r>
            <a:r>
              <a:rPr lang="tr-TR" sz="2400" dirty="0" smtClean="0">
                <a:latin typeface="Centaur" pitchFamily="18" charset="0"/>
              </a:rPr>
              <a:t>, K. ve Jackson, P. (2000). </a:t>
            </a:r>
            <a:r>
              <a:rPr lang="tr-TR" sz="2400" dirty="0" err="1" smtClean="0">
                <a:latin typeface="Centaur" pitchFamily="18" charset="0"/>
              </a:rPr>
              <a:t>Doubts</a:t>
            </a:r>
            <a:r>
              <a:rPr lang="tr-TR" sz="2400" dirty="0" smtClean="0">
                <a:latin typeface="Centaur" pitchFamily="18" charset="0"/>
              </a:rPr>
              <a:t> on </a:t>
            </a:r>
            <a:r>
              <a:rPr lang="tr-TR" sz="2400" dirty="0" err="1" smtClean="0">
                <a:latin typeface="Centaur" pitchFamily="18" charset="0"/>
              </a:rPr>
              <a:t>Spirituality</a:t>
            </a:r>
            <a:r>
              <a:rPr lang="tr-TR" sz="2400" dirty="0" smtClean="0">
                <a:latin typeface="Centaur" pitchFamily="18" charset="0"/>
              </a:rPr>
              <a:t>: </a:t>
            </a:r>
            <a:r>
              <a:rPr lang="tr-TR" sz="2400" dirty="0" err="1" smtClean="0">
                <a:latin typeface="Centaur" pitchFamily="18" charset="0"/>
              </a:rPr>
              <a:t>Interpreting</a:t>
            </a:r>
            <a:r>
              <a:rPr lang="tr-TR" sz="2400" dirty="0" smtClean="0">
                <a:latin typeface="Centaur" pitchFamily="18" charset="0"/>
              </a:rPr>
              <a:t> </a:t>
            </a:r>
            <a:r>
              <a:rPr lang="tr-TR" sz="2400" dirty="0" err="1" smtClean="0">
                <a:latin typeface="Centaur" pitchFamily="18" charset="0"/>
              </a:rPr>
              <a:t>Waldorf</a:t>
            </a:r>
            <a:r>
              <a:rPr lang="tr-TR" sz="2400" dirty="0" smtClean="0">
                <a:latin typeface="Centaur" pitchFamily="18" charset="0"/>
              </a:rPr>
              <a:t> </a:t>
            </a:r>
            <a:r>
              <a:rPr lang="tr-TR" sz="2400" dirty="0" err="1" smtClean="0">
                <a:latin typeface="Centaur" pitchFamily="18" charset="0"/>
              </a:rPr>
              <a:t>Ritual</a:t>
            </a:r>
            <a:r>
              <a:rPr lang="tr-TR" sz="2400" dirty="0" smtClean="0">
                <a:latin typeface="Centaur" pitchFamily="18" charset="0"/>
              </a:rPr>
              <a:t> </a:t>
            </a:r>
            <a:r>
              <a:rPr lang="tr-TR" sz="2400" dirty="0" err="1" smtClean="0">
                <a:latin typeface="Centaur" pitchFamily="18" charset="0"/>
              </a:rPr>
              <a:t>International</a:t>
            </a:r>
            <a:r>
              <a:rPr lang="tr-TR" sz="2400" dirty="0" smtClean="0">
                <a:latin typeface="Centaur" pitchFamily="18" charset="0"/>
              </a:rPr>
              <a:t> </a:t>
            </a:r>
            <a:r>
              <a:rPr lang="tr-TR" sz="2400" dirty="0" err="1" smtClean="0">
                <a:latin typeface="Centaur" pitchFamily="18" charset="0"/>
              </a:rPr>
              <a:t>Journal</a:t>
            </a:r>
            <a:r>
              <a:rPr lang="tr-TR" sz="2400" dirty="0" smtClean="0">
                <a:latin typeface="Centaur" pitchFamily="18" charset="0"/>
              </a:rPr>
              <a:t> of </a:t>
            </a:r>
            <a:r>
              <a:rPr lang="tr-TR" sz="2400" dirty="0" err="1" smtClean="0">
                <a:latin typeface="Centaur" pitchFamily="18" charset="0"/>
              </a:rPr>
              <a:t>Children’s</a:t>
            </a:r>
            <a:r>
              <a:rPr lang="tr-TR" sz="2400" dirty="0" smtClean="0">
                <a:latin typeface="Centaur" pitchFamily="18" charset="0"/>
              </a:rPr>
              <a:t> </a:t>
            </a:r>
            <a:r>
              <a:rPr lang="tr-TR" sz="2400" dirty="0" err="1" smtClean="0">
                <a:latin typeface="Centaur" pitchFamily="18" charset="0"/>
              </a:rPr>
              <a:t>Spirituality</a:t>
            </a:r>
            <a:r>
              <a:rPr lang="tr-TR" sz="2400" dirty="0" smtClean="0">
                <a:latin typeface="Centaur" pitchFamily="18" charset="0"/>
              </a:rPr>
              <a:t>, </a:t>
            </a:r>
            <a:r>
              <a:rPr lang="tr-TR" sz="2400" dirty="0" err="1" smtClean="0">
                <a:latin typeface="Centaur" pitchFamily="18" charset="0"/>
              </a:rPr>
              <a:t>Vol</a:t>
            </a:r>
            <a:r>
              <a:rPr lang="tr-TR" sz="2400" dirty="0" smtClean="0">
                <a:latin typeface="Centaur" pitchFamily="18" charset="0"/>
              </a:rPr>
              <a:t>. 5 (2).p. 221-227.</a:t>
            </a:r>
          </a:p>
          <a:p>
            <a:r>
              <a:rPr lang="tr-TR" sz="2400" dirty="0" smtClean="0">
                <a:latin typeface="Centaur" pitchFamily="18" charset="0"/>
              </a:rPr>
              <a:t>Bayhan, P. ve Bencik, S. (2008). Erken çocukluk dönemi programlarından </a:t>
            </a:r>
            <a:r>
              <a:rPr lang="tr-TR" sz="2400" dirty="0" err="1" smtClean="0">
                <a:latin typeface="Centaur" pitchFamily="18" charset="0"/>
              </a:rPr>
              <a:t>Waldorf</a:t>
            </a:r>
            <a:r>
              <a:rPr lang="tr-TR" sz="2400" dirty="0" smtClean="0">
                <a:latin typeface="Centaur" pitchFamily="18" charset="0"/>
              </a:rPr>
              <a:t> Yaklaşımına genel bir bakış. Ahmet </a:t>
            </a:r>
            <a:r>
              <a:rPr lang="tr-TR" sz="2400" dirty="0" err="1" smtClean="0">
                <a:latin typeface="Centaur" pitchFamily="18" charset="0"/>
              </a:rPr>
              <a:t>Keleşoğlu</a:t>
            </a:r>
            <a:r>
              <a:rPr lang="tr-TR" sz="2400" dirty="0" smtClean="0">
                <a:latin typeface="Centaur" pitchFamily="18" charset="0"/>
              </a:rPr>
              <a:t> Eğitim Fakültesi Dergisi, Sayı 26 (15 -25).</a:t>
            </a:r>
          </a:p>
          <a:p>
            <a:r>
              <a:rPr lang="en-US" sz="2400" dirty="0" err="1" smtClean="0">
                <a:latin typeface="Centaur" pitchFamily="18" charset="0"/>
              </a:rPr>
              <a:t>Berk</a:t>
            </a:r>
            <a:r>
              <a:rPr lang="en-US" sz="2400" dirty="0" smtClean="0">
                <a:latin typeface="Centaur" pitchFamily="18" charset="0"/>
              </a:rPr>
              <a:t>, E. L. (1994). Child Development 3th Edition. </a:t>
            </a:r>
            <a:r>
              <a:rPr lang="en-US" sz="2400" dirty="0" err="1" smtClean="0">
                <a:latin typeface="Centaur" pitchFamily="18" charset="0"/>
              </a:rPr>
              <a:t>Allyn</a:t>
            </a:r>
            <a:r>
              <a:rPr lang="en-US" sz="2400" dirty="0" smtClean="0">
                <a:latin typeface="Centaur" pitchFamily="18" charset="0"/>
              </a:rPr>
              <a:t> and Bacon, Boston: USA</a:t>
            </a:r>
            <a:r>
              <a:rPr lang="tr-TR" sz="2400" dirty="0" smtClean="0">
                <a:latin typeface="Centaur" pitchFamily="18" charset="0"/>
              </a:rPr>
              <a:t>.</a:t>
            </a:r>
          </a:p>
          <a:p>
            <a:r>
              <a:rPr lang="en-US" sz="2400" dirty="0" smtClean="0">
                <a:latin typeface="Centaur" pitchFamily="18" charset="0"/>
              </a:rPr>
              <a:t>Houston, J. E. (1990). Thesaurus of ERİC Descriptors, Phoenix, Ariz.: Oryx Press.</a:t>
            </a:r>
            <a:endParaRPr lang="tr-TR" sz="2400" dirty="0" smtClean="0">
              <a:latin typeface="Centaur" pitchFamily="18" charset="0"/>
            </a:endParaRPr>
          </a:p>
          <a:p>
            <a:r>
              <a:rPr lang="en-US" sz="2400" dirty="0" err="1" smtClean="0">
                <a:latin typeface="Centaur" pitchFamily="18" charset="0"/>
              </a:rPr>
              <a:t>Reinhard</a:t>
            </a:r>
            <a:r>
              <a:rPr lang="en-US" sz="2400" dirty="0" smtClean="0">
                <a:latin typeface="Centaur" pitchFamily="18" charset="0"/>
              </a:rPr>
              <a:t>, B. (1997). Public Waldorf School In Calif. Under </a:t>
            </a:r>
            <a:r>
              <a:rPr lang="en-US" sz="2400" dirty="0" err="1" smtClean="0">
                <a:latin typeface="Centaur" pitchFamily="18" charset="0"/>
              </a:rPr>
              <a:t>Attact</a:t>
            </a:r>
            <a:r>
              <a:rPr lang="en-US" sz="2400" dirty="0" smtClean="0">
                <a:latin typeface="Centaur" pitchFamily="18" charset="0"/>
              </a:rPr>
              <a:t>. Educational Week, Vol. 16 (39), p. 1-3.</a:t>
            </a:r>
            <a:endParaRPr lang="tr-TR" sz="2400" dirty="0" smtClean="0">
              <a:latin typeface="Centaur"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Gündönümü">
  <a:themeElements>
    <a:clrScheme name="Gündönümü">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Gündönümü">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ündönümü">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is Teması">
  <a:themeElements>
    <a:clrScheme name="Ofis">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is">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90</TotalTime>
  <Words>939</Words>
  <Application>Microsoft Office PowerPoint</Application>
  <PresentationFormat>Ekran Gösterisi (4:3)</PresentationFormat>
  <Paragraphs>52</Paragraphs>
  <Slides>28</Slides>
  <Notes>0</Notes>
  <HiddenSlides>0</HiddenSlides>
  <MMClips>0</MMClips>
  <ScaleCrop>false</ScaleCrop>
  <HeadingPairs>
    <vt:vector size="6" baseType="variant">
      <vt:variant>
        <vt:lpstr>Kullanılan Yazı Tipleri</vt:lpstr>
      </vt:variant>
      <vt:variant>
        <vt:i4>5</vt:i4>
      </vt:variant>
      <vt:variant>
        <vt:lpstr>Tema</vt:lpstr>
      </vt:variant>
      <vt:variant>
        <vt:i4>1</vt:i4>
      </vt:variant>
      <vt:variant>
        <vt:lpstr>Slayt Başlıkları</vt:lpstr>
      </vt:variant>
      <vt:variant>
        <vt:i4>28</vt:i4>
      </vt:variant>
    </vt:vector>
  </HeadingPairs>
  <TitlesOfParts>
    <vt:vector size="34" baseType="lpstr">
      <vt:lpstr>Calibri</vt:lpstr>
      <vt:lpstr>Centaur</vt:lpstr>
      <vt:lpstr>Gill Sans MT</vt:lpstr>
      <vt:lpstr>Verdana</vt:lpstr>
      <vt:lpstr>Wingdings 2</vt:lpstr>
      <vt:lpstr>Gündönümü</vt:lpstr>
      <vt:lpstr>WALDORF YAKLAŞIMI</vt:lpstr>
      <vt:lpstr>PowerPoint Sunusu</vt:lpstr>
      <vt:lpstr>PowerPoint Sunusu</vt:lpstr>
      <vt:lpstr> Bu eğitimin aşamaları birçok öğe ile ilişkilidir. Bu öğeler:  </vt:lpstr>
      <vt:lpstr>ÖĞRETMENLER</vt:lpstr>
      <vt:lpstr>Waldorf Okullarında öğretmen; </vt:lpstr>
      <vt:lpstr>Waldorf Okullarında Eğitim </vt:lpstr>
      <vt:lpstr>Waldorf Eğitiminin Özellikleri </vt:lpstr>
      <vt:lpstr>PowerPoint Sunusu</vt:lpstr>
      <vt:lpstr>PowerPoint Sunusu</vt:lpstr>
      <vt:lpstr>PowerPoint Sunusu</vt:lpstr>
      <vt:lpstr>Günlük Plan : </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KAYNAKLAR</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WALDORF YAKLAŞIMI</dc:title>
  <dc:creator>OEM</dc:creator>
  <cp:lastModifiedBy>BURCU_ÇABUK</cp:lastModifiedBy>
  <cp:revision>28</cp:revision>
  <dcterms:created xsi:type="dcterms:W3CDTF">2010-12-17T21:14:53Z</dcterms:created>
  <dcterms:modified xsi:type="dcterms:W3CDTF">2020-01-10T10:52:59Z</dcterms:modified>
</cp:coreProperties>
</file>