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Lst>
  <p:sldIdLst>
    <p:sldId id="306" r:id="rId2"/>
    <p:sldId id="257" r:id="rId3"/>
    <p:sldId id="298" r:id="rId4"/>
    <p:sldId id="259" r:id="rId5"/>
    <p:sldId id="297" r:id="rId6"/>
    <p:sldId id="272" r:id="rId7"/>
    <p:sldId id="273" r:id="rId8"/>
    <p:sldId id="299" r:id="rId9"/>
    <p:sldId id="300" r:id="rId10"/>
    <p:sldId id="301" r:id="rId11"/>
    <p:sldId id="302" r:id="rId12"/>
    <p:sldId id="303" r:id="rId13"/>
    <p:sldId id="304" r:id="rId14"/>
    <p:sldId id="305" r:id="rId15"/>
  </p:sldIdLst>
  <p:sldSz cx="9144000" cy="6858000" type="screen4x3"/>
  <p:notesSz cx="6858000" cy="9144000"/>
  <p:defaultTextStyle>
    <a:defPPr>
      <a:defRPr lang="tr-TR"/>
    </a:defPPr>
    <a:lvl1pPr algn="l" rtl="0" fontAlgn="base">
      <a:spcBef>
        <a:spcPct val="0"/>
      </a:spcBef>
      <a:spcAft>
        <a:spcPct val="0"/>
      </a:spcAft>
      <a:defRPr sz="2400" kern="1200">
        <a:solidFill>
          <a:schemeClr val="tx1"/>
        </a:solidFill>
        <a:latin typeface="Times New Roman" pitchFamily="18" charset="0"/>
        <a:ea typeface="+mn-ea"/>
        <a:cs typeface="Arial" charset="0"/>
      </a:defRPr>
    </a:lvl1pPr>
    <a:lvl2pPr marL="457200" algn="l" rtl="0" fontAlgn="base">
      <a:spcBef>
        <a:spcPct val="0"/>
      </a:spcBef>
      <a:spcAft>
        <a:spcPct val="0"/>
      </a:spcAft>
      <a:defRPr sz="2400" kern="1200">
        <a:solidFill>
          <a:schemeClr val="tx1"/>
        </a:solidFill>
        <a:latin typeface="Times New Roman" pitchFamily="18" charset="0"/>
        <a:ea typeface="+mn-ea"/>
        <a:cs typeface="Arial" charset="0"/>
      </a:defRPr>
    </a:lvl2pPr>
    <a:lvl3pPr marL="914400" algn="l" rtl="0" fontAlgn="base">
      <a:spcBef>
        <a:spcPct val="0"/>
      </a:spcBef>
      <a:spcAft>
        <a:spcPct val="0"/>
      </a:spcAft>
      <a:defRPr sz="2400" kern="1200">
        <a:solidFill>
          <a:schemeClr val="tx1"/>
        </a:solidFill>
        <a:latin typeface="Times New Roman" pitchFamily="18" charset="0"/>
        <a:ea typeface="+mn-ea"/>
        <a:cs typeface="Arial" charset="0"/>
      </a:defRPr>
    </a:lvl3pPr>
    <a:lvl4pPr marL="1371600" algn="l" rtl="0" fontAlgn="base">
      <a:spcBef>
        <a:spcPct val="0"/>
      </a:spcBef>
      <a:spcAft>
        <a:spcPct val="0"/>
      </a:spcAft>
      <a:defRPr sz="2400" kern="1200">
        <a:solidFill>
          <a:schemeClr val="tx1"/>
        </a:solidFill>
        <a:latin typeface="Times New Roman" pitchFamily="18" charset="0"/>
        <a:ea typeface="+mn-ea"/>
        <a:cs typeface="Arial" charset="0"/>
      </a:defRPr>
    </a:lvl4pPr>
    <a:lvl5pPr marL="1828800" algn="l" rtl="0" fontAlgn="base">
      <a:spcBef>
        <a:spcPct val="0"/>
      </a:spcBef>
      <a:spcAft>
        <a:spcPct val="0"/>
      </a:spcAft>
      <a:defRPr sz="2400" kern="1200">
        <a:solidFill>
          <a:schemeClr val="tx1"/>
        </a:solidFill>
        <a:latin typeface="Times New Roman" pitchFamily="18" charset="0"/>
        <a:ea typeface="+mn-ea"/>
        <a:cs typeface="Arial" charset="0"/>
      </a:defRPr>
    </a:lvl5pPr>
    <a:lvl6pPr marL="2286000" algn="l" defTabSz="914400" rtl="0" eaLnBrk="1" latinLnBrk="0" hangingPunct="1">
      <a:defRPr sz="2400" kern="1200">
        <a:solidFill>
          <a:schemeClr val="tx1"/>
        </a:solidFill>
        <a:latin typeface="Times New Roman" pitchFamily="18" charset="0"/>
        <a:ea typeface="+mn-ea"/>
        <a:cs typeface="Arial" charset="0"/>
      </a:defRPr>
    </a:lvl6pPr>
    <a:lvl7pPr marL="2743200" algn="l" defTabSz="914400" rtl="0" eaLnBrk="1" latinLnBrk="0" hangingPunct="1">
      <a:defRPr sz="2400" kern="1200">
        <a:solidFill>
          <a:schemeClr val="tx1"/>
        </a:solidFill>
        <a:latin typeface="Times New Roman" pitchFamily="18" charset="0"/>
        <a:ea typeface="+mn-ea"/>
        <a:cs typeface="Arial" charset="0"/>
      </a:defRPr>
    </a:lvl7pPr>
    <a:lvl8pPr marL="3200400" algn="l" defTabSz="914400" rtl="0" eaLnBrk="1" latinLnBrk="0" hangingPunct="1">
      <a:defRPr sz="2400" kern="1200">
        <a:solidFill>
          <a:schemeClr val="tx1"/>
        </a:solidFill>
        <a:latin typeface="Times New Roman" pitchFamily="18" charset="0"/>
        <a:ea typeface="+mn-ea"/>
        <a:cs typeface="Arial" charset="0"/>
      </a:defRPr>
    </a:lvl8pPr>
    <a:lvl9pPr marL="3657600" algn="l" defTabSz="914400" rtl="0" eaLnBrk="1" latinLnBrk="0" hangingPunct="1">
      <a:defRPr sz="2400" kern="1200">
        <a:solidFill>
          <a:schemeClr val="tx1"/>
        </a:solidFill>
        <a:latin typeface="Times New Roman" pitchFamily="18"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EDDF"/>
    <a:srgbClr val="E8EADA"/>
    <a:srgbClr val="E3E5D1"/>
    <a:srgbClr val="EFEAA7"/>
    <a:srgbClr val="FFFFCC"/>
    <a:srgbClr val="2503CF"/>
    <a:srgbClr val="93554B"/>
    <a:srgbClr val="9B01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71" autoAdjust="0"/>
    <p:restoredTop sz="92905" autoAdjust="0"/>
  </p:normalViewPr>
  <p:slideViewPr>
    <p:cSldViewPr>
      <p:cViewPr varScale="1">
        <p:scale>
          <a:sx n="108" d="100"/>
          <a:sy n="108" d="100"/>
        </p:scale>
        <p:origin x="918"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9" name="8 Başlık"/>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tr-TR" smtClean="0"/>
              <a:t>Asıl başlık stili için tıklatın</a:t>
            </a:r>
            <a:endParaRPr lang="en-US"/>
          </a:p>
        </p:txBody>
      </p:sp>
      <p:sp>
        <p:nvSpPr>
          <p:cNvPr id="17" name="16 Alt Başlık"/>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tr-TR" smtClean="0"/>
              <a:t>Asıl alt başlık stilini düzenlemek için tıklatın</a:t>
            </a:r>
            <a:endParaRPr lang="en-US"/>
          </a:p>
        </p:txBody>
      </p:sp>
      <p:sp>
        <p:nvSpPr>
          <p:cNvPr id="4" name="29 Veri Yer Tutucusu"/>
          <p:cNvSpPr>
            <a:spLocks noGrp="1"/>
          </p:cNvSpPr>
          <p:nvPr>
            <p:ph type="dt" sz="half" idx="10"/>
          </p:nvPr>
        </p:nvSpPr>
        <p:spPr/>
        <p:txBody>
          <a:bodyPr/>
          <a:lstStyle>
            <a:lvl1pPr>
              <a:defRPr/>
            </a:lvl1pPr>
          </a:lstStyle>
          <a:p>
            <a:pPr>
              <a:defRPr/>
            </a:pPr>
            <a:endParaRPr lang="tr-TR">
              <a:solidFill>
                <a:srgbClr val="DEDEDE">
                  <a:shade val="90000"/>
                </a:srgbClr>
              </a:solidFill>
            </a:endParaRPr>
          </a:p>
        </p:txBody>
      </p:sp>
      <p:sp>
        <p:nvSpPr>
          <p:cNvPr id="5" name="18 Altbilgi Yer Tutucusu"/>
          <p:cNvSpPr>
            <a:spLocks noGrp="1"/>
          </p:cNvSpPr>
          <p:nvPr>
            <p:ph type="ftr" sz="quarter" idx="11"/>
          </p:nvPr>
        </p:nvSpPr>
        <p:spPr/>
        <p:txBody>
          <a:bodyPr/>
          <a:lstStyle>
            <a:lvl1pPr>
              <a:defRPr/>
            </a:lvl1pPr>
          </a:lstStyle>
          <a:p>
            <a:pPr>
              <a:defRPr/>
            </a:pPr>
            <a:endParaRPr lang="tr-TR">
              <a:solidFill>
                <a:srgbClr val="DEDEDE">
                  <a:shade val="90000"/>
                </a:srgbClr>
              </a:solidFill>
            </a:endParaRPr>
          </a:p>
        </p:txBody>
      </p:sp>
      <p:sp>
        <p:nvSpPr>
          <p:cNvPr id="6" name="26 Slayt Numarası Yer Tutucusu"/>
          <p:cNvSpPr>
            <a:spLocks noGrp="1"/>
          </p:cNvSpPr>
          <p:nvPr>
            <p:ph type="sldNum" sz="quarter" idx="12"/>
          </p:nvPr>
        </p:nvSpPr>
        <p:spPr/>
        <p:txBody>
          <a:bodyPr/>
          <a:lstStyle>
            <a:lvl1pPr>
              <a:defRPr>
                <a:solidFill>
                  <a:srgbClr val="D4D4D4"/>
                </a:solidFill>
              </a:defRPr>
            </a:lvl1pPr>
          </a:lstStyle>
          <a:p>
            <a:fld id="{3B5FBC7F-60B6-43F8-BE43-4D3BC6240390}" type="slidenum">
              <a:rPr lang="tr-TR" altLang="en-US"/>
              <a:pPr/>
              <a:t>‹#›</a:t>
            </a:fld>
            <a:endParaRPr lang="tr-TR" altLang="en-US"/>
          </a:p>
        </p:txBody>
      </p:sp>
    </p:spTree>
    <p:extLst>
      <p:ext uri="{BB962C8B-B14F-4D97-AF65-F5344CB8AC3E}">
        <p14:creationId xmlns:p14="http://schemas.microsoft.com/office/powerpoint/2010/main" val="317188156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en-US"/>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9 Veri Yer Tutucusu"/>
          <p:cNvSpPr>
            <a:spLocks noGrp="1"/>
          </p:cNvSpPr>
          <p:nvPr>
            <p:ph type="dt" sz="half" idx="10"/>
          </p:nvPr>
        </p:nvSpPr>
        <p:spPr/>
        <p:txBody>
          <a:bodyPr/>
          <a:lstStyle>
            <a:lvl1pPr>
              <a:defRPr/>
            </a:lvl1pPr>
          </a:lstStyle>
          <a:p>
            <a:pPr>
              <a:defRPr/>
            </a:pPr>
            <a:endParaRPr lang="tr-TR">
              <a:solidFill>
                <a:srgbClr val="424456">
                  <a:shade val="90000"/>
                </a:srgbClr>
              </a:solidFill>
            </a:endParaRPr>
          </a:p>
        </p:txBody>
      </p:sp>
      <p:sp>
        <p:nvSpPr>
          <p:cNvPr id="5" name="21 Altbilgi Yer Tutucusu"/>
          <p:cNvSpPr>
            <a:spLocks noGrp="1"/>
          </p:cNvSpPr>
          <p:nvPr>
            <p:ph type="ftr" sz="quarter" idx="11"/>
          </p:nvPr>
        </p:nvSpPr>
        <p:spPr/>
        <p:txBody>
          <a:bodyPr/>
          <a:lstStyle>
            <a:lvl1pPr>
              <a:defRPr/>
            </a:lvl1pPr>
          </a:lstStyle>
          <a:p>
            <a:pPr>
              <a:defRPr/>
            </a:pPr>
            <a:endParaRPr lang="tr-TR">
              <a:solidFill>
                <a:srgbClr val="424456">
                  <a:shade val="90000"/>
                </a:srgbClr>
              </a:solidFill>
            </a:endParaRPr>
          </a:p>
        </p:txBody>
      </p:sp>
      <p:sp>
        <p:nvSpPr>
          <p:cNvPr id="6" name="17 Slayt Numarası Yer Tutucusu"/>
          <p:cNvSpPr>
            <a:spLocks noGrp="1"/>
          </p:cNvSpPr>
          <p:nvPr>
            <p:ph type="sldNum" sz="quarter" idx="12"/>
          </p:nvPr>
        </p:nvSpPr>
        <p:spPr/>
        <p:txBody>
          <a:bodyPr/>
          <a:lstStyle>
            <a:lvl1pPr>
              <a:defRPr/>
            </a:lvl1pPr>
          </a:lstStyle>
          <a:p>
            <a:fld id="{9F398DE7-1FB6-4ADC-A222-0243D53A3167}" type="slidenum">
              <a:rPr lang="tr-TR" altLang="en-US"/>
              <a:pPr/>
              <a:t>‹#›</a:t>
            </a:fld>
            <a:endParaRPr lang="tr-TR" altLang="en-US"/>
          </a:p>
        </p:txBody>
      </p:sp>
    </p:spTree>
    <p:extLst>
      <p:ext uri="{BB962C8B-B14F-4D97-AF65-F5344CB8AC3E}">
        <p14:creationId xmlns:p14="http://schemas.microsoft.com/office/powerpoint/2010/main" val="11803741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tr-TR" smtClean="0"/>
              <a:t>Asıl başlık stili için tıklatın</a:t>
            </a:r>
            <a:endParaRPr lang="en-US"/>
          </a:p>
        </p:txBody>
      </p:sp>
      <p:sp>
        <p:nvSpPr>
          <p:cNvPr id="3" name="2 Metin Yer Tutucusu"/>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lvl1pPr>
              <a:defRPr/>
            </a:lvl1pPr>
          </a:lstStyle>
          <a:p>
            <a:pPr>
              <a:defRPr/>
            </a:pPr>
            <a:endParaRPr lang="tr-TR">
              <a:solidFill>
                <a:srgbClr val="DEDEDE">
                  <a:shade val="90000"/>
                </a:srgbClr>
              </a:solidFill>
            </a:endParaRPr>
          </a:p>
        </p:txBody>
      </p:sp>
      <p:sp>
        <p:nvSpPr>
          <p:cNvPr id="5" name="4 Altbilgi Yer Tutucusu"/>
          <p:cNvSpPr>
            <a:spLocks noGrp="1"/>
          </p:cNvSpPr>
          <p:nvPr>
            <p:ph type="ftr" sz="quarter" idx="11"/>
          </p:nvPr>
        </p:nvSpPr>
        <p:spPr/>
        <p:txBody>
          <a:bodyPr/>
          <a:lstStyle>
            <a:lvl1pPr>
              <a:defRPr/>
            </a:lvl1pPr>
          </a:lstStyle>
          <a:p>
            <a:pPr>
              <a:defRPr/>
            </a:pPr>
            <a:endParaRPr lang="tr-TR">
              <a:solidFill>
                <a:srgbClr val="DEDEDE">
                  <a:shade val="90000"/>
                </a:srgbClr>
              </a:solidFill>
            </a:endParaRPr>
          </a:p>
        </p:txBody>
      </p:sp>
      <p:sp>
        <p:nvSpPr>
          <p:cNvPr id="6" name="5 Slayt Numarası Yer Tutucusu"/>
          <p:cNvSpPr>
            <a:spLocks noGrp="1"/>
          </p:cNvSpPr>
          <p:nvPr>
            <p:ph type="sldNum" sz="quarter" idx="12"/>
          </p:nvPr>
        </p:nvSpPr>
        <p:spPr/>
        <p:txBody>
          <a:bodyPr/>
          <a:lstStyle>
            <a:lvl1pPr>
              <a:defRPr>
                <a:solidFill>
                  <a:srgbClr val="D4D4D4"/>
                </a:solidFill>
              </a:defRPr>
            </a:lvl1pPr>
          </a:lstStyle>
          <a:p>
            <a:fld id="{5E27872F-5C0C-4B47-9B1A-AFA21ACFBDC9}" type="slidenum">
              <a:rPr lang="tr-TR" altLang="en-US"/>
              <a:pPr/>
              <a:t>‹#›</a:t>
            </a:fld>
            <a:endParaRPr lang="tr-TR" altLang="en-US"/>
          </a:p>
        </p:txBody>
      </p:sp>
    </p:spTree>
    <p:extLst>
      <p:ext uri="{BB962C8B-B14F-4D97-AF65-F5344CB8AC3E}">
        <p14:creationId xmlns:p14="http://schemas.microsoft.com/office/powerpoint/2010/main" val="350418667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229600" cy="1143000"/>
          </a:xfrm>
        </p:spPr>
        <p:txBody>
          <a:bodyPr/>
          <a:lstStyle/>
          <a:p>
            <a:r>
              <a:rPr lang="tr-TR" smtClean="0"/>
              <a:t>Asıl başlık stili için tıklatın</a:t>
            </a:r>
            <a:endParaRPr lang="en-US"/>
          </a:p>
        </p:txBody>
      </p:sp>
      <p:sp>
        <p:nvSpPr>
          <p:cNvPr id="3" name="2 İçerik Yer Tutucusu"/>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3 İçerik Yer Tutucusu"/>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9 Veri Yer Tutucusu"/>
          <p:cNvSpPr>
            <a:spLocks noGrp="1"/>
          </p:cNvSpPr>
          <p:nvPr>
            <p:ph type="dt" sz="half" idx="10"/>
          </p:nvPr>
        </p:nvSpPr>
        <p:spPr/>
        <p:txBody>
          <a:bodyPr/>
          <a:lstStyle>
            <a:lvl1pPr>
              <a:defRPr/>
            </a:lvl1pPr>
          </a:lstStyle>
          <a:p>
            <a:pPr>
              <a:defRPr/>
            </a:pPr>
            <a:endParaRPr lang="tr-TR">
              <a:solidFill>
                <a:srgbClr val="424456">
                  <a:shade val="90000"/>
                </a:srgbClr>
              </a:solidFill>
            </a:endParaRPr>
          </a:p>
        </p:txBody>
      </p:sp>
      <p:sp>
        <p:nvSpPr>
          <p:cNvPr id="6" name="21 Altbilgi Yer Tutucusu"/>
          <p:cNvSpPr>
            <a:spLocks noGrp="1"/>
          </p:cNvSpPr>
          <p:nvPr>
            <p:ph type="ftr" sz="quarter" idx="11"/>
          </p:nvPr>
        </p:nvSpPr>
        <p:spPr/>
        <p:txBody>
          <a:bodyPr/>
          <a:lstStyle>
            <a:lvl1pPr>
              <a:defRPr/>
            </a:lvl1pPr>
          </a:lstStyle>
          <a:p>
            <a:pPr>
              <a:defRPr/>
            </a:pPr>
            <a:endParaRPr lang="tr-TR">
              <a:solidFill>
                <a:srgbClr val="424456">
                  <a:shade val="90000"/>
                </a:srgbClr>
              </a:solidFill>
            </a:endParaRPr>
          </a:p>
        </p:txBody>
      </p:sp>
      <p:sp>
        <p:nvSpPr>
          <p:cNvPr id="7" name="17 Slayt Numarası Yer Tutucusu"/>
          <p:cNvSpPr>
            <a:spLocks noGrp="1"/>
          </p:cNvSpPr>
          <p:nvPr>
            <p:ph type="sldNum" sz="quarter" idx="12"/>
          </p:nvPr>
        </p:nvSpPr>
        <p:spPr/>
        <p:txBody>
          <a:bodyPr/>
          <a:lstStyle>
            <a:lvl1pPr>
              <a:defRPr/>
            </a:lvl1pPr>
          </a:lstStyle>
          <a:p>
            <a:fld id="{165A1955-A6CB-4A61-ABE3-792DD45F2108}" type="slidenum">
              <a:rPr lang="tr-TR" altLang="en-US"/>
              <a:pPr/>
              <a:t>‹#›</a:t>
            </a:fld>
            <a:endParaRPr lang="tr-TR" altLang="en-US"/>
          </a:p>
        </p:txBody>
      </p:sp>
    </p:spTree>
    <p:extLst>
      <p:ext uri="{BB962C8B-B14F-4D97-AF65-F5344CB8AC3E}">
        <p14:creationId xmlns:p14="http://schemas.microsoft.com/office/powerpoint/2010/main" val="23591732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229600" cy="1143000"/>
          </a:xfrm>
        </p:spPr>
        <p:txBody>
          <a:bodyPr/>
          <a:lstStyle>
            <a:lvl1pPr>
              <a:defRPr/>
            </a:lvl1pPr>
          </a:lstStyle>
          <a:p>
            <a:r>
              <a:rPr lang="tr-TR" smtClean="0"/>
              <a:t>Asıl başlık stili için tıklatın</a:t>
            </a:r>
            <a:endParaRPr lang="en-US"/>
          </a:p>
        </p:txBody>
      </p:sp>
      <p:sp>
        <p:nvSpPr>
          <p:cNvPr id="3" name="2 Metin Yer Tutucusu"/>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tr-TR" smtClean="0"/>
              <a:t>Asıl metin stillerini düzenlemek için tıklatın</a:t>
            </a:r>
          </a:p>
        </p:txBody>
      </p:sp>
      <p:sp>
        <p:nvSpPr>
          <p:cNvPr id="4" name="3 Metin Yer Tutucusu"/>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tr-TR" smtClean="0"/>
              <a:t>Asıl metin stillerini düzenlemek için tıklatın</a:t>
            </a:r>
          </a:p>
        </p:txBody>
      </p:sp>
      <p:sp>
        <p:nvSpPr>
          <p:cNvPr id="5" name="4 İçerik Yer Tutucusu"/>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6" name="5 İçerik Yer Tutucusu"/>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9 Veri Yer Tutucusu"/>
          <p:cNvSpPr>
            <a:spLocks noGrp="1"/>
          </p:cNvSpPr>
          <p:nvPr>
            <p:ph type="dt" sz="half" idx="10"/>
          </p:nvPr>
        </p:nvSpPr>
        <p:spPr/>
        <p:txBody>
          <a:bodyPr/>
          <a:lstStyle>
            <a:lvl1pPr>
              <a:defRPr/>
            </a:lvl1pPr>
          </a:lstStyle>
          <a:p>
            <a:pPr>
              <a:defRPr/>
            </a:pPr>
            <a:endParaRPr lang="tr-TR">
              <a:solidFill>
                <a:srgbClr val="424456">
                  <a:shade val="90000"/>
                </a:srgbClr>
              </a:solidFill>
            </a:endParaRPr>
          </a:p>
        </p:txBody>
      </p:sp>
      <p:sp>
        <p:nvSpPr>
          <p:cNvPr id="8" name="21 Altbilgi Yer Tutucusu"/>
          <p:cNvSpPr>
            <a:spLocks noGrp="1"/>
          </p:cNvSpPr>
          <p:nvPr>
            <p:ph type="ftr" sz="quarter" idx="11"/>
          </p:nvPr>
        </p:nvSpPr>
        <p:spPr/>
        <p:txBody>
          <a:bodyPr/>
          <a:lstStyle>
            <a:lvl1pPr>
              <a:defRPr/>
            </a:lvl1pPr>
          </a:lstStyle>
          <a:p>
            <a:pPr>
              <a:defRPr/>
            </a:pPr>
            <a:endParaRPr lang="tr-TR">
              <a:solidFill>
                <a:srgbClr val="424456">
                  <a:shade val="90000"/>
                </a:srgbClr>
              </a:solidFill>
            </a:endParaRPr>
          </a:p>
        </p:txBody>
      </p:sp>
      <p:sp>
        <p:nvSpPr>
          <p:cNvPr id="9" name="17 Slayt Numarası Yer Tutucusu"/>
          <p:cNvSpPr>
            <a:spLocks noGrp="1"/>
          </p:cNvSpPr>
          <p:nvPr>
            <p:ph type="sldNum" sz="quarter" idx="12"/>
          </p:nvPr>
        </p:nvSpPr>
        <p:spPr/>
        <p:txBody>
          <a:bodyPr/>
          <a:lstStyle>
            <a:lvl1pPr>
              <a:defRPr/>
            </a:lvl1pPr>
          </a:lstStyle>
          <a:p>
            <a:fld id="{2CD4A4B7-FFDB-44C0-8C90-6EAAE4FBC093}" type="slidenum">
              <a:rPr lang="tr-TR" altLang="en-US"/>
              <a:pPr/>
              <a:t>‹#›</a:t>
            </a:fld>
            <a:endParaRPr lang="tr-TR" altLang="en-US"/>
          </a:p>
        </p:txBody>
      </p:sp>
    </p:spTree>
    <p:extLst>
      <p:ext uri="{BB962C8B-B14F-4D97-AF65-F5344CB8AC3E}">
        <p14:creationId xmlns:p14="http://schemas.microsoft.com/office/powerpoint/2010/main" val="902299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tr-TR" smtClean="0"/>
              <a:t>Asıl başlık stili için tıklatın</a:t>
            </a:r>
            <a:endParaRPr lang="en-US"/>
          </a:p>
        </p:txBody>
      </p:sp>
      <p:sp>
        <p:nvSpPr>
          <p:cNvPr id="3" name="9 Veri Yer Tutucusu"/>
          <p:cNvSpPr>
            <a:spLocks noGrp="1"/>
          </p:cNvSpPr>
          <p:nvPr>
            <p:ph type="dt" sz="half" idx="10"/>
          </p:nvPr>
        </p:nvSpPr>
        <p:spPr/>
        <p:txBody>
          <a:bodyPr/>
          <a:lstStyle>
            <a:lvl1pPr>
              <a:defRPr/>
            </a:lvl1pPr>
          </a:lstStyle>
          <a:p>
            <a:pPr>
              <a:defRPr/>
            </a:pPr>
            <a:endParaRPr lang="tr-TR">
              <a:solidFill>
                <a:srgbClr val="424456">
                  <a:shade val="90000"/>
                </a:srgbClr>
              </a:solidFill>
            </a:endParaRPr>
          </a:p>
        </p:txBody>
      </p:sp>
      <p:sp>
        <p:nvSpPr>
          <p:cNvPr id="4" name="21 Altbilgi Yer Tutucusu"/>
          <p:cNvSpPr>
            <a:spLocks noGrp="1"/>
          </p:cNvSpPr>
          <p:nvPr>
            <p:ph type="ftr" sz="quarter" idx="11"/>
          </p:nvPr>
        </p:nvSpPr>
        <p:spPr/>
        <p:txBody>
          <a:bodyPr/>
          <a:lstStyle>
            <a:lvl1pPr>
              <a:defRPr/>
            </a:lvl1pPr>
          </a:lstStyle>
          <a:p>
            <a:pPr>
              <a:defRPr/>
            </a:pPr>
            <a:endParaRPr lang="tr-TR">
              <a:solidFill>
                <a:srgbClr val="424456">
                  <a:shade val="90000"/>
                </a:srgbClr>
              </a:solidFill>
            </a:endParaRPr>
          </a:p>
        </p:txBody>
      </p:sp>
      <p:sp>
        <p:nvSpPr>
          <p:cNvPr id="5" name="17 Slayt Numarası Yer Tutucusu"/>
          <p:cNvSpPr>
            <a:spLocks noGrp="1"/>
          </p:cNvSpPr>
          <p:nvPr>
            <p:ph type="sldNum" sz="quarter" idx="12"/>
          </p:nvPr>
        </p:nvSpPr>
        <p:spPr/>
        <p:txBody>
          <a:bodyPr/>
          <a:lstStyle>
            <a:lvl1pPr>
              <a:defRPr/>
            </a:lvl1pPr>
          </a:lstStyle>
          <a:p>
            <a:fld id="{182D7CA4-4909-482C-8BCF-E91ADB600745}" type="slidenum">
              <a:rPr lang="tr-TR" altLang="en-US"/>
              <a:pPr/>
              <a:t>‹#›</a:t>
            </a:fld>
            <a:endParaRPr lang="tr-TR" altLang="en-US"/>
          </a:p>
        </p:txBody>
      </p:sp>
    </p:spTree>
    <p:extLst>
      <p:ext uri="{BB962C8B-B14F-4D97-AF65-F5344CB8AC3E}">
        <p14:creationId xmlns:p14="http://schemas.microsoft.com/office/powerpoint/2010/main" val="3929880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9 Veri Yer Tutucusu"/>
          <p:cNvSpPr>
            <a:spLocks noGrp="1"/>
          </p:cNvSpPr>
          <p:nvPr>
            <p:ph type="dt" sz="half" idx="10"/>
          </p:nvPr>
        </p:nvSpPr>
        <p:spPr/>
        <p:txBody>
          <a:bodyPr/>
          <a:lstStyle>
            <a:lvl1pPr>
              <a:defRPr/>
            </a:lvl1pPr>
          </a:lstStyle>
          <a:p>
            <a:pPr>
              <a:defRPr/>
            </a:pPr>
            <a:endParaRPr lang="tr-TR">
              <a:solidFill>
                <a:srgbClr val="424456">
                  <a:shade val="90000"/>
                </a:srgbClr>
              </a:solidFill>
            </a:endParaRPr>
          </a:p>
        </p:txBody>
      </p:sp>
      <p:sp>
        <p:nvSpPr>
          <p:cNvPr id="3" name="21 Altbilgi Yer Tutucusu"/>
          <p:cNvSpPr>
            <a:spLocks noGrp="1"/>
          </p:cNvSpPr>
          <p:nvPr>
            <p:ph type="ftr" sz="quarter" idx="11"/>
          </p:nvPr>
        </p:nvSpPr>
        <p:spPr/>
        <p:txBody>
          <a:bodyPr/>
          <a:lstStyle>
            <a:lvl1pPr>
              <a:defRPr/>
            </a:lvl1pPr>
          </a:lstStyle>
          <a:p>
            <a:pPr>
              <a:defRPr/>
            </a:pPr>
            <a:endParaRPr lang="tr-TR">
              <a:solidFill>
                <a:srgbClr val="424456">
                  <a:shade val="90000"/>
                </a:srgbClr>
              </a:solidFill>
            </a:endParaRPr>
          </a:p>
        </p:txBody>
      </p:sp>
      <p:sp>
        <p:nvSpPr>
          <p:cNvPr id="4" name="17 Slayt Numarası Yer Tutucusu"/>
          <p:cNvSpPr>
            <a:spLocks noGrp="1"/>
          </p:cNvSpPr>
          <p:nvPr>
            <p:ph type="sldNum" sz="quarter" idx="12"/>
          </p:nvPr>
        </p:nvSpPr>
        <p:spPr/>
        <p:txBody>
          <a:bodyPr/>
          <a:lstStyle>
            <a:lvl1pPr>
              <a:defRPr/>
            </a:lvl1pPr>
          </a:lstStyle>
          <a:p>
            <a:fld id="{06B39FFF-B44C-468D-A62D-CE7B2D999FAB}" type="slidenum">
              <a:rPr lang="tr-TR" altLang="en-US"/>
              <a:pPr/>
              <a:t>‹#›</a:t>
            </a:fld>
            <a:endParaRPr lang="tr-TR" altLang="en-US"/>
          </a:p>
        </p:txBody>
      </p:sp>
    </p:spTree>
    <p:extLst>
      <p:ext uri="{BB962C8B-B14F-4D97-AF65-F5344CB8AC3E}">
        <p14:creationId xmlns:p14="http://schemas.microsoft.com/office/powerpoint/2010/main" val="3904346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tr-TR" smtClean="0"/>
              <a:t>Asıl başlık stili için tıklatın</a:t>
            </a:r>
            <a:endParaRPr lang="en-US"/>
          </a:p>
        </p:txBody>
      </p:sp>
      <p:sp>
        <p:nvSpPr>
          <p:cNvPr id="3" name="2 Metin Yer Tutucusu"/>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tr-TR" smtClean="0"/>
              <a:t>Asıl metin stillerini düzenlemek için tıklatın</a:t>
            </a:r>
          </a:p>
        </p:txBody>
      </p:sp>
      <p:sp>
        <p:nvSpPr>
          <p:cNvPr id="4" name="3 İçerik Yer Tutucusu"/>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9 Veri Yer Tutucusu"/>
          <p:cNvSpPr>
            <a:spLocks noGrp="1"/>
          </p:cNvSpPr>
          <p:nvPr>
            <p:ph type="dt" sz="half" idx="10"/>
          </p:nvPr>
        </p:nvSpPr>
        <p:spPr/>
        <p:txBody>
          <a:bodyPr/>
          <a:lstStyle>
            <a:lvl1pPr>
              <a:defRPr/>
            </a:lvl1pPr>
          </a:lstStyle>
          <a:p>
            <a:pPr>
              <a:defRPr/>
            </a:pPr>
            <a:endParaRPr lang="tr-TR">
              <a:solidFill>
                <a:srgbClr val="424456">
                  <a:shade val="90000"/>
                </a:srgbClr>
              </a:solidFill>
            </a:endParaRPr>
          </a:p>
        </p:txBody>
      </p:sp>
      <p:sp>
        <p:nvSpPr>
          <p:cNvPr id="6" name="21 Altbilgi Yer Tutucusu"/>
          <p:cNvSpPr>
            <a:spLocks noGrp="1"/>
          </p:cNvSpPr>
          <p:nvPr>
            <p:ph type="ftr" sz="quarter" idx="11"/>
          </p:nvPr>
        </p:nvSpPr>
        <p:spPr/>
        <p:txBody>
          <a:bodyPr/>
          <a:lstStyle>
            <a:lvl1pPr>
              <a:defRPr/>
            </a:lvl1pPr>
          </a:lstStyle>
          <a:p>
            <a:pPr>
              <a:defRPr/>
            </a:pPr>
            <a:endParaRPr lang="tr-TR">
              <a:solidFill>
                <a:srgbClr val="424456">
                  <a:shade val="90000"/>
                </a:srgbClr>
              </a:solidFill>
            </a:endParaRPr>
          </a:p>
        </p:txBody>
      </p:sp>
      <p:sp>
        <p:nvSpPr>
          <p:cNvPr id="7" name="17 Slayt Numarası Yer Tutucusu"/>
          <p:cNvSpPr>
            <a:spLocks noGrp="1"/>
          </p:cNvSpPr>
          <p:nvPr>
            <p:ph type="sldNum" sz="quarter" idx="12"/>
          </p:nvPr>
        </p:nvSpPr>
        <p:spPr/>
        <p:txBody>
          <a:bodyPr/>
          <a:lstStyle>
            <a:lvl1pPr>
              <a:defRPr/>
            </a:lvl1pPr>
          </a:lstStyle>
          <a:p>
            <a:fld id="{4C698609-133A-40D3-B637-446EC9734867}" type="slidenum">
              <a:rPr lang="tr-TR" altLang="en-US"/>
              <a:pPr/>
              <a:t>‹#›</a:t>
            </a:fld>
            <a:endParaRPr lang="tr-TR" altLang="en-US"/>
          </a:p>
        </p:txBody>
      </p:sp>
    </p:spTree>
    <p:extLst>
      <p:ext uri="{BB962C8B-B14F-4D97-AF65-F5344CB8AC3E}">
        <p14:creationId xmlns:p14="http://schemas.microsoft.com/office/powerpoint/2010/main" val="3705121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5" name="13 Tek Köşesi Kesik ve Yuvarlatılmış Dikdörtgen"/>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6" name="14 Dik Üçgen"/>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7" name="15 Serbest Form"/>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cs typeface="Arial" panose="020B0604020202020204" pitchFamily="34" charset="0"/>
            </a:endParaRPr>
          </a:p>
        </p:txBody>
      </p:sp>
      <p:sp>
        <p:nvSpPr>
          <p:cNvPr id="8" name="16 Serbest Form"/>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cs typeface="Arial" panose="020B0604020202020204" pitchFamily="34" charset="0"/>
            </a:endParaRPr>
          </a:p>
        </p:txBody>
      </p:sp>
      <p:sp>
        <p:nvSpPr>
          <p:cNvPr id="2" name="1 Başlık"/>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tr-TR" smtClean="0"/>
              <a:t>Asıl başlık stili için tıklatın</a:t>
            </a:r>
            <a:endParaRPr lang="en-US"/>
          </a:p>
        </p:txBody>
      </p:sp>
      <p:sp>
        <p:nvSpPr>
          <p:cNvPr id="4" name="3 Metin Yer Tutucusu"/>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tr-TR" smtClean="0"/>
              <a:t>Asıl metin stillerini düzenlemek için tıklatın</a:t>
            </a:r>
          </a:p>
        </p:txBody>
      </p:sp>
      <p:sp>
        <p:nvSpPr>
          <p:cNvPr id="3" name="2 Resim Yer Tutucusu"/>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tr-TR" noProof="0" smtClean="0"/>
              <a:t>Resim eklemek için simgeyi tıklatın</a:t>
            </a:r>
            <a:endParaRPr lang="en-US" noProof="0" dirty="0"/>
          </a:p>
        </p:txBody>
      </p:sp>
      <p:sp>
        <p:nvSpPr>
          <p:cNvPr id="9" name="4 Veri Yer Tutucusu"/>
          <p:cNvSpPr>
            <a:spLocks noGrp="1"/>
          </p:cNvSpPr>
          <p:nvPr>
            <p:ph type="dt" sz="half" idx="10"/>
          </p:nvPr>
        </p:nvSpPr>
        <p:spPr/>
        <p:txBody>
          <a:bodyPr/>
          <a:lstStyle>
            <a:lvl1pPr>
              <a:defRPr/>
            </a:lvl1pPr>
          </a:lstStyle>
          <a:p>
            <a:pPr>
              <a:defRPr/>
            </a:pPr>
            <a:endParaRPr lang="tr-TR">
              <a:solidFill>
                <a:srgbClr val="424456">
                  <a:shade val="90000"/>
                </a:srgbClr>
              </a:solidFill>
            </a:endParaRPr>
          </a:p>
        </p:txBody>
      </p:sp>
      <p:sp>
        <p:nvSpPr>
          <p:cNvPr id="10" name="5 Altbilgi Yer Tutucusu"/>
          <p:cNvSpPr>
            <a:spLocks noGrp="1"/>
          </p:cNvSpPr>
          <p:nvPr>
            <p:ph type="ftr" sz="quarter" idx="11"/>
          </p:nvPr>
        </p:nvSpPr>
        <p:spPr/>
        <p:txBody>
          <a:bodyPr/>
          <a:lstStyle>
            <a:lvl1pPr>
              <a:defRPr/>
            </a:lvl1pPr>
          </a:lstStyle>
          <a:p>
            <a:pPr>
              <a:defRPr/>
            </a:pPr>
            <a:endParaRPr lang="tr-TR">
              <a:solidFill>
                <a:srgbClr val="424456">
                  <a:shade val="90000"/>
                </a:srgbClr>
              </a:solidFill>
            </a:endParaRPr>
          </a:p>
        </p:txBody>
      </p:sp>
      <p:sp>
        <p:nvSpPr>
          <p:cNvPr id="11" name="6 Slayt Numarası Yer Tutucusu"/>
          <p:cNvSpPr>
            <a:spLocks noGrp="1"/>
          </p:cNvSpPr>
          <p:nvPr>
            <p:ph type="sldNum" sz="quarter" idx="12"/>
          </p:nvPr>
        </p:nvSpPr>
        <p:spPr>
          <a:xfrm>
            <a:off x="8077200" y="6356350"/>
            <a:ext cx="609600" cy="365125"/>
          </a:xfrm>
        </p:spPr>
        <p:txBody>
          <a:bodyPr/>
          <a:lstStyle>
            <a:lvl1pPr>
              <a:defRPr/>
            </a:lvl1pPr>
          </a:lstStyle>
          <a:p>
            <a:fld id="{651C2C78-CAE2-4047-AB4F-7EBD5D3ECA03}" type="slidenum">
              <a:rPr lang="tr-TR" altLang="en-US"/>
              <a:pPr/>
              <a:t>‹#›</a:t>
            </a:fld>
            <a:endParaRPr lang="tr-TR" altLang="en-US"/>
          </a:p>
        </p:txBody>
      </p:sp>
    </p:spTree>
    <p:extLst>
      <p:ext uri="{BB962C8B-B14F-4D97-AF65-F5344CB8AC3E}">
        <p14:creationId xmlns:p14="http://schemas.microsoft.com/office/powerpoint/2010/main" val="3389119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en-US"/>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9 Veri Yer Tutucusu"/>
          <p:cNvSpPr>
            <a:spLocks noGrp="1"/>
          </p:cNvSpPr>
          <p:nvPr>
            <p:ph type="dt" sz="half" idx="10"/>
          </p:nvPr>
        </p:nvSpPr>
        <p:spPr/>
        <p:txBody>
          <a:bodyPr/>
          <a:lstStyle>
            <a:lvl1pPr>
              <a:defRPr/>
            </a:lvl1pPr>
          </a:lstStyle>
          <a:p>
            <a:pPr>
              <a:defRPr/>
            </a:pPr>
            <a:endParaRPr lang="tr-TR">
              <a:solidFill>
                <a:srgbClr val="424456">
                  <a:shade val="90000"/>
                </a:srgbClr>
              </a:solidFill>
            </a:endParaRPr>
          </a:p>
        </p:txBody>
      </p:sp>
      <p:sp>
        <p:nvSpPr>
          <p:cNvPr id="5" name="21 Altbilgi Yer Tutucusu"/>
          <p:cNvSpPr>
            <a:spLocks noGrp="1"/>
          </p:cNvSpPr>
          <p:nvPr>
            <p:ph type="ftr" sz="quarter" idx="11"/>
          </p:nvPr>
        </p:nvSpPr>
        <p:spPr/>
        <p:txBody>
          <a:bodyPr/>
          <a:lstStyle>
            <a:lvl1pPr>
              <a:defRPr/>
            </a:lvl1pPr>
          </a:lstStyle>
          <a:p>
            <a:pPr>
              <a:defRPr/>
            </a:pPr>
            <a:endParaRPr lang="tr-TR">
              <a:solidFill>
                <a:srgbClr val="424456">
                  <a:shade val="90000"/>
                </a:srgbClr>
              </a:solidFill>
            </a:endParaRPr>
          </a:p>
        </p:txBody>
      </p:sp>
      <p:sp>
        <p:nvSpPr>
          <p:cNvPr id="6" name="17 Slayt Numarası Yer Tutucusu"/>
          <p:cNvSpPr>
            <a:spLocks noGrp="1"/>
          </p:cNvSpPr>
          <p:nvPr>
            <p:ph type="sldNum" sz="quarter" idx="12"/>
          </p:nvPr>
        </p:nvSpPr>
        <p:spPr/>
        <p:txBody>
          <a:bodyPr/>
          <a:lstStyle>
            <a:lvl1pPr>
              <a:defRPr/>
            </a:lvl1pPr>
          </a:lstStyle>
          <a:p>
            <a:fld id="{F4C3F72B-4A79-4545-B2D4-CF92AA885D88}" type="slidenum">
              <a:rPr lang="tr-TR" altLang="en-US"/>
              <a:pPr/>
              <a:t>‹#›</a:t>
            </a:fld>
            <a:endParaRPr lang="tr-TR" altLang="en-US"/>
          </a:p>
        </p:txBody>
      </p:sp>
    </p:spTree>
    <p:extLst>
      <p:ext uri="{BB962C8B-B14F-4D97-AF65-F5344CB8AC3E}">
        <p14:creationId xmlns:p14="http://schemas.microsoft.com/office/powerpoint/2010/main" val="383191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914401"/>
            <a:ext cx="2057400" cy="5211763"/>
          </a:xfrm>
        </p:spPr>
        <p:txBody>
          <a:bodyPr vert="eaVert"/>
          <a:lstStyle/>
          <a:p>
            <a:r>
              <a:rPr lang="tr-TR" smtClean="0"/>
              <a:t>Asıl başlık stili için tıklatın</a:t>
            </a:r>
            <a:endParaRPr lang="en-US"/>
          </a:p>
        </p:txBody>
      </p:sp>
      <p:sp>
        <p:nvSpPr>
          <p:cNvPr id="3" name="2 Dikey Metin Yer Tutucusu"/>
          <p:cNvSpPr>
            <a:spLocks noGrp="1"/>
          </p:cNvSpPr>
          <p:nvPr>
            <p:ph type="body" orient="vert" idx="1"/>
          </p:nvPr>
        </p:nvSpPr>
        <p:spPr>
          <a:xfrm>
            <a:off x="457200" y="914401"/>
            <a:ext cx="6019800" cy="521176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9 Veri Yer Tutucusu"/>
          <p:cNvSpPr>
            <a:spLocks noGrp="1"/>
          </p:cNvSpPr>
          <p:nvPr>
            <p:ph type="dt" sz="half" idx="10"/>
          </p:nvPr>
        </p:nvSpPr>
        <p:spPr/>
        <p:txBody>
          <a:bodyPr/>
          <a:lstStyle>
            <a:lvl1pPr>
              <a:defRPr/>
            </a:lvl1pPr>
          </a:lstStyle>
          <a:p>
            <a:pPr>
              <a:defRPr/>
            </a:pPr>
            <a:endParaRPr lang="tr-TR">
              <a:solidFill>
                <a:srgbClr val="424456">
                  <a:shade val="90000"/>
                </a:srgbClr>
              </a:solidFill>
            </a:endParaRPr>
          </a:p>
        </p:txBody>
      </p:sp>
      <p:sp>
        <p:nvSpPr>
          <p:cNvPr id="5" name="21 Altbilgi Yer Tutucusu"/>
          <p:cNvSpPr>
            <a:spLocks noGrp="1"/>
          </p:cNvSpPr>
          <p:nvPr>
            <p:ph type="ftr" sz="quarter" idx="11"/>
          </p:nvPr>
        </p:nvSpPr>
        <p:spPr/>
        <p:txBody>
          <a:bodyPr/>
          <a:lstStyle>
            <a:lvl1pPr>
              <a:defRPr/>
            </a:lvl1pPr>
          </a:lstStyle>
          <a:p>
            <a:pPr>
              <a:defRPr/>
            </a:pPr>
            <a:endParaRPr lang="tr-TR">
              <a:solidFill>
                <a:srgbClr val="424456">
                  <a:shade val="90000"/>
                </a:srgbClr>
              </a:solidFill>
            </a:endParaRPr>
          </a:p>
        </p:txBody>
      </p:sp>
      <p:sp>
        <p:nvSpPr>
          <p:cNvPr id="6" name="17 Slayt Numarası Yer Tutucusu"/>
          <p:cNvSpPr>
            <a:spLocks noGrp="1"/>
          </p:cNvSpPr>
          <p:nvPr>
            <p:ph type="sldNum" sz="quarter" idx="12"/>
          </p:nvPr>
        </p:nvSpPr>
        <p:spPr/>
        <p:txBody>
          <a:bodyPr/>
          <a:lstStyle>
            <a:lvl1pPr>
              <a:defRPr/>
            </a:lvl1pPr>
          </a:lstStyle>
          <a:p>
            <a:fld id="{9B9562F9-07B9-4215-BCC1-A7EE15DE9DCA}" type="slidenum">
              <a:rPr lang="tr-TR" altLang="en-US"/>
              <a:pPr/>
              <a:t>‹#›</a:t>
            </a:fld>
            <a:endParaRPr lang="tr-TR" altLang="en-US"/>
          </a:p>
        </p:txBody>
      </p:sp>
    </p:spTree>
    <p:extLst>
      <p:ext uri="{BB962C8B-B14F-4D97-AF65-F5344CB8AC3E}">
        <p14:creationId xmlns:p14="http://schemas.microsoft.com/office/powerpoint/2010/main" val="4186429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7" name="6 Serbest Form"/>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cs typeface="Arial" panose="020B0604020202020204" pitchFamily="34" charset="0"/>
            </a:endParaRPr>
          </a:p>
        </p:txBody>
      </p:sp>
      <p:sp>
        <p:nvSpPr>
          <p:cNvPr id="8" name="7 Serbest Form"/>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cs typeface="Arial" panose="020B0604020202020204" pitchFamily="34" charset="0"/>
            </a:endParaRPr>
          </a:p>
        </p:txBody>
      </p:sp>
      <p:sp>
        <p:nvSpPr>
          <p:cNvPr id="4100" name="8 Başlık Yer Tutucusu"/>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tr-TR" altLang="en-US" smtClean="0"/>
              <a:t>Asıl başlık stili için tıklatın</a:t>
            </a:r>
            <a:endParaRPr lang="en-US" altLang="en-US" smtClean="0"/>
          </a:p>
        </p:txBody>
      </p:sp>
      <p:sp>
        <p:nvSpPr>
          <p:cNvPr id="4101" name="29 Metin Yer Tutucusu"/>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en-US" smtClean="0"/>
              <a:t>Asıl metin stillerini düzenlemek için tıklatın</a:t>
            </a:r>
          </a:p>
          <a:p>
            <a:pPr lvl="1"/>
            <a:r>
              <a:rPr lang="tr-TR" altLang="en-US" smtClean="0"/>
              <a:t>İkinci düzey</a:t>
            </a:r>
          </a:p>
          <a:p>
            <a:pPr lvl="2"/>
            <a:r>
              <a:rPr lang="tr-TR" altLang="en-US" smtClean="0"/>
              <a:t>Üçüncü düzey</a:t>
            </a:r>
          </a:p>
          <a:p>
            <a:pPr lvl="3"/>
            <a:r>
              <a:rPr lang="tr-TR" altLang="en-US" smtClean="0"/>
              <a:t>Dördüncü düzey</a:t>
            </a:r>
          </a:p>
          <a:p>
            <a:pPr lvl="4"/>
            <a:r>
              <a:rPr lang="tr-TR" altLang="en-US" smtClean="0"/>
              <a:t>Beşinci düzey</a:t>
            </a:r>
            <a:endParaRPr lang="en-US" altLang="en-US" smtClean="0"/>
          </a:p>
        </p:txBody>
      </p:sp>
      <p:sp>
        <p:nvSpPr>
          <p:cNvPr id="10" name="9 Veri Yer Tutucusu"/>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cs typeface="Arial" charset="0"/>
              </a:defRPr>
            </a:lvl1pPr>
          </a:lstStyle>
          <a:p>
            <a:pPr>
              <a:defRPr/>
            </a:pPr>
            <a:endParaRPr lang="tr-TR">
              <a:solidFill>
                <a:srgbClr val="424456">
                  <a:shade val="90000"/>
                </a:srgbClr>
              </a:solidFill>
            </a:endParaRPr>
          </a:p>
        </p:txBody>
      </p:sp>
      <p:sp>
        <p:nvSpPr>
          <p:cNvPr id="22" name="21 Altbilgi Yer Tutucusu"/>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cs typeface="Arial" charset="0"/>
              </a:defRPr>
            </a:lvl1pPr>
          </a:lstStyle>
          <a:p>
            <a:pPr>
              <a:defRPr/>
            </a:pPr>
            <a:endParaRPr lang="tr-TR">
              <a:solidFill>
                <a:srgbClr val="424456">
                  <a:shade val="90000"/>
                </a:srgbClr>
              </a:solidFill>
            </a:endParaRPr>
          </a:p>
        </p:txBody>
      </p:sp>
      <p:sp>
        <p:nvSpPr>
          <p:cNvPr id="18" name="17 Slayt Numarası Yer Tutucusu"/>
          <p:cNvSpPr>
            <a:spLocks noGrp="1"/>
          </p:cNvSpPr>
          <p:nvPr>
            <p:ph type="sldNum" sz="quarter" idx="4"/>
          </p:nvPr>
        </p:nvSpPr>
        <p:spPr>
          <a:xfrm>
            <a:off x="7924800" y="6356350"/>
            <a:ext cx="762000" cy="365125"/>
          </a:xfrm>
          <a:prstGeom prst="rect">
            <a:avLst/>
          </a:prstGeom>
        </p:spPr>
        <p:txBody>
          <a:bodyPr vert="horz" wrap="square" lIns="0" tIns="0" rIns="0" bIns="0" numCol="1" anchor="b" anchorCtr="0" compatLnSpc="1">
            <a:prstTxWarp prst="textNoShape">
              <a:avLst/>
            </a:prstTxWarp>
          </a:bodyPr>
          <a:lstStyle>
            <a:lvl1pPr algn="r">
              <a:defRPr sz="1200">
                <a:solidFill>
                  <a:srgbClr val="3F4052"/>
                </a:solidFill>
              </a:defRPr>
            </a:lvl1pPr>
          </a:lstStyle>
          <a:p>
            <a:fld id="{5E67BC9F-69E3-407D-9530-6613ECB19B33}" type="slidenum">
              <a:rPr lang="tr-TR" altLang="en-US" smtClean="0">
                <a:cs typeface="Arial" panose="020B0604020202020204" pitchFamily="34" charset="0"/>
              </a:rPr>
              <a:pPr/>
              <a:t>‹#›</a:t>
            </a:fld>
            <a:endParaRPr lang="tr-TR" altLang="en-US" smtClean="0">
              <a:cs typeface="Arial" panose="020B0604020202020204" pitchFamily="34" charset="0"/>
            </a:endParaRPr>
          </a:p>
        </p:txBody>
      </p:sp>
      <p:grpSp>
        <p:nvGrpSpPr>
          <p:cNvPr id="4105" name="1 Grup"/>
          <p:cNvGrpSpPr>
            <a:grpSpLocks/>
          </p:cNvGrpSpPr>
          <p:nvPr/>
        </p:nvGrpSpPr>
        <p:grpSpPr bwMode="auto">
          <a:xfrm>
            <a:off x="-19050" y="203200"/>
            <a:ext cx="9180513" cy="647700"/>
            <a:chOff x="-19045" y="216550"/>
            <a:chExt cx="9180548" cy="649224"/>
          </a:xfrm>
        </p:grpSpPr>
        <p:sp>
          <p:nvSpPr>
            <p:cNvPr id="12" name="11 Serbest Form"/>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sp>
          <p:nvSpPr>
            <p:cNvPr id="13" name="12 Serbest Form"/>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grpSp>
    </p:spTree>
    <p:extLst>
      <p:ext uri="{BB962C8B-B14F-4D97-AF65-F5344CB8AC3E}">
        <p14:creationId xmlns:p14="http://schemas.microsoft.com/office/powerpoint/2010/main" val="1539272890"/>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A04DA3"/>
        </a:buClr>
        <a:buSzPct val="95000"/>
        <a:buFont typeface="Wingdings 2" panose="05020102010507070707"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anose="05020102010507070707"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anose="05020102010507070707"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A04DA3"/>
        </a:buClr>
        <a:buSzPct val="65000"/>
        <a:buFont typeface="Wingdings 2" panose="05020102010507070707"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C4652D"/>
        </a:buClr>
        <a:buSzPct val="65000"/>
        <a:buFont typeface="Wingdings 2" panose="05020102010507070707"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hemeOverride" Target="../theme/themeOverride3.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hemeOverride" Target="../theme/themeOverride6.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hemeOverride" Target="../theme/themeOverride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hemeOverride" Target="../theme/themeOverride8.xml"/><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hemeOverride" Target="../theme/themeOverride9.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hemeOverride" Target="../theme/themeOverride10.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hemeOverride" Target="../theme/themeOverride1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hemeOverride" Target="../theme/themeOverride13.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hemeOverride" Target="../theme/themeOverride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914400" y="1981200"/>
            <a:ext cx="4985660" cy="1200329"/>
          </a:xfrm>
          <a:prstGeom prst="rect">
            <a:avLst/>
          </a:prstGeom>
          <a:noFill/>
          <a:ln>
            <a:noFill/>
          </a:ln>
          <a:effectLst/>
          <a:extLst/>
        </p:spPr>
        <p:txBody>
          <a:bodyPr wrap="none">
            <a:spAutoFit/>
          </a:bodyPr>
          <a:lstStyle/>
          <a:p>
            <a:pPr>
              <a:defRPr/>
            </a:pPr>
            <a:r>
              <a:rPr lang="tr-TR" sz="3600" b="1" dirty="0">
                <a:effectLst>
                  <a:outerShdw blurRad="38100" dist="38100" dir="2700000" algn="tl">
                    <a:srgbClr val="000000"/>
                  </a:outerShdw>
                </a:effectLst>
                <a:cs typeface="+mn-cs"/>
              </a:rPr>
              <a:t>DRENAJ;</a:t>
            </a:r>
          </a:p>
          <a:p>
            <a:pPr>
              <a:defRPr/>
            </a:pPr>
            <a:r>
              <a:rPr lang="tr-TR" sz="3600" b="1" dirty="0">
                <a:effectLst>
                  <a:outerShdw blurRad="38100" dist="38100" dir="2700000" algn="tl">
                    <a:srgbClr val="000000"/>
                  </a:outerShdw>
                </a:effectLst>
                <a:cs typeface="+mn-cs"/>
              </a:rPr>
              <a:t>TEMEL </a:t>
            </a:r>
            <a:r>
              <a:rPr lang="tr-TR" sz="3600" b="1" dirty="0" smtClean="0">
                <a:effectLst>
                  <a:outerShdw blurRad="38100" dist="38100" dir="2700000" algn="tl">
                    <a:srgbClr val="000000"/>
                  </a:outerShdw>
                </a:effectLst>
                <a:cs typeface="+mn-cs"/>
              </a:rPr>
              <a:t>KAVRAMLAR</a:t>
            </a:r>
            <a:endParaRPr lang="tr-TR" sz="3600" b="1" dirty="0">
              <a:effectLst>
                <a:outerShdw blurRad="38100" dist="38100" dir="2700000" algn="tl">
                  <a:srgbClr val="000000"/>
                </a:outerShdw>
              </a:effectLst>
              <a:cs typeface="+mn-cs"/>
            </a:endParaRPr>
          </a:p>
        </p:txBody>
      </p:sp>
      <p:sp>
        <p:nvSpPr>
          <p:cNvPr id="3" name="Text Box 3"/>
          <p:cNvSpPr txBox="1">
            <a:spLocks noChangeArrowheads="1"/>
          </p:cNvSpPr>
          <p:nvPr/>
        </p:nvSpPr>
        <p:spPr bwMode="auto">
          <a:xfrm>
            <a:off x="3505200" y="3657600"/>
            <a:ext cx="4070858" cy="523220"/>
          </a:xfrm>
          <a:prstGeom prst="rect">
            <a:avLst/>
          </a:prstGeom>
          <a:noFill/>
          <a:ln w="9525">
            <a:noFill/>
            <a:miter lim="800000"/>
            <a:headEnd/>
            <a:tailEnd/>
          </a:ln>
        </p:spPr>
        <p:txBody>
          <a:bodyPr wrap="none">
            <a:spAutoFit/>
          </a:bodyPr>
          <a:lstStyle/>
          <a:p>
            <a:r>
              <a:rPr lang="tr-TR" sz="2800" b="1" i="1" dirty="0"/>
              <a:t>Prof</a:t>
            </a:r>
            <a:r>
              <a:rPr lang="tr-TR" sz="2800" b="1" i="1" dirty="0" smtClean="0"/>
              <a:t>. Dr</a:t>
            </a:r>
            <a:r>
              <a:rPr lang="tr-TR" sz="2800" b="1" i="1" dirty="0"/>
              <a:t>. Ahmet ÖZTÜRK</a:t>
            </a:r>
          </a:p>
        </p:txBody>
      </p:sp>
    </p:spTree>
    <p:extLst>
      <p:ext uri="{BB962C8B-B14F-4D97-AF65-F5344CB8AC3E}">
        <p14:creationId xmlns:p14="http://schemas.microsoft.com/office/powerpoint/2010/main" val="42687662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4098" name="Text Box 4"/>
          <p:cNvSpPr txBox="1">
            <a:spLocks noChangeArrowheads="1"/>
          </p:cNvSpPr>
          <p:nvPr/>
        </p:nvSpPr>
        <p:spPr bwMode="auto">
          <a:xfrm>
            <a:off x="2514600" y="685800"/>
            <a:ext cx="2663825" cy="519113"/>
          </a:xfrm>
          <a:prstGeom prst="rect">
            <a:avLst/>
          </a:prstGeom>
          <a:noFill/>
          <a:ln w="9525">
            <a:noFill/>
            <a:miter lim="800000"/>
            <a:headEnd/>
            <a:tailEnd/>
          </a:ln>
        </p:spPr>
        <p:txBody>
          <a:bodyPr wrap="none">
            <a:spAutoFit/>
          </a:bodyPr>
          <a:lstStyle/>
          <a:p>
            <a:r>
              <a:rPr lang="tr-TR" sz="2800" b="1" i="1" dirty="0">
                <a:solidFill>
                  <a:srgbClr val="2503CF"/>
                </a:solidFill>
              </a:rPr>
              <a:t>Drenajın Tanımı</a:t>
            </a:r>
          </a:p>
        </p:txBody>
      </p:sp>
      <p:sp>
        <p:nvSpPr>
          <p:cNvPr id="4099" name="Text Box 5"/>
          <p:cNvSpPr txBox="1">
            <a:spLocks noChangeArrowheads="1"/>
          </p:cNvSpPr>
          <p:nvPr/>
        </p:nvSpPr>
        <p:spPr bwMode="auto">
          <a:xfrm>
            <a:off x="533400" y="2057400"/>
            <a:ext cx="8070850" cy="1570038"/>
          </a:xfrm>
          <a:prstGeom prst="rect">
            <a:avLst/>
          </a:prstGeom>
          <a:noFill/>
          <a:ln w="9525">
            <a:noFill/>
            <a:miter lim="800000"/>
            <a:headEnd/>
            <a:tailEnd/>
          </a:ln>
        </p:spPr>
        <p:txBody>
          <a:bodyPr>
            <a:spAutoFit/>
          </a:bodyPr>
          <a:lstStyle/>
          <a:p>
            <a:pPr algn="just"/>
            <a:r>
              <a:rPr lang="tr-TR" b="1" u="sng" dirty="0" smtClean="0">
                <a:solidFill>
                  <a:srgbClr val="FF0000"/>
                </a:solidFill>
              </a:rPr>
              <a:t>Drenaj</a:t>
            </a:r>
            <a:r>
              <a:rPr lang="tr-TR" b="1" dirty="0"/>
              <a:t>; tarım alanlarında, havadar bir kök bölgesi ve tarımsal faaliyetler için yeter derecede kuru bir üst toprak sağlamak için, kaynağı ne olursa olsun fazla suyun araziden uzaklaştırılmasıdır. </a:t>
            </a:r>
          </a:p>
        </p:txBody>
      </p:sp>
      <p:sp>
        <p:nvSpPr>
          <p:cNvPr id="4100" name="Text Box 7"/>
          <p:cNvSpPr txBox="1">
            <a:spLocks noChangeArrowheads="1"/>
          </p:cNvSpPr>
          <p:nvPr/>
        </p:nvSpPr>
        <p:spPr bwMode="auto">
          <a:xfrm>
            <a:off x="611560" y="3860800"/>
            <a:ext cx="7845053" cy="2370138"/>
          </a:xfrm>
          <a:prstGeom prst="rect">
            <a:avLst/>
          </a:prstGeom>
          <a:noFill/>
          <a:ln w="9525">
            <a:noFill/>
            <a:miter lim="800000"/>
            <a:headEnd/>
            <a:tailEnd/>
          </a:ln>
        </p:spPr>
        <p:txBody>
          <a:bodyPr wrap="square">
            <a:spAutoFit/>
          </a:bodyPr>
          <a:lstStyle/>
          <a:p>
            <a:pPr algn="just"/>
            <a:r>
              <a:rPr lang="tr-TR" sz="2800" b="1" u="sng" dirty="0">
                <a:solidFill>
                  <a:srgbClr val="FF0000"/>
                </a:solidFill>
                <a:cs typeface="Times New Roman" pitchFamily="18" charset="0"/>
              </a:rPr>
              <a:t>Uygun drenaj</a:t>
            </a:r>
            <a:r>
              <a:rPr lang="tr-TR" sz="2800" b="1" u="sng" dirty="0">
                <a:solidFill>
                  <a:srgbClr val="FF0000"/>
                </a:solidFill>
              </a:rPr>
              <a:t> sistemi</a:t>
            </a:r>
            <a:r>
              <a:rPr lang="tr-TR" b="1" dirty="0">
                <a:cs typeface="Times New Roman" pitchFamily="18" charset="0"/>
              </a:rPr>
              <a:t>, yetişme mevsimi boyunca bitki gelişmesine zarar verebilecek toprağın üzerindeki ya da içindeki fazla suyun uzaklaştırılmasını sağlayacak, uygun kök gelişme ortamı ile toprakların kolayca işlenmesini mümkün kılacak ve toprakta optimum nem miktarının bulunmasına olanak sağlayacak sistemdir. </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2514600" y="685800"/>
            <a:ext cx="2683748" cy="523220"/>
          </a:xfrm>
          <a:prstGeom prst="rect">
            <a:avLst/>
          </a:prstGeom>
          <a:noFill/>
          <a:ln w="9525">
            <a:noFill/>
            <a:miter lim="800000"/>
            <a:headEnd/>
            <a:tailEnd/>
          </a:ln>
        </p:spPr>
        <p:txBody>
          <a:bodyPr wrap="none">
            <a:spAutoFit/>
          </a:bodyPr>
          <a:lstStyle/>
          <a:p>
            <a:r>
              <a:rPr lang="tr-TR" sz="2800" b="1" i="1" dirty="0" smtClean="0">
                <a:solidFill>
                  <a:srgbClr val="2503CF"/>
                </a:solidFill>
              </a:rPr>
              <a:t>Drenaj kriterleri</a:t>
            </a:r>
            <a:endParaRPr lang="tr-TR" sz="2800" b="1" i="1" dirty="0">
              <a:solidFill>
                <a:srgbClr val="2503CF"/>
              </a:solidFill>
            </a:endParaRPr>
          </a:p>
        </p:txBody>
      </p:sp>
      <p:sp>
        <p:nvSpPr>
          <p:cNvPr id="46081" name="Rectangle 1"/>
          <p:cNvSpPr>
            <a:spLocks noChangeArrowheads="1"/>
          </p:cNvSpPr>
          <p:nvPr/>
        </p:nvSpPr>
        <p:spPr bwMode="auto">
          <a:xfrm>
            <a:off x="683568" y="1988840"/>
            <a:ext cx="7416824"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tab pos="-457200" algn="l"/>
              </a:tabLst>
            </a:pPr>
            <a:r>
              <a:rPr kumimoji="0" lang="tr-TR"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Sulama alanlarında tesis edilen drenaj sistemlerinin etkinliği ve uzun süre hizmet etmeleri, etüt, planlama ve projeleme aşamalarındaki çalışmaların doğruluk ölçülerine bağlıdır. Özellikle arazi ve </a:t>
            </a:r>
            <a:r>
              <a:rPr kumimoji="0" lang="tr-TR"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laboratuvar</a:t>
            </a:r>
            <a:r>
              <a:rPr kumimoji="0" lang="tr-TR"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koşullarında elde edilerek drenaj sistemlerinin projelenmesinde kullanılacak veriler olarak tanımladığımız "</a:t>
            </a:r>
            <a:r>
              <a:rPr kumimoji="0" lang="tr-TR"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drenaj kriterleri</a:t>
            </a:r>
            <a:r>
              <a:rPr kumimoji="0" lang="tr-TR"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tr-TR"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nin</a:t>
            </a:r>
            <a:r>
              <a:rPr kumimoji="0" lang="tr-TR"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doğruluk derecesi drenaj projesinin başarılı olmasında çok önemli bir rol oynar.</a:t>
            </a:r>
            <a:endParaRPr kumimoji="0" lang="tr-TR" b="1" i="0" u="none" strike="noStrike" cap="none" normalizeH="0" baseline="0" dirty="0" smtClean="0">
              <a:ln>
                <a:noFill/>
              </a:ln>
              <a:solidFill>
                <a:schemeClr val="tx1"/>
              </a:solidFill>
              <a:effectLst/>
              <a:latin typeface="Times New Roman" pitchFamily="18" charset="0"/>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2514600" y="685800"/>
            <a:ext cx="3200400" cy="519113"/>
          </a:xfrm>
          <a:prstGeom prst="rect">
            <a:avLst/>
          </a:prstGeom>
          <a:noFill/>
          <a:ln w="9525">
            <a:noFill/>
            <a:miter lim="800000"/>
            <a:headEnd/>
            <a:tailEnd/>
          </a:ln>
        </p:spPr>
        <p:txBody>
          <a:bodyPr>
            <a:spAutoFit/>
          </a:bodyPr>
          <a:lstStyle/>
          <a:p>
            <a:r>
              <a:rPr lang="tr-TR" sz="2800" b="1" i="1" dirty="0">
                <a:solidFill>
                  <a:srgbClr val="2503CF"/>
                </a:solidFill>
              </a:rPr>
              <a:t>Drenajın </a:t>
            </a:r>
            <a:r>
              <a:rPr lang="tr-TR" sz="2800" b="1" i="1" dirty="0" smtClean="0">
                <a:solidFill>
                  <a:srgbClr val="2503CF"/>
                </a:solidFill>
              </a:rPr>
              <a:t>yararları</a:t>
            </a:r>
            <a:endParaRPr lang="tr-TR" sz="2800" b="1" i="1" dirty="0">
              <a:solidFill>
                <a:srgbClr val="2503CF"/>
              </a:solidFill>
            </a:endParaRPr>
          </a:p>
        </p:txBody>
      </p:sp>
      <p:sp>
        <p:nvSpPr>
          <p:cNvPr id="5123" name="Text Box 3"/>
          <p:cNvSpPr txBox="1">
            <a:spLocks noChangeArrowheads="1"/>
          </p:cNvSpPr>
          <p:nvPr/>
        </p:nvSpPr>
        <p:spPr bwMode="auto">
          <a:xfrm>
            <a:off x="395536" y="1340768"/>
            <a:ext cx="8534400" cy="5401479"/>
          </a:xfrm>
          <a:prstGeom prst="rect">
            <a:avLst/>
          </a:prstGeom>
          <a:noFill/>
          <a:ln w="9525">
            <a:noFill/>
            <a:miter lim="800000"/>
            <a:headEnd/>
            <a:tailEnd/>
          </a:ln>
        </p:spPr>
        <p:txBody>
          <a:bodyPr>
            <a:spAutoFit/>
          </a:bodyPr>
          <a:lstStyle/>
          <a:p>
            <a:pPr marL="269875" indent="-269875" algn="just"/>
            <a:r>
              <a:rPr lang="tr-TR" sz="2300" b="1" dirty="0">
                <a:cs typeface="Times New Roman" pitchFamily="18" charset="0"/>
              </a:rPr>
              <a:t>1-</a:t>
            </a:r>
            <a:r>
              <a:rPr lang="tr-TR" sz="2300" b="1" dirty="0"/>
              <a:t>T</a:t>
            </a:r>
            <a:r>
              <a:rPr lang="tr-TR" sz="2300" b="1" dirty="0">
                <a:cs typeface="Times New Roman" pitchFamily="18" charset="0"/>
              </a:rPr>
              <a:t>oprakta yeterli hava akımı sağlanır ve ortamda fazlalaşan oksijen sayesinde bitki köklerinin solunumu kolaylaşır.</a:t>
            </a:r>
          </a:p>
          <a:p>
            <a:pPr marL="269875" indent="-269875" algn="just"/>
            <a:r>
              <a:rPr lang="tr-TR" sz="2300" b="1" dirty="0">
                <a:cs typeface="Times New Roman" pitchFamily="18" charset="0"/>
              </a:rPr>
              <a:t>2-Suyun  boşaldığı toprak gözenekleri hava ile dolduğundan ıslak topraklara nazaran toprağın daha çabuk ısınması sağlanır. </a:t>
            </a:r>
          </a:p>
          <a:p>
            <a:pPr marL="269875" indent="-269875" algn="just"/>
            <a:r>
              <a:rPr lang="tr-TR" sz="2300" b="1" dirty="0"/>
              <a:t>3</a:t>
            </a:r>
            <a:r>
              <a:rPr lang="tr-TR" sz="2300" b="1" dirty="0">
                <a:cs typeface="Times New Roman" pitchFamily="18" charset="0"/>
              </a:rPr>
              <a:t>-</a:t>
            </a:r>
            <a:r>
              <a:rPr lang="tr-TR" sz="2300" b="1" dirty="0"/>
              <a:t>B</a:t>
            </a:r>
            <a:r>
              <a:rPr lang="tr-TR" sz="2300" b="1" dirty="0">
                <a:cs typeface="Times New Roman" pitchFamily="18" charset="0"/>
              </a:rPr>
              <a:t>itki kök sistemi kolay geliş</a:t>
            </a:r>
            <a:r>
              <a:rPr lang="tr-TR" sz="2300" b="1" dirty="0"/>
              <a:t>eceğinden kökler daha</a:t>
            </a:r>
            <a:r>
              <a:rPr lang="tr-TR" sz="2300" b="1" dirty="0">
                <a:cs typeface="Times New Roman" pitchFamily="18" charset="0"/>
              </a:rPr>
              <a:t> derinlere ine</a:t>
            </a:r>
            <a:r>
              <a:rPr lang="tr-TR" sz="2300" b="1" dirty="0"/>
              <a:t>r ve</a:t>
            </a:r>
            <a:r>
              <a:rPr lang="tr-TR" sz="2300" b="1" dirty="0">
                <a:cs typeface="Times New Roman" pitchFamily="18" charset="0"/>
              </a:rPr>
              <a:t>  bitkiler kurak periyotlarda bile yeterli suyu bulabilirler.</a:t>
            </a:r>
          </a:p>
          <a:p>
            <a:pPr marL="269875" indent="-269875" algn="just"/>
            <a:r>
              <a:rPr lang="tr-TR" sz="2300" b="1" dirty="0"/>
              <a:t>4</a:t>
            </a:r>
            <a:r>
              <a:rPr lang="tr-TR" sz="2300" b="1" dirty="0">
                <a:cs typeface="Times New Roman" pitchFamily="18" charset="0"/>
              </a:rPr>
              <a:t>-</a:t>
            </a:r>
            <a:r>
              <a:rPr lang="tr-TR" sz="2300" b="1" dirty="0"/>
              <a:t>T</a:t>
            </a:r>
            <a:r>
              <a:rPr lang="tr-TR" sz="2300" b="1" dirty="0">
                <a:cs typeface="Times New Roman" pitchFamily="18" charset="0"/>
              </a:rPr>
              <a:t>arım alanlarında toprak daha çabuk kuruduğu, daha çabuk tava geldiği için daha erken işleme olanağı vardır. </a:t>
            </a:r>
          </a:p>
          <a:p>
            <a:pPr marL="269875" indent="-269875" algn="just"/>
            <a:r>
              <a:rPr lang="tr-TR" sz="2300" b="1" dirty="0"/>
              <a:t>5</a:t>
            </a:r>
            <a:r>
              <a:rPr lang="tr-TR" sz="2300" b="1" dirty="0">
                <a:cs typeface="Times New Roman" pitchFamily="18" charset="0"/>
              </a:rPr>
              <a:t>-Toprağın yapısı düzeldiği için toprak işleme </a:t>
            </a:r>
            <a:r>
              <a:rPr lang="tr-TR" sz="2300" b="1" dirty="0"/>
              <a:t>kolaylaşır.</a:t>
            </a:r>
          </a:p>
          <a:p>
            <a:pPr marL="269875" indent="-269875" algn="just"/>
            <a:r>
              <a:rPr lang="tr-TR" sz="2300" b="1" dirty="0"/>
              <a:t>6</a:t>
            </a:r>
            <a:r>
              <a:rPr lang="tr-TR" sz="2300" b="1" dirty="0">
                <a:cs typeface="Times New Roman" pitchFamily="18" charset="0"/>
              </a:rPr>
              <a:t>-Tarım arazilerinde </a:t>
            </a:r>
            <a:r>
              <a:rPr lang="tr-TR" sz="2300" b="1" dirty="0" smtClean="0">
                <a:cs typeface="Times New Roman" pitchFamily="18" charset="0"/>
              </a:rPr>
              <a:t>verim artışı nedeniyle arazi </a:t>
            </a:r>
            <a:r>
              <a:rPr lang="tr-TR" sz="2300" b="1" dirty="0">
                <a:cs typeface="Times New Roman" pitchFamily="18" charset="0"/>
              </a:rPr>
              <a:t>kıymeti yükselir. </a:t>
            </a:r>
          </a:p>
          <a:p>
            <a:pPr marL="269875" indent="-269875" algn="just"/>
            <a:r>
              <a:rPr lang="tr-TR" sz="2300" b="1" dirty="0"/>
              <a:t>7</a:t>
            </a:r>
            <a:r>
              <a:rPr lang="tr-TR" sz="2300" b="1" dirty="0">
                <a:cs typeface="Times New Roman" pitchFamily="18" charset="0"/>
              </a:rPr>
              <a:t>-Toprakta tuz birikmesi önlenir.</a:t>
            </a:r>
          </a:p>
          <a:p>
            <a:pPr marL="269875" indent="-269875" algn="just"/>
            <a:r>
              <a:rPr lang="tr-TR" sz="2300" b="1" dirty="0"/>
              <a:t>8</a:t>
            </a:r>
            <a:r>
              <a:rPr lang="tr-TR" sz="2300" b="1" dirty="0">
                <a:cs typeface="Times New Roman" pitchFamily="18" charset="0"/>
              </a:rPr>
              <a:t>-Arazide mevcut yapılar, yollar ve diğer tesisler korunur. </a:t>
            </a:r>
          </a:p>
          <a:p>
            <a:pPr marL="269875" indent="-269875" algn="just"/>
            <a:r>
              <a:rPr lang="tr-TR" sz="2300" b="1" dirty="0"/>
              <a:t>9</a:t>
            </a:r>
            <a:r>
              <a:rPr lang="tr-TR" sz="2300" b="1" dirty="0">
                <a:cs typeface="Times New Roman" pitchFamily="18" charset="0"/>
              </a:rPr>
              <a:t>-Çevrede yaşayan toplumun sağlık koşulları iyileştirilir</a:t>
            </a:r>
            <a:r>
              <a:rPr lang="tr-TR" sz="2300" b="1" dirty="0" smtClean="0">
                <a:cs typeface="Times New Roman" pitchFamily="18" charset="0"/>
              </a:rPr>
              <a:t>.</a:t>
            </a:r>
          </a:p>
          <a:p>
            <a:pPr marL="269875" indent="-269875" algn="just"/>
            <a:r>
              <a:rPr lang="tr-TR" sz="2300" b="1" dirty="0" smtClean="0">
                <a:cs typeface="Times New Roman" pitchFamily="18" charset="0"/>
              </a:rPr>
              <a:t>10-Toprakta uygun ortam nedeniyle mikroorganizma faaliyetleri oluşur ve verimi olumlu etkiler.</a:t>
            </a:r>
            <a:endParaRPr lang="tr-TR" sz="2300" b="1"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051050" y="692150"/>
            <a:ext cx="5946775" cy="523875"/>
          </a:xfrm>
          <a:prstGeom prst="rect">
            <a:avLst/>
          </a:prstGeom>
          <a:noFill/>
          <a:ln w="9525">
            <a:noFill/>
            <a:miter lim="800000"/>
            <a:headEnd/>
            <a:tailEnd/>
          </a:ln>
        </p:spPr>
        <p:txBody>
          <a:bodyPr>
            <a:spAutoFit/>
          </a:bodyPr>
          <a:lstStyle/>
          <a:p>
            <a:r>
              <a:rPr lang="tr-TR" sz="2800" b="1" i="1" dirty="0">
                <a:solidFill>
                  <a:srgbClr val="2503CF"/>
                </a:solidFill>
              </a:rPr>
              <a:t>Drenajın sorununun </a:t>
            </a:r>
            <a:r>
              <a:rPr lang="tr-TR" sz="2800" b="1" i="1" dirty="0" smtClean="0">
                <a:solidFill>
                  <a:srgbClr val="2503CF"/>
                </a:solidFill>
              </a:rPr>
              <a:t>kaynağı</a:t>
            </a:r>
            <a:endParaRPr lang="tr-TR" sz="2800" b="1" i="1" dirty="0">
              <a:solidFill>
                <a:srgbClr val="2503CF"/>
              </a:solidFill>
            </a:endParaRPr>
          </a:p>
        </p:txBody>
      </p:sp>
      <p:sp>
        <p:nvSpPr>
          <p:cNvPr id="58369" name="Rectangle 1"/>
          <p:cNvSpPr>
            <a:spLocks noChangeArrowheads="1"/>
          </p:cNvSpPr>
          <p:nvPr/>
        </p:nvSpPr>
        <p:spPr bwMode="auto">
          <a:xfrm>
            <a:off x="395536" y="1314705"/>
            <a:ext cx="8496944" cy="43396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177800" marR="0" lvl="0" indent="-177800" algn="just" defTabSz="914400" rtl="0" eaLnBrk="0" fontAlgn="base" latinLnBrk="0" hangingPunct="0">
              <a:lnSpc>
                <a:spcPct val="100000"/>
              </a:lnSpc>
              <a:spcBef>
                <a:spcPct val="0"/>
              </a:spcBef>
              <a:spcAft>
                <a:spcPct val="0"/>
              </a:spcAft>
              <a:buClrTx/>
              <a:buSzTx/>
              <a:buFontTx/>
              <a:buNone/>
              <a:tabLst>
                <a:tab pos="-457200" algn="l"/>
              </a:tabLst>
            </a:pPr>
            <a:r>
              <a:rPr lang="tr-TR" sz="2300" b="1" dirty="0">
                <a:cs typeface="Times New Roman" pitchFamily="18" charset="0"/>
              </a:rPr>
              <a:t>Sulu tarım alanlarındaki drenaj sorununun ortaya çıkmasına neden olan fazla su kaynakları şu şekilde özetlenebilir;</a:t>
            </a:r>
          </a:p>
          <a:p>
            <a:pPr marL="177800" marR="0" lvl="0" indent="-177800" algn="just" defTabSz="914400" rtl="0" eaLnBrk="0" fontAlgn="base" latinLnBrk="0" hangingPunct="0">
              <a:lnSpc>
                <a:spcPct val="100000"/>
              </a:lnSpc>
              <a:spcBef>
                <a:spcPct val="0"/>
              </a:spcBef>
              <a:spcAft>
                <a:spcPct val="0"/>
              </a:spcAft>
              <a:buClrTx/>
              <a:buSzTx/>
              <a:buFontTx/>
              <a:buNone/>
              <a:tabLst>
                <a:tab pos="-457200" algn="l"/>
              </a:tabLst>
            </a:pPr>
            <a:endParaRPr lang="tr-TR" sz="2300" b="1" dirty="0" smtClean="0">
              <a:cs typeface="Times New Roman" pitchFamily="18" charset="0"/>
            </a:endParaRPr>
          </a:p>
          <a:p>
            <a:pPr marL="177800" marR="0" lvl="0" indent="-177800" algn="just" defTabSz="914400" rtl="0" eaLnBrk="0" fontAlgn="base" latinLnBrk="0" hangingPunct="0">
              <a:lnSpc>
                <a:spcPct val="100000"/>
              </a:lnSpc>
              <a:spcBef>
                <a:spcPct val="0"/>
              </a:spcBef>
              <a:spcAft>
                <a:spcPct val="0"/>
              </a:spcAft>
              <a:buClrTx/>
              <a:buSzTx/>
              <a:buFontTx/>
              <a:buNone/>
              <a:tabLst>
                <a:tab pos="-457200" algn="l"/>
              </a:tabLst>
            </a:pPr>
            <a:r>
              <a:rPr lang="tr-TR" sz="2300" b="1" dirty="0" smtClean="0">
                <a:cs typeface="Times New Roman" pitchFamily="18" charset="0"/>
              </a:rPr>
              <a:t>1</a:t>
            </a:r>
            <a:r>
              <a:rPr lang="tr-TR" sz="2300" b="1" dirty="0">
                <a:cs typeface="Times New Roman" pitchFamily="18" charset="0"/>
              </a:rPr>
              <a:t>. Sulama suyunun getirilmesi ve tarlaya uygulanması sırasında ortaya çıkan su kayıpları</a:t>
            </a:r>
          </a:p>
          <a:p>
            <a:pPr marL="177800" marR="0" lvl="0" indent="-177800" algn="just" defTabSz="914400" rtl="0" eaLnBrk="0" fontAlgn="base" latinLnBrk="0" hangingPunct="0">
              <a:lnSpc>
                <a:spcPct val="100000"/>
              </a:lnSpc>
              <a:spcBef>
                <a:spcPct val="0"/>
              </a:spcBef>
              <a:spcAft>
                <a:spcPct val="0"/>
              </a:spcAft>
              <a:buClrTx/>
              <a:buSzTx/>
              <a:buFontTx/>
              <a:buNone/>
              <a:tabLst>
                <a:tab pos="-457200" algn="l"/>
              </a:tabLst>
            </a:pPr>
            <a:r>
              <a:rPr lang="tr-TR" sz="2300" b="1" dirty="0">
                <a:cs typeface="Times New Roman" pitchFamily="18" charset="0"/>
              </a:rPr>
              <a:t>2. </a:t>
            </a:r>
            <a:r>
              <a:rPr lang="tr-TR" sz="2300" b="1" dirty="0" err="1">
                <a:cs typeface="Times New Roman" pitchFamily="18" charset="0"/>
              </a:rPr>
              <a:t>Artezyenik</a:t>
            </a:r>
            <a:r>
              <a:rPr lang="tr-TR" sz="2300" b="1" dirty="0">
                <a:cs typeface="Times New Roman" pitchFamily="18" charset="0"/>
              </a:rPr>
              <a:t> sular</a:t>
            </a:r>
          </a:p>
          <a:p>
            <a:pPr marL="177800" marR="0" lvl="0" indent="-177800" algn="just" defTabSz="914400" rtl="0" eaLnBrk="0" fontAlgn="base" latinLnBrk="0" hangingPunct="0">
              <a:lnSpc>
                <a:spcPct val="100000"/>
              </a:lnSpc>
              <a:spcBef>
                <a:spcPct val="0"/>
              </a:spcBef>
              <a:spcAft>
                <a:spcPct val="0"/>
              </a:spcAft>
              <a:buClrTx/>
              <a:buSzTx/>
              <a:buFontTx/>
              <a:buNone/>
              <a:tabLst>
                <a:tab pos="-457200" algn="l"/>
              </a:tabLst>
            </a:pPr>
            <a:r>
              <a:rPr lang="tr-TR" sz="2300" b="1" dirty="0">
                <a:cs typeface="Times New Roman" pitchFamily="18" charset="0"/>
              </a:rPr>
              <a:t>3. </a:t>
            </a:r>
            <a:r>
              <a:rPr lang="tr-TR" sz="2300" b="1" dirty="0" err="1">
                <a:cs typeface="Times New Roman" pitchFamily="18" charset="0"/>
              </a:rPr>
              <a:t>Kontrolsuz</a:t>
            </a:r>
            <a:r>
              <a:rPr lang="tr-TR" sz="2300" b="1" dirty="0">
                <a:cs typeface="Times New Roman" pitchFamily="18" charset="0"/>
              </a:rPr>
              <a:t> olarak gereğinden fazla sulama suyunun toprağa verilmesi</a:t>
            </a:r>
          </a:p>
          <a:p>
            <a:pPr marL="177800" marR="0" lvl="0" indent="-177800" algn="just" defTabSz="914400" rtl="0" eaLnBrk="0" fontAlgn="base" latinLnBrk="0" hangingPunct="0">
              <a:lnSpc>
                <a:spcPct val="100000"/>
              </a:lnSpc>
              <a:spcBef>
                <a:spcPct val="0"/>
              </a:spcBef>
              <a:spcAft>
                <a:spcPct val="0"/>
              </a:spcAft>
              <a:buClrTx/>
              <a:buSzTx/>
              <a:buFontTx/>
              <a:buNone/>
              <a:tabLst>
                <a:tab pos="-457200" algn="l"/>
              </a:tabLst>
            </a:pPr>
            <a:r>
              <a:rPr lang="tr-TR" sz="2300" b="1" dirty="0">
                <a:cs typeface="Times New Roman" pitchFamily="18" charset="0"/>
              </a:rPr>
              <a:t>4. Toprak altından tarım alanlarına gelen yabancı sular,</a:t>
            </a:r>
          </a:p>
          <a:p>
            <a:pPr marL="177800" marR="0" lvl="0" indent="-177800" algn="just" defTabSz="914400" rtl="0" eaLnBrk="0" fontAlgn="base" latinLnBrk="0" hangingPunct="0">
              <a:lnSpc>
                <a:spcPct val="100000"/>
              </a:lnSpc>
              <a:spcBef>
                <a:spcPct val="0"/>
              </a:spcBef>
              <a:spcAft>
                <a:spcPct val="0"/>
              </a:spcAft>
              <a:buClrTx/>
              <a:buSzTx/>
              <a:buFontTx/>
              <a:buNone/>
              <a:tabLst>
                <a:tab pos="-457200" algn="l"/>
              </a:tabLst>
            </a:pPr>
            <a:r>
              <a:rPr lang="tr-TR" sz="2300" b="1" dirty="0">
                <a:cs typeface="Times New Roman" pitchFamily="18" charset="0"/>
              </a:rPr>
              <a:t>5. Fazla yağışın neden olduğu taşkın suları,</a:t>
            </a:r>
          </a:p>
          <a:p>
            <a:pPr marL="177800" marR="0" lvl="0" indent="-177800" algn="just" defTabSz="914400" rtl="0" eaLnBrk="0" fontAlgn="base" latinLnBrk="0" hangingPunct="0">
              <a:lnSpc>
                <a:spcPct val="100000"/>
              </a:lnSpc>
              <a:spcBef>
                <a:spcPct val="0"/>
              </a:spcBef>
              <a:spcAft>
                <a:spcPct val="0"/>
              </a:spcAft>
              <a:buClrTx/>
              <a:buSzTx/>
              <a:buFontTx/>
              <a:buNone/>
              <a:tabLst>
                <a:tab pos="-457200" algn="l"/>
              </a:tabLst>
            </a:pPr>
            <a:r>
              <a:rPr lang="tr-TR" sz="2300" b="1" dirty="0">
                <a:cs typeface="Times New Roman" pitchFamily="18" charset="0"/>
              </a:rPr>
              <a:t>6. Su depolama yapılarından sızan sular, </a:t>
            </a:r>
          </a:p>
          <a:p>
            <a:pPr marL="177800" marR="0" lvl="0" indent="-177800" algn="just" defTabSz="914400" rtl="0" eaLnBrk="0" fontAlgn="base" latinLnBrk="0" hangingPunct="0">
              <a:lnSpc>
                <a:spcPct val="100000"/>
              </a:lnSpc>
              <a:spcBef>
                <a:spcPct val="0"/>
              </a:spcBef>
              <a:spcAft>
                <a:spcPct val="0"/>
              </a:spcAft>
              <a:buClrTx/>
              <a:buSzTx/>
              <a:buFontTx/>
              <a:buNone/>
              <a:tabLst>
                <a:tab pos="-457200" algn="l"/>
              </a:tabLst>
            </a:pPr>
            <a:r>
              <a:rPr lang="tr-TR" sz="2300" b="1" dirty="0">
                <a:cs typeface="Times New Roman" pitchFamily="18" charset="0"/>
              </a:rPr>
              <a:t>7. Sahil bölgelerinde denizden gelen sular.</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2051050" y="692150"/>
            <a:ext cx="5946775" cy="523875"/>
          </a:xfrm>
          <a:prstGeom prst="rect">
            <a:avLst/>
          </a:prstGeom>
          <a:noFill/>
          <a:ln w="9525">
            <a:noFill/>
            <a:miter lim="800000"/>
            <a:headEnd/>
            <a:tailEnd/>
          </a:ln>
        </p:spPr>
        <p:txBody>
          <a:bodyPr>
            <a:spAutoFit/>
          </a:bodyPr>
          <a:lstStyle/>
          <a:p>
            <a:r>
              <a:rPr lang="tr-TR" sz="2800" b="1" i="1" dirty="0">
                <a:solidFill>
                  <a:srgbClr val="2503CF"/>
                </a:solidFill>
              </a:rPr>
              <a:t>Drenajın sorununun belirlenmesi</a:t>
            </a:r>
          </a:p>
        </p:txBody>
      </p:sp>
      <p:sp>
        <p:nvSpPr>
          <p:cNvPr id="6147" name="Rectangle 2"/>
          <p:cNvSpPr>
            <a:spLocks noChangeArrowheads="1"/>
          </p:cNvSpPr>
          <p:nvPr/>
        </p:nvSpPr>
        <p:spPr bwMode="auto">
          <a:xfrm>
            <a:off x="250825" y="1412776"/>
            <a:ext cx="8713788" cy="5048250"/>
          </a:xfrm>
          <a:prstGeom prst="rect">
            <a:avLst/>
          </a:prstGeom>
          <a:noFill/>
          <a:ln w="9525">
            <a:noFill/>
            <a:miter lim="800000"/>
            <a:headEnd/>
            <a:tailEnd/>
          </a:ln>
        </p:spPr>
        <p:txBody>
          <a:bodyPr anchor="ctr">
            <a:spAutoFit/>
          </a:bodyPr>
          <a:lstStyle/>
          <a:p>
            <a:pPr algn="just" eaLnBrk="0" hangingPunct="0">
              <a:tabLst>
                <a:tab pos="-457200" algn="l"/>
              </a:tabLst>
            </a:pPr>
            <a:r>
              <a:rPr lang="tr-TR" sz="2300" b="1" dirty="0">
                <a:cs typeface="Times New Roman" pitchFamily="18" charset="0"/>
              </a:rPr>
              <a:t>Drenaj sorunları aşağıda sıralanan arazi gözlemleri ile belirlenebilir.</a:t>
            </a:r>
          </a:p>
          <a:p>
            <a:pPr marL="269875" indent="-269875" algn="just" eaLnBrk="0" hangingPunct="0">
              <a:tabLst>
                <a:tab pos="-457200" algn="l"/>
              </a:tabLst>
            </a:pPr>
            <a:r>
              <a:rPr lang="tr-TR" sz="2300" b="1" dirty="0"/>
              <a:t>1. Tarım alanlarının çukur yerlerinde uzun süre su göllenmesi,</a:t>
            </a:r>
          </a:p>
          <a:p>
            <a:pPr marL="269875" indent="-269875" algn="just" eaLnBrk="0" hangingPunct="0">
              <a:tabLst>
                <a:tab pos="-457200" algn="l"/>
              </a:tabLst>
            </a:pPr>
            <a:r>
              <a:rPr lang="tr-TR" sz="2300" b="1" dirty="0"/>
              <a:t>2. Tarım alanlarının yüzeyinde tuz lekelerinin birikmesi,</a:t>
            </a:r>
          </a:p>
          <a:p>
            <a:pPr marL="269875" indent="-269875" algn="just" eaLnBrk="0" hangingPunct="0">
              <a:tabLst>
                <a:tab pos="-457200" algn="l"/>
              </a:tabLst>
            </a:pPr>
            <a:r>
              <a:rPr lang="tr-TR" sz="2300" b="1" dirty="0"/>
              <a:t>	3. Bitkilerde yaprak yanması ve kök çürüklüğünün görülmesi,</a:t>
            </a:r>
          </a:p>
          <a:p>
            <a:pPr marL="269875" indent="-269875" algn="just" eaLnBrk="0" hangingPunct="0">
              <a:tabLst>
                <a:tab pos="-457200" algn="l"/>
              </a:tabLst>
            </a:pPr>
            <a:r>
              <a:rPr lang="tr-TR" sz="2300" b="1" dirty="0"/>
              <a:t>	4. Tarım alanlarında fazla sivrisinek üremesi,</a:t>
            </a:r>
          </a:p>
          <a:p>
            <a:pPr marL="269875" indent="-269875" algn="just" eaLnBrk="0" hangingPunct="0">
              <a:tabLst>
                <a:tab pos="-457200" algn="l"/>
              </a:tabLst>
            </a:pPr>
            <a:r>
              <a:rPr lang="tr-TR" sz="2300" b="1" dirty="0"/>
              <a:t>	5. Suyu seven </a:t>
            </a:r>
            <a:r>
              <a:rPr lang="tr-TR" sz="2300" b="1" dirty="0" err="1"/>
              <a:t>digitoria</a:t>
            </a:r>
            <a:r>
              <a:rPr lang="tr-TR" sz="2300" b="1" dirty="0"/>
              <a:t>, </a:t>
            </a:r>
            <a:r>
              <a:rPr lang="tr-TR" sz="2300" b="1" dirty="0" err="1"/>
              <a:t>Echinochloa</a:t>
            </a:r>
            <a:r>
              <a:rPr lang="tr-TR" sz="2300" b="1" dirty="0"/>
              <a:t>, </a:t>
            </a:r>
            <a:r>
              <a:rPr lang="tr-TR" sz="2300" b="1" dirty="0" err="1"/>
              <a:t>Typha</a:t>
            </a:r>
            <a:r>
              <a:rPr lang="tr-TR" sz="2300" b="1" dirty="0"/>
              <a:t> </a:t>
            </a:r>
            <a:r>
              <a:rPr lang="tr-TR" sz="2300" b="1" dirty="0" err="1"/>
              <a:t>Scripus</a:t>
            </a:r>
            <a:r>
              <a:rPr lang="tr-TR" sz="2300" b="1" dirty="0"/>
              <a:t> (su kamışı) gibi yabancı otların gelişmesi,</a:t>
            </a:r>
          </a:p>
          <a:p>
            <a:pPr marL="269875" indent="-269875" algn="just" eaLnBrk="0" hangingPunct="0">
              <a:tabLst>
                <a:tab pos="-457200" algn="l"/>
              </a:tabLst>
            </a:pPr>
            <a:r>
              <a:rPr lang="tr-TR" sz="2300" b="1" dirty="0"/>
              <a:t>	6. Ekim ve hasat zamanlarının gecikmesi ve tarım </a:t>
            </a:r>
            <a:r>
              <a:rPr lang="tr-TR" sz="2300" b="1" dirty="0" err="1"/>
              <a:t>makinalarının</a:t>
            </a:r>
            <a:r>
              <a:rPr lang="tr-TR" sz="2300" b="1" dirty="0"/>
              <a:t> toprak yüzeyinde derin iz bırakması,</a:t>
            </a:r>
          </a:p>
          <a:p>
            <a:pPr marL="269875" indent="-269875" algn="just" eaLnBrk="0" hangingPunct="0">
              <a:tabLst>
                <a:tab pos="-457200" algn="l"/>
              </a:tabLst>
            </a:pPr>
            <a:r>
              <a:rPr lang="tr-TR" sz="2300" b="1" dirty="0"/>
              <a:t>	7. Zaman zaman toprak yüzeyinde ıslaklık görülmesi,</a:t>
            </a:r>
          </a:p>
          <a:p>
            <a:pPr marL="269875" indent="-269875" algn="just" eaLnBrk="0" hangingPunct="0">
              <a:tabLst>
                <a:tab pos="-457200" algn="l"/>
              </a:tabLst>
            </a:pPr>
            <a:r>
              <a:rPr lang="tr-TR" sz="2300" b="1" dirty="0"/>
              <a:t>	8. Toprak içinde yeterli hava sağlanmadığından ürünlerde verim düşüklüğü görülmesi,</a:t>
            </a:r>
          </a:p>
          <a:p>
            <a:pPr marL="269875" indent="-269875" algn="just" eaLnBrk="0" hangingPunct="0">
              <a:tabLst>
                <a:tab pos="-457200" algn="l"/>
              </a:tabLst>
            </a:pPr>
            <a:r>
              <a:rPr lang="tr-TR" sz="2300" b="1" dirty="0"/>
              <a:t>	9. Toprak nemi ile ilişkili olan bitki hastalıklarının artması.</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7170"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pPr eaLnBrk="0" hangingPunct="0"/>
            <a:endParaRPr lang="tr-TR"/>
          </a:p>
        </p:txBody>
      </p:sp>
      <p:pic>
        <p:nvPicPr>
          <p:cNvPr id="7171" name="Picture 1"/>
          <p:cNvPicPr>
            <a:picLocks noChangeAspect="1" noChangeArrowheads="1"/>
          </p:cNvPicPr>
          <p:nvPr/>
        </p:nvPicPr>
        <p:blipFill>
          <a:blip r:embed="rId4" cstate="print">
            <a:duotone>
              <a:prstClr val="black"/>
              <a:srgbClr val="E3E5D1">
                <a:tint val="45000"/>
                <a:satMod val="400000"/>
              </a:srgbClr>
            </a:duotone>
          </a:blip>
          <a:srcRect/>
          <a:stretch>
            <a:fillRect/>
          </a:stretch>
        </p:blipFill>
        <p:spPr bwMode="auto">
          <a:xfrm>
            <a:off x="323528" y="620688"/>
            <a:ext cx="8653462" cy="3744416"/>
          </a:xfrm>
          <a:prstGeom prst="rect">
            <a:avLst/>
          </a:prstGeom>
          <a:solidFill>
            <a:srgbClr val="E3E5D1"/>
          </a:solidFill>
          <a:ln w="9525">
            <a:noFill/>
            <a:miter lim="800000"/>
            <a:headEnd/>
            <a:tailEnd/>
          </a:ln>
        </p:spPr>
      </p:pic>
      <p:sp>
        <p:nvSpPr>
          <p:cNvPr id="7172" name="Rectangle 3"/>
          <p:cNvSpPr>
            <a:spLocks noChangeArrowheads="1"/>
          </p:cNvSpPr>
          <p:nvPr/>
        </p:nvSpPr>
        <p:spPr bwMode="auto">
          <a:xfrm>
            <a:off x="2001838" y="620713"/>
            <a:ext cx="5037137" cy="523875"/>
          </a:xfrm>
          <a:prstGeom prst="rect">
            <a:avLst/>
          </a:prstGeom>
          <a:noFill/>
          <a:ln w="9525">
            <a:noFill/>
            <a:miter lim="800000"/>
            <a:headEnd/>
            <a:tailEnd/>
          </a:ln>
        </p:spPr>
        <p:txBody>
          <a:bodyPr wrap="none" anchor="ctr">
            <a:spAutoFit/>
          </a:bodyPr>
          <a:lstStyle/>
          <a:p>
            <a:pPr algn="just" eaLnBrk="0" hangingPunct="0">
              <a:tabLst>
                <a:tab pos="-457200" algn="l"/>
              </a:tabLst>
            </a:pPr>
            <a:r>
              <a:rPr lang="tr-TR" b="1" i="1" dirty="0">
                <a:solidFill>
                  <a:srgbClr val="0055B0"/>
                </a:solidFill>
                <a:latin typeface="Courier New" pitchFamily="49" charset="0"/>
                <a:ea typeface="Times New Roman" pitchFamily="18" charset="0"/>
                <a:cs typeface="Courier New" pitchFamily="49" charset="0"/>
              </a:rPr>
              <a:t>	</a:t>
            </a:r>
            <a:r>
              <a:rPr lang="tr-TR" sz="2800" b="1" i="1" dirty="0">
                <a:solidFill>
                  <a:srgbClr val="2503CF"/>
                </a:solidFill>
                <a:ea typeface="Times New Roman" pitchFamily="18" charset="0"/>
                <a:cs typeface="Courier New" pitchFamily="49" charset="0"/>
              </a:rPr>
              <a:t>Su-verim ilişkisinde drenaj etkisi</a:t>
            </a:r>
          </a:p>
        </p:txBody>
      </p:sp>
      <p:sp>
        <p:nvSpPr>
          <p:cNvPr id="5" name="4 Metin kutusu"/>
          <p:cNvSpPr txBox="1"/>
          <p:nvPr/>
        </p:nvSpPr>
        <p:spPr>
          <a:xfrm>
            <a:off x="323528" y="4005064"/>
            <a:ext cx="8640960" cy="2462213"/>
          </a:xfrm>
          <a:prstGeom prst="rect">
            <a:avLst/>
          </a:prstGeom>
          <a:solidFill>
            <a:srgbClr val="EBEDDF"/>
          </a:solidFill>
        </p:spPr>
        <p:txBody>
          <a:bodyPr wrap="square" rtlCol="0">
            <a:spAutoFit/>
          </a:bodyPr>
          <a:lstStyle/>
          <a:p>
            <a:pPr algn="just"/>
            <a:r>
              <a:rPr lang="tr-TR" sz="2200" dirty="0" smtClean="0"/>
              <a:t>	Diğer tarımsal girdilerin tam olarak karşılanması koşuluyla, büyüme mevsimi boyunca bitki kök bölgesinde depolanan nem miktarı arttıkça verimde de bir artış meydana gelmekte ve belirli bir toprak nemi düzeyinde verim en yüksek değere ulaşmaktadır. İyi drenaj koşullarında toprak nemi daha da artsa bile verim sabit kalmakta, ancak, kötü drenaj koşullarında bitki kök bölgesinde gereğinden fazla su  olacağı için verimde tekrar bir azalma meydana gelmektedir.</a:t>
            </a:r>
            <a:endParaRPr lang="tr-TR" sz="2200"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2" name="Rectangle 3"/>
          <p:cNvSpPr>
            <a:spLocks noChangeArrowheads="1"/>
          </p:cNvSpPr>
          <p:nvPr/>
        </p:nvSpPr>
        <p:spPr bwMode="auto">
          <a:xfrm>
            <a:off x="2627784" y="457508"/>
            <a:ext cx="3929024" cy="523220"/>
          </a:xfrm>
          <a:prstGeom prst="rect">
            <a:avLst/>
          </a:prstGeom>
          <a:noFill/>
          <a:ln w="9525">
            <a:noFill/>
            <a:miter lim="800000"/>
            <a:headEnd/>
            <a:tailEnd/>
          </a:ln>
        </p:spPr>
        <p:txBody>
          <a:bodyPr wrap="none" anchor="ctr">
            <a:spAutoFit/>
          </a:bodyPr>
          <a:lstStyle/>
          <a:p>
            <a:pPr algn="just" eaLnBrk="0" hangingPunct="0">
              <a:tabLst>
                <a:tab pos="-457200" algn="l"/>
              </a:tabLst>
            </a:pPr>
            <a:r>
              <a:rPr lang="tr-TR" b="1" i="1" dirty="0">
                <a:solidFill>
                  <a:srgbClr val="0055B0"/>
                </a:solidFill>
                <a:latin typeface="Courier New" pitchFamily="49" charset="0"/>
                <a:ea typeface="Times New Roman" pitchFamily="18" charset="0"/>
                <a:cs typeface="Courier New" pitchFamily="49" charset="0"/>
              </a:rPr>
              <a:t>	</a:t>
            </a:r>
            <a:r>
              <a:rPr lang="tr-TR" sz="2800" b="1" i="1" dirty="0" smtClean="0">
                <a:solidFill>
                  <a:srgbClr val="2503CF"/>
                </a:solidFill>
                <a:ea typeface="Times New Roman" pitchFamily="18" charset="0"/>
                <a:cs typeface="Courier New" pitchFamily="49" charset="0"/>
              </a:rPr>
              <a:t>Toprak Bitki Su ilişkileri</a:t>
            </a:r>
            <a:endParaRPr lang="tr-TR" sz="2800" b="1" i="1" dirty="0">
              <a:solidFill>
                <a:srgbClr val="2503CF"/>
              </a:solidFill>
              <a:ea typeface="Times New Roman" pitchFamily="18" charset="0"/>
              <a:cs typeface="Courier New" pitchFamily="49" charset="0"/>
            </a:endParaRPr>
          </a:p>
        </p:txBody>
      </p:sp>
      <p:sp>
        <p:nvSpPr>
          <p:cNvPr id="3" name="Rectangle 3"/>
          <p:cNvSpPr>
            <a:spLocks noChangeArrowheads="1"/>
          </p:cNvSpPr>
          <p:nvPr/>
        </p:nvSpPr>
        <p:spPr bwMode="auto">
          <a:xfrm>
            <a:off x="755576" y="764704"/>
            <a:ext cx="2684389" cy="523220"/>
          </a:xfrm>
          <a:prstGeom prst="rect">
            <a:avLst/>
          </a:prstGeom>
          <a:noFill/>
          <a:ln w="9525">
            <a:noFill/>
            <a:miter lim="800000"/>
            <a:headEnd/>
            <a:tailEnd/>
          </a:ln>
        </p:spPr>
        <p:txBody>
          <a:bodyPr wrap="none" anchor="ctr">
            <a:spAutoFit/>
          </a:bodyPr>
          <a:lstStyle/>
          <a:p>
            <a:pPr algn="just" eaLnBrk="0" hangingPunct="0">
              <a:tabLst>
                <a:tab pos="-457200" algn="l"/>
              </a:tabLst>
            </a:pPr>
            <a:r>
              <a:rPr lang="tr-TR" b="1" i="1" dirty="0">
                <a:solidFill>
                  <a:srgbClr val="0055B0"/>
                </a:solidFill>
                <a:latin typeface="Courier New" pitchFamily="49" charset="0"/>
                <a:ea typeface="Times New Roman" pitchFamily="18" charset="0"/>
                <a:cs typeface="Courier New" pitchFamily="49" charset="0"/>
              </a:rPr>
              <a:t>	</a:t>
            </a:r>
            <a:r>
              <a:rPr lang="tr-TR" sz="2800" b="1" i="1" dirty="0" smtClean="0">
                <a:solidFill>
                  <a:srgbClr val="2503CF"/>
                </a:solidFill>
                <a:ea typeface="Times New Roman" pitchFamily="18" charset="0"/>
                <a:cs typeface="Courier New" pitchFamily="49" charset="0"/>
              </a:rPr>
              <a:t>Hidrolojik Devre</a:t>
            </a:r>
            <a:endParaRPr lang="tr-TR" sz="2800" b="1" i="1" dirty="0">
              <a:solidFill>
                <a:srgbClr val="2503CF"/>
              </a:solidFill>
              <a:ea typeface="Times New Roman" pitchFamily="18" charset="0"/>
              <a:cs typeface="Courier New" pitchFamily="49" charset="0"/>
            </a:endParaRPr>
          </a:p>
        </p:txBody>
      </p:sp>
      <p:pic>
        <p:nvPicPr>
          <p:cNvPr id="4" name="Picture 3" descr="150672sucpm4"/>
          <p:cNvPicPr>
            <a:picLocks noChangeAspect="1" noChangeArrowheads="1"/>
          </p:cNvPicPr>
          <p:nvPr/>
        </p:nvPicPr>
        <p:blipFill>
          <a:blip r:embed="rId4" cstate="print"/>
          <a:srcRect/>
          <a:stretch>
            <a:fillRect/>
          </a:stretch>
        </p:blipFill>
        <p:spPr bwMode="auto">
          <a:xfrm>
            <a:off x="467544" y="1268760"/>
            <a:ext cx="7993013" cy="5278977"/>
          </a:xfrm>
          <a:prstGeom prst="rect">
            <a:avLst/>
          </a:prstGeom>
          <a:noFill/>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2" name="Rectangle 3"/>
          <p:cNvSpPr>
            <a:spLocks noChangeArrowheads="1"/>
          </p:cNvSpPr>
          <p:nvPr/>
        </p:nvSpPr>
        <p:spPr bwMode="auto">
          <a:xfrm>
            <a:off x="2627784" y="476672"/>
            <a:ext cx="3929024" cy="523220"/>
          </a:xfrm>
          <a:prstGeom prst="rect">
            <a:avLst/>
          </a:prstGeom>
          <a:noFill/>
          <a:ln w="9525">
            <a:noFill/>
            <a:miter lim="800000"/>
            <a:headEnd/>
            <a:tailEnd/>
          </a:ln>
        </p:spPr>
        <p:txBody>
          <a:bodyPr wrap="none" anchor="ctr">
            <a:spAutoFit/>
          </a:bodyPr>
          <a:lstStyle/>
          <a:p>
            <a:pPr algn="just" eaLnBrk="0" hangingPunct="0">
              <a:tabLst>
                <a:tab pos="-457200" algn="l"/>
              </a:tabLst>
            </a:pPr>
            <a:r>
              <a:rPr lang="tr-TR" b="1" i="1" dirty="0">
                <a:solidFill>
                  <a:srgbClr val="0055B0"/>
                </a:solidFill>
                <a:latin typeface="Courier New" pitchFamily="49" charset="0"/>
                <a:ea typeface="Times New Roman" pitchFamily="18" charset="0"/>
                <a:cs typeface="Courier New" pitchFamily="49" charset="0"/>
              </a:rPr>
              <a:t>	</a:t>
            </a:r>
            <a:r>
              <a:rPr lang="tr-TR" sz="2800" b="1" i="1" dirty="0" smtClean="0">
                <a:solidFill>
                  <a:srgbClr val="2503CF"/>
                </a:solidFill>
                <a:ea typeface="Times New Roman" pitchFamily="18" charset="0"/>
                <a:cs typeface="Courier New" pitchFamily="49" charset="0"/>
              </a:rPr>
              <a:t>Toprak Bitki Su ilişkileri</a:t>
            </a:r>
            <a:endParaRPr lang="tr-TR" sz="2800" b="1" i="1" dirty="0">
              <a:solidFill>
                <a:srgbClr val="2503CF"/>
              </a:solidFill>
              <a:ea typeface="Times New Roman" pitchFamily="18" charset="0"/>
              <a:cs typeface="Courier New" pitchFamily="49" charset="0"/>
            </a:endParaRPr>
          </a:p>
        </p:txBody>
      </p:sp>
      <p:sp>
        <p:nvSpPr>
          <p:cNvPr id="14337" name="Rectangle 1"/>
          <p:cNvSpPr>
            <a:spLocks noChangeArrowheads="1"/>
          </p:cNvSpPr>
          <p:nvPr/>
        </p:nvSpPr>
        <p:spPr bwMode="auto">
          <a:xfrm>
            <a:off x="287016" y="1058833"/>
            <a:ext cx="8101408" cy="50013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a:tabLst>
                <a:tab pos="-457200" algn="l"/>
              </a:tabLst>
            </a:pPr>
            <a:r>
              <a:rPr lang="tr-TR" sz="2000" b="1" dirty="0" smtClean="0">
                <a:solidFill>
                  <a:srgbClr val="FF0000"/>
                </a:solidFill>
              </a:rPr>
              <a:t>Toprak Suyunun Toplam Potansiyeli</a:t>
            </a:r>
          </a:p>
          <a:p>
            <a:pPr lvl="0" algn="just">
              <a:tabLst>
                <a:tab pos="-457200" algn="l"/>
              </a:tabLst>
            </a:pPr>
            <a:endParaRPr lang="tr-TR" sz="2300" b="1" dirty="0" smtClean="0">
              <a:solidFill>
                <a:srgbClr val="FF0000"/>
              </a:solidFill>
            </a:endParaRPr>
          </a:p>
          <a:p>
            <a:pPr marL="0" marR="0" lvl="0" indent="0" algn="just" defTabSz="914400" rtl="0" eaLnBrk="1" fontAlgn="base" latinLnBrk="0" hangingPunct="1">
              <a:lnSpc>
                <a:spcPct val="100000"/>
              </a:lnSpc>
              <a:spcBef>
                <a:spcPct val="0"/>
              </a:spcBef>
              <a:spcAft>
                <a:spcPct val="0"/>
              </a:spcAft>
              <a:buClrTx/>
              <a:buSzTx/>
              <a:buFontTx/>
              <a:buNone/>
              <a:tabLst>
                <a:tab pos="-457200" algn="l"/>
              </a:tabLst>
            </a:pPr>
            <a:r>
              <a:rPr lang="tr-TR" sz="2300" b="1" dirty="0" smtClean="0"/>
              <a:t>		Toprak içindeki su sürekli olarak kendisinin enerji durumunu ya da potansiyelini tayin eden bir ya da birkaç kuvvetin etkisi altında bulunmaktadır. </a:t>
            </a:r>
          </a:p>
          <a:p>
            <a:pPr marL="0" marR="0" lvl="0" indent="0" algn="just" defTabSz="914400" rtl="0" eaLnBrk="1" fontAlgn="base" latinLnBrk="0" hangingPunct="1">
              <a:lnSpc>
                <a:spcPct val="100000"/>
              </a:lnSpc>
              <a:spcBef>
                <a:spcPct val="0"/>
              </a:spcBef>
              <a:spcAft>
                <a:spcPct val="0"/>
              </a:spcAft>
              <a:buClrTx/>
              <a:buSzTx/>
              <a:buFontTx/>
              <a:buNone/>
              <a:tabLst>
                <a:tab pos="-457200" algn="l"/>
              </a:tabLst>
            </a:pPr>
            <a:r>
              <a:rPr lang="tr-TR" sz="2300" b="1" dirty="0" smtClean="0"/>
              <a:t>Bu kuvvetler; </a:t>
            </a:r>
            <a:r>
              <a:rPr lang="tr-TR" sz="2300" b="1" dirty="0" smtClean="0">
                <a:solidFill>
                  <a:srgbClr val="FF0000"/>
                </a:solidFill>
              </a:rPr>
              <a:t>a) Yerçekimi kuvveti b) </a:t>
            </a:r>
            <a:r>
              <a:rPr lang="tr-TR" sz="2300" b="1" dirty="0" err="1" smtClean="0">
                <a:solidFill>
                  <a:srgbClr val="FF0000"/>
                </a:solidFill>
              </a:rPr>
              <a:t>Kapillarite</a:t>
            </a:r>
            <a:r>
              <a:rPr lang="tr-TR" sz="2300" b="1" dirty="0" smtClean="0">
                <a:solidFill>
                  <a:srgbClr val="FF0000"/>
                </a:solidFill>
              </a:rPr>
              <a:t> kuvveti </a:t>
            </a:r>
          </a:p>
          <a:p>
            <a:pPr marL="0" marR="0" lvl="0" indent="0" algn="just" defTabSz="914400" rtl="0" eaLnBrk="1" fontAlgn="base" latinLnBrk="0" hangingPunct="1">
              <a:lnSpc>
                <a:spcPct val="100000"/>
              </a:lnSpc>
              <a:spcBef>
                <a:spcPct val="0"/>
              </a:spcBef>
              <a:spcAft>
                <a:spcPct val="0"/>
              </a:spcAft>
              <a:buClrTx/>
              <a:buSzTx/>
              <a:buFontTx/>
              <a:buNone/>
              <a:tabLst>
                <a:tab pos="-457200" algn="l"/>
              </a:tabLst>
            </a:pPr>
            <a:r>
              <a:rPr lang="tr-TR" sz="2300" b="1" dirty="0" smtClean="0">
                <a:solidFill>
                  <a:srgbClr val="FF0000"/>
                </a:solidFill>
              </a:rPr>
              <a:t>c) Basınç  d) </a:t>
            </a:r>
            <a:r>
              <a:rPr lang="tr-TR" sz="2300" b="1" dirty="0" err="1" smtClean="0">
                <a:solidFill>
                  <a:srgbClr val="FF0000"/>
                </a:solidFill>
              </a:rPr>
              <a:t>Osmotik</a:t>
            </a:r>
            <a:r>
              <a:rPr lang="tr-TR" sz="2300" b="1" dirty="0" smtClean="0">
                <a:solidFill>
                  <a:srgbClr val="FF0000"/>
                </a:solidFill>
              </a:rPr>
              <a:t> kuvvetler </a:t>
            </a:r>
          </a:p>
          <a:p>
            <a:pPr marL="0" marR="0" lvl="0" indent="0" algn="just" defTabSz="914400" rtl="0" eaLnBrk="0" fontAlgn="base" latinLnBrk="0" hangingPunct="0">
              <a:lnSpc>
                <a:spcPct val="100000"/>
              </a:lnSpc>
              <a:spcBef>
                <a:spcPct val="0"/>
              </a:spcBef>
              <a:spcAft>
                <a:spcPct val="0"/>
              </a:spcAft>
              <a:buClrTx/>
              <a:buSzTx/>
              <a:buFontTx/>
              <a:buNone/>
              <a:tabLst>
                <a:tab pos="-457200" algn="l"/>
              </a:tabLst>
            </a:pPr>
            <a:r>
              <a:rPr lang="tr-TR" sz="2300" b="1" dirty="0" smtClean="0"/>
              <a:t>olarak sınıflandırılabilir. Bu kuvvetler toprak suyu potansiyeline bağımsız olarak etki yaptıklarından </a:t>
            </a:r>
            <a:r>
              <a:rPr lang="tr-TR" sz="2300" b="1" dirty="0" smtClean="0">
                <a:solidFill>
                  <a:srgbClr val="FF0000"/>
                </a:solidFill>
              </a:rPr>
              <a:t>toplam potansiyel, her bir kuvvetin sağladığı potansiyelin toplamına eşit olmaktadır</a:t>
            </a:r>
            <a:r>
              <a:rPr lang="tr-TR" sz="2300" b="1" dirty="0" smtClean="0"/>
              <a:t>. Suyun enerji durumunu etkileyen bütün kuvvetlerin bileşik etkisini yansıtması nedeni ile toprak suyu potansiyelinin belirtilmesinde "toplam potansiyel" esas alınmaktadır.</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2" name="Rectangle 3"/>
          <p:cNvSpPr>
            <a:spLocks noChangeArrowheads="1"/>
          </p:cNvSpPr>
          <p:nvPr/>
        </p:nvSpPr>
        <p:spPr bwMode="auto">
          <a:xfrm>
            <a:off x="2627784" y="332656"/>
            <a:ext cx="3929024" cy="523220"/>
          </a:xfrm>
          <a:prstGeom prst="rect">
            <a:avLst/>
          </a:prstGeom>
          <a:noFill/>
          <a:ln w="9525">
            <a:noFill/>
            <a:miter lim="800000"/>
            <a:headEnd/>
            <a:tailEnd/>
          </a:ln>
        </p:spPr>
        <p:txBody>
          <a:bodyPr wrap="none" anchor="ctr">
            <a:spAutoFit/>
          </a:bodyPr>
          <a:lstStyle/>
          <a:p>
            <a:pPr algn="just" eaLnBrk="0" hangingPunct="0">
              <a:tabLst>
                <a:tab pos="-457200" algn="l"/>
              </a:tabLst>
            </a:pPr>
            <a:r>
              <a:rPr lang="tr-TR" b="1" i="1" dirty="0">
                <a:solidFill>
                  <a:srgbClr val="0055B0"/>
                </a:solidFill>
                <a:latin typeface="Courier New" pitchFamily="49" charset="0"/>
                <a:ea typeface="Times New Roman" pitchFamily="18" charset="0"/>
                <a:cs typeface="Courier New" pitchFamily="49" charset="0"/>
              </a:rPr>
              <a:t>	</a:t>
            </a:r>
            <a:r>
              <a:rPr lang="tr-TR" sz="2800" b="1" i="1" dirty="0" smtClean="0">
                <a:solidFill>
                  <a:srgbClr val="2503CF"/>
                </a:solidFill>
                <a:ea typeface="Times New Roman" pitchFamily="18" charset="0"/>
                <a:cs typeface="Courier New" pitchFamily="49" charset="0"/>
              </a:rPr>
              <a:t>Toprak Bitki Su ilişkileri</a:t>
            </a:r>
            <a:endParaRPr lang="tr-TR" sz="2800" b="1" i="1" dirty="0">
              <a:solidFill>
                <a:srgbClr val="2503CF"/>
              </a:solidFill>
              <a:ea typeface="Times New Roman" pitchFamily="18" charset="0"/>
              <a:cs typeface="Courier New" pitchFamily="49" charset="0"/>
            </a:endParaRPr>
          </a:p>
        </p:txBody>
      </p:sp>
      <p:sp>
        <p:nvSpPr>
          <p:cNvPr id="3" name="2 Dikdörtgen"/>
          <p:cNvSpPr/>
          <p:nvPr/>
        </p:nvSpPr>
        <p:spPr>
          <a:xfrm>
            <a:off x="467544" y="1124744"/>
            <a:ext cx="8280920" cy="5170646"/>
          </a:xfrm>
          <a:prstGeom prst="rect">
            <a:avLst/>
          </a:prstGeom>
        </p:spPr>
        <p:txBody>
          <a:bodyPr wrap="square">
            <a:spAutoFit/>
          </a:bodyPr>
          <a:lstStyle/>
          <a:p>
            <a:pPr algn="just"/>
            <a:r>
              <a:rPr lang="tr-TR" sz="2200" b="1" dirty="0" smtClean="0"/>
              <a:t>	Toprak-su ilişkilerine ait yaklaşımlarda çoğunlukla potansiyel kavramlar üzerinde durulmaktadır. Çeşitli kaynaklarda </a:t>
            </a:r>
            <a:r>
              <a:rPr lang="tr-TR" sz="2200" b="1" dirty="0" smtClean="0">
                <a:solidFill>
                  <a:srgbClr val="FF0000"/>
                </a:solidFill>
              </a:rPr>
              <a:t>negatif basınç, emme, toprak rutubet tansiyonu ve toprak rutubet gerilimi</a:t>
            </a:r>
            <a:r>
              <a:rPr lang="tr-TR" sz="2200" b="1" dirty="0" smtClean="0"/>
              <a:t> gibi terimler toprak suyu potansiyelinin ifadesi olarak kullanılmaktadır. Gerçekte bu terimler genellikle birbirleriyle özdeştirler. Günümüzde toprak suyu potansiyelinin ifade edilmesinde değişik birimler kullanılmaktadır. Bu birimlerden </a:t>
            </a:r>
            <a:r>
              <a:rPr lang="tr-TR" sz="2200" b="1" dirty="0" err="1" smtClean="0"/>
              <a:t>başlıcaları</a:t>
            </a:r>
            <a:r>
              <a:rPr lang="tr-TR" sz="2200" b="1" dirty="0" smtClean="0"/>
              <a:t>; </a:t>
            </a:r>
            <a:r>
              <a:rPr lang="tr-TR" sz="2200" b="1" dirty="0" smtClean="0">
                <a:solidFill>
                  <a:srgbClr val="FF0000"/>
                </a:solidFill>
              </a:rPr>
              <a:t>Bar, cm su sütunu, cm </a:t>
            </a:r>
            <a:r>
              <a:rPr lang="tr-TR" sz="2200" b="1" dirty="0" err="1" smtClean="0">
                <a:solidFill>
                  <a:srgbClr val="FF0000"/>
                </a:solidFill>
              </a:rPr>
              <a:t>civa</a:t>
            </a:r>
            <a:r>
              <a:rPr lang="tr-TR" sz="2200" b="1" dirty="0" smtClean="0">
                <a:solidFill>
                  <a:srgbClr val="FF0000"/>
                </a:solidFill>
              </a:rPr>
              <a:t> sütunu, </a:t>
            </a:r>
            <a:r>
              <a:rPr lang="tr-TR" sz="2200" b="1" dirty="0" err="1" smtClean="0">
                <a:solidFill>
                  <a:srgbClr val="FF0000"/>
                </a:solidFill>
              </a:rPr>
              <a:t>atm</a:t>
            </a:r>
            <a:r>
              <a:rPr lang="tr-TR" sz="2200" b="1" dirty="0" smtClean="0">
                <a:solidFill>
                  <a:srgbClr val="FF0000"/>
                </a:solidFill>
              </a:rPr>
              <a:t> ve </a:t>
            </a:r>
            <a:r>
              <a:rPr lang="tr-TR" sz="2200" b="1" dirty="0" err="1" smtClean="0">
                <a:solidFill>
                  <a:srgbClr val="FF0000"/>
                </a:solidFill>
              </a:rPr>
              <a:t>pF</a:t>
            </a:r>
            <a:r>
              <a:rPr lang="tr-TR" sz="2200" b="1" dirty="0" smtClean="0">
                <a:solidFill>
                  <a:srgbClr val="FF0000"/>
                </a:solidFill>
              </a:rPr>
              <a:t> </a:t>
            </a:r>
            <a:r>
              <a:rPr lang="tr-TR" sz="2200" b="1" dirty="0" smtClean="0"/>
              <a:t>gibi birimlerdir. Bu yaklaşımda rakamları büyük tutmamak için su yüksekliği (cm) yerine bu değerin logaritması olarak ifade edilen </a:t>
            </a:r>
            <a:r>
              <a:rPr lang="tr-TR" sz="2200" b="1" dirty="0" err="1" smtClean="0"/>
              <a:t>pF</a:t>
            </a:r>
            <a:r>
              <a:rPr lang="tr-TR" sz="2200" b="1" dirty="0" smtClean="0"/>
              <a:t> değerleri kullanılmaktadır. </a:t>
            </a:r>
            <a:r>
              <a:rPr lang="tr-TR" sz="2200" b="1" dirty="0" err="1" smtClean="0">
                <a:solidFill>
                  <a:srgbClr val="FF0000"/>
                </a:solidFill>
              </a:rPr>
              <a:t>pF</a:t>
            </a:r>
            <a:r>
              <a:rPr lang="tr-TR" sz="2200" b="1" dirty="0" smtClean="0">
                <a:solidFill>
                  <a:srgbClr val="FF0000"/>
                </a:solidFill>
              </a:rPr>
              <a:t> = 3 değeri</a:t>
            </a:r>
            <a:r>
              <a:rPr lang="tr-TR" sz="2200" b="1" dirty="0" smtClean="0"/>
              <a:t>, logaritma değeri </a:t>
            </a:r>
            <a:r>
              <a:rPr lang="tr-TR" sz="2200" b="1" dirty="0" smtClean="0">
                <a:solidFill>
                  <a:srgbClr val="FF0000"/>
                </a:solidFill>
              </a:rPr>
              <a:t>1000 cm su sütunu</a:t>
            </a:r>
            <a:r>
              <a:rPr lang="tr-TR" sz="2200" b="1" dirty="0" smtClean="0"/>
              <a:t>nun basıncına eşdeğerdir. Bu değerde </a:t>
            </a:r>
            <a:r>
              <a:rPr lang="tr-TR" sz="2200" b="1" dirty="0" smtClean="0">
                <a:solidFill>
                  <a:srgbClr val="FF0000"/>
                </a:solidFill>
              </a:rPr>
              <a:t>1 </a:t>
            </a:r>
            <a:r>
              <a:rPr lang="tr-TR" sz="2200" b="1" dirty="0" err="1" smtClean="0">
                <a:solidFill>
                  <a:srgbClr val="FF0000"/>
                </a:solidFill>
              </a:rPr>
              <a:t>atm</a:t>
            </a:r>
            <a:r>
              <a:rPr lang="tr-TR" sz="2200" b="1" dirty="0" smtClean="0">
                <a:solidFill>
                  <a:srgbClr val="FF0000"/>
                </a:solidFill>
              </a:rPr>
              <a:t> </a:t>
            </a:r>
            <a:r>
              <a:rPr lang="tr-TR" sz="2200" b="1" dirty="0" err="1" smtClean="0"/>
              <a:t>lik</a:t>
            </a:r>
            <a:r>
              <a:rPr lang="tr-TR" sz="2200" b="1" dirty="0" smtClean="0"/>
              <a:t> basınca eşittir. Toprak tarafından en yüksek enerji ile tutulan higroskopik suyun basıncı, </a:t>
            </a:r>
            <a:r>
              <a:rPr lang="tr-TR" sz="2200" b="1" dirty="0" smtClean="0">
                <a:solidFill>
                  <a:srgbClr val="FF0000"/>
                </a:solidFill>
              </a:rPr>
              <a:t>10000 </a:t>
            </a:r>
            <a:r>
              <a:rPr lang="tr-TR" sz="2200" b="1" dirty="0" err="1" smtClean="0">
                <a:solidFill>
                  <a:srgbClr val="FF0000"/>
                </a:solidFill>
              </a:rPr>
              <a:t>atm</a:t>
            </a:r>
            <a:r>
              <a:rPr lang="tr-TR" sz="2200" b="1" dirty="0" smtClean="0">
                <a:solidFill>
                  <a:srgbClr val="FF0000"/>
                </a:solidFill>
              </a:rPr>
              <a:t>=10 milyon cm su sütunu</a:t>
            </a:r>
            <a:r>
              <a:rPr lang="tr-TR" sz="2200" b="1" dirty="0" smtClean="0"/>
              <a:t>nun basıncına eşittir. Bunun </a:t>
            </a:r>
            <a:r>
              <a:rPr lang="tr-TR" sz="2200" b="1" dirty="0" err="1" smtClean="0">
                <a:solidFill>
                  <a:srgbClr val="FF0000"/>
                </a:solidFill>
              </a:rPr>
              <a:t>pF</a:t>
            </a:r>
            <a:r>
              <a:rPr lang="tr-TR" sz="2200" b="1" dirty="0" smtClean="0">
                <a:solidFill>
                  <a:srgbClr val="FF0000"/>
                </a:solidFill>
              </a:rPr>
              <a:t> değeri ise 7 </a:t>
            </a:r>
            <a:r>
              <a:rPr lang="tr-TR" sz="2200" b="1" dirty="0" err="1" smtClean="0"/>
              <a:t>dir</a:t>
            </a:r>
            <a:r>
              <a:rPr lang="tr-TR" sz="2200" b="1" dirty="0" smtClean="0"/>
              <a:t>.</a:t>
            </a:r>
            <a:endParaRPr lang="tr-TR" sz="2200" b="1"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2" name="Rectangle 3"/>
          <p:cNvSpPr>
            <a:spLocks noChangeArrowheads="1"/>
          </p:cNvSpPr>
          <p:nvPr/>
        </p:nvSpPr>
        <p:spPr bwMode="auto">
          <a:xfrm>
            <a:off x="2627784" y="332656"/>
            <a:ext cx="3929024" cy="523220"/>
          </a:xfrm>
          <a:prstGeom prst="rect">
            <a:avLst/>
          </a:prstGeom>
          <a:noFill/>
          <a:ln w="9525">
            <a:noFill/>
            <a:miter lim="800000"/>
            <a:headEnd/>
            <a:tailEnd/>
          </a:ln>
        </p:spPr>
        <p:txBody>
          <a:bodyPr wrap="none" anchor="ctr">
            <a:spAutoFit/>
          </a:bodyPr>
          <a:lstStyle/>
          <a:p>
            <a:pPr algn="just" eaLnBrk="0" hangingPunct="0">
              <a:tabLst>
                <a:tab pos="-457200" algn="l"/>
              </a:tabLst>
            </a:pPr>
            <a:r>
              <a:rPr lang="tr-TR" b="1" i="1" dirty="0">
                <a:solidFill>
                  <a:srgbClr val="0055B0"/>
                </a:solidFill>
                <a:latin typeface="Courier New" pitchFamily="49" charset="0"/>
                <a:ea typeface="Times New Roman" pitchFamily="18" charset="0"/>
                <a:cs typeface="Courier New" pitchFamily="49" charset="0"/>
              </a:rPr>
              <a:t>	</a:t>
            </a:r>
            <a:r>
              <a:rPr lang="tr-TR" sz="2800" b="1" i="1" dirty="0" smtClean="0">
                <a:solidFill>
                  <a:srgbClr val="2503CF"/>
                </a:solidFill>
                <a:ea typeface="Times New Roman" pitchFamily="18" charset="0"/>
                <a:cs typeface="Courier New" pitchFamily="49" charset="0"/>
              </a:rPr>
              <a:t>Toprak Bitki Su ilişkileri</a:t>
            </a:r>
            <a:endParaRPr lang="tr-TR" sz="2800" b="1" i="1" dirty="0">
              <a:solidFill>
                <a:srgbClr val="2503CF"/>
              </a:solidFill>
              <a:ea typeface="Times New Roman" pitchFamily="18" charset="0"/>
              <a:cs typeface="Courier New" pitchFamily="49" charset="0"/>
            </a:endParaRPr>
          </a:p>
        </p:txBody>
      </p:sp>
      <p:sp>
        <p:nvSpPr>
          <p:cNvPr id="3" name="2 Dikdörtgen"/>
          <p:cNvSpPr/>
          <p:nvPr/>
        </p:nvSpPr>
        <p:spPr>
          <a:xfrm>
            <a:off x="395536" y="1196752"/>
            <a:ext cx="8424936" cy="3816429"/>
          </a:xfrm>
          <a:prstGeom prst="rect">
            <a:avLst/>
          </a:prstGeom>
        </p:spPr>
        <p:txBody>
          <a:bodyPr wrap="square">
            <a:spAutoFit/>
          </a:bodyPr>
          <a:lstStyle/>
          <a:p>
            <a:pPr algn="just"/>
            <a:r>
              <a:rPr lang="tr-TR" sz="2200" b="1" dirty="0" smtClean="0"/>
              <a:t>	Toprak daneleri arasındaki tüm boşlukların su ile tamamen dolması durumuna </a:t>
            </a:r>
            <a:r>
              <a:rPr lang="tr-TR" sz="2200" b="1" dirty="0" smtClean="0">
                <a:solidFill>
                  <a:srgbClr val="FF0000"/>
                </a:solidFill>
              </a:rPr>
              <a:t>"Doyma Noktası" </a:t>
            </a:r>
            <a:r>
              <a:rPr lang="tr-TR" sz="2200" b="1" dirty="0" smtClean="0"/>
              <a:t>denir. Bitkinin gelişmesi için su kadar havaya da ihtiyacı olduğu göz önünde bulundurulursa, toprağın su ile doyma durumuna gelmesinin arzu edilmeyen bir durum olduğu ortaya çıkar. Toprağın drenaj koşulları iyi ise doyma durumuna gelen topraktaki fazla sular yerçekiminin etkisi altında derinlere doğru sızar. Toprak boşluklarının doyma noktasında içerdikleri suyun kuru ağırlık yüzdesi cinsinden ifadesine </a:t>
            </a:r>
            <a:r>
              <a:rPr lang="tr-TR" sz="2200" b="1" dirty="0" smtClean="0">
                <a:solidFill>
                  <a:srgbClr val="FF0000"/>
                </a:solidFill>
              </a:rPr>
              <a:t>"</a:t>
            </a:r>
            <a:r>
              <a:rPr lang="tr-TR" sz="2200" b="1" dirty="0" err="1" smtClean="0">
                <a:solidFill>
                  <a:srgbClr val="FF0000"/>
                </a:solidFill>
              </a:rPr>
              <a:t>Saturasyon</a:t>
            </a:r>
            <a:r>
              <a:rPr lang="tr-TR" sz="2200" b="1" dirty="0" smtClean="0">
                <a:solidFill>
                  <a:srgbClr val="FF0000"/>
                </a:solidFill>
              </a:rPr>
              <a:t> Yüzdesi" </a:t>
            </a:r>
            <a:r>
              <a:rPr lang="tr-TR" sz="2200" b="1" dirty="0" smtClean="0"/>
              <a:t>denir. Bu nem kapsamında suyun toprak tanecikleri tarafından tutulma kuvveti sıfırdır. Su tamamen yerçekimi kuvvetlerinin etkisi altındadır.</a:t>
            </a:r>
            <a:endParaRPr lang="tr-TR" sz="2200" b="1"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2" name="1 Dikdörtgen"/>
          <p:cNvSpPr/>
          <p:nvPr/>
        </p:nvSpPr>
        <p:spPr>
          <a:xfrm>
            <a:off x="467544" y="908720"/>
            <a:ext cx="8496944" cy="2123658"/>
          </a:xfrm>
          <a:prstGeom prst="rect">
            <a:avLst/>
          </a:prstGeom>
        </p:spPr>
        <p:txBody>
          <a:bodyPr wrap="square">
            <a:spAutoFit/>
          </a:bodyPr>
          <a:lstStyle/>
          <a:p>
            <a:pPr algn="just"/>
            <a:r>
              <a:rPr lang="tr-TR" sz="2200" b="1" dirty="0" smtClean="0">
                <a:solidFill>
                  <a:srgbClr val="FF0000"/>
                </a:solidFill>
              </a:rPr>
              <a:t>	Toprakta önemli nem sabitleri</a:t>
            </a:r>
          </a:p>
          <a:p>
            <a:pPr algn="just"/>
            <a:r>
              <a:rPr lang="tr-TR" sz="2200" b="1" dirty="0" smtClean="0"/>
              <a:t>	Sulama uygulamalarında, toprakta belirli tansiyonlarda tutulan nem miktarlarının bilinmesi gerekmektedir. Başvuru niteliğindeki bu toprak nemi miktarlarına, toprak nemi sabiteleri adı verilmektedir. Sulama yönünden önemli toprak nemi sabiteleri; doyma noktası, tarla kapasitesi, solma noktası ve fırın kurudur. </a:t>
            </a:r>
          </a:p>
        </p:txBody>
      </p:sp>
      <p:sp>
        <p:nvSpPr>
          <p:cNvPr id="3" name="Rectangle 3"/>
          <p:cNvSpPr>
            <a:spLocks noChangeArrowheads="1"/>
          </p:cNvSpPr>
          <p:nvPr/>
        </p:nvSpPr>
        <p:spPr bwMode="auto">
          <a:xfrm>
            <a:off x="2627784" y="332656"/>
            <a:ext cx="3929024" cy="523220"/>
          </a:xfrm>
          <a:prstGeom prst="rect">
            <a:avLst/>
          </a:prstGeom>
          <a:noFill/>
          <a:ln w="9525">
            <a:noFill/>
            <a:miter lim="800000"/>
            <a:headEnd/>
            <a:tailEnd/>
          </a:ln>
        </p:spPr>
        <p:txBody>
          <a:bodyPr wrap="none" anchor="ctr">
            <a:spAutoFit/>
          </a:bodyPr>
          <a:lstStyle/>
          <a:p>
            <a:pPr algn="just" eaLnBrk="0" hangingPunct="0">
              <a:tabLst>
                <a:tab pos="-457200" algn="l"/>
              </a:tabLst>
            </a:pPr>
            <a:r>
              <a:rPr lang="tr-TR" b="1" i="1" dirty="0">
                <a:solidFill>
                  <a:srgbClr val="0055B0"/>
                </a:solidFill>
                <a:latin typeface="Courier New" pitchFamily="49" charset="0"/>
                <a:ea typeface="Times New Roman" pitchFamily="18" charset="0"/>
                <a:cs typeface="Courier New" pitchFamily="49" charset="0"/>
              </a:rPr>
              <a:t>	</a:t>
            </a:r>
            <a:r>
              <a:rPr lang="tr-TR" sz="2800" b="1" i="1" dirty="0" smtClean="0">
                <a:solidFill>
                  <a:srgbClr val="2503CF"/>
                </a:solidFill>
                <a:ea typeface="Times New Roman" pitchFamily="18" charset="0"/>
                <a:cs typeface="Courier New" pitchFamily="49" charset="0"/>
              </a:rPr>
              <a:t>Toprak Bitki Su ilişkileri</a:t>
            </a:r>
            <a:endParaRPr lang="tr-TR" sz="2800" b="1" i="1" dirty="0">
              <a:solidFill>
                <a:srgbClr val="2503CF"/>
              </a:solidFill>
              <a:ea typeface="Times New Roman" pitchFamily="18" charset="0"/>
              <a:cs typeface="Courier New" pitchFamily="49" charset="0"/>
            </a:endParaRPr>
          </a:p>
        </p:txBody>
      </p:sp>
      <p:pic>
        <p:nvPicPr>
          <p:cNvPr id="11265" name="Picture 1" descr="s1"/>
          <p:cNvPicPr>
            <a:picLocks noChangeAspect="1" noChangeArrowheads="1"/>
          </p:cNvPicPr>
          <p:nvPr/>
        </p:nvPicPr>
        <p:blipFill>
          <a:blip r:embed="rId4" cstate="print"/>
          <a:srcRect/>
          <a:stretch>
            <a:fillRect/>
          </a:stretch>
        </p:blipFill>
        <p:spPr bwMode="auto">
          <a:xfrm>
            <a:off x="827584" y="3079324"/>
            <a:ext cx="7311856" cy="3446020"/>
          </a:xfrm>
          <a:prstGeom prst="rect">
            <a:avLst/>
          </a:prstGeom>
          <a:noFill/>
          <a:ln w="9525">
            <a:noFill/>
            <a:miter lim="800000"/>
            <a:headEnd/>
            <a:tailEnd/>
          </a:ln>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2" name="Rectangle 3"/>
          <p:cNvSpPr>
            <a:spLocks noChangeArrowheads="1"/>
          </p:cNvSpPr>
          <p:nvPr/>
        </p:nvSpPr>
        <p:spPr bwMode="auto">
          <a:xfrm>
            <a:off x="2627784" y="332656"/>
            <a:ext cx="3929024" cy="523220"/>
          </a:xfrm>
          <a:prstGeom prst="rect">
            <a:avLst/>
          </a:prstGeom>
          <a:noFill/>
          <a:ln w="9525">
            <a:noFill/>
            <a:miter lim="800000"/>
            <a:headEnd/>
            <a:tailEnd/>
          </a:ln>
        </p:spPr>
        <p:txBody>
          <a:bodyPr wrap="none" anchor="ctr">
            <a:spAutoFit/>
          </a:bodyPr>
          <a:lstStyle/>
          <a:p>
            <a:pPr algn="just" eaLnBrk="0" hangingPunct="0">
              <a:tabLst>
                <a:tab pos="-457200" algn="l"/>
              </a:tabLst>
            </a:pPr>
            <a:r>
              <a:rPr lang="tr-TR" b="1" i="1" dirty="0">
                <a:solidFill>
                  <a:srgbClr val="0055B0"/>
                </a:solidFill>
                <a:latin typeface="Courier New" pitchFamily="49" charset="0"/>
                <a:ea typeface="Times New Roman" pitchFamily="18" charset="0"/>
                <a:cs typeface="Courier New" pitchFamily="49" charset="0"/>
              </a:rPr>
              <a:t>	</a:t>
            </a:r>
            <a:r>
              <a:rPr lang="tr-TR" sz="2800" b="1" i="1" dirty="0" smtClean="0">
                <a:solidFill>
                  <a:srgbClr val="2503CF"/>
                </a:solidFill>
                <a:ea typeface="Times New Roman" pitchFamily="18" charset="0"/>
                <a:cs typeface="Courier New" pitchFamily="49" charset="0"/>
              </a:rPr>
              <a:t>Toprak Bitki Su ilişkileri</a:t>
            </a:r>
            <a:endParaRPr lang="tr-TR" sz="2800" b="1" i="1" dirty="0">
              <a:solidFill>
                <a:srgbClr val="2503CF"/>
              </a:solidFill>
              <a:ea typeface="Times New Roman" pitchFamily="18" charset="0"/>
              <a:cs typeface="Courier New" pitchFamily="49" charset="0"/>
            </a:endParaRPr>
          </a:p>
        </p:txBody>
      </p:sp>
      <p:sp>
        <p:nvSpPr>
          <p:cNvPr id="4" name="3 Dikdörtgen"/>
          <p:cNvSpPr/>
          <p:nvPr/>
        </p:nvSpPr>
        <p:spPr>
          <a:xfrm>
            <a:off x="323528" y="692696"/>
            <a:ext cx="8712968" cy="5847755"/>
          </a:xfrm>
          <a:prstGeom prst="rect">
            <a:avLst/>
          </a:prstGeom>
        </p:spPr>
        <p:txBody>
          <a:bodyPr wrap="square">
            <a:spAutoFit/>
          </a:bodyPr>
          <a:lstStyle/>
          <a:p>
            <a:pPr algn="just"/>
            <a:r>
              <a:rPr lang="tr-TR" sz="2200" b="1" dirty="0" smtClean="0">
                <a:solidFill>
                  <a:srgbClr val="FF0000"/>
                </a:solidFill>
              </a:rPr>
              <a:t>	</a:t>
            </a:r>
            <a:r>
              <a:rPr lang="tr-TR" sz="2200" b="1" dirty="0" smtClean="0">
                <a:solidFill>
                  <a:srgbClr val="FF0000"/>
                </a:solidFill>
                <a:latin typeface="Times New Roman"/>
              </a:rPr>
              <a:t>Doyma noktası</a:t>
            </a:r>
          </a:p>
          <a:p>
            <a:pPr algn="just"/>
            <a:r>
              <a:rPr lang="tr-TR" sz="2200" b="1" dirty="0" smtClean="0"/>
              <a:t>	Teorik olarak, toprak gözeneklerinin tamamen su ile dolu olduğu koşulda toprakta bulunan nem miktarına doyma noktası denir. Doyma noktasında toprak rutubet gerilimi </a:t>
            </a:r>
            <a:r>
              <a:rPr lang="tr-TR" sz="2200" b="1" dirty="0" smtClean="0">
                <a:solidFill>
                  <a:srgbClr val="FF0000"/>
                </a:solidFill>
              </a:rPr>
              <a:t>0 </a:t>
            </a:r>
            <a:r>
              <a:rPr lang="tr-TR" sz="2200" b="1" dirty="0" err="1" smtClean="0">
                <a:solidFill>
                  <a:srgbClr val="FF0000"/>
                </a:solidFill>
              </a:rPr>
              <a:t>atm</a:t>
            </a:r>
            <a:r>
              <a:rPr lang="tr-TR" sz="2200" b="1" dirty="0" smtClean="0">
                <a:solidFill>
                  <a:srgbClr val="FF0000"/>
                </a:solidFill>
              </a:rPr>
              <a:t> </a:t>
            </a:r>
            <a:r>
              <a:rPr lang="tr-TR" sz="2200" b="1" dirty="0" err="1" smtClean="0"/>
              <a:t>dir</a:t>
            </a:r>
            <a:r>
              <a:rPr lang="tr-TR" sz="2200" b="1" dirty="0" smtClean="0"/>
              <a:t>. Ancak, sulama uygulamalarında gözeneklerdeki havanın tamamen dışarı çıkması söz konusu değildir.</a:t>
            </a:r>
          </a:p>
          <a:p>
            <a:pPr algn="just"/>
            <a:r>
              <a:rPr lang="tr-TR" sz="2200" b="1" dirty="0" smtClean="0">
                <a:solidFill>
                  <a:srgbClr val="FF0000"/>
                </a:solidFill>
              </a:rPr>
              <a:t>	Tarla kapasitesi</a:t>
            </a:r>
          </a:p>
          <a:p>
            <a:pPr algn="just"/>
            <a:r>
              <a:rPr lang="tr-TR" sz="2200" b="1" dirty="0" smtClean="0"/>
              <a:t>	Serbest drenaj koşullarında, toprak tanelerinin yerçekimine karşı tuttuğu nem miktarına tarla kapasitesi denilmektedir. Tarla kapasitesi; toprağın bünyesine,  yapısına, toprak tanelerinin şekline ve gözeneklerin durumuna göre farklılık göstermektedir. Ağır bünyeli topraklarda yüksek, hafif bünyeli topraklarda ise düşük değerlerdedir. Tarla kapasitesinde toprak rutubet tansiyonu 1/10 ‑ 2/3 </a:t>
            </a:r>
            <a:r>
              <a:rPr lang="tr-TR" sz="2200" b="1" dirty="0" err="1" smtClean="0"/>
              <a:t>atm</a:t>
            </a:r>
            <a:r>
              <a:rPr lang="tr-TR" sz="2200" b="1" dirty="0" smtClean="0"/>
              <a:t> arasında değişmektedir. Bu değer, hafif bünyeli topraklarda 1/10, ağır bünyeli topraklarda 2/3 </a:t>
            </a:r>
            <a:r>
              <a:rPr lang="tr-TR" sz="2200" b="1" dirty="0" err="1" smtClean="0"/>
              <a:t>atm’e</a:t>
            </a:r>
            <a:r>
              <a:rPr lang="tr-TR" sz="2200" b="1" dirty="0" smtClean="0"/>
              <a:t> yakındır.  Uygulamada, tarla kapasitesindeki toprak rutubet tansiyonunun ortalama </a:t>
            </a:r>
            <a:r>
              <a:rPr lang="tr-TR" sz="2200" b="1" dirty="0" smtClean="0">
                <a:solidFill>
                  <a:srgbClr val="FF0000"/>
                </a:solidFill>
              </a:rPr>
              <a:t>1/3 </a:t>
            </a:r>
            <a:r>
              <a:rPr lang="tr-TR" sz="2200" b="1" dirty="0" err="1" smtClean="0">
                <a:solidFill>
                  <a:srgbClr val="FF0000"/>
                </a:solidFill>
              </a:rPr>
              <a:t>atm</a:t>
            </a:r>
            <a:r>
              <a:rPr lang="tr-TR" sz="2200" b="1" dirty="0" smtClean="0"/>
              <a:t> olduğu yaklaşımı yapılmaktadır. </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2" name="Rectangle 3"/>
          <p:cNvSpPr>
            <a:spLocks noChangeArrowheads="1"/>
          </p:cNvSpPr>
          <p:nvPr/>
        </p:nvSpPr>
        <p:spPr bwMode="auto">
          <a:xfrm>
            <a:off x="2627784" y="332656"/>
            <a:ext cx="3929024" cy="523220"/>
          </a:xfrm>
          <a:prstGeom prst="rect">
            <a:avLst/>
          </a:prstGeom>
          <a:noFill/>
          <a:ln w="9525">
            <a:noFill/>
            <a:miter lim="800000"/>
            <a:headEnd/>
            <a:tailEnd/>
          </a:ln>
        </p:spPr>
        <p:txBody>
          <a:bodyPr wrap="none" anchor="ctr">
            <a:spAutoFit/>
          </a:bodyPr>
          <a:lstStyle/>
          <a:p>
            <a:pPr algn="just" eaLnBrk="0" hangingPunct="0">
              <a:tabLst>
                <a:tab pos="-457200" algn="l"/>
              </a:tabLst>
            </a:pPr>
            <a:r>
              <a:rPr lang="tr-TR" b="1" i="1" dirty="0">
                <a:solidFill>
                  <a:srgbClr val="0055B0"/>
                </a:solidFill>
                <a:latin typeface="Courier New" pitchFamily="49" charset="0"/>
                <a:ea typeface="Times New Roman" pitchFamily="18" charset="0"/>
                <a:cs typeface="Courier New" pitchFamily="49" charset="0"/>
              </a:rPr>
              <a:t>	</a:t>
            </a:r>
            <a:r>
              <a:rPr lang="tr-TR" sz="2800" b="1" i="1" dirty="0" smtClean="0">
                <a:solidFill>
                  <a:srgbClr val="2503CF"/>
                </a:solidFill>
                <a:ea typeface="Times New Roman" pitchFamily="18" charset="0"/>
                <a:cs typeface="Courier New" pitchFamily="49" charset="0"/>
              </a:rPr>
              <a:t>Toprak Bitki Su ilişkileri</a:t>
            </a:r>
            <a:endParaRPr lang="tr-TR" sz="2800" b="1" i="1" dirty="0">
              <a:solidFill>
                <a:srgbClr val="2503CF"/>
              </a:solidFill>
              <a:ea typeface="Times New Roman" pitchFamily="18" charset="0"/>
              <a:cs typeface="Courier New" pitchFamily="49" charset="0"/>
            </a:endParaRPr>
          </a:p>
        </p:txBody>
      </p:sp>
      <p:sp>
        <p:nvSpPr>
          <p:cNvPr id="9217" name="Rectangle 1"/>
          <p:cNvSpPr>
            <a:spLocks noChangeArrowheads="1"/>
          </p:cNvSpPr>
          <p:nvPr/>
        </p:nvSpPr>
        <p:spPr bwMode="auto">
          <a:xfrm>
            <a:off x="323528" y="656982"/>
            <a:ext cx="8568952" cy="584775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algn="just" defTabSz="914400" rtl="0" eaLnBrk="1" fontAlgn="base" latinLnBrk="0" hangingPunct="1">
              <a:lnSpc>
                <a:spcPct val="100000"/>
              </a:lnSpc>
              <a:spcBef>
                <a:spcPct val="0"/>
              </a:spcBef>
              <a:spcAft>
                <a:spcPct val="0"/>
              </a:spcAft>
              <a:buClrTx/>
              <a:buSzTx/>
              <a:buFontTx/>
              <a:buNone/>
              <a:tabLst>
                <a:tab pos="-457200" algn="l"/>
              </a:tabLst>
            </a:pPr>
            <a:r>
              <a:rPr kumimoji="0" lang="tr-TR" sz="2200" b="1" i="0" u="none" strike="noStrike" cap="none" normalizeH="0" baseline="0" dirty="0" smtClean="0">
                <a:ln>
                  <a:noFill/>
                </a:ln>
                <a:solidFill>
                  <a:schemeClr val="tx1"/>
                </a:solidFill>
                <a:effectLst/>
                <a:ea typeface="Times New Roman" pitchFamily="18" charset="0"/>
                <a:cs typeface="Times New Roman" pitchFamily="18" charset="0"/>
              </a:rPr>
              <a:t>		</a:t>
            </a:r>
            <a:r>
              <a:rPr lang="tr-TR" sz="2200" b="1" dirty="0" smtClean="0">
                <a:solidFill>
                  <a:srgbClr val="FF0000"/>
                </a:solidFill>
                <a:cs typeface="Times New Roman" pitchFamily="18" charset="0"/>
              </a:rPr>
              <a:t>Solma noktası</a:t>
            </a:r>
          </a:p>
          <a:p>
            <a:pPr marL="0" marR="0" lvl="0" indent="457200" algn="just" defTabSz="914400" rtl="0" eaLnBrk="0" fontAlgn="base" latinLnBrk="0" hangingPunct="0">
              <a:lnSpc>
                <a:spcPct val="100000"/>
              </a:lnSpc>
              <a:spcBef>
                <a:spcPct val="0"/>
              </a:spcBef>
              <a:spcAft>
                <a:spcPct val="0"/>
              </a:spcAft>
              <a:buClrTx/>
              <a:buSzTx/>
              <a:buFontTx/>
              <a:buNone/>
              <a:tabLst>
                <a:tab pos="-457200" algn="l"/>
              </a:tabLst>
            </a:pPr>
            <a:r>
              <a:rPr lang="tr-TR" sz="2200" b="1" dirty="0" smtClean="0">
                <a:cs typeface="Times New Roman" pitchFamily="18" charset="0"/>
              </a:rPr>
              <a:t>	Bitkilerin kökleri aracılığıyla topraktan su alamadıkları ve solmaya başladıkları, toprağa su verilse bile eski durumuna dönemedikleri koşulda toprakta bulunan nem miktarına solma noktası denilmektedir. Solma noktası ağır bünyeli topraklarda yüksek, hafif bünyeli topraklarda düşük değerlerdedir. Solma noktasındaki toprak rutubet tansiyonu 7‑40 </a:t>
            </a:r>
            <a:r>
              <a:rPr lang="tr-TR" sz="2200" b="1" dirty="0" err="1" smtClean="0">
                <a:cs typeface="Times New Roman" pitchFamily="18" charset="0"/>
              </a:rPr>
              <a:t>atm</a:t>
            </a:r>
            <a:r>
              <a:rPr lang="tr-TR" sz="2200" b="1" dirty="0" smtClean="0">
                <a:cs typeface="Times New Roman" pitchFamily="18" charset="0"/>
              </a:rPr>
              <a:t> arasında değişebilmektedir. Bu değer, hafif bünyeli topraklarda 7 </a:t>
            </a:r>
            <a:r>
              <a:rPr lang="tr-TR" sz="2200" b="1" dirty="0" err="1" smtClean="0">
                <a:cs typeface="Times New Roman" pitchFamily="18" charset="0"/>
              </a:rPr>
              <a:t>atm</a:t>
            </a:r>
            <a:r>
              <a:rPr lang="tr-TR" sz="2200" b="1" dirty="0" smtClean="0">
                <a:cs typeface="Times New Roman" pitchFamily="18" charset="0"/>
              </a:rPr>
              <a:t>, ağır bünyeli topraklarda 40 </a:t>
            </a:r>
            <a:r>
              <a:rPr lang="tr-TR" sz="2200" b="1" dirty="0" err="1" smtClean="0">
                <a:cs typeface="Times New Roman" pitchFamily="18" charset="0"/>
              </a:rPr>
              <a:t>atm</a:t>
            </a:r>
            <a:r>
              <a:rPr lang="tr-TR" sz="2200" b="1" dirty="0" smtClean="0">
                <a:cs typeface="Times New Roman" pitchFamily="18" charset="0"/>
              </a:rPr>
              <a:t> kadar olabilmektedir. Pratik amaçlarla,  solma noktasındaki nemin toprak taneleri tarafından </a:t>
            </a:r>
            <a:r>
              <a:rPr lang="tr-TR" sz="2200" b="1" dirty="0" smtClean="0">
                <a:solidFill>
                  <a:srgbClr val="FF0000"/>
                </a:solidFill>
                <a:cs typeface="Times New Roman" pitchFamily="18" charset="0"/>
              </a:rPr>
              <a:t>15 </a:t>
            </a:r>
            <a:r>
              <a:rPr lang="tr-TR" sz="2200" b="1" dirty="0" err="1" smtClean="0">
                <a:solidFill>
                  <a:srgbClr val="FF0000"/>
                </a:solidFill>
                <a:cs typeface="Times New Roman" pitchFamily="18" charset="0"/>
              </a:rPr>
              <a:t>atm</a:t>
            </a:r>
            <a:r>
              <a:rPr lang="tr-TR" sz="2200" b="1" dirty="0" smtClean="0">
                <a:solidFill>
                  <a:srgbClr val="FF0000"/>
                </a:solidFill>
                <a:cs typeface="Times New Roman" pitchFamily="18" charset="0"/>
              </a:rPr>
              <a:t> </a:t>
            </a:r>
            <a:r>
              <a:rPr lang="tr-TR" sz="2200" b="1" dirty="0" smtClean="0">
                <a:cs typeface="Times New Roman" pitchFamily="18" charset="0"/>
              </a:rPr>
              <a:t>de tutulduğu yaklaşımı yapılmaktadır. </a:t>
            </a:r>
          </a:p>
          <a:p>
            <a:pPr marR="0" lvl="0" algn="just" defTabSz="914400" rtl="0" eaLnBrk="0" fontAlgn="base" latinLnBrk="0" hangingPunct="0">
              <a:lnSpc>
                <a:spcPct val="100000"/>
              </a:lnSpc>
              <a:spcBef>
                <a:spcPct val="0"/>
              </a:spcBef>
              <a:spcAft>
                <a:spcPct val="0"/>
              </a:spcAft>
              <a:buClrTx/>
              <a:buSzTx/>
              <a:buFontTx/>
              <a:buNone/>
              <a:tabLst>
                <a:tab pos="-457200" algn="l"/>
              </a:tabLst>
            </a:pPr>
            <a:r>
              <a:rPr lang="tr-TR" sz="2200" b="1" dirty="0" smtClean="0">
                <a:cs typeface="Times New Roman" pitchFamily="18" charset="0"/>
              </a:rPr>
              <a:t>		</a:t>
            </a:r>
            <a:r>
              <a:rPr lang="tr-TR" sz="2200" b="1" dirty="0" smtClean="0">
                <a:solidFill>
                  <a:srgbClr val="FF0000"/>
                </a:solidFill>
                <a:cs typeface="Times New Roman" pitchFamily="18" charset="0"/>
              </a:rPr>
              <a:t>Fırın Kuru</a:t>
            </a:r>
          </a:p>
          <a:p>
            <a:pPr marR="0" lvl="0" algn="just" defTabSz="914400" rtl="0" eaLnBrk="0" fontAlgn="base" latinLnBrk="0" hangingPunct="0">
              <a:lnSpc>
                <a:spcPct val="100000"/>
              </a:lnSpc>
              <a:spcBef>
                <a:spcPct val="0"/>
              </a:spcBef>
              <a:spcAft>
                <a:spcPct val="0"/>
              </a:spcAft>
              <a:buClrTx/>
              <a:buSzTx/>
              <a:buFontTx/>
              <a:buNone/>
              <a:tabLst>
                <a:tab pos="-457200" algn="l"/>
              </a:tabLst>
            </a:pPr>
            <a:r>
              <a:rPr lang="tr-TR" sz="2200" b="1" dirty="0" smtClean="0">
                <a:cs typeface="Times New Roman" pitchFamily="18" charset="0"/>
              </a:rPr>
              <a:t>		Toprak örneğinin fırında 105 </a:t>
            </a:r>
            <a:r>
              <a:rPr lang="tr-TR" sz="2200" b="1" baseline="30000" dirty="0" err="1" smtClean="0">
                <a:cs typeface="Times New Roman" pitchFamily="18" charset="0"/>
              </a:rPr>
              <a:t>o</a:t>
            </a:r>
            <a:r>
              <a:rPr lang="tr-TR" sz="2200" b="1" dirty="0" err="1" smtClean="0">
                <a:cs typeface="Times New Roman" pitchFamily="18" charset="0"/>
              </a:rPr>
              <a:t>C</a:t>
            </a:r>
            <a:r>
              <a:rPr lang="tr-TR" sz="2200" b="1" dirty="0" smtClean="0">
                <a:cs typeface="Times New Roman" pitchFamily="18" charset="0"/>
              </a:rPr>
              <a:t> de kurutulduktan sonra toprakta bulunan nem miktarına fırın kuru denilmektedir. Fırın kurudaki toprak rutubet tansiyonu </a:t>
            </a:r>
            <a:r>
              <a:rPr lang="tr-TR" sz="2200" b="1" dirty="0" smtClean="0">
                <a:solidFill>
                  <a:srgbClr val="FF0000"/>
                </a:solidFill>
                <a:cs typeface="Times New Roman" pitchFamily="18" charset="0"/>
              </a:rPr>
              <a:t>10000 </a:t>
            </a:r>
            <a:r>
              <a:rPr lang="tr-TR" sz="2200" b="1" dirty="0" err="1" smtClean="0">
                <a:solidFill>
                  <a:srgbClr val="FF0000"/>
                </a:solidFill>
                <a:cs typeface="Times New Roman" pitchFamily="18" charset="0"/>
              </a:rPr>
              <a:t>atm</a:t>
            </a:r>
            <a:r>
              <a:rPr lang="tr-TR" sz="2200" b="1" dirty="0" smtClean="0">
                <a:solidFill>
                  <a:srgbClr val="FF0000"/>
                </a:solidFill>
                <a:cs typeface="Times New Roman" pitchFamily="18" charset="0"/>
              </a:rPr>
              <a:t> </a:t>
            </a:r>
            <a:r>
              <a:rPr lang="tr-TR" sz="2200" b="1" dirty="0" smtClean="0">
                <a:cs typeface="Times New Roman" pitchFamily="18" charset="0"/>
              </a:rPr>
              <a:t>civarındadır. Fırın kurudaki toprak ağırlığı,  toprak tanelerinin ağırlığı olarak alınmaktadır.</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Akış">
  <a:themeElements>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Akış">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kış">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Override1.xml><?xml version="1.0" encoding="utf-8"?>
<a:themeOverride xmlns:a="http://schemas.openxmlformats.org/drawingml/2006/main">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themeOverride>
</file>

<file path=ppt/theme/themeOverride2.xml><?xml version="1.0" encoding="utf-8"?>
<a:themeOverride xmlns:a="http://schemas.openxmlformats.org/drawingml/2006/main">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themeOverride>
</file>

<file path=ppt/theme/themeOverride3.xml><?xml version="1.0" encoding="utf-8"?>
<a:themeOverride xmlns:a="http://schemas.openxmlformats.org/drawingml/2006/main">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themeOverride>
</file>

<file path=ppt/theme/themeOverride4.xml><?xml version="1.0" encoding="utf-8"?>
<a:themeOverride xmlns:a="http://schemas.openxmlformats.org/drawingml/2006/main">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themeOverride>
</file>

<file path=ppt/theme/themeOverride5.xml><?xml version="1.0" encoding="utf-8"?>
<a:themeOverride xmlns:a="http://schemas.openxmlformats.org/drawingml/2006/main">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themeOverride>
</file>

<file path=ppt/theme/themeOverride6.xml><?xml version="1.0" encoding="utf-8"?>
<a:themeOverride xmlns:a="http://schemas.openxmlformats.org/drawingml/2006/main">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themeOverride>
</file>

<file path=ppt/theme/themeOverride7.xml><?xml version="1.0" encoding="utf-8"?>
<a:themeOverride xmlns:a="http://schemas.openxmlformats.org/drawingml/2006/main">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themeOverride>
</file>

<file path=ppt/theme/themeOverride8.xml><?xml version="1.0" encoding="utf-8"?>
<a:themeOverride xmlns:a="http://schemas.openxmlformats.org/drawingml/2006/main">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themeOverride>
</file>

<file path=ppt/theme/themeOverride9.xml><?xml version="1.0" encoding="utf-8"?>
<a:themeOverride xmlns:a="http://schemas.openxmlformats.org/drawingml/2006/main">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themeOverride>
</file>

<file path=ppt/theme/themeOverride10.xml><?xml version="1.0" encoding="utf-8"?>
<a:themeOverride xmlns:a="http://schemas.openxmlformats.org/drawingml/2006/main">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themeOverride>
</file>

<file path=ppt/theme/themeOverride11.xml><?xml version="1.0" encoding="utf-8"?>
<a:themeOverride xmlns:a="http://schemas.openxmlformats.org/drawingml/2006/main">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themeOverride>
</file>

<file path=ppt/theme/themeOverride12.xml><?xml version="1.0" encoding="utf-8"?>
<a:themeOverride xmlns:a="http://schemas.openxmlformats.org/drawingml/2006/main">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themeOverride>
</file>

<file path=ppt/theme/themeOverride13.xml><?xml version="1.0" encoding="utf-8"?>
<a:themeOverride xmlns:a="http://schemas.openxmlformats.org/drawingml/2006/main">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themeOverride>
</file>

<file path=ppt/theme/themeOverride14.xml><?xml version="1.0" encoding="utf-8"?>
<a:themeOverride xmlns:a="http://schemas.openxmlformats.org/drawingml/2006/main">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themeOverride>
</file>

<file path=ppt/theme/themeOverride15.xml><?xml version="1.0" encoding="utf-8"?>
<a:themeOverride xmlns:a="http://schemas.openxmlformats.org/drawingml/2006/main">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themeOverride>
</file>

<file path=docProps/app.xml><?xml version="1.0" encoding="utf-8"?>
<Properties xmlns="http://schemas.openxmlformats.org/officeDocument/2006/extended-properties" xmlns:vt="http://schemas.openxmlformats.org/officeDocument/2006/docPropsVTypes">
  <Template/>
  <TotalTime>411</TotalTime>
  <Words>323</Words>
  <Application>Microsoft Office PowerPoint</Application>
  <PresentationFormat>Ekran Gösterisi (4:3)</PresentationFormat>
  <Paragraphs>68</Paragraphs>
  <Slides>14</Slides>
  <Notes>0</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14</vt:i4>
      </vt:variant>
    </vt:vector>
  </HeadingPairs>
  <TitlesOfParts>
    <vt:vector size="21" baseType="lpstr">
      <vt:lpstr>Arial</vt:lpstr>
      <vt:lpstr>Calibri</vt:lpstr>
      <vt:lpstr>Constantia</vt:lpstr>
      <vt:lpstr>Courier New</vt:lpstr>
      <vt:lpstr>Times New Roman</vt:lpstr>
      <vt:lpstr>Wingdings 2</vt:lpstr>
      <vt:lpstr>1_Akış</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ABD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Ahmet Öztürk</dc:creator>
  <cp:lastModifiedBy>Ahmet Ozturk</cp:lastModifiedBy>
  <cp:revision>58</cp:revision>
  <dcterms:created xsi:type="dcterms:W3CDTF">2005-02-23T17:48:22Z</dcterms:created>
  <dcterms:modified xsi:type="dcterms:W3CDTF">2018-01-24T12:14:31Z</dcterms:modified>
</cp:coreProperties>
</file>