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672" r:id="rId2"/>
  </p:sldMasterIdLst>
  <p:notesMasterIdLst>
    <p:notesMasterId r:id="rId42"/>
  </p:notesMasterIdLst>
  <p:sldIdLst>
    <p:sldId id="257" r:id="rId3"/>
    <p:sldId id="313" r:id="rId4"/>
    <p:sldId id="263" r:id="rId5"/>
    <p:sldId id="265" r:id="rId6"/>
    <p:sldId id="266" r:id="rId7"/>
    <p:sldId id="314" r:id="rId8"/>
    <p:sldId id="268" r:id="rId9"/>
    <p:sldId id="267" r:id="rId10"/>
    <p:sldId id="269" r:id="rId11"/>
    <p:sldId id="270" r:id="rId12"/>
    <p:sldId id="298" r:id="rId13"/>
    <p:sldId id="273" r:id="rId14"/>
    <p:sldId id="301" r:id="rId15"/>
    <p:sldId id="318" r:id="rId16"/>
    <p:sldId id="302" r:id="rId17"/>
    <p:sldId id="304" r:id="rId18"/>
    <p:sldId id="309" r:id="rId19"/>
    <p:sldId id="305" r:id="rId20"/>
    <p:sldId id="311" r:id="rId21"/>
    <p:sldId id="307" r:id="rId22"/>
    <p:sldId id="312" r:id="rId23"/>
    <p:sldId id="319" r:id="rId24"/>
    <p:sldId id="303" r:id="rId25"/>
    <p:sldId id="264" r:id="rId26"/>
    <p:sldId id="294" r:id="rId27"/>
    <p:sldId id="283" r:id="rId28"/>
    <p:sldId id="296" r:id="rId29"/>
    <p:sldId id="315" r:id="rId30"/>
    <p:sldId id="271" r:id="rId31"/>
    <p:sldId id="316" r:id="rId32"/>
    <p:sldId id="295" r:id="rId33"/>
    <p:sldId id="317" r:id="rId34"/>
    <p:sldId id="286" r:id="rId35"/>
    <p:sldId id="287" r:id="rId36"/>
    <p:sldId id="288" r:id="rId37"/>
    <p:sldId id="289" r:id="rId38"/>
    <p:sldId id="292" r:id="rId39"/>
    <p:sldId id="274" r:id="rId40"/>
    <p:sldId id="299" r:id="rId41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9036" autoAdjust="0"/>
    <p:restoredTop sz="81818" autoAdjust="0"/>
  </p:normalViewPr>
  <p:slideViewPr>
    <p:cSldViewPr snapToGrid="0">
      <p:cViewPr varScale="1">
        <p:scale>
          <a:sx n="77" d="100"/>
          <a:sy n="77" d="100"/>
        </p:scale>
        <p:origin x="-90" y="-3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-169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82CE5F-7887-48D2-B9E2-0062887C1335}" type="datetimeFigureOut">
              <a:rPr lang="tr-TR" smtClean="0"/>
              <a:pPr/>
              <a:t>17.05.2018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4D3643-2F09-4C07-B9FD-E3432158604C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2826158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BDCA1357-B279-480F-A331-B10BEB440226}" type="slidenum">
              <a:rPr lang="fr-FR" smtClean="0"/>
              <a:pPr>
                <a:defRPr/>
              </a:pPr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972448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A7915-A0F1-430B-970B-E357DB6E3503}" type="slidenum">
              <a:rPr lang="tr-TR" smtClean="0"/>
              <a:pPr/>
              <a:t>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20397746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A7915-A0F1-430B-970B-E357DB6E3503}" type="slidenum">
              <a:rPr lang="tr-TR" smtClean="0"/>
              <a:pPr/>
              <a:t>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730235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4D3643-2F09-4C07-B9FD-E3432158604C}" type="slidenum">
              <a:rPr lang="tr-TR" smtClean="0"/>
              <a:pPr/>
              <a:t>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20831531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4D3643-2F09-4C07-B9FD-E3432158604C}" type="slidenum">
              <a:rPr lang="tr-TR" smtClean="0"/>
              <a:pPr/>
              <a:t>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16104873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4D3643-2F09-4C07-B9FD-E3432158604C}" type="slidenum">
              <a:rPr lang="tr-TR" smtClean="0"/>
              <a:pPr/>
              <a:t>20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25592625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4D3643-2F09-4C07-B9FD-E3432158604C}" type="slidenum">
              <a:rPr lang="tr-TR" smtClean="0"/>
              <a:pPr/>
              <a:t>30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37878872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4D3643-2F09-4C07-B9FD-E3432158604C}" type="slidenum">
              <a:rPr lang="tr-TR" smtClean="0"/>
              <a:pPr/>
              <a:t>33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13767603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4D3643-2F09-4C07-B9FD-E3432158604C}" type="slidenum">
              <a:rPr lang="tr-TR" smtClean="0"/>
              <a:pPr/>
              <a:t>34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36937292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4D3643-2F09-4C07-B9FD-E3432158604C}" type="slidenum">
              <a:rPr lang="tr-TR" smtClean="0"/>
              <a:pPr/>
              <a:t>35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5564244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 txBox="1">
            <a:spLocks/>
          </p:cNvSpPr>
          <p:nvPr userDrawn="1"/>
        </p:nvSpPr>
        <p:spPr>
          <a:xfrm>
            <a:off x="11377084" y="6450014"/>
            <a:ext cx="768349" cy="363537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lang="fr-FR" sz="1200" kern="1200">
                <a:solidFill>
                  <a:srgbClr val="000000"/>
                </a:solidFill>
                <a:latin typeface="+mn-lt"/>
                <a:ea typeface="SimSun" charset="-122"/>
                <a:cs typeface="Arial Unicode MS" pitchFamily="48" charset="0"/>
              </a:defRPr>
            </a:lvl1pPr>
            <a:lvl2pPr marL="742950" indent="-28575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2pPr>
            <a:lvl3pPr marL="11430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3pPr>
            <a:lvl4pPr marL="16002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4pPr>
            <a:lvl5pPr marL="20574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9pPr>
          </a:lstStyle>
          <a:p>
            <a:pPr>
              <a:defRPr/>
            </a:pPr>
            <a:fld id="{4CBAE735-80B9-42B9-9BEC-5A6A769E8EC0}" type="slidenum">
              <a:rPr sz="1200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sz="1200" dirty="0">
              <a:solidFill>
                <a:prstClr val="white"/>
              </a:solidFill>
            </a:endParaRPr>
          </a:p>
        </p:txBody>
      </p:sp>
      <p:sp>
        <p:nvSpPr>
          <p:cNvPr id="10" name="Sous-titre 2"/>
          <p:cNvSpPr>
            <a:spLocks noGrp="1"/>
          </p:cNvSpPr>
          <p:nvPr>
            <p:ph type="subTitle" idx="1"/>
          </p:nvPr>
        </p:nvSpPr>
        <p:spPr>
          <a:xfrm>
            <a:off x="2255574" y="3789040"/>
            <a:ext cx="9409045" cy="1224136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dirty="0" smtClean="0"/>
              <a:t>Modifiez le style des sous-titres du masque</a:t>
            </a:r>
            <a:endParaRPr lang="fr-FR" dirty="0"/>
          </a:p>
        </p:txBody>
      </p:sp>
      <p:sp>
        <p:nvSpPr>
          <p:cNvPr id="11" name="Titre 8"/>
          <p:cNvSpPr>
            <a:spLocks noGrp="1"/>
          </p:cNvSpPr>
          <p:nvPr>
            <p:ph type="title"/>
          </p:nvPr>
        </p:nvSpPr>
        <p:spPr>
          <a:xfrm>
            <a:off x="2255574" y="3068960"/>
            <a:ext cx="9409045" cy="72008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3400">
                <a:solidFill>
                  <a:schemeClr val="bg1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2792524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 txBox="1">
            <a:spLocks/>
          </p:cNvSpPr>
          <p:nvPr userDrawn="1"/>
        </p:nvSpPr>
        <p:spPr>
          <a:xfrm>
            <a:off x="11377084" y="6450014"/>
            <a:ext cx="768349" cy="363537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lang="fr-FR" sz="1200" kern="1200">
                <a:solidFill>
                  <a:srgbClr val="000000"/>
                </a:solidFill>
                <a:latin typeface="+mn-lt"/>
                <a:ea typeface="SimSun" charset="-122"/>
                <a:cs typeface="Arial Unicode MS" pitchFamily="48" charset="0"/>
              </a:defRPr>
            </a:lvl1pPr>
            <a:lvl2pPr marL="742950" indent="-28575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2pPr>
            <a:lvl3pPr marL="11430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3pPr>
            <a:lvl4pPr marL="16002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4pPr>
            <a:lvl5pPr marL="20574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9pPr>
          </a:lstStyle>
          <a:p>
            <a:pPr>
              <a:defRPr/>
            </a:pPr>
            <a:fld id="{4A2260EA-5662-4BDE-BD0F-6C426B0C2F1E}" type="slidenum">
              <a:rPr sz="1200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sz="1200" dirty="0">
              <a:solidFill>
                <a:prstClr val="white"/>
              </a:solidFill>
            </a:endParaRPr>
          </a:p>
        </p:txBody>
      </p:sp>
      <p:sp>
        <p:nvSpPr>
          <p:cNvPr id="8" name="Espace réservé du contenu 2"/>
          <p:cNvSpPr>
            <a:spLocks noGrp="1"/>
          </p:cNvSpPr>
          <p:nvPr>
            <p:ph idx="1"/>
          </p:nvPr>
        </p:nvSpPr>
        <p:spPr>
          <a:xfrm>
            <a:off x="2639616" y="2996952"/>
            <a:ext cx="9313035" cy="3240360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niveau4</a:t>
            </a:r>
            <a:endParaRPr lang="fr-FR" dirty="0"/>
          </a:p>
        </p:txBody>
      </p:sp>
      <p:sp>
        <p:nvSpPr>
          <p:cNvPr id="9" name="Titre 6"/>
          <p:cNvSpPr>
            <a:spLocks noGrp="1"/>
          </p:cNvSpPr>
          <p:nvPr>
            <p:ph type="title"/>
          </p:nvPr>
        </p:nvSpPr>
        <p:spPr>
          <a:xfrm>
            <a:off x="2639616" y="2132856"/>
            <a:ext cx="9313035" cy="792088"/>
          </a:xfrm>
          <a:prstGeom prst="rect">
            <a:avLst/>
          </a:prstGeom>
        </p:spPr>
        <p:txBody>
          <a:bodyPr lIns="0"/>
          <a:lstStyle>
            <a:lvl1pPr algn="l">
              <a:defRPr sz="3400">
                <a:solidFill>
                  <a:schemeClr val="bg1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307748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 txBox="1">
            <a:spLocks/>
          </p:cNvSpPr>
          <p:nvPr userDrawn="1"/>
        </p:nvSpPr>
        <p:spPr>
          <a:xfrm>
            <a:off x="11377084" y="6450014"/>
            <a:ext cx="768349" cy="363537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lang="fr-FR" sz="1200" kern="1200">
                <a:solidFill>
                  <a:srgbClr val="000000"/>
                </a:solidFill>
                <a:latin typeface="+mn-lt"/>
                <a:ea typeface="SimSun" charset="-122"/>
                <a:cs typeface="Arial Unicode MS" pitchFamily="48" charset="0"/>
              </a:defRPr>
            </a:lvl1pPr>
            <a:lvl2pPr marL="742950" indent="-28575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2pPr>
            <a:lvl3pPr marL="11430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3pPr>
            <a:lvl4pPr marL="16002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4pPr>
            <a:lvl5pPr marL="20574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9pPr>
          </a:lstStyle>
          <a:p>
            <a:pPr>
              <a:defRPr/>
            </a:pPr>
            <a:fld id="{549EC0DC-EF3A-47BA-880E-E3AA039F7483}" type="slidenum">
              <a:rPr sz="1200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sz="1200" dirty="0">
              <a:solidFill>
                <a:prstClr val="white"/>
              </a:solidFill>
            </a:endParaRPr>
          </a:p>
        </p:txBody>
      </p:sp>
      <p:sp>
        <p:nvSpPr>
          <p:cNvPr id="8" name="Titre 1"/>
          <p:cNvSpPr>
            <a:spLocks noGrp="1"/>
          </p:cNvSpPr>
          <p:nvPr>
            <p:ph type="title"/>
          </p:nvPr>
        </p:nvSpPr>
        <p:spPr>
          <a:xfrm>
            <a:off x="1583499" y="4581128"/>
            <a:ext cx="9409045" cy="1152128"/>
          </a:xfrm>
          <a:prstGeom prst="rect">
            <a:avLst/>
          </a:prstGeom>
        </p:spPr>
        <p:txBody>
          <a:bodyPr lIns="0"/>
          <a:lstStyle>
            <a:lvl1pPr algn="l">
              <a:defRPr sz="2800" b="1" cap="all">
                <a:solidFill>
                  <a:schemeClr val="bg1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9" name="Espace réservé du texte 2"/>
          <p:cNvSpPr>
            <a:spLocks noGrp="1"/>
          </p:cNvSpPr>
          <p:nvPr>
            <p:ph type="body" idx="1"/>
          </p:nvPr>
        </p:nvSpPr>
        <p:spPr>
          <a:xfrm>
            <a:off x="1583499" y="2924944"/>
            <a:ext cx="940904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dirty="0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xmlns="" val="2622853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 txBox="1">
            <a:spLocks/>
          </p:cNvSpPr>
          <p:nvPr userDrawn="1"/>
        </p:nvSpPr>
        <p:spPr>
          <a:xfrm>
            <a:off x="11377084" y="6450014"/>
            <a:ext cx="768349" cy="363537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lang="fr-FR" sz="1200" kern="1200">
                <a:solidFill>
                  <a:srgbClr val="000000"/>
                </a:solidFill>
                <a:latin typeface="+mn-lt"/>
                <a:ea typeface="SimSun" charset="-122"/>
                <a:cs typeface="Arial Unicode MS" pitchFamily="48" charset="0"/>
              </a:defRPr>
            </a:lvl1pPr>
            <a:lvl2pPr marL="742950" indent="-28575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2pPr>
            <a:lvl3pPr marL="11430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3pPr>
            <a:lvl4pPr marL="16002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4pPr>
            <a:lvl5pPr marL="20574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9pPr>
          </a:lstStyle>
          <a:p>
            <a:pPr>
              <a:defRPr/>
            </a:pPr>
            <a:fld id="{E5F28868-78B2-48E3-BEF0-06EDCCB4FEBD}" type="slidenum">
              <a:rPr sz="1200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sz="1200" dirty="0">
              <a:solidFill>
                <a:prstClr val="white"/>
              </a:solidFill>
            </a:endParaRPr>
          </a:p>
        </p:txBody>
      </p:sp>
      <p:sp>
        <p:nvSpPr>
          <p:cNvPr id="9" name="Titre 1"/>
          <p:cNvSpPr>
            <a:spLocks noGrp="1"/>
          </p:cNvSpPr>
          <p:nvPr>
            <p:ph type="title"/>
          </p:nvPr>
        </p:nvSpPr>
        <p:spPr>
          <a:xfrm>
            <a:off x="1287264" y="2060847"/>
            <a:ext cx="10665387" cy="648072"/>
          </a:xfrm>
          <a:prstGeom prst="rect">
            <a:avLst/>
          </a:prstGeom>
        </p:spPr>
        <p:txBody>
          <a:bodyPr lIns="0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10" name="Espace réservé du contenu 2"/>
          <p:cNvSpPr>
            <a:spLocks noGrp="1"/>
          </p:cNvSpPr>
          <p:nvPr>
            <p:ph sz="half" idx="1"/>
          </p:nvPr>
        </p:nvSpPr>
        <p:spPr>
          <a:xfrm>
            <a:off x="1287265" y="2852936"/>
            <a:ext cx="5382684" cy="3597077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</p:txBody>
      </p:sp>
      <p:sp>
        <p:nvSpPr>
          <p:cNvPr id="11" name="Espace réservé du contenu 3"/>
          <p:cNvSpPr>
            <a:spLocks noGrp="1"/>
          </p:cNvSpPr>
          <p:nvPr>
            <p:ph sz="half" idx="2"/>
          </p:nvPr>
        </p:nvSpPr>
        <p:spPr>
          <a:xfrm>
            <a:off x="6663862" y="2852937"/>
            <a:ext cx="5288789" cy="3597077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22110788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numéro de diapositive 4"/>
          <p:cNvSpPr txBox="1">
            <a:spLocks/>
          </p:cNvSpPr>
          <p:nvPr userDrawn="1"/>
        </p:nvSpPr>
        <p:spPr>
          <a:xfrm>
            <a:off x="11377084" y="6450014"/>
            <a:ext cx="768349" cy="363537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lang="fr-FR" sz="1200" kern="1200">
                <a:solidFill>
                  <a:srgbClr val="000000"/>
                </a:solidFill>
                <a:latin typeface="+mn-lt"/>
                <a:ea typeface="SimSun" charset="-122"/>
                <a:cs typeface="Arial Unicode MS" pitchFamily="48" charset="0"/>
              </a:defRPr>
            </a:lvl1pPr>
            <a:lvl2pPr marL="742950" indent="-28575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2pPr>
            <a:lvl3pPr marL="11430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3pPr>
            <a:lvl4pPr marL="16002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4pPr>
            <a:lvl5pPr marL="20574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9pPr>
          </a:lstStyle>
          <a:p>
            <a:pPr>
              <a:defRPr/>
            </a:pPr>
            <a:fld id="{7B11168D-8F07-4B0F-BF3E-A5F0E1A7E2F3}" type="slidenum">
              <a:rPr sz="1200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sz="1200" dirty="0">
              <a:solidFill>
                <a:prstClr val="white"/>
              </a:solidFill>
            </a:endParaRPr>
          </a:p>
        </p:txBody>
      </p:sp>
      <p:sp>
        <p:nvSpPr>
          <p:cNvPr id="11" name="Titre 1"/>
          <p:cNvSpPr>
            <a:spLocks noGrp="1"/>
          </p:cNvSpPr>
          <p:nvPr>
            <p:ph type="title"/>
          </p:nvPr>
        </p:nvSpPr>
        <p:spPr>
          <a:xfrm>
            <a:off x="609600" y="1844824"/>
            <a:ext cx="10972800" cy="648072"/>
          </a:xfrm>
          <a:prstGeom prst="rect">
            <a:avLst/>
          </a:prstGeom>
        </p:spPr>
        <p:txBody>
          <a:bodyPr lIns="0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12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2582366"/>
            <a:ext cx="53869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dirty="0" smtClean="0"/>
              <a:t>Modifiez les styles du texte du masque</a:t>
            </a:r>
          </a:p>
        </p:txBody>
      </p:sp>
      <p:sp>
        <p:nvSpPr>
          <p:cNvPr id="13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3222128"/>
            <a:ext cx="5386917" cy="3087192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4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2582366"/>
            <a:ext cx="5389033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dirty="0" smtClean="0"/>
              <a:t>Modifiez les styles du texte du masque</a:t>
            </a:r>
          </a:p>
        </p:txBody>
      </p:sp>
      <p:sp>
        <p:nvSpPr>
          <p:cNvPr id="15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3222128"/>
            <a:ext cx="5389033" cy="3087192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405555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4"/>
          <p:cNvSpPr txBox="1">
            <a:spLocks/>
          </p:cNvSpPr>
          <p:nvPr userDrawn="1"/>
        </p:nvSpPr>
        <p:spPr>
          <a:xfrm>
            <a:off x="11377084" y="6450014"/>
            <a:ext cx="768349" cy="363537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lang="fr-FR" sz="1200" kern="1200">
                <a:solidFill>
                  <a:srgbClr val="000000"/>
                </a:solidFill>
                <a:latin typeface="+mn-lt"/>
                <a:ea typeface="SimSun" charset="-122"/>
                <a:cs typeface="Arial Unicode MS" pitchFamily="48" charset="0"/>
              </a:defRPr>
            </a:lvl1pPr>
            <a:lvl2pPr marL="742950" indent="-28575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2pPr>
            <a:lvl3pPr marL="11430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3pPr>
            <a:lvl4pPr marL="16002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4pPr>
            <a:lvl5pPr marL="20574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9pPr>
          </a:lstStyle>
          <a:p>
            <a:pPr>
              <a:defRPr/>
            </a:pPr>
            <a:fld id="{E4D746F2-0D1D-4AD3-B529-5A7CAB06100A}" type="slidenum">
              <a:rPr sz="1200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sz="1200" dirty="0">
              <a:solidFill>
                <a:prstClr val="white"/>
              </a:solidFill>
            </a:endParaRPr>
          </a:p>
        </p:txBody>
      </p:sp>
      <p:sp>
        <p:nvSpPr>
          <p:cNvPr id="7" name="Titre 1"/>
          <p:cNvSpPr>
            <a:spLocks noGrp="1"/>
          </p:cNvSpPr>
          <p:nvPr>
            <p:ph type="title"/>
          </p:nvPr>
        </p:nvSpPr>
        <p:spPr>
          <a:xfrm>
            <a:off x="1391477" y="3356992"/>
            <a:ext cx="10177131" cy="1368152"/>
          </a:xfrm>
          <a:prstGeom prst="rect">
            <a:avLst/>
          </a:prstGeom>
        </p:spPr>
        <p:txBody>
          <a:bodyPr lIns="0"/>
          <a:lstStyle>
            <a:lvl1pPr algn="l">
              <a:defRPr sz="3400">
                <a:solidFill>
                  <a:schemeClr val="bg1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1992037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4"/>
          <p:cNvSpPr txBox="1">
            <a:spLocks/>
          </p:cNvSpPr>
          <p:nvPr userDrawn="1"/>
        </p:nvSpPr>
        <p:spPr>
          <a:xfrm>
            <a:off x="11377084" y="6450014"/>
            <a:ext cx="768349" cy="363537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lang="fr-FR" sz="1200" kern="1200">
                <a:solidFill>
                  <a:srgbClr val="000000"/>
                </a:solidFill>
                <a:latin typeface="+mn-lt"/>
                <a:ea typeface="SimSun" charset="-122"/>
                <a:cs typeface="Arial Unicode MS" pitchFamily="48" charset="0"/>
              </a:defRPr>
            </a:lvl1pPr>
            <a:lvl2pPr marL="742950" indent="-28575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2pPr>
            <a:lvl3pPr marL="11430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3pPr>
            <a:lvl4pPr marL="16002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4pPr>
            <a:lvl5pPr marL="20574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9pPr>
          </a:lstStyle>
          <a:p>
            <a:pPr>
              <a:defRPr/>
            </a:pPr>
            <a:fld id="{93A58238-D076-45B3-9308-53712583F8AE}" type="slidenum">
              <a:rPr sz="1200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sz="12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551965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 txBox="1">
            <a:spLocks/>
          </p:cNvSpPr>
          <p:nvPr userDrawn="1"/>
        </p:nvSpPr>
        <p:spPr>
          <a:xfrm>
            <a:off x="11377084" y="6450014"/>
            <a:ext cx="768349" cy="363537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lang="fr-FR" sz="1200" kern="1200">
                <a:solidFill>
                  <a:srgbClr val="000000"/>
                </a:solidFill>
                <a:latin typeface="+mn-lt"/>
                <a:ea typeface="SimSun" charset="-122"/>
                <a:cs typeface="Arial Unicode MS" pitchFamily="48" charset="0"/>
              </a:defRPr>
            </a:lvl1pPr>
            <a:lvl2pPr marL="742950" indent="-28575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2pPr>
            <a:lvl3pPr marL="11430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3pPr>
            <a:lvl4pPr marL="16002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4pPr>
            <a:lvl5pPr marL="20574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9pPr>
          </a:lstStyle>
          <a:p>
            <a:pPr>
              <a:defRPr/>
            </a:pPr>
            <a:fld id="{B251E1B1-F553-4EEA-A04A-CD8592D50A76}" type="slidenum">
              <a:rPr sz="1200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sz="1200" dirty="0">
              <a:solidFill>
                <a:prstClr val="white"/>
              </a:solidFill>
            </a:endParaRPr>
          </a:p>
        </p:txBody>
      </p:sp>
      <p:sp>
        <p:nvSpPr>
          <p:cNvPr id="9" name="Titre 1"/>
          <p:cNvSpPr>
            <a:spLocks noGrp="1"/>
          </p:cNvSpPr>
          <p:nvPr>
            <p:ph type="title"/>
          </p:nvPr>
        </p:nvSpPr>
        <p:spPr>
          <a:xfrm>
            <a:off x="609601" y="2420888"/>
            <a:ext cx="4011084" cy="864096"/>
          </a:xfrm>
          <a:prstGeom prst="rect">
            <a:avLst/>
          </a:prstGeom>
        </p:spPr>
        <p:txBody>
          <a:bodyPr lIns="0" anchor="t" anchorCtr="0"/>
          <a:lstStyle>
            <a:lvl1pPr algn="l"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10" name="Espace réservé du contenu 2"/>
          <p:cNvSpPr>
            <a:spLocks noGrp="1"/>
          </p:cNvSpPr>
          <p:nvPr>
            <p:ph idx="1"/>
          </p:nvPr>
        </p:nvSpPr>
        <p:spPr>
          <a:xfrm>
            <a:off x="4751851" y="2350443"/>
            <a:ext cx="6815667" cy="3958878"/>
          </a:xfrm>
        </p:spPr>
        <p:txBody>
          <a:bodyPr/>
          <a:lstStyle>
            <a:lvl1pPr>
              <a:defRPr sz="3200">
                <a:solidFill>
                  <a:schemeClr val="bg1"/>
                </a:solidFill>
              </a:defRPr>
            </a:lvl1pPr>
            <a:lvl2pPr>
              <a:defRPr sz="28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1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3284984"/>
            <a:ext cx="4011084" cy="936103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dirty="0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xmlns="" val="2525869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 txBox="1">
            <a:spLocks/>
          </p:cNvSpPr>
          <p:nvPr userDrawn="1"/>
        </p:nvSpPr>
        <p:spPr>
          <a:xfrm>
            <a:off x="11377084" y="6450014"/>
            <a:ext cx="768349" cy="363537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lang="fr-FR" sz="1200" kern="1200">
                <a:solidFill>
                  <a:srgbClr val="000000"/>
                </a:solidFill>
                <a:latin typeface="+mn-lt"/>
                <a:ea typeface="SimSun" charset="-122"/>
                <a:cs typeface="Arial Unicode MS" pitchFamily="48" charset="0"/>
              </a:defRPr>
            </a:lvl1pPr>
            <a:lvl2pPr marL="742950" indent="-28575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2pPr>
            <a:lvl3pPr marL="11430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3pPr>
            <a:lvl4pPr marL="16002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4pPr>
            <a:lvl5pPr marL="20574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9pPr>
          </a:lstStyle>
          <a:p>
            <a:pPr>
              <a:defRPr/>
            </a:pPr>
            <a:fld id="{BF98962A-660F-4CAF-8777-1D575330BA84}" type="slidenum">
              <a:rPr sz="1200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sz="1200" dirty="0">
              <a:solidFill>
                <a:prstClr val="white"/>
              </a:solidFill>
            </a:endParaRPr>
          </a:p>
        </p:txBody>
      </p:sp>
      <p:sp>
        <p:nvSpPr>
          <p:cNvPr id="9" name="Titre 1"/>
          <p:cNvSpPr>
            <a:spLocks noGrp="1"/>
          </p:cNvSpPr>
          <p:nvPr>
            <p:ph type="title"/>
          </p:nvPr>
        </p:nvSpPr>
        <p:spPr>
          <a:xfrm>
            <a:off x="2639616" y="5105103"/>
            <a:ext cx="7315200" cy="566738"/>
          </a:xfrm>
          <a:prstGeom prst="rect">
            <a:avLst/>
          </a:prstGeom>
        </p:spPr>
        <p:txBody>
          <a:bodyPr lIns="0" anchor="b"/>
          <a:lstStyle>
            <a:lvl1pPr algn="l"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10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639616" y="1933303"/>
            <a:ext cx="7315200" cy="317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dirty="0" smtClean="0"/>
          </a:p>
        </p:txBody>
      </p:sp>
      <p:sp>
        <p:nvSpPr>
          <p:cNvPr id="11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639616" y="5671841"/>
            <a:ext cx="73152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dirty="0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xmlns="" val="4257596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 txBox="1">
            <a:spLocks/>
          </p:cNvSpPr>
          <p:nvPr userDrawn="1"/>
        </p:nvSpPr>
        <p:spPr>
          <a:xfrm>
            <a:off x="11377084" y="6450014"/>
            <a:ext cx="768349" cy="363537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lang="fr-FR" sz="1200" kern="1200">
                <a:solidFill>
                  <a:srgbClr val="000000"/>
                </a:solidFill>
                <a:latin typeface="+mn-lt"/>
                <a:ea typeface="SimSun" charset="-122"/>
                <a:cs typeface="Arial Unicode MS" pitchFamily="48" charset="0"/>
              </a:defRPr>
            </a:lvl1pPr>
            <a:lvl2pPr marL="742950" indent="-28575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2pPr>
            <a:lvl3pPr marL="11430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3pPr>
            <a:lvl4pPr marL="16002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4pPr>
            <a:lvl5pPr marL="20574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9pPr>
          </a:lstStyle>
          <a:p>
            <a:pPr>
              <a:defRPr/>
            </a:pPr>
            <a:fld id="{D48987AF-549A-4366-B7C0-0C8DAF522375}" type="slidenum">
              <a:rPr sz="1200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sz="1200" dirty="0">
              <a:solidFill>
                <a:prstClr val="white"/>
              </a:solidFill>
            </a:endParaRPr>
          </a:p>
        </p:txBody>
      </p:sp>
      <p:sp>
        <p:nvSpPr>
          <p:cNvPr id="8" name="Titre 1"/>
          <p:cNvSpPr>
            <a:spLocks noGrp="1"/>
          </p:cNvSpPr>
          <p:nvPr>
            <p:ph type="title"/>
          </p:nvPr>
        </p:nvSpPr>
        <p:spPr>
          <a:xfrm>
            <a:off x="1295467" y="1916856"/>
            <a:ext cx="9697077" cy="720080"/>
          </a:xfrm>
          <a:prstGeom prst="rect">
            <a:avLst/>
          </a:prstGeom>
        </p:spPr>
        <p:txBody>
          <a:bodyPr/>
          <a:lstStyle>
            <a:lvl1pPr algn="r">
              <a:defRPr sz="3400">
                <a:solidFill>
                  <a:schemeClr val="bg1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9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295500" y="2636862"/>
            <a:ext cx="9696449" cy="3600450"/>
          </a:xfrm>
        </p:spPr>
        <p:txBody>
          <a:bodyPr vert="eaVert"/>
          <a:lstStyle/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2857444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 txBox="1">
            <a:spLocks/>
          </p:cNvSpPr>
          <p:nvPr userDrawn="1"/>
        </p:nvSpPr>
        <p:spPr>
          <a:xfrm>
            <a:off x="11377084" y="6450014"/>
            <a:ext cx="768349" cy="363537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lang="fr-FR" sz="1200" kern="1200">
                <a:solidFill>
                  <a:srgbClr val="000000"/>
                </a:solidFill>
                <a:latin typeface="+mn-lt"/>
                <a:ea typeface="SimSun" charset="-122"/>
                <a:cs typeface="Arial Unicode MS" pitchFamily="48" charset="0"/>
              </a:defRPr>
            </a:lvl1pPr>
            <a:lvl2pPr marL="742950" indent="-28575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2pPr>
            <a:lvl3pPr marL="11430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3pPr>
            <a:lvl4pPr marL="16002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4pPr>
            <a:lvl5pPr marL="20574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9pPr>
          </a:lstStyle>
          <a:p>
            <a:pPr>
              <a:defRPr/>
            </a:pPr>
            <a:fld id="{59ABDAEC-BAC2-48B5-AD0B-ED6A7F861A09}" type="slidenum">
              <a:rPr sz="1200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sz="1200" dirty="0">
              <a:solidFill>
                <a:prstClr val="white"/>
              </a:solidFill>
            </a:endParaRPr>
          </a:p>
        </p:txBody>
      </p:sp>
      <p:sp>
        <p:nvSpPr>
          <p:cNvPr id="8" name="Titre vertical 1"/>
          <p:cNvSpPr>
            <a:spLocks noGrp="1"/>
          </p:cNvSpPr>
          <p:nvPr>
            <p:ph type="title" orient="vert"/>
          </p:nvPr>
        </p:nvSpPr>
        <p:spPr>
          <a:xfrm>
            <a:off x="9840417" y="1784946"/>
            <a:ext cx="1739868" cy="4524375"/>
          </a:xfrm>
          <a:prstGeom prst="rect">
            <a:avLst/>
          </a:prstGeom>
        </p:spPr>
        <p:txBody>
          <a:bodyPr vert="eaVert"/>
          <a:lstStyle>
            <a:lvl1pPr>
              <a:defRPr sz="3400">
                <a:solidFill>
                  <a:schemeClr val="bg1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9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1784946"/>
            <a:ext cx="9038795" cy="4524375"/>
          </a:xfrm>
        </p:spPr>
        <p:txBody>
          <a:bodyPr vert="eaVert"/>
          <a:lstStyle/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30248220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 txBox="1">
            <a:spLocks/>
          </p:cNvSpPr>
          <p:nvPr userDrawn="1"/>
        </p:nvSpPr>
        <p:spPr>
          <a:xfrm>
            <a:off x="11377084" y="6450014"/>
            <a:ext cx="768349" cy="363537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lang="fr-FR" sz="1200" kern="1200">
                <a:solidFill>
                  <a:srgbClr val="000000"/>
                </a:solidFill>
                <a:latin typeface="+mn-lt"/>
                <a:ea typeface="SimSun" charset="-122"/>
                <a:cs typeface="Arial Unicode MS" pitchFamily="48" charset="0"/>
              </a:defRPr>
            </a:lvl1pPr>
            <a:lvl2pPr marL="742950" indent="-28575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2pPr>
            <a:lvl3pPr marL="11430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3pPr>
            <a:lvl4pPr marL="16002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4pPr>
            <a:lvl5pPr marL="20574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9pPr>
          </a:lstStyle>
          <a:p>
            <a:pPr>
              <a:defRPr/>
            </a:pPr>
            <a:fld id="{AD63E6F7-DC13-4415-9537-53673AB2E126}" type="slidenum">
              <a:rPr sz="1200" smtClean="0">
                <a:solidFill>
                  <a:srgbClr val="FFFFFF">
                    <a:lumMod val="50000"/>
                  </a:srgbClr>
                </a:solidFill>
              </a:rPr>
              <a:pPr>
                <a:defRPr/>
              </a:pPr>
              <a:t>‹#›</a:t>
            </a:fld>
            <a:endParaRPr sz="1200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1424" y="2348881"/>
            <a:ext cx="10561173" cy="938535"/>
          </a:xfrm>
        </p:spPr>
        <p:txBody>
          <a:bodyPr/>
          <a:lstStyle>
            <a:lvl1pPr algn="l">
              <a:defRPr sz="3400"/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1424" y="3284984"/>
            <a:ext cx="10561173" cy="648072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dirty="0" smtClean="0"/>
              <a:t>Modifiez le style des sous-titres du masque</a:t>
            </a:r>
            <a:endParaRPr lang="fr-FR" dirty="0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688917" y="188913"/>
            <a:ext cx="2844800" cy="455612"/>
          </a:xfrm>
        </p:spPr>
        <p:txBody>
          <a:bodyPr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Subject </a:t>
            </a:r>
          </a:p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Date </a:t>
            </a:r>
            <a:fld id="{8DBF7C7A-4DAD-45D4-8FB5-9DFCB603B3B8}" type="datetime1">
              <a:rPr lang="en-US" smtClean="0">
                <a:solidFill>
                  <a:srgbClr val="FFFFFF"/>
                </a:solidFill>
              </a:rPr>
              <a:pPr>
                <a:defRPr/>
              </a:pPr>
              <a:t>5/17/2018</a:t>
            </a:fld>
            <a:endParaRPr 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607206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 txBox="1">
            <a:spLocks/>
          </p:cNvSpPr>
          <p:nvPr userDrawn="1"/>
        </p:nvSpPr>
        <p:spPr>
          <a:xfrm>
            <a:off x="11377084" y="6450014"/>
            <a:ext cx="768349" cy="363537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lang="fr-FR" sz="1200" kern="1200">
                <a:solidFill>
                  <a:srgbClr val="000000"/>
                </a:solidFill>
                <a:latin typeface="+mn-lt"/>
                <a:ea typeface="SimSun" charset="-122"/>
                <a:cs typeface="Arial Unicode MS" pitchFamily="48" charset="0"/>
              </a:defRPr>
            </a:lvl1pPr>
            <a:lvl2pPr marL="742950" indent="-28575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2pPr>
            <a:lvl3pPr marL="11430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3pPr>
            <a:lvl4pPr marL="16002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4pPr>
            <a:lvl5pPr marL="20574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9pPr>
          </a:lstStyle>
          <a:p>
            <a:pPr>
              <a:defRPr/>
            </a:pPr>
            <a:fld id="{809C43BB-CF98-4573-8FF7-F49BDA701A22}" type="slidenum">
              <a:rPr sz="1200" smtClean="0">
                <a:solidFill>
                  <a:srgbClr val="FFFFFF">
                    <a:lumMod val="50000"/>
                  </a:srgbClr>
                </a:solidFill>
              </a:rPr>
              <a:pPr>
                <a:defRPr/>
              </a:pPr>
              <a:t>‹#›</a:t>
            </a:fld>
            <a:endParaRPr sz="1200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1424" y="1340768"/>
            <a:ext cx="10849835" cy="720080"/>
          </a:xfrm>
        </p:spPr>
        <p:txBody>
          <a:bodyPr/>
          <a:lstStyle>
            <a:lvl1pPr>
              <a:defRPr sz="3400"/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11424" y="2204864"/>
            <a:ext cx="10849835" cy="4104456"/>
          </a:xfrm>
        </p:spPr>
        <p:txBody>
          <a:bodyPr anchor="t"/>
          <a:lstStyle>
            <a:lvl1pPr>
              <a:defRPr sz="2000"/>
            </a:lvl1pPr>
            <a:lvl2pPr>
              <a:defRPr sz="2000">
                <a:solidFill>
                  <a:schemeClr val="bg1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50000"/>
                  </a:schemeClr>
                </a:solidFill>
              </a:defRPr>
            </a:lvl3pPr>
            <a:lvl4pPr>
              <a:defRPr sz="2000">
                <a:solidFill>
                  <a:schemeClr val="bg1">
                    <a:lumMod val="50000"/>
                  </a:schemeClr>
                </a:solidFill>
              </a:defRPr>
            </a:lvl4pPr>
            <a:lvl5pPr>
              <a:defRPr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688917" y="188913"/>
            <a:ext cx="2844800" cy="455612"/>
          </a:xfrm>
        </p:spPr>
        <p:txBody>
          <a:bodyPr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Subject </a:t>
            </a:r>
          </a:p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Date </a:t>
            </a:r>
            <a:fld id="{34C0C51C-FE67-4515-BE90-749E119EECE5}" type="datetime1">
              <a:rPr lang="en-US" smtClean="0">
                <a:solidFill>
                  <a:srgbClr val="FFFFFF"/>
                </a:solidFill>
              </a:rPr>
              <a:pPr>
                <a:defRPr/>
              </a:pPr>
              <a:t>5/17/2018</a:t>
            </a:fld>
            <a:endParaRPr 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96414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 txBox="1">
            <a:spLocks/>
          </p:cNvSpPr>
          <p:nvPr userDrawn="1"/>
        </p:nvSpPr>
        <p:spPr>
          <a:xfrm>
            <a:off x="11377084" y="6450014"/>
            <a:ext cx="768349" cy="363537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lang="fr-FR" sz="1200" kern="1200">
                <a:solidFill>
                  <a:srgbClr val="000000"/>
                </a:solidFill>
                <a:latin typeface="+mn-lt"/>
                <a:ea typeface="SimSun" charset="-122"/>
                <a:cs typeface="Arial Unicode MS" pitchFamily="48" charset="0"/>
              </a:defRPr>
            </a:lvl1pPr>
            <a:lvl2pPr marL="742950" indent="-28575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2pPr>
            <a:lvl3pPr marL="11430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3pPr>
            <a:lvl4pPr marL="16002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4pPr>
            <a:lvl5pPr marL="20574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9pPr>
          </a:lstStyle>
          <a:p>
            <a:pPr>
              <a:defRPr/>
            </a:pPr>
            <a:fld id="{8D1FBB30-4DCD-4577-95F7-0166ED79893A}" type="slidenum">
              <a:rPr sz="1200" smtClean="0">
                <a:solidFill>
                  <a:srgbClr val="FFFFFF">
                    <a:lumMod val="50000"/>
                  </a:srgbClr>
                </a:solidFill>
              </a:rPr>
              <a:pPr>
                <a:defRPr/>
              </a:pPr>
              <a:t>‹#›</a:t>
            </a:fld>
            <a:endParaRPr sz="1200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/>
          <a:lstStyle>
            <a:lvl1pPr algn="l">
              <a:defRPr sz="3400" b="1" cap="all"/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/>
          <a:lstStyle>
            <a:lvl1pPr marL="0" indent="0">
              <a:buNone/>
              <a:defRPr sz="23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dirty="0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688917" y="188913"/>
            <a:ext cx="2844800" cy="455612"/>
          </a:xfrm>
        </p:spPr>
        <p:txBody>
          <a:bodyPr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Subject </a:t>
            </a:r>
          </a:p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Date </a:t>
            </a:r>
            <a:fld id="{A5D6D6D4-B86F-420A-BFD2-FB6CEE3720C2}" type="datetime1">
              <a:rPr lang="en-US" smtClean="0">
                <a:solidFill>
                  <a:srgbClr val="FFFFFF"/>
                </a:solidFill>
              </a:rPr>
              <a:pPr>
                <a:defRPr/>
              </a:pPr>
              <a:t>5/17/2018</a:t>
            </a:fld>
            <a:endParaRPr 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457876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 txBox="1">
            <a:spLocks/>
          </p:cNvSpPr>
          <p:nvPr userDrawn="1"/>
        </p:nvSpPr>
        <p:spPr>
          <a:xfrm>
            <a:off x="11377084" y="6450014"/>
            <a:ext cx="768349" cy="363537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lang="fr-FR" sz="1200" kern="1200">
                <a:solidFill>
                  <a:srgbClr val="000000"/>
                </a:solidFill>
                <a:latin typeface="+mn-lt"/>
                <a:ea typeface="SimSun" charset="-122"/>
                <a:cs typeface="Arial Unicode MS" pitchFamily="48" charset="0"/>
              </a:defRPr>
            </a:lvl1pPr>
            <a:lvl2pPr marL="742950" indent="-28575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2pPr>
            <a:lvl3pPr marL="11430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3pPr>
            <a:lvl4pPr marL="16002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4pPr>
            <a:lvl5pPr marL="20574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9pPr>
          </a:lstStyle>
          <a:p>
            <a:pPr>
              <a:defRPr/>
            </a:pPr>
            <a:fld id="{BC4FA5A1-1071-4BC0-80AA-6FFF154ECC81}" type="slidenum">
              <a:rPr sz="1200" smtClean="0">
                <a:solidFill>
                  <a:srgbClr val="FFFFFF">
                    <a:lumMod val="50000"/>
                  </a:srgbClr>
                </a:solidFill>
              </a:rPr>
              <a:pPr>
                <a:defRPr/>
              </a:pPr>
              <a:t>‹#›</a:t>
            </a:fld>
            <a:endParaRPr sz="1200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1196752"/>
            <a:ext cx="10361083" cy="792088"/>
          </a:xfrm>
        </p:spPr>
        <p:txBody>
          <a:bodyPr/>
          <a:lstStyle>
            <a:lvl1pPr>
              <a:defRPr sz="3400"/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963084" y="2060849"/>
            <a:ext cx="5077883" cy="4248471"/>
          </a:xfrm>
        </p:spPr>
        <p:txBody>
          <a:bodyPr/>
          <a:lstStyle>
            <a:lvl1pPr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244167" y="2060849"/>
            <a:ext cx="5080000" cy="4248471"/>
          </a:xfrm>
        </p:spPr>
        <p:txBody>
          <a:bodyPr/>
          <a:lstStyle>
            <a:lvl1pPr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6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688917" y="188913"/>
            <a:ext cx="2844800" cy="455612"/>
          </a:xfrm>
        </p:spPr>
        <p:txBody>
          <a:bodyPr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Subject </a:t>
            </a:r>
          </a:p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Date </a:t>
            </a:r>
            <a:fld id="{7B936085-FBDE-4F22-8C29-9AA7905AB794}" type="datetime1">
              <a:rPr lang="en-US" smtClean="0">
                <a:solidFill>
                  <a:srgbClr val="FFFFFF"/>
                </a:solidFill>
              </a:rPr>
              <a:pPr>
                <a:defRPr/>
              </a:pPr>
              <a:t>5/17/2018</a:t>
            </a:fld>
            <a:endParaRPr 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42669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numéro de diapositive 4"/>
          <p:cNvSpPr txBox="1">
            <a:spLocks/>
          </p:cNvSpPr>
          <p:nvPr userDrawn="1"/>
        </p:nvSpPr>
        <p:spPr>
          <a:xfrm>
            <a:off x="11377084" y="6450014"/>
            <a:ext cx="768349" cy="363537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lang="fr-FR" sz="1200" kern="1200">
                <a:solidFill>
                  <a:srgbClr val="000000"/>
                </a:solidFill>
                <a:latin typeface="+mn-lt"/>
                <a:ea typeface="SimSun" charset="-122"/>
                <a:cs typeface="Arial Unicode MS" pitchFamily="48" charset="0"/>
              </a:defRPr>
            </a:lvl1pPr>
            <a:lvl2pPr marL="742950" indent="-28575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2pPr>
            <a:lvl3pPr marL="11430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3pPr>
            <a:lvl4pPr marL="16002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4pPr>
            <a:lvl5pPr marL="20574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9pPr>
          </a:lstStyle>
          <a:p>
            <a:pPr>
              <a:defRPr/>
            </a:pPr>
            <a:fld id="{71F38C77-EF3D-42BB-A207-21D8EB56BCB2}" type="slidenum">
              <a:rPr sz="1200" smtClean="0">
                <a:solidFill>
                  <a:srgbClr val="FFFFFF">
                    <a:lumMod val="50000"/>
                  </a:srgbClr>
                </a:solidFill>
              </a:rPr>
              <a:pPr>
                <a:defRPr/>
              </a:pPr>
              <a:t>‹#›</a:t>
            </a:fld>
            <a:endParaRPr sz="1200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908720"/>
            <a:ext cx="10972800" cy="504056"/>
          </a:xfrm>
        </p:spPr>
        <p:txBody>
          <a:bodyPr/>
          <a:lstStyle>
            <a:lvl1pPr>
              <a:defRPr sz="3400"/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/>
          <a:lstStyle>
            <a:lvl1pPr marL="0" indent="0">
              <a:buNone/>
              <a:defRPr sz="2300" b="1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dirty="0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bg1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bg1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bg1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bg1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bg1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bg1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bg1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bg1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688917" y="188913"/>
            <a:ext cx="2844800" cy="455612"/>
          </a:xfrm>
        </p:spPr>
        <p:txBody>
          <a:bodyPr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Subject </a:t>
            </a:r>
          </a:p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Date </a:t>
            </a:r>
            <a:fld id="{1FB3B520-5020-43CE-9115-59C1B518A8CB}" type="datetime1">
              <a:rPr lang="en-US" smtClean="0">
                <a:solidFill>
                  <a:srgbClr val="FFFFFF"/>
                </a:solidFill>
              </a:rPr>
              <a:pPr>
                <a:defRPr/>
              </a:pPr>
              <a:t>5/17/2018</a:t>
            </a:fld>
            <a:endParaRPr 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855023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4"/>
          <p:cNvSpPr txBox="1">
            <a:spLocks/>
          </p:cNvSpPr>
          <p:nvPr userDrawn="1"/>
        </p:nvSpPr>
        <p:spPr>
          <a:xfrm>
            <a:off x="11377084" y="6450014"/>
            <a:ext cx="768349" cy="363537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lang="fr-FR" sz="1200" kern="1200">
                <a:solidFill>
                  <a:srgbClr val="000000"/>
                </a:solidFill>
                <a:latin typeface="+mn-lt"/>
                <a:ea typeface="SimSun" charset="-122"/>
                <a:cs typeface="Arial Unicode MS" pitchFamily="48" charset="0"/>
              </a:defRPr>
            </a:lvl1pPr>
            <a:lvl2pPr marL="742950" indent="-28575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2pPr>
            <a:lvl3pPr marL="11430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3pPr>
            <a:lvl4pPr marL="16002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4pPr>
            <a:lvl5pPr marL="20574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9pPr>
          </a:lstStyle>
          <a:p>
            <a:pPr>
              <a:defRPr/>
            </a:pPr>
            <a:fld id="{EAB23250-7203-4EF3-BC6A-DD1A84B7F724}" type="slidenum">
              <a:rPr sz="1200" smtClean="0">
                <a:solidFill>
                  <a:srgbClr val="FFFFFF">
                    <a:lumMod val="50000"/>
                  </a:srgbClr>
                </a:solidFill>
              </a:rPr>
              <a:pPr>
                <a:defRPr/>
              </a:pPr>
              <a:t>‹#›</a:t>
            </a:fld>
            <a:endParaRPr sz="1200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3" y="2852936"/>
            <a:ext cx="10798175" cy="1360488"/>
          </a:xfrm>
        </p:spPr>
        <p:txBody>
          <a:bodyPr/>
          <a:lstStyle>
            <a:lvl1pPr>
              <a:defRPr sz="3400"/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688917" y="188913"/>
            <a:ext cx="2844800" cy="455612"/>
          </a:xfrm>
        </p:spPr>
        <p:txBody>
          <a:bodyPr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Subject </a:t>
            </a:r>
          </a:p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Date </a:t>
            </a:r>
            <a:fld id="{BA4FADA0-CA35-4CC1-846E-6899C5BB937D}" type="datetime1">
              <a:rPr lang="en-US" smtClean="0">
                <a:solidFill>
                  <a:srgbClr val="FFFFFF"/>
                </a:solidFill>
              </a:rPr>
              <a:pPr>
                <a:defRPr/>
              </a:pPr>
              <a:t>5/17/2018</a:t>
            </a:fld>
            <a:endParaRPr 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86485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4"/>
          <p:cNvSpPr txBox="1">
            <a:spLocks/>
          </p:cNvSpPr>
          <p:nvPr userDrawn="1"/>
        </p:nvSpPr>
        <p:spPr>
          <a:xfrm>
            <a:off x="11377084" y="6450014"/>
            <a:ext cx="768349" cy="363537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lang="fr-FR" sz="1200" kern="1200">
                <a:solidFill>
                  <a:srgbClr val="000000"/>
                </a:solidFill>
                <a:latin typeface="+mn-lt"/>
                <a:ea typeface="SimSun" charset="-122"/>
                <a:cs typeface="Arial Unicode MS" pitchFamily="48" charset="0"/>
              </a:defRPr>
            </a:lvl1pPr>
            <a:lvl2pPr marL="742950" indent="-28575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2pPr>
            <a:lvl3pPr marL="11430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3pPr>
            <a:lvl4pPr marL="16002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4pPr>
            <a:lvl5pPr marL="20574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9pPr>
          </a:lstStyle>
          <a:p>
            <a:pPr>
              <a:defRPr/>
            </a:pPr>
            <a:fld id="{6FE42E03-100B-4F33-9C54-1274AE611416}" type="slidenum">
              <a:rPr sz="1200" smtClean="0">
                <a:solidFill>
                  <a:srgbClr val="FFFFFF">
                    <a:lumMod val="50000"/>
                  </a:srgbClr>
                </a:solidFill>
              </a:rPr>
              <a:pPr>
                <a:defRPr/>
              </a:pPr>
              <a:t>‹#›</a:t>
            </a:fld>
            <a:endParaRPr sz="1200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688917" y="188913"/>
            <a:ext cx="2844800" cy="455612"/>
          </a:xfrm>
        </p:spPr>
        <p:txBody>
          <a:bodyPr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Subject </a:t>
            </a:r>
          </a:p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Date </a:t>
            </a:r>
            <a:fld id="{36DB35EB-EBC6-416C-AE3E-994EE2E985D1}" type="datetime1">
              <a:rPr lang="en-US" smtClean="0">
                <a:solidFill>
                  <a:srgbClr val="FFFFFF"/>
                </a:solidFill>
              </a:rPr>
              <a:pPr>
                <a:defRPr/>
              </a:pPr>
              <a:t>5/17/2018</a:t>
            </a:fld>
            <a:endParaRPr 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67563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 txBox="1">
            <a:spLocks/>
          </p:cNvSpPr>
          <p:nvPr userDrawn="1"/>
        </p:nvSpPr>
        <p:spPr>
          <a:xfrm>
            <a:off x="11377084" y="6450014"/>
            <a:ext cx="768349" cy="363537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lang="fr-FR" sz="1200" kern="1200">
                <a:solidFill>
                  <a:srgbClr val="000000"/>
                </a:solidFill>
                <a:latin typeface="+mn-lt"/>
                <a:ea typeface="SimSun" charset="-122"/>
                <a:cs typeface="Arial Unicode MS" pitchFamily="48" charset="0"/>
              </a:defRPr>
            </a:lvl1pPr>
            <a:lvl2pPr marL="742950" indent="-28575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2pPr>
            <a:lvl3pPr marL="11430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3pPr>
            <a:lvl4pPr marL="16002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4pPr>
            <a:lvl5pPr marL="20574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9pPr>
          </a:lstStyle>
          <a:p>
            <a:pPr>
              <a:defRPr/>
            </a:pPr>
            <a:fld id="{0EB54D6B-E259-4B40-B7BE-F6DB4162E864}" type="slidenum">
              <a:rPr sz="1200" smtClean="0">
                <a:solidFill>
                  <a:srgbClr val="FFFFFF">
                    <a:lumMod val="50000"/>
                  </a:srgbClr>
                </a:solidFill>
              </a:rPr>
              <a:pPr>
                <a:defRPr/>
              </a:pPr>
              <a:t>‹#›</a:t>
            </a:fld>
            <a:endParaRPr sz="1200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908720"/>
            <a:ext cx="4011084" cy="100811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908721"/>
            <a:ext cx="6815667" cy="5217443"/>
          </a:xfrm>
        </p:spPr>
        <p:txBody>
          <a:bodyPr anchor="t"/>
          <a:lstStyle>
            <a:lvl1pPr>
              <a:defRPr sz="3200"/>
            </a:lvl1pPr>
            <a:lvl2pPr>
              <a:defRPr sz="2800">
                <a:solidFill>
                  <a:schemeClr val="bg1">
                    <a:lumMod val="50000"/>
                  </a:schemeClr>
                </a:solidFill>
              </a:defRPr>
            </a:lvl2pPr>
            <a:lvl3pPr>
              <a:defRPr sz="2400">
                <a:solidFill>
                  <a:schemeClr val="bg1">
                    <a:lumMod val="50000"/>
                  </a:schemeClr>
                </a:solidFill>
              </a:defRPr>
            </a:lvl3pPr>
            <a:lvl4pPr>
              <a:defRPr sz="2000">
                <a:solidFill>
                  <a:schemeClr val="bg1">
                    <a:lumMod val="50000"/>
                  </a:schemeClr>
                </a:solidFill>
              </a:defRPr>
            </a:lvl4pPr>
            <a:lvl5pPr>
              <a:defRPr sz="2000">
                <a:solidFill>
                  <a:schemeClr val="bg1">
                    <a:lumMod val="5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988841"/>
            <a:ext cx="4011084" cy="4137323"/>
          </a:xfrm>
        </p:spPr>
        <p:txBody>
          <a:bodyPr anchor="t"/>
          <a:lstStyle>
            <a:lvl1pPr marL="0" indent="0">
              <a:buNone/>
              <a:defRPr sz="1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dirty="0" smtClean="0"/>
              <a:t>Modifiez les styles du texte du masque</a:t>
            </a:r>
          </a:p>
        </p:txBody>
      </p:sp>
      <p:sp>
        <p:nvSpPr>
          <p:cNvPr id="6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688917" y="188913"/>
            <a:ext cx="2844800" cy="455612"/>
          </a:xfrm>
        </p:spPr>
        <p:txBody>
          <a:bodyPr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Subject </a:t>
            </a:r>
          </a:p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Date </a:t>
            </a:r>
            <a:fld id="{E820625E-AD83-4CA7-8594-4979A1681050}" type="datetime1">
              <a:rPr lang="en-US" smtClean="0">
                <a:solidFill>
                  <a:srgbClr val="FFFFFF"/>
                </a:solidFill>
              </a:rPr>
              <a:pPr>
                <a:defRPr/>
              </a:pPr>
              <a:t>5/17/2018</a:t>
            </a:fld>
            <a:endParaRPr 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56707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 txBox="1">
            <a:spLocks/>
          </p:cNvSpPr>
          <p:nvPr userDrawn="1"/>
        </p:nvSpPr>
        <p:spPr>
          <a:xfrm>
            <a:off x="11377084" y="6450014"/>
            <a:ext cx="768349" cy="363537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lang="fr-FR" sz="1200" kern="1200">
                <a:solidFill>
                  <a:srgbClr val="000000"/>
                </a:solidFill>
                <a:latin typeface="+mn-lt"/>
                <a:ea typeface="SimSun" charset="-122"/>
                <a:cs typeface="Arial Unicode MS" pitchFamily="48" charset="0"/>
              </a:defRPr>
            </a:lvl1pPr>
            <a:lvl2pPr marL="742950" indent="-28575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2pPr>
            <a:lvl3pPr marL="11430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3pPr>
            <a:lvl4pPr marL="16002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4pPr>
            <a:lvl5pPr marL="20574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9pPr>
          </a:lstStyle>
          <a:p>
            <a:pPr>
              <a:defRPr/>
            </a:pPr>
            <a:fld id="{7D179E8C-4623-43F2-A67A-0F0794698906}" type="slidenum">
              <a:rPr sz="1200" smtClean="0">
                <a:solidFill>
                  <a:srgbClr val="FFFFFF">
                    <a:lumMod val="50000"/>
                  </a:srgbClr>
                </a:solidFill>
              </a:rPr>
              <a:pPr>
                <a:defRPr/>
              </a:pPr>
              <a:t>‹#›</a:t>
            </a:fld>
            <a:endParaRPr sz="1200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980728"/>
            <a:ext cx="7315200" cy="374684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dirty="0" smtClean="0"/>
              <a:t>Modifiez les styles du texte du masque</a:t>
            </a:r>
          </a:p>
        </p:txBody>
      </p:sp>
      <p:sp>
        <p:nvSpPr>
          <p:cNvPr id="6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688917" y="188913"/>
            <a:ext cx="2844800" cy="455612"/>
          </a:xfrm>
        </p:spPr>
        <p:txBody>
          <a:bodyPr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Subject </a:t>
            </a:r>
          </a:p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Date </a:t>
            </a:r>
            <a:fld id="{3DF01789-D4E0-4BCB-8054-94F45A8AC434}" type="datetime1">
              <a:rPr lang="en-US" smtClean="0">
                <a:solidFill>
                  <a:srgbClr val="FFFFFF"/>
                </a:solidFill>
              </a:rPr>
              <a:pPr>
                <a:defRPr/>
              </a:pPr>
              <a:t>5/17/2018</a:t>
            </a:fld>
            <a:endParaRPr 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823467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 txBox="1">
            <a:spLocks/>
          </p:cNvSpPr>
          <p:nvPr userDrawn="1"/>
        </p:nvSpPr>
        <p:spPr>
          <a:xfrm>
            <a:off x="11377084" y="6450014"/>
            <a:ext cx="768349" cy="363537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lang="fr-FR" sz="1200" kern="1200">
                <a:solidFill>
                  <a:srgbClr val="000000"/>
                </a:solidFill>
                <a:latin typeface="+mn-lt"/>
                <a:ea typeface="SimSun" charset="-122"/>
                <a:cs typeface="Arial Unicode MS" pitchFamily="48" charset="0"/>
              </a:defRPr>
            </a:lvl1pPr>
            <a:lvl2pPr marL="742950" indent="-28575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2pPr>
            <a:lvl3pPr marL="11430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3pPr>
            <a:lvl4pPr marL="16002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4pPr>
            <a:lvl5pPr marL="20574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9pPr>
          </a:lstStyle>
          <a:p>
            <a:pPr>
              <a:defRPr/>
            </a:pPr>
            <a:fld id="{4543B4A0-796F-4797-8FE0-3316400F5396}" type="slidenum">
              <a:rPr sz="1200" smtClean="0">
                <a:solidFill>
                  <a:srgbClr val="FFFFFF">
                    <a:lumMod val="50000"/>
                  </a:srgbClr>
                </a:solidFill>
              </a:rPr>
              <a:pPr>
                <a:defRPr/>
              </a:pPr>
              <a:t>‹#›</a:t>
            </a:fld>
            <a:endParaRPr sz="1200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688917" y="188913"/>
            <a:ext cx="2844800" cy="455612"/>
          </a:xfrm>
        </p:spPr>
        <p:txBody>
          <a:bodyPr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Subject </a:t>
            </a:r>
          </a:p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Date </a:t>
            </a:r>
            <a:fld id="{870E61BC-9F53-4977-B281-CE759CCA979C}" type="datetime1">
              <a:rPr lang="en-US" smtClean="0">
                <a:solidFill>
                  <a:srgbClr val="FFFFFF"/>
                </a:solidFill>
              </a:rPr>
              <a:pPr>
                <a:defRPr/>
              </a:pPr>
              <a:t>5/17/2018</a:t>
            </a:fld>
            <a:endParaRPr 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89239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 txBox="1">
            <a:spLocks/>
          </p:cNvSpPr>
          <p:nvPr userDrawn="1"/>
        </p:nvSpPr>
        <p:spPr>
          <a:xfrm>
            <a:off x="11377084" y="6450014"/>
            <a:ext cx="768349" cy="363537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lang="fr-FR" sz="1200" kern="1200">
                <a:solidFill>
                  <a:srgbClr val="000000"/>
                </a:solidFill>
                <a:latin typeface="+mn-lt"/>
                <a:ea typeface="SimSun" charset="-122"/>
                <a:cs typeface="Arial Unicode MS" pitchFamily="48" charset="0"/>
              </a:defRPr>
            </a:lvl1pPr>
            <a:lvl2pPr marL="742950" indent="-28575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2pPr>
            <a:lvl3pPr marL="11430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3pPr>
            <a:lvl4pPr marL="16002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4pPr>
            <a:lvl5pPr marL="20574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defRPr>
            </a:lvl9pPr>
          </a:lstStyle>
          <a:p>
            <a:pPr>
              <a:defRPr/>
            </a:pPr>
            <a:fld id="{1D05D8B3-9C70-46F5-8152-ABDB62C273F6}" type="slidenum">
              <a:rPr sz="1200" smtClean="0">
                <a:solidFill>
                  <a:srgbClr val="FFFFFF">
                    <a:lumMod val="50000"/>
                  </a:srgbClr>
                </a:solidFill>
              </a:rPr>
              <a:pPr>
                <a:defRPr/>
              </a:pPr>
              <a:t>‹#›</a:t>
            </a:fld>
            <a:endParaRPr sz="1200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35484" y="2906714"/>
            <a:ext cx="2588683" cy="286067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963084" y="2906714"/>
            <a:ext cx="7569200" cy="286067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688917" y="188913"/>
            <a:ext cx="2844800" cy="455612"/>
          </a:xfrm>
        </p:spPr>
        <p:txBody>
          <a:bodyPr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Subject </a:t>
            </a:r>
          </a:p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Date </a:t>
            </a:r>
            <a:fld id="{ECBA03B2-BA56-4216-B1AD-2088B9EC81DB}" type="datetime1">
              <a:rPr lang="en-US" smtClean="0">
                <a:solidFill>
                  <a:srgbClr val="FFFFFF"/>
                </a:solidFill>
              </a:rPr>
              <a:pPr>
                <a:defRPr/>
              </a:pPr>
              <a:t>5/17/2018</a:t>
            </a:fld>
            <a:endParaRPr 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2782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0" descr="Slide_1bis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-1588"/>
            <a:ext cx="12194117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2351618" y="2636838"/>
            <a:ext cx="9696449" cy="3600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modifier les styles du texte du masque</a:t>
            </a:r>
          </a:p>
          <a:p>
            <a:pPr lvl="1"/>
            <a:r>
              <a:rPr lang="en-GB" smtClean="0"/>
              <a:t>Deuxième niveau</a:t>
            </a:r>
          </a:p>
          <a:p>
            <a:pPr lvl="2"/>
            <a:r>
              <a:rPr lang="en-GB" smtClean="0"/>
              <a:t>Troisième niveau</a:t>
            </a:r>
          </a:p>
          <a:p>
            <a:pPr lvl="3"/>
            <a:r>
              <a:rPr lang="en-GB" smtClean="0"/>
              <a:t>Quatrième niveau</a:t>
            </a:r>
          </a:p>
          <a:p>
            <a:pPr lvl="4"/>
            <a:r>
              <a:rPr lang="en-GB" smtClean="0"/>
              <a:t>Cinquième niveau</a:t>
            </a:r>
          </a:p>
        </p:txBody>
      </p:sp>
      <p:sp>
        <p:nvSpPr>
          <p:cNvPr id="2052" name="Text Box 3"/>
          <p:cNvSpPr txBox="1">
            <a:spLocks noChangeArrowheads="1"/>
          </p:cNvSpPr>
          <p:nvPr userDrawn="1"/>
        </p:nvSpPr>
        <p:spPr bwMode="auto">
          <a:xfrm>
            <a:off x="7516284" y="6356350"/>
            <a:ext cx="3860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buNone/>
              <a:defRPr/>
            </a:pPr>
            <a:r>
              <a:rPr lang="fr-FR" sz="1200">
                <a:solidFill>
                  <a:prstClr val="white"/>
                </a:solidFill>
                <a:latin typeface="Arial" charset="0"/>
                <a:ea typeface="SimSun" charset="-122"/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xmlns="" val="3252062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963084" y="4406900"/>
            <a:ext cx="10361083" cy="1360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et modifiez le titre</a:t>
            </a: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963084" y="2906713"/>
            <a:ext cx="10361083" cy="149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9144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modifier les styles du texte du masque</a:t>
            </a:r>
          </a:p>
          <a:p>
            <a:pPr lvl="1"/>
            <a:r>
              <a:rPr lang="en-GB" smtClean="0"/>
              <a:t>Deuxième niveau</a:t>
            </a:r>
          </a:p>
          <a:p>
            <a:pPr lvl="2"/>
            <a:r>
              <a:rPr lang="en-GB" smtClean="0"/>
              <a:t>Troisième niveau</a:t>
            </a:r>
          </a:p>
          <a:p>
            <a:pPr lvl="3"/>
            <a:r>
              <a:rPr lang="en-GB" smtClean="0"/>
              <a:t>Quatrième niveau</a:t>
            </a:r>
          </a:p>
          <a:p>
            <a:pPr lvl="4"/>
            <a:r>
              <a:rPr lang="en-GB" smtClean="0"/>
              <a:t>Cinquième niveau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09601" y="6356350"/>
            <a:ext cx="2842684" cy="3635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91440" rIns="91440" bIns="4572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+mn-lt"/>
                <a:cs typeface="Arial Unicode MS" pitchFamily="48" charset="0"/>
              </a:defRPr>
            </a:lvl1pPr>
          </a:lstStyle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fld id="{5E35F98D-3850-4B64-AA5B-BE7234CCD1DC}" type="datetime1">
              <a:rPr lang="en-US" smtClean="0">
                <a:ea typeface="SimSun" charset="-122"/>
              </a:rPr>
              <a:pPr defTabSz="449263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defRPr/>
              </a:pPr>
              <a:t>5/17/2018</a:t>
            </a:fld>
            <a:endParaRPr lang="fr-FR">
              <a:ea typeface="SimSun" charset="-122"/>
            </a:endParaRPr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165600" y="6356351"/>
            <a:ext cx="38608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buNone/>
              <a:defRPr/>
            </a:pPr>
            <a:endParaRPr lang="fr-FR" sz="1800">
              <a:solidFill>
                <a:srgbClr val="000000"/>
              </a:solidFill>
              <a:ea typeface="SimSun" charset="-122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8737601" y="6356350"/>
            <a:ext cx="2842684" cy="3635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91440" rIns="91440" bIns="4572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+mn-lt"/>
                <a:cs typeface="Arial Unicode MS" pitchFamily="48" charset="0"/>
              </a:defRPr>
            </a:lvl1pPr>
          </a:lstStyle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fld id="{6C803E6F-F474-4C5E-AAEF-BF9F6772C4D1}" type="slidenum">
              <a:rPr lang="fr-FR" smtClean="0">
                <a:ea typeface="SimSun" charset="-122"/>
              </a:rPr>
              <a:pPr defTabSz="449263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defRPr/>
              </a:pPr>
              <a:t>‹#›</a:t>
            </a:fld>
            <a:endParaRPr lang="fr-FR">
              <a:ea typeface="SimSun" charset="-122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104" name="Text Box 3"/>
          <p:cNvSpPr txBox="1">
            <a:spLocks noChangeArrowheads="1"/>
          </p:cNvSpPr>
          <p:nvPr userDrawn="1"/>
        </p:nvSpPr>
        <p:spPr bwMode="auto">
          <a:xfrm>
            <a:off x="7516284" y="6356350"/>
            <a:ext cx="3860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buNone/>
              <a:defRPr/>
            </a:pPr>
            <a:r>
              <a:rPr lang="fr-FR" sz="1200">
                <a:solidFill>
                  <a:srgbClr val="7F7F7F"/>
                </a:solidFill>
                <a:ea typeface="SimSun" charset="-122"/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xmlns="" val="427581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48" charset="0"/>
        <a:defRPr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48" charset="0"/>
        <a:defRPr>
          <a:solidFill>
            <a:srgbClr val="000000"/>
          </a:solidFill>
          <a:latin typeface="Arial" charset="0"/>
          <a:ea typeface="SimSun" charset="-122"/>
        </a:defRPr>
      </a:lvl2pPr>
      <a:lvl3pPr algn="l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48" charset="0"/>
        <a:defRPr>
          <a:solidFill>
            <a:srgbClr val="000000"/>
          </a:solidFill>
          <a:latin typeface="Arial" charset="0"/>
          <a:ea typeface="SimSun" charset="-122"/>
        </a:defRPr>
      </a:lvl3pPr>
      <a:lvl4pPr algn="l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48" charset="0"/>
        <a:defRPr>
          <a:solidFill>
            <a:srgbClr val="000000"/>
          </a:solidFill>
          <a:latin typeface="Arial" charset="0"/>
          <a:ea typeface="SimSun" charset="-122"/>
        </a:defRPr>
      </a:lvl4pPr>
      <a:lvl5pPr algn="l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48" charset="0"/>
        <a:defRPr>
          <a:solidFill>
            <a:srgbClr val="000000"/>
          </a:solidFill>
          <a:latin typeface="Arial" charset="0"/>
          <a:ea typeface="SimSun" charset="-122"/>
        </a:defRPr>
      </a:lvl5pPr>
      <a:lvl6pPr marL="2514600" indent="-228600" algn="l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48" charset="0"/>
        <a:defRPr>
          <a:solidFill>
            <a:srgbClr val="000000"/>
          </a:solidFill>
          <a:latin typeface="Calibri" charset="0"/>
          <a:ea typeface="SimSun" charset="-122"/>
        </a:defRPr>
      </a:lvl6pPr>
      <a:lvl7pPr marL="2971800" indent="-228600" algn="l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48" charset="0"/>
        <a:defRPr>
          <a:solidFill>
            <a:srgbClr val="000000"/>
          </a:solidFill>
          <a:latin typeface="Calibri" charset="0"/>
          <a:ea typeface="SimSun" charset="-122"/>
        </a:defRPr>
      </a:lvl7pPr>
      <a:lvl8pPr marL="3429000" indent="-228600" algn="l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48" charset="0"/>
        <a:defRPr>
          <a:solidFill>
            <a:srgbClr val="000000"/>
          </a:solidFill>
          <a:latin typeface="Calibri" charset="0"/>
          <a:ea typeface="SimSun" charset="-122"/>
        </a:defRPr>
      </a:lvl8pPr>
      <a:lvl9pPr marL="3886200" indent="-228600" algn="l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48" charset="0"/>
        <a:defRPr>
          <a:solidFill>
            <a:srgbClr val="000000"/>
          </a:solidFill>
          <a:latin typeface="Calibri" charset="0"/>
          <a:ea typeface="SimSun" charset="-122"/>
        </a:defRPr>
      </a:lvl9pPr>
    </p:titleStyle>
    <p:bodyStyle>
      <a:lvl1pPr marL="342900" indent="-342900" algn="l" defTabSz="449263" rtl="0" eaLnBrk="0" fontAlgn="base" hangingPunct="0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4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48" charset="0"/>
        <a:defRPr sz="24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48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48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4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48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48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48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48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andfonline.com/author/Toprak,+Ahmet+Baris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456246" y="2751124"/>
            <a:ext cx="11108266" cy="1366837"/>
          </a:xfrm>
          <a:prstGeom prst="rect">
            <a:avLst/>
          </a:prstGeom>
        </p:spPr>
        <p:txBody>
          <a:bodyPr/>
          <a:lstStyle/>
          <a:p>
            <a:r>
              <a:rPr lang="tr-TR" sz="4200" b="1" dirty="0" smtClean="0">
                <a:solidFill>
                  <a:srgbClr val="FFFF00"/>
                </a:solidFill>
              </a:rPr>
              <a:t>AMELİYAT SONRASI REHABİLİTASYON SÜRECİ</a:t>
            </a:r>
            <a:endParaRPr lang="fr-CH" sz="4200" b="1" dirty="0">
              <a:solidFill>
                <a:srgbClr val="FFFF00"/>
              </a:solidFill>
            </a:endParaRPr>
          </a:p>
        </p:txBody>
      </p:sp>
      <p:sp>
        <p:nvSpPr>
          <p:cNvPr id="3" name="Title 3"/>
          <p:cNvSpPr>
            <a:spLocks noGrp="1"/>
          </p:cNvSpPr>
          <p:nvPr>
            <p:ph type="title" idx="4294967295"/>
          </p:nvPr>
        </p:nvSpPr>
        <p:spPr>
          <a:xfrm>
            <a:off x="1148080" y="3667761"/>
            <a:ext cx="9672320" cy="2285999"/>
          </a:xfrm>
          <a:prstGeom prst="rect">
            <a:avLst/>
          </a:prstGeom>
        </p:spPr>
        <p:txBody>
          <a:bodyPr/>
          <a:lstStyle/>
          <a:p>
            <a:r>
              <a:rPr lang="tr-TR" sz="2400" b="1" dirty="0" smtClean="0">
                <a:solidFill>
                  <a:schemeClr val="bg1"/>
                </a:solidFill>
              </a:rPr>
              <a:t>Prof. Dr. </a:t>
            </a:r>
            <a:r>
              <a:rPr lang="tr-TR" sz="2400" b="1" dirty="0" err="1" smtClean="0">
                <a:solidFill>
                  <a:schemeClr val="bg1"/>
                </a:solidFill>
              </a:rPr>
              <a:t>Aysun</a:t>
            </a:r>
            <a:r>
              <a:rPr lang="tr-TR" sz="2400" b="1" dirty="0" smtClean="0">
                <a:solidFill>
                  <a:schemeClr val="bg1"/>
                </a:solidFill>
              </a:rPr>
              <a:t> İdil</a:t>
            </a:r>
            <a:br>
              <a:rPr lang="tr-TR" sz="2400" b="1" dirty="0" smtClean="0">
                <a:solidFill>
                  <a:schemeClr val="bg1"/>
                </a:solidFill>
              </a:rPr>
            </a:br>
            <a:r>
              <a:rPr lang="tr-TR" sz="2400" b="1" dirty="0" smtClean="0">
                <a:solidFill>
                  <a:schemeClr val="bg1"/>
                </a:solidFill>
              </a:rPr>
              <a:t>Ankara </a:t>
            </a:r>
            <a:r>
              <a:rPr lang="tr-TR" sz="2400" b="1" dirty="0" err="1" smtClean="0">
                <a:solidFill>
                  <a:schemeClr val="bg1"/>
                </a:solidFill>
              </a:rPr>
              <a:t>Üniv</a:t>
            </a:r>
            <a:r>
              <a:rPr lang="tr-TR" sz="2400" b="1" dirty="0" smtClean="0">
                <a:solidFill>
                  <a:schemeClr val="bg1"/>
                </a:solidFill>
              </a:rPr>
              <a:t>. Tıp Fak. Göz </a:t>
            </a:r>
            <a:r>
              <a:rPr lang="tr-TR" sz="2400" b="1" dirty="0" err="1" smtClean="0">
                <a:solidFill>
                  <a:schemeClr val="bg1"/>
                </a:solidFill>
              </a:rPr>
              <a:t>Hast</a:t>
            </a:r>
            <a:r>
              <a:rPr lang="tr-TR" sz="2400" b="1" dirty="0" smtClean="0">
                <a:solidFill>
                  <a:schemeClr val="bg1"/>
                </a:solidFill>
              </a:rPr>
              <a:t>.  Görme Araştırmaları ve </a:t>
            </a:r>
            <a:br>
              <a:rPr lang="tr-TR" sz="2400" b="1" dirty="0" smtClean="0">
                <a:solidFill>
                  <a:schemeClr val="bg1"/>
                </a:solidFill>
              </a:rPr>
            </a:br>
            <a:r>
              <a:rPr lang="tr-TR" sz="2400" b="1" dirty="0" smtClean="0">
                <a:solidFill>
                  <a:schemeClr val="bg1"/>
                </a:solidFill>
              </a:rPr>
              <a:t>Az Görme Rehabilitasyon merkezi</a:t>
            </a:r>
            <a:br>
              <a:rPr lang="tr-TR" sz="2400" b="1" dirty="0" smtClean="0">
                <a:solidFill>
                  <a:schemeClr val="bg1"/>
                </a:solidFill>
              </a:rPr>
            </a:br>
            <a:r>
              <a:rPr lang="tr-TR" sz="2400" b="1" dirty="0" smtClean="0">
                <a:solidFill>
                  <a:schemeClr val="bg1"/>
                </a:solidFill>
              </a:rPr>
              <a:t>TOD 50.Ulusal Kongre  9-13 Kasım 2016</a:t>
            </a:r>
            <a:endParaRPr lang="fr-CH" sz="2000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48800" y="5506258"/>
            <a:ext cx="2325511" cy="795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9497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05912" y="2495226"/>
            <a:ext cx="11146739" cy="3742085"/>
          </a:xfrm>
        </p:spPr>
        <p:txBody>
          <a:bodyPr/>
          <a:lstStyle/>
          <a:p>
            <a:pPr marL="0" indent="0" algn="ctr">
              <a:buNone/>
            </a:pPr>
            <a:r>
              <a:rPr lang="tr-TR" sz="5800" b="1" dirty="0" smtClean="0">
                <a:solidFill>
                  <a:srgbClr val="002060"/>
                </a:solidFill>
              </a:rPr>
              <a:t>SUNUMDA ADI GEÇEN ÜRÜNLERLE FİNANSAL BAĞLANTIM YOKTUR</a:t>
            </a:r>
            <a:endParaRPr lang="tr-TR" sz="5800" b="1" dirty="0">
              <a:solidFill>
                <a:srgbClr val="00206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xmlns="" val="23403456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092960" y="1196752"/>
            <a:ext cx="2895600" cy="792088"/>
          </a:xfrm>
        </p:spPr>
        <p:txBody>
          <a:bodyPr/>
          <a:lstStyle/>
          <a:p>
            <a:pPr algn="ctr"/>
            <a:r>
              <a:rPr lang="tr-TR" b="1" dirty="0" smtClean="0">
                <a:solidFill>
                  <a:srgbClr val="0070C0"/>
                </a:solidFill>
              </a:rPr>
              <a:t>ARGUS</a:t>
            </a:r>
            <a:endParaRPr lang="tr-TR" b="1" dirty="0">
              <a:solidFill>
                <a:srgbClr val="0070C0"/>
              </a:solidFill>
            </a:endParaRPr>
          </a:p>
        </p:txBody>
      </p:sp>
      <p:pic>
        <p:nvPicPr>
          <p:cNvPr id="6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008313" y="2933382"/>
            <a:ext cx="1800225" cy="2543175"/>
          </a:xfrm>
          <a:prstGeom prst="rect">
            <a:avLst/>
          </a:prstGeom>
        </p:spPr>
      </p:pic>
      <p:pic>
        <p:nvPicPr>
          <p:cNvPr id="7" name="Content Placeholder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024368" y="2121878"/>
            <a:ext cx="2981386" cy="4211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8" name="7 Dikdörtgen"/>
          <p:cNvSpPr/>
          <p:nvPr/>
        </p:nvSpPr>
        <p:spPr>
          <a:xfrm>
            <a:off x="304800" y="2828836"/>
            <a:ext cx="159512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MİTOLOJİ KAHRAMANI</a:t>
            </a:r>
          </a:p>
          <a:p>
            <a:pPr algn="ctr"/>
            <a:endParaRPr lang="tr-TR" b="1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tr-TR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HER ŞEYİ GÖREN </a:t>
            </a:r>
          </a:p>
          <a:p>
            <a:pPr algn="ctr"/>
            <a:r>
              <a:rPr lang="tr-TR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 GÖZLÜ DEV</a:t>
            </a:r>
            <a:endParaRPr lang="tr-TR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2" descr="C:\Users\user\Desktop\20160112_130349_resized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43040" y="2139573"/>
            <a:ext cx="2640976" cy="4138672"/>
          </a:xfrm>
          <a:prstGeom prst="rect">
            <a:avLst/>
          </a:prstGeom>
          <a:noFill/>
        </p:spPr>
      </p:pic>
      <p:sp>
        <p:nvSpPr>
          <p:cNvPr id="10" name="9 Dikdörtgen"/>
          <p:cNvSpPr/>
          <p:nvPr/>
        </p:nvSpPr>
        <p:spPr>
          <a:xfrm flipV="1">
            <a:off x="10434320" y="3122691"/>
            <a:ext cx="9855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tr-TR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11 Dikdörtgen"/>
          <p:cNvSpPr/>
          <p:nvPr/>
        </p:nvSpPr>
        <p:spPr>
          <a:xfrm>
            <a:off x="6512560" y="1219200"/>
            <a:ext cx="266192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400" b="1" dirty="0" smtClean="0">
                <a:solidFill>
                  <a:srgbClr val="0070C0"/>
                </a:solidFill>
              </a:rPr>
              <a:t>ARGUS II</a:t>
            </a:r>
            <a:endParaRPr lang="tr-TR" sz="34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677334" y="563881"/>
            <a:ext cx="8596668" cy="45719"/>
          </a:xfrm>
        </p:spPr>
        <p:txBody>
          <a:bodyPr>
            <a:normAutofit fontScale="90000"/>
          </a:bodyPr>
          <a:lstStyle/>
          <a:p>
            <a:endParaRPr lang="tr-T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69200" y="3281680"/>
            <a:ext cx="4135120" cy="1991360"/>
          </a:xfrm>
        </p:spPr>
        <p:txBody>
          <a:bodyPr>
            <a:normAutofit fontScale="85000" lnSpcReduction="10000"/>
          </a:bodyPr>
          <a:lstStyle/>
          <a:p>
            <a:r>
              <a:rPr lang="tr-TR" sz="4800" b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 </a:t>
            </a:r>
            <a:r>
              <a:rPr lang="tr-TR" sz="40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* RE/HABİLİTASYON</a:t>
            </a:r>
          </a:p>
          <a:p>
            <a:r>
              <a:rPr lang="tr-TR" sz="40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 *  ESENLENDİRME</a:t>
            </a:r>
          </a:p>
          <a:p>
            <a:r>
              <a:rPr lang="tr-TR" sz="40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 *  YENİDEN </a:t>
            </a:r>
            <a:r>
              <a:rPr lang="tr-TR" sz="4000" b="1" dirty="0" smtClean="0">
                <a:solidFill>
                  <a:srgbClr val="0070C0"/>
                </a:solidFill>
              </a:rPr>
              <a:t>..........</a:t>
            </a:r>
            <a:endParaRPr lang="tr-TR" sz="4000" b="1" dirty="0">
              <a:solidFill>
                <a:srgbClr val="0070C0"/>
              </a:solidFill>
            </a:endParaRPr>
          </a:p>
        </p:txBody>
      </p:sp>
      <p:pic>
        <p:nvPicPr>
          <p:cNvPr id="4" name="Content Placeholder 7"/>
          <p:cNvPicPr>
            <a:picLocks noGrp="1"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906" y="1422400"/>
            <a:ext cx="6615661" cy="4023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86799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tr-TR" sz="6000" b="1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YAŞAM KALİTESİ</a:t>
            </a:r>
            <a:endParaRPr lang="tr-TR" sz="6000" b="1" dirty="0">
              <a:solidFill>
                <a:srgbClr val="00B05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1425" y="2915920"/>
            <a:ext cx="4422576" cy="2590800"/>
          </a:xfrm>
        </p:spPr>
        <p:txBody>
          <a:bodyPr>
            <a:normAutofit/>
          </a:bodyPr>
          <a:lstStyle/>
          <a:p>
            <a:r>
              <a:rPr lang="tr-TR" sz="4800" b="1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tr-TR" sz="4000" b="1" dirty="0" smtClean="0">
                <a:solidFill>
                  <a:srgbClr val="00B050"/>
                </a:solidFill>
                <a:latin typeface="Calibri" panose="020F0502020204030204" pitchFamily="34" charset="0"/>
              </a:rPr>
              <a:t>* </a:t>
            </a:r>
            <a:r>
              <a:rPr lang="tr-TR" sz="40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BAĞIMSIZ</a:t>
            </a:r>
          </a:p>
          <a:p>
            <a:r>
              <a:rPr lang="tr-TR" sz="40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* ÜRETİCİ</a:t>
            </a:r>
          </a:p>
          <a:p>
            <a:r>
              <a:rPr lang="tr-TR" sz="40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* YAŞANILASI</a:t>
            </a:r>
            <a:endParaRPr lang="tr-TR" sz="40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04508" y="2377440"/>
            <a:ext cx="3554930" cy="354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47595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5" y="1340768"/>
            <a:ext cx="8015600" cy="720080"/>
          </a:xfrm>
        </p:spPr>
        <p:txBody>
          <a:bodyPr/>
          <a:lstStyle/>
          <a:p>
            <a:r>
              <a:rPr lang="tr-TR" sz="4000" b="1" dirty="0">
                <a:solidFill>
                  <a:srgbClr val="0070C0"/>
                </a:solidFill>
                <a:latin typeface="Calibri" panose="020F0502020204030204" pitchFamily="34" charset="0"/>
              </a:rPr>
              <a:t>YAŞAM KALİTESİ ÖLÇEKLERİ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1424" y="2204864"/>
            <a:ext cx="6884223" cy="4104456"/>
          </a:xfrm>
        </p:spPr>
        <p:txBody>
          <a:bodyPr/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endParaRPr lang="tr-TR" sz="2800" b="1" dirty="0" smtClean="0">
              <a:solidFill>
                <a:srgbClr val="00B0F0"/>
              </a:solidFill>
            </a:endParaRP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2800" b="1" dirty="0" smtClean="0">
                <a:solidFill>
                  <a:srgbClr val="00B0F0"/>
                </a:solidFill>
                <a:latin typeface="Calibri" panose="020F0502020204030204" pitchFamily="34" charset="0"/>
              </a:rPr>
              <a:t>SÜBJEKTİF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2800" b="1" dirty="0" smtClean="0">
                <a:solidFill>
                  <a:srgbClr val="00B0F0"/>
                </a:solidFill>
                <a:latin typeface="Calibri" panose="020F0502020204030204" pitchFamily="34" charset="0"/>
              </a:rPr>
              <a:t>REHABİLİTASYONUN ETKİLİLİĞİ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2800" b="1" dirty="0" smtClean="0">
                <a:solidFill>
                  <a:srgbClr val="00B0F0"/>
                </a:solidFill>
                <a:latin typeface="Calibri" panose="020F0502020204030204" pitchFamily="34" charset="0"/>
              </a:rPr>
              <a:t>VALİDASYON (LİNGUİSTİK VE SOSYAL)</a:t>
            </a:r>
            <a:endParaRPr lang="tr-TR" sz="2800" b="1" dirty="0">
              <a:solidFill>
                <a:srgbClr val="00B0F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51301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1340768"/>
            <a:ext cx="4714461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tr-TR" sz="6000" b="1" dirty="0" smtClean="0">
                <a:solidFill>
                  <a:srgbClr val="0070C0"/>
                </a:solidFill>
              </a:rPr>
              <a:t>ARGUS II</a:t>
            </a:r>
            <a:endParaRPr lang="tr-TR" sz="6000" b="1" dirty="0">
              <a:solidFill>
                <a:srgbClr val="0070C0"/>
              </a:solidFill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83327" y="2917589"/>
            <a:ext cx="3963041" cy="2661312"/>
          </a:xfrm>
        </p:spPr>
      </p:pic>
      <p:sp>
        <p:nvSpPr>
          <p:cNvPr id="7" name="TextBox 6"/>
          <p:cNvSpPr txBox="1"/>
          <p:nvPr/>
        </p:nvSpPr>
        <p:spPr>
          <a:xfrm>
            <a:off x="5978556" y="1700808"/>
            <a:ext cx="5893145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tr-TR" sz="3600" dirty="0" smtClean="0">
              <a:solidFill>
                <a:srgbClr val="0070C0"/>
              </a:solidFill>
              <a:latin typeface="Arial Black" panose="020B0A04020102020204" pitchFamily="34" charset="0"/>
            </a:endParaRPr>
          </a:p>
          <a:p>
            <a:pPr algn="ctr"/>
            <a:r>
              <a:rPr lang="tr-TR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YENİ BİR </a:t>
            </a:r>
          </a:p>
          <a:p>
            <a:pPr algn="ctr"/>
            <a:r>
              <a:rPr lang="tr-TR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GÖRSEL SİSTEM</a:t>
            </a:r>
          </a:p>
          <a:p>
            <a:pPr marL="571500" indent="-571500"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32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Monokuler</a:t>
            </a:r>
          </a:p>
          <a:p>
            <a:pPr marL="571500" indent="-571500"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32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Optik aks-kamera aksı</a:t>
            </a:r>
          </a:p>
          <a:p>
            <a:pPr marL="571500" indent="-571500"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32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Görme alanı</a:t>
            </a:r>
          </a:p>
          <a:p>
            <a:pPr marL="571500" indent="-571500"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32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Renk görme</a:t>
            </a:r>
            <a:endParaRPr lang="tr-TR" sz="32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42691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tr-TR" sz="48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RETİNAL İMPLANTLAR</a:t>
            </a:r>
            <a:endParaRPr lang="tr-TR" sz="4800" b="1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2959" y="2438544"/>
            <a:ext cx="7030721" cy="2976736"/>
          </a:xfrm>
        </p:spPr>
        <p:txBody>
          <a:bodyPr>
            <a:normAutofit/>
          </a:bodyPr>
          <a:lstStyle/>
          <a:p>
            <a:pPr marL="571500" indent="-571500"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36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Yeni bir görme sistemi</a:t>
            </a:r>
          </a:p>
          <a:p>
            <a:pPr marL="571500" indent="-571500"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36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Aslında </a:t>
            </a:r>
            <a:r>
              <a:rPr lang="tr-TR" sz="3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‘HABİLİTASYON’</a:t>
            </a:r>
          </a:p>
          <a:p>
            <a:pPr marL="571500" indent="-571500"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36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Görmeyi doğduktan sonra  öğrenen bir bebek gibi</a:t>
            </a:r>
            <a:endParaRPr lang="tr-TR" sz="36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285315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715" y="980728"/>
            <a:ext cx="10849835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tr-TR" sz="44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YENİ DOĞAN BEBEK GİBİ</a:t>
            </a:r>
            <a:endParaRPr lang="tr-TR" sz="44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7389" y="1700808"/>
            <a:ext cx="5083445" cy="5025456"/>
          </a:xfrm>
        </p:spPr>
        <p:txBody>
          <a:bodyPr/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Işık algısı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Odaklanma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Görsel tehdide yanıt 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Takip (yatay, dikey, çapraz, dairesel)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Periferik farkındalık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Yakına uyum (akomodasyon)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İki gözün birlikte çalışması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El-göz koordinasyonu</a:t>
            </a:r>
          </a:p>
          <a:p>
            <a:endParaRPr lang="tr-TR" sz="2400" b="1" dirty="0" smtClean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tr-TR" dirty="0" smtClean="0"/>
          </a:p>
          <a:p>
            <a:endParaRPr lang="tr-TR" dirty="0" smtClean="0"/>
          </a:p>
          <a:p>
            <a:endParaRPr lang="tr-TR" dirty="0"/>
          </a:p>
        </p:txBody>
      </p:sp>
      <p:sp>
        <p:nvSpPr>
          <p:cNvPr id="8" name="AutoShape 2" descr="bebek ile ilgili görsel sonuc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9" name="AutoShape 4" descr="bebek ile ilgili görsel sonucu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1032" name="Picture 8" descr="http://sagliklahayat.com/wp-content/uploads/2015/07/klima-bebe%C4%9Fimiz-i%C3%A7in-zararl%C4%B1-m%C4%B1d%C4%B1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73519" y="2743678"/>
            <a:ext cx="4785361" cy="300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026255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892" y="1351280"/>
            <a:ext cx="7781771" cy="1198880"/>
          </a:xfrm>
        </p:spPr>
        <p:txBody>
          <a:bodyPr>
            <a:noAutofit/>
          </a:bodyPr>
          <a:lstStyle/>
          <a:p>
            <a:pPr algn="ctr"/>
            <a:r>
              <a:rPr lang="tr-TR" sz="40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Argus II Biyonik Gözde Rehabilitasyon Süreci</a:t>
            </a:r>
            <a:br>
              <a:rPr lang="tr-TR" sz="40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</a:br>
            <a:endParaRPr lang="tr-TR" sz="4000" b="1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35608" y="2629249"/>
            <a:ext cx="692833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tr-TR" sz="32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Bu sistem ile oluşan görüntülere uyum sağlamak,yorumlamak ve öğrenmek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tr-TR" sz="32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Zaman gerektirir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tr-TR" sz="32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Bireyler arasında uyum farklılıkları olabilir.</a:t>
            </a:r>
            <a:endParaRPr lang="tr-TR" sz="32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677333" y="2129051"/>
            <a:ext cx="8753269" cy="4053385"/>
          </a:xfrm>
        </p:spPr>
        <p:txBody>
          <a:bodyPr/>
          <a:lstStyle/>
          <a:p>
            <a:pPr marL="0" indent="0">
              <a:buNone/>
            </a:pPr>
            <a:endParaRPr lang="tr-TR" dirty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tr-TR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4572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0070C0"/>
                </a:solidFill>
              </a:rPr>
              <a:t>Rehabilitasyon için önerilen takvim</a:t>
            </a:r>
            <a:endParaRPr lang="tr-TR" b="1" dirty="0">
              <a:solidFill>
                <a:srgbClr val="0070C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911425" y="2204864"/>
            <a:ext cx="2309296" cy="4104456"/>
          </a:xfrm>
        </p:spPr>
        <p:txBody>
          <a:bodyPr/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b="1" dirty="0" smtClean="0">
                <a:solidFill>
                  <a:srgbClr val="0070C0"/>
                </a:solidFill>
              </a:rPr>
              <a:t> </a:t>
            </a:r>
            <a:r>
              <a:rPr lang="tr-TR" sz="2400" b="1" dirty="0" smtClean="0">
                <a:solidFill>
                  <a:srgbClr val="0070C0"/>
                </a:solidFill>
              </a:rPr>
              <a:t>4. Hafta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2400" b="1" dirty="0" smtClean="0">
                <a:solidFill>
                  <a:srgbClr val="0070C0"/>
                </a:solidFill>
              </a:rPr>
              <a:t> 6. Hafta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2400" b="1" dirty="0" smtClean="0">
                <a:solidFill>
                  <a:srgbClr val="0070C0"/>
                </a:solidFill>
              </a:rPr>
              <a:t> 8. Hafta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2400" b="1" dirty="0" smtClean="0">
                <a:solidFill>
                  <a:srgbClr val="0070C0"/>
                </a:solidFill>
              </a:rPr>
              <a:t>10. Hafta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2400" b="1" dirty="0" smtClean="0">
                <a:solidFill>
                  <a:srgbClr val="0070C0"/>
                </a:solidFill>
              </a:rPr>
              <a:t> 3. Ay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2400" b="1" dirty="0" smtClean="0">
                <a:solidFill>
                  <a:srgbClr val="0070C0"/>
                </a:solidFill>
              </a:rPr>
              <a:t> 6. ay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2400" b="1" dirty="0" smtClean="0">
                <a:solidFill>
                  <a:srgbClr val="0070C0"/>
                </a:solidFill>
              </a:rPr>
              <a:t>12. ay</a:t>
            </a:r>
          </a:p>
          <a:p>
            <a:endParaRPr lang="tr-TR" dirty="0" smtClean="0"/>
          </a:p>
          <a:p>
            <a:endParaRPr lang="tr-TR" dirty="0"/>
          </a:p>
        </p:txBody>
      </p:sp>
      <p:sp>
        <p:nvSpPr>
          <p:cNvPr id="4" name="3 Metin kutusu"/>
          <p:cNvSpPr txBox="1"/>
          <p:nvPr/>
        </p:nvSpPr>
        <p:spPr>
          <a:xfrm>
            <a:off x="4262034" y="2306320"/>
            <a:ext cx="364210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tr-TR" sz="2800" b="1" dirty="0" smtClean="0">
                <a:solidFill>
                  <a:srgbClr val="0070C0"/>
                </a:solidFill>
              </a:rPr>
              <a:t>KLİNİKTE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tr-TR" sz="2800" b="1" dirty="0" smtClean="0">
                <a:solidFill>
                  <a:srgbClr val="0070C0"/>
                </a:solidFill>
              </a:rPr>
              <a:t>DIŞ ORTAMDA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tr-TR" sz="2800" b="1" dirty="0" smtClean="0">
                <a:solidFill>
                  <a:srgbClr val="0070C0"/>
                </a:solidFill>
              </a:rPr>
              <a:t>TOPLUM İÇİNDE</a:t>
            </a:r>
            <a:endParaRPr lang="tr-TR" sz="2800" b="1" dirty="0">
              <a:solidFill>
                <a:srgbClr val="0070C0"/>
              </a:solidFill>
            </a:endParaRPr>
          </a:p>
        </p:txBody>
      </p:sp>
      <p:sp>
        <p:nvSpPr>
          <p:cNvPr id="5" name="4 Metin kutusu"/>
          <p:cNvSpPr txBox="1"/>
          <p:nvPr/>
        </p:nvSpPr>
        <p:spPr>
          <a:xfrm>
            <a:off x="7904136" y="3870960"/>
            <a:ext cx="32546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tr-TR" sz="2400" b="1" dirty="0" smtClean="0">
                <a:solidFill>
                  <a:srgbClr val="0070C0"/>
                </a:solidFill>
              </a:rPr>
              <a:t>SEMBOLİZE ALANLARDA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tr-TR" sz="2400" b="1" dirty="0" smtClean="0">
                <a:solidFill>
                  <a:srgbClr val="0070C0"/>
                </a:solidFill>
              </a:rPr>
              <a:t>GERÇEK YAŞAM ALANLARINDA</a:t>
            </a:r>
            <a:endParaRPr lang="tr-TR" sz="24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40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AMELİYAT SONRASI</a:t>
            </a:r>
            <a:endParaRPr lang="tr-TR" sz="4000" b="1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tr-TR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indent="0">
              <a:buNone/>
            </a:pPr>
            <a:r>
              <a:rPr lang="tr-TR" sz="28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Cihazın kullanılması ile ilgili eğitim</a:t>
            </a:r>
          </a:p>
          <a:p>
            <a:pPr>
              <a:buClr>
                <a:srgbClr val="0070C0"/>
              </a:buClr>
              <a:buFont typeface="Wingdings" pitchFamily="2" charset="2"/>
              <a:buChar char="Ø"/>
            </a:pPr>
            <a:r>
              <a:rPr lang="tr-TR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Açma kapama</a:t>
            </a:r>
          </a:p>
          <a:p>
            <a:pPr>
              <a:buClr>
                <a:srgbClr val="0070C0"/>
              </a:buClr>
              <a:buFont typeface="Wingdings" pitchFamily="2" charset="2"/>
              <a:buChar char="Ø"/>
            </a:pPr>
            <a:r>
              <a:rPr lang="tr-TR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Pil değiştirme</a:t>
            </a:r>
          </a:p>
          <a:p>
            <a:pPr>
              <a:buClr>
                <a:srgbClr val="0070C0"/>
              </a:buClr>
              <a:buFont typeface="Wingdings" pitchFamily="2" charset="2"/>
              <a:buChar char="Ø"/>
            </a:pPr>
            <a:r>
              <a:rPr lang="tr-TR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Filtreler kullanabilme</a:t>
            </a:r>
          </a:p>
          <a:p>
            <a:pPr>
              <a:buClr>
                <a:srgbClr val="0070C0"/>
              </a:buClr>
              <a:buFont typeface="Wingdings" pitchFamily="2" charset="2"/>
              <a:buChar char="Ø"/>
            </a:pPr>
            <a:r>
              <a:rPr lang="tr-TR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Ters modu kullanabilme</a:t>
            </a:r>
            <a:endParaRPr lang="tr-TR" sz="28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01417" y="3165827"/>
            <a:ext cx="2739864" cy="2248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61956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1340768"/>
            <a:ext cx="8093091" cy="720080"/>
          </a:xfrm>
        </p:spPr>
        <p:txBody>
          <a:bodyPr/>
          <a:lstStyle/>
          <a:p>
            <a:pPr algn="ctr"/>
            <a:r>
              <a:rPr lang="tr-TR" b="1" dirty="0">
                <a:solidFill>
                  <a:srgbClr val="0070C0"/>
                </a:solidFill>
              </a:rPr>
              <a:t>SİSTEM AYARLARI</a:t>
            </a:r>
            <a:r>
              <a:rPr lang="tr-TR" dirty="0">
                <a:solidFill>
                  <a:srgbClr val="0070C0"/>
                </a:solidFill>
              </a:rPr>
              <a:t/>
            </a:r>
            <a:br>
              <a:rPr lang="tr-TR" dirty="0">
                <a:solidFill>
                  <a:srgbClr val="0070C0"/>
                </a:solidFill>
              </a:rPr>
            </a:br>
            <a:endParaRPr lang="tr-TR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1424" y="2060848"/>
            <a:ext cx="10849835" cy="4248472"/>
          </a:xfrm>
        </p:spPr>
        <p:txBody>
          <a:bodyPr/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2600" b="1" dirty="0" smtClean="0">
                <a:solidFill>
                  <a:srgbClr val="00B0F0"/>
                </a:solidFill>
              </a:rPr>
              <a:t>Program 1: Normal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2600" b="1" dirty="0" smtClean="0">
                <a:solidFill>
                  <a:srgbClr val="00B0F0"/>
                </a:solidFill>
              </a:rPr>
              <a:t>Program 2: </a:t>
            </a:r>
            <a:r>
              <a:rPr lang="tr-TR" sz="2600" b="1" dirty="0">
                <a:solidFill>
                  <a:srgbClr val="00B0F0"/>
                </a:solidFill>
              </a:rPr>
              <a:t>Yüksek kontrast: az ışık olan ortamlarda </a:t>
            </a:r>
            <a:endParaRPr lang="tr-TR" sz="2600" b="1" dirty="0" smtClean="0">
              <a:solidFill>
                <a:srgbClr val="00B0F0"/>
              </a:solidFill>
            </a:endParaRP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2600" b="1" dirty="0" smtClean="0">
                <a:solidFill>
                  <a:srgbClr val="00B0F0"/>
                </a:solidFill>
              </a:rPr>
              <a:t>Program 3: </a:t>
            </a:r>
            <a:r>
              <a:rPr lang="tr-TR" sz="2600" b="1" dirty="0">
                <a:solidFill>
                  <a:srgbClr val="00B0F0"/>
                </a:solidFill>
              </a:rPr>
              <a:t>Kenar algılama: kaldırım kenarı, </a:t>
            </a:r>
            <a:r>
              <a:rPr lang="tr-TR" sz="2600" b="1" dirty="0" smtClean="0">
                <a:solidFill>
                  <a:srgbClr val="00B0F0"/>
                </a:solidFill>
              </a:rPr>
              <a:t>merdiven</a:t>
            </a:r>
          </a:p>
          <a:p>
            <a:pPr marL="0" indent="0">
              <a:buClr>
                <a:srgbClr val="0070C0"/>
              </a:buClr>
            </a:pPr>
            <a:r>
              <a:rPr lang="tr-TR" sz="2600" b="1" dirty="0">
                <a:solidFill>
                  <a:srgbClr val="00B0F0"/>
                </a:solidFill>
              </a:rPr>
              <a:t>	</a:t>
            </a:r>
            <a:r>
              <a:rPr lang="tr-TR" sz="2600" b="1" dirty="0" smtClean="0">
                <a:solidFill>
                  <a:srgbClr val="00B0F0"/>
                </a:solidFill>
              </a:rPr>
              <a:t>basamağı</a:t>
            </a:r>
            <a:r>
              <a:rPr lang="tr-TR" sz="2600" b="1" dirty="0">
                <a:solidFill>
                  <a:srgbClr val="00B0F0"/>
                </a:solidFill>
              </a:rPr>
              <a:t> </a:t>
            </a:r>
            <a:r>
              <a:rPr lang="tr-TR" sz="2600" b="1" dirty="0" smtClean="0">
                <a:solidFill>
                  <a:srgbClr val="00B0F0"/>
                </a:solidFill>
              </a:rPr>
              <a:t>gibi kenarları </a:t>
            </a:r>
            <a:r>
              <a:rPr lang="tr-TR" sz="2600" b="1" dirty="0">
                <a:solidFill>
                  <a:srgbClr val="00B0F0"/>
                </a:solidFill>
              </a:rPr>
              <a:t>takip etmek için 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2600" b="1" dirty="0" smtClean="0">
                <a:solidFill>
                  <a:srgbClr val="00B0F0"/>
                </a:solidFill>
              </a:rPr>
              <a:t>Ters </a:t>
            </a:r>
            <a:r>
              <a:rPr lang="tr-TR" sz="2600" b="1" dirty="0">
                <a:solidFill>
                  <a:srgbClr val="00B0F0"/>
                </a:solidFill>
              </a:rPr>
              <a:t>mod : koyu renkli alanlar açık, açık renkli alanlar </a:t>
            </a:r>
            <a:endParaRPr lang="tr-TR" sz="2600" b="1" dirty="0" smtClean="0">
              <a:solidFill>
                <a:srgbClr val="00B0F0"/>
              </a:solidFill>
            </a:endParaRPr>
          </a:p>
          <a:p>
            <a:pPr marL="0" indent="0">
              <a:buClr>
                <a:srgbClr val="0070C0"/>
              </a:buClr>
            </a:pPr>
            <a:r>
              <a:rPr lang="tr-TR" sz="2600" b="1" dirty="0">
                <a:solidFill>
                  <a:srgbClr val="00B0F0"/>
                </a:solidFill>
              </a:rPr>
              <a:t>	</a:t>
            </a:r>
            <a:r>
              <a:rPr lang="tr-TR" sz="2600" b="1" dirty="0" smtClean="0">
                <a:solidFill>
                  <a:srgbClr val="00B0F0"/>
                </a:solidFill>
              </a:rPr>
              <a:t>koyu</a:t>
            </a:r>
            <a:r>
              <a:rPr lang="tr-TR" sz="2600" b="1" dirty="0">
                <a:solidFill>
                  <a:srgbClr val="00B0F0"/>
                </a:solidFill>
              </a:rPr>
              <a:t> </a:t>
            </a:r>
            <a:r>
              <a:rPr lang="tr-TR" sz="2600" b="1" dirty="0" smtClean="0">
                <a:solidFill>
                  <a:srgbClr val="00B0F0"/>
                </a:solidFill>
              </a:rPr>
              <a:t>olacak </a:t>
            </a:r>
            <a:r>
              <a:rPr lang="tr-TR" sz="2600" b="1" dirty="0">
                <a:solidFill>
                  <a:srgbClr val="00B0F0"/>
                </a:solidFill>
              </a:rPr>
              <a:t>şekilde görüntü değiştirilir. </a:t>
            </a:r>
            <a:endParaRPr lang="tr-TR" sz="2600" b="1" dirty="0" smtClean="0">
              <a:solidFill>
                <a:srgbClr val="00B0F0"/>
              </a:solidFill>
            </a:endParaRPr>
          </a:p>
          <a:p>
            <a:pPr marL="0" indent="0">
              <a:buClr>
                <a:srgbClr val="0070C0"/>
              </a:buClr>
            </a:pPr>
            <a:r>
              <a:rPr lang="tr-TR" sz="2600" b="1" dirty="0">
                <a:solidFill>
                  <a:srgbClr val="00B0F0"/>
                </a:solidFill>
              </a:rPr>
              <a:t>	</a:t>
            </a:r>
            <a:r>
              <a:rPr lang="tr-TR" sz="2600" b="1" dirty="0" smtClean="0">
                <a:solidFill>
                  <a:srgbClr val="00B0F0"/>
                </a:solidFill>
              </a:rPr>
              <a:t>Güneşli </a:t>
            </a:r>
            <a:r>
              <a:rPr lang="tr-TR" sz="2600" b="1" dirty="0">
                <a:solidFill>
                  <a:srgbClr val="00B0F0"/>
                </a:solidFill>
              </a:rPr>
              <a:t>günlerde dış </a:t>
            </a:r>
            <a:r>
              <a:rPr lang="tr-TR" sz="2600" b="1" dirty="0" smtClean="0">
                <a:solidFill>
                  <a:srgbClr val="00B0F0"/>
                </a:solidFill>
              </a:rPr>
              <a:t>  ortamlarda</a:t>
            </a:r>
            <a:r>
              <a:rPr lang="tr-TR" sz="2600" b="1" dirty="0">
                <a:solidFill>
                  <a:srgbClr val="00B0F0"/>
                </a:solidFill>
              </a:rPr>
              <a:t> </a:t>
            </a:r>
            <a:r>
              <a:rPr lang="tr-TR" sz="2600" b="1" dirty="0" smtClean="0">
                <a:solidFill>
                  <a:srgbClr val="00B0F0"/>
                </a:solidFill>
              </a:rPr>
              <a:t>parlamaları </a:t>
            </a:r>
          </a:p>
          <a:p>
            <a:pPr marL="0" indent="0">
              <a:buClr>
                <a:srgbClr val="0070C0"/>
              </a:buClr>
            </a:pPr>
            <a:r>
              <a:rPr lang="tr-TR" sz="2600" b="1" dirty="0">
                <a:solidFill>
                  <a:srgbClr val="00B0F0"/>
                </a:solidFill>
              </a:rPr>
              <a:t>	</a:t>
            </a:r>
            <a:r>
              <a:rPr lang="tr-TR" sz="2600" b="1" dirty="0" smtClean="0">
                <a:solidFill>
                  <a:srgbClr val="00B0F0"/>
                </a:solidFill>
              </a:rPr>
              <a:t>azaltabilmek </a:t>
            </a:r>
            <a:r>
              <a:rPr lang="tr-TR" sz="2600" b="1" dirty="0">
                <a:solidFill>
                  <a:srgbClr val="00B0F0"/>
                </a:solidFill>
              </a:rPr>
              <a:t>için </a:t>
            </a:r>
            <a:br>
              <a:rPr lang="tr-TR" sz="2600" b="1" dirty="0">
                <a:solidFill>
                  <a:srgbClr val="00B0F0"/>
                </a:solidFill>
              </a:rPr>
            </a:br>
            <a:r>
              <a:rPr lang="tr-TR" sz="2600" b="1" dirty="0">
                <a:solidFill>
                  <a:srgbClr val="00B0F0"/>
                </a:solidFill>
              </a:rPr>
              <a:t/>
            </a:r>
            <a:br>
              <a:rPr lang="tr-TR" sz="2600" b="1" dirty="0">
                <a:solidFill>
                  <a:srgbClr val="00B0F0"/>
                </a:solidFill>
              </a:rPr>
            </a:br>
            <a:endParaRPr lang="tr-TR" sz="2600" b="1" dirty="0" smtClean="0">
              <a:solidFill>
                <a:srgbClr val="00B0F0"/>
              </a:solidFill>
            </a:endParaRPr>
          </a:p>
          <a:p>
            <a:r>
              <a:rPr lang="tr-TR" b="1" dirty="0" smtClean="0"/>
              <a:t>,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xmlns="" val="18846802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72295" y="2205038"/>
            <a:ext cx="5471582" cy="4103687"/>
          </a:xfrm>
        </p:spPr>
      </p:pic>
    </p:spTree>
    <p:extLst>
      <p:ext uri="{BB962C8B-B14F-4D97-AF65-F5344CB8AC3E}">
        <p14:creationId xmlns:p14="http://schemas.microsoft.com/office/powerpoint/2010/main" xmlns="" val="9603781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5" y="1340768"/>
            <a:ext cx="6806732" cy="720080"/>
          </a:xfrm>
        </p:spPr>
        <p:txBody>
          <a:bodyPr/>
          <a:lstStyle/>
          <a:p>
            <a:pPr algn="ctr"/>
            <a:r>
              <a:rPr lang="tr-TR" b="1" dirty="0" smtClean="0">
                <a:solidFill>
                  <a:srgbClr val="0070C0"/>
                </a:solidFill>
              </a:rPr>
              <a:t>TEMEL BECERİLER</a:t>
            </a:r>
            <a:endParaRPr lang="tr-TR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b="1" i="1" dirty="0" smtClean="0">
                <a:solidFill>
                  <a:srgbClr val="00B0F0"/>
                </a:solidFill>
              </a:rPr>
              <a:t>Göz </a:t>
            </a:r>
            <a:r>
              <a:rPr lang="tr-TR" b="1" i="1" dirty="0">
                <a:solidFill>
                  <a:srgbClr val="00B0F0"/>
                </a:solidFill>
              </a:rPr>
              <a:t>hareketleri ve lokalizasyon </a:t>
            </a:r>
            <a:r>
              <a:rPr lang="tr-TR" b="1" i="1" dirty="0" smtClean="0">
                <a:solidFill>
                  <a:srgbClr val="00B0F0"/>
                </a:solidFill>
              </a:rPr>
              <a:t>algısı</a:t>
            </a:r>
            <a:endParaRPr lang="tr-TR" b="1" dirty="0">
              <a:solidFill>
                <a:srgbClr val="00B0F0"/>
              </a:solidFill>
            </a:endParaRP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b="1" i="1" dirty="0" smtClean="0">
                <a:solidFill>
                  <a:srgbClr val="00B0F0"/>
                </a:solidFill>
              </a:rPr>
              <a:t>Göz </a:t>
            </a:r>
            <a:r>
              <a:rPr lang="tr-TR" b="1" i="1" dirty="0">
                <a:solidFill>
                  <a:srgbClr val="00B0F0"/>
                </a:solidFill>
              </a:rPr>
              <a:t>pozisyonu ve RF link </a:t>
            </a:r>
            <a:r>
              <a:rPr lang="tr-TR" b="1" i="1" dirty="0" smtClean="0">
                <a:solidFill>
                  <a:srgbClr val="00B0F0"/>
                </a:solidFill>
              </a:rPr>
              <a:t>farkındalığı</a:t>
            </a:r>
            <a:endParaRPr lang="tr-TR" b="1" dirty="0">
              <a:solidFill>
                <a:srgbClr val="00B0F0"/>
              </a:solidFill>
            </a:endParaRP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b="1" i="1" dirty="0" smtClean="0">
                <a:solidFill>
                  <a:srgbClr val="00B0F0"/>
                </a:solidFill>
              </a:rPr>
              <a:t>Baş </a:t>
            </a:r>
            <a:r>
              <a:rPr lang="tr-TR" b="1" i="1" dirty="0">
                <a:solidFill>
                  <a:srgbClr val="00B0F0"/>
                </a:solidFill>
              </a:rPr>
              <a:t>ile </a:t>
            </a:r>
            <a:r>
              <a:rPr lang="tr-TR" b="1" i="1" dirty="0" smtClean="0">
                <a:solidFill>
                  <a:srgbClr val="00B0F0"/>
                </a:solidFill>
              </a:rPr>
              <a:t>tarama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b="1" i="1" dirty="0">
                <a:solidFill>
                  <a:srgbClr val="00B0F0"/>
                </a:solidFill>
              </a:rPr>
              <a:t>Küçük ölçekli ışıkların taranması/mikro </a:t>
            </a:r>
            <a:r>
              <a:rPr lang="tr-TR" b="1" i="1" dirty="0" smtClean="0">
                <a:solidFill>
                  <a:srgbClr val="00B0F0"/>
                </a:solidFill>
              </a:rPr>
              <a:t>tarama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b="1" i="1" dirty="0">
                <a:solidFill>
                  <a:srgbClr val="00B0F0"/>
                </a:solidFill>
              </a:rPr>
              <a:t>Büyük ölçekli ışıkların </a:t>
            </a:r>
            <a:r>
              <a:rPr lang="tr-TR" b="1" i="1" dirty="0" smtClean="0">
                <a:solidFill>
                  <a:srgbClr val="00B0F0"/>
                </a:solidFill>
              </a:rPr>
              <a:t>taranması/makro-tarama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b="1" i="1" dirty="0">
                <a:solidFill>
                  <a:srgbClr val="00B0F0"/>
                </a:solidFill>
              </a:rPr>
              <a:t>Takip </a:t>
            </a:r>
            <a:r>
              <a:rPr lang="tr-TR" b="1" i="1" dirty="0" smtClean="0">
                <a:solidFill>
                  <a:srgbClr val="00B0F0"/>
                </a:solidFill>
              </a:rPr>
              <a:t>edebilme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b="1" i="1" dirty="0">
                <a:solidFill>
                  <a:srgbClr val="00B0F0"/>
                </a:solidFill>
              </a:rPr>
              <a:t>Işık yoğunluğu ayırt </a:t>
            </a:r>
            <a:r>
              <a:rPr lang="tr-TR" b="1" i="1" dirty="0" smtClean="0">
                <a:solidFill>
                  <a:srgbClr val="00B0F0"/>
                </a:solidFill>
              </a:rPr>
              <a:t>edebilme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b="1" i="1" dirty="0">
                <a:solidFill>
                  <a:srgbClr val="00B0F0"/>
                </a:solidFill>
              </a:rPr>
              <a:t>Şekil algılama</a:t>
            </a:r>
            <a:r>
              <a:rPr lang="tr-TR" b="1" dirty="0">
                <a:solidFill>
                  <a:srgbClr val="00B0F0"/>
                </a:solidFill>
              </a:rPr>
              <a:t/>
            </a:r>
            <a:br>
              <a:rPr lang="tr-TR" b="1" dirty="0">
                <a:solidFill>
                  <a:srgbClr val="00B0F0"/>
                </a:solidFill>
              </a:rPr>
            </a:br>
            <a:r>
              <a:rPr lang="tr-TR" b="1" dirty="0">
                <a:solidFill>
                  <a:srgbClr val="0070C0"/>
                </a:solidFill>
              </a:rPr>
              <a:t/>
            </a:r>
            <a:br>
              <a:rPr lang="tr-TR" b="1" dirty="0">
                <a:solidFill>
                  <a:srgbClr val="0070C0"/>
                </a:solidFill>
              </a:rPr>
            </a:br>
            <a:r>
              <a:rPr lang="tr-TR" dirty="0"/>
              <a:t/>
            </a:r>
            <a:br>
              <a:rPr lang="tr-TR" dirty="0"/>
            </a:br>
            <a:r>
              <a:rPr lang="tr-TR" dirty="0"/>
              <a:t/>
            </a:r>
            <a:br>
              <a:rPr lang="tr-TR" dirty="0"/>
            </a:br>
            <a:r>
              <a:rPr lang="tr-TR" dirty="0"/>
              <a:t/>
            </a:r>
            <a:br>
              <a:rPr lang="tr-TR" dirty="0"/>
            </a:br>
            <a:r>
              <a:rPr lang="tr-TR" dirty="0"/>
              <a:t/>
            </a:r>
            <a:br>
              <a:rPr lang="tr-TR" dirty="0"/>
            </a:br>
            <a:r>
              <a:rPr lang="tr-TR" dirty="0"/>
              <a:t/>
            </a:r>
            <a:br>
              <a:rPr lang="tr-TR" dirty="0"/>
            </a:br>
            <a:r>
              <a:rPr lang="tr-TR" dirty="0"/>
              <a:t/>
            </a:r>
            <a:br>
              <a:rPr lang="tr-TR" dirty="0"/>
            </a:br>
            <a:r>
              <a:rPr lang="tr-TR" dirty="0"/>
              <a:t/>
            </a:r>
            <a:br>
              <a:rPr lang="tr-TR" dirty="0"/>
            </a:br>
            <a:r>
              <a:rPr lang="tr-TR" dirty="0"/>
              <a:t/>
            </a:r>
            <a:br>
              <a:rPr lang="tr-TR" dirty="0"/>
            </a:br>
            <a:endParaRPr lang="tr-TR" i="1" dirty="0" smtClean="0"/>
          </a:p>
          <a:p>
            <a:r>
              <a:rPr lang="tr-TR" i="1" dirty="0" smtClean="0"/>
              <a:t> </a:t>
            </a:r>
            <a:r>
              <a:rPr lang="tr-TR" i="1" dirty="0"/>
              <a:t>Ev içi </a:t>
            </a:r>
            <a:r>
              <a:rPr lang="tr-TR" i="1" dirty="0" smtClean="0"/>
              <a:t>kullanım</a:t>
            </a:r>
            <a:endParaRPr lang="tr-TR" dirty="0"/>
          </a:p>
          <a:p>
            <a:r>
              <a:rPr lang="tr-TR" i="1" dirty="0" smtClean="0"/>
              <a:t>Ters </a:t>
            </a:r>
            <a:r>
              <a:rPr lang="tr-TR" i="1" dirty="0"/>
              <a:t>çevirme ve programların özellikleri</a:t>
            </a:r>
            <a:r>
              <a:rPr lang="tr-TR" dirty="0"/>
              <a:t/>
            </a:r>
            <a:br>
              <a:rPr lang="tr-TR" dirty="0"/>
            </a:br>
            <a:r>
              <a:rPr lang="tr-TR" dirty="0"/>
              <a:t/>
            </a:r>
            <a:br>
              <a:rPr lang="tr-TR" dirty="0"/>
            </a:b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xmlns="" val="38361486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3056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02106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335247" y="1375000"/>
            <a:ext cx="6298028" cy="399448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2847" y="694410"/>
            <a:ext cx="4334632" cy="6163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6135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667135" y="891725"/>
            <a:ext cx="7186864" cy="431255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035656" y="1009707"/>
            <a:ext cx="8596922" cy="309966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1664131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1659960" y="0"/>
            <a:ext cx="8338088" cy="424653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3388274" y="4668253"/>
            <a:ext cx="6096851" cy="234269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3989716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2355741" y="0"/>
            <a:ext cx="9836259" cy="685799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Rectangle 2"/>
          <p:cNvSpPr/>
          <p:nvPr/>
        </p:nvSpPr>
        <p:spPr bwMode="auto">
          <a:xfrm>
            <a:off x="216976" y="2557220"/>
            <a:ext cx="1859797" cy="2045777"/>
          </a:xfrm>
          <a:prstGeom prst="rect">
            <a:avLst/>
          </a:prstGeom>
          <a:solidFill>
            <a:srgbClr val="00B8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buNone/>
              <a:tabLst/>
            </a:pPr>
            <a:endParaRPr kumimoji="0" lang="tr-TR" sz="1800" b="0" i="0" u="none" strike="noStrike" cap="none" normalizeH="0" baseline="0" dirty="0" smtClean="0">
              <a:ln>
                <a:noFill/>
              </a:ln>
              <a:effectLst/>
              <a:latin typeface="Arial" charset="0"/>
              <a:ea typeface="SimSun" charset="-122"/>
            </a:endParaRPr>
          </a:p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buNone/>
              <a:tabLst/>
            </a:pPr>
            <a:r>
              <a:rPr lang="tr-TR" sz="2800" dirty="0" smtClean="0">
                <a:latin typeface="Arial" charset="0"/>
                <a:ea typeface="SimSun" charset="-122"/>
              </a:rPr>
              <a:t>Kontrastlı</a:t>
            </a:r>
          </a:p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buNone/>
              <a:tabLst/>
            </a:pPr>
            <a:r>
              <a:rPr kumimoji="0" lang="tr-TR" sz="2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ea typeface="SimSun" charset="-122"/>
              </a:rPr>
              <a:t>tasarımlar</a:t>
            </a:r>
          </a:p>
        </p:txBody>
      </p:sp>
    </p:spTree>
    <p:extLst>
      <p:ext uri="{BB962C8B-B14F-4D97-AF65-F5344CB8AC3E}">
        <p14:creationId xmlns:p14="http://schemas.microsoft.com/office/powerpoint/2010/main" xmlns="" val="934246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2851688" y="-154984"/>
            <a:ext cx="9340312" cy="701298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Rectangle 2"/>
          <p:cNvSpPr/>
          <p:nvPr/>
        </p:nvSpPr>
        <p:spPr bwMode="auto">
          <a:xfrm>
            <a:off x="325464" y="2169764"/>
            <a:ext cx="1890795" cy="1332854"/>
          </a:xfrm>
          <a:prstGeom prst="rect">
            <a:avLst/>
          </a:prstGeom>
          <a:solidFill>
            <a:srgbClr val="00B8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buNone/>
              <a:tabLst/>
            </a:pPr>
            <a:r>
              <a:rPr lang="tr-TR" sz="2800" dirty="0" smtClean="0">
                <a:latin typeface="Arial" charset="0"/>
                <a:ea typeface="SimSun" charset="-122"/>
              </a:rPr>
              <a:t>I</a:t>
            </a:r>
            <a:r>
              <a:rPr kumimoji="0" lang="tr-TR" sz="2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ea typeface="SimSun" charset="-122"/>
              </a:rPr>
              <a:t>şıklı</a:t>
            </a:r>
          </a:p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buNone/>
              <a:tabLst/>
            </a:pPr>
            <a:r>
              <a:rPr lang="tr-TR" sz="2800" dirty="0">
                <a:latin typeface="Arial" charset="0"/>
                <a:ea typeface="SimSun" charset="-122"/>
              </a:rPr>
              <a:t>T</a:t>
            </a:r>
            <a:r>
              <a:rPr lang="tr-TR" sz="2800" dirty="0" smtClean="0">
                <a:latin typeface="Arial" charset="0"/>
                <a:ea typeface="SimSun" charset="-122"/>
              </a:rPr>
              <a:t>asarımlar</a:t>
            </a:r>
            <a:endParaRPr kumimoji="0" lang="tr-TR" sz="2800" b="0" i="0" u="none" strike="noStrike" cap="none" normalizeH="0" baseline="0" dirty="0" smtClean="0">
              <a:ln>
                <a:noFill/>
              </a:ln>
              <a:effectLst/>
              <a:latin typeface="Arial" charset="0"/>
              <a:ea typeface="SimSun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4494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5946" y="976393"/>
            <a:ext cx="5501898" cy="518814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13322" y="976393"/>
            <a:ext cx="5600054" cy="518814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4936236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1340768"/>
            <a:ext cx="7163193" cy="720080"/>
          </a:xfrm>
        </p:spPr>
        <p:txBody>
          <a:bodyPr/>
          <a:lstStyle/>
          <a:p>
            <a:r>
              <a:rPr lang="tr-TR" b="1" dirty="0" smtClean="0">
                <a:solidFill>
                  <a:srgbClr val="0070C0"/>
                </a:solidFill>
              </a:rPr>
              <a:t>GERÇEK YAŞAM ALANLARINDA </a:t>
            </a:r>
            <a:endParaRPr lang="tr-TR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1424" y="2060848"/>
            <a:ext cx="7969105" cy="4104456"/>
          </a:xfrm>
        </p:spPr>
        <p:txBody>
          <a:bodyPr/>
          <a:lstStyle/>
          <a:p>
            <a:endParaRPr lang="tr-TR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2400" b="1" dirty="0" smtClean="0">
                <a:solidFill>
                  <a:srgbClr val="00B0F0"/>
                </a:solidFill>
              </a:rPr>
              <a:t>Fonksiyonel </a:t>
            </a:r>
            <a:r>
              <a:rPr lang="tr-TR" sz="2400" b="1" dirty="0">
                <a:solidFill>
                  <a:srgbClr val="00B0F0"/>
                </a:solidFill>
              </a:rPr>
              <a:t>görmenin </a:t>
            </a:r>
            <a:r>
              <a:rPr lang="tr-TR" sz="2400" b="1" dirty="0" smtClean="0">
                <a:solidFill>
                  <a:srgbClr val="00B0F0"/>
                </a:solidFill>
              </a:rPr>
              <a:t>değerlendirilmesi</a:t>
            </a:r>
          </a:p>
          <a:p>
            <a:pPr marL="0" indent="0">
              <a:buClr>
                <a:srgbClr val="0070C0"/>
              </a:buClr>
            </a:pPr>
            <a:r>
              <a:rPr lang="tr-TR" sz="2400" b="1" dirty="0" smtClean="0">
                <a:solidFill>
                  <a:srgbClr val="00B0F0"/>
                </a:solidFill>
              </a:rPr>
              <a:t>	 </a:t>
            </a:r>
            <a:r>
              <a:rPr lang="tr-TR" sz="2400" b="1" dirty="0">
                <a:solidFill>
                  <a:srgbClr val="00B0F0"/>
                </a:solidFill>
              </a:rPr>
              <a:t>(ör. </a:t>
            </a:r>
            <a:r>
              <a:rPr lang="tr-TR" sz="2400" b="1" dirty="0" smtClean="0">
                <a:solidFill>
                  <a:srgbClr val="00B0F0"/>
                </a:solidFill>
              </a:rPr>
              <a:t>FLORA çalışması): Yaşam Kalitesi Ölçekleri 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2400" b="1" dirty="0" smtClean="0">
                <a:solidFill>
                  <a:srgbClr val="00B0F0"/>
                </a:solidFill>
              </a:rPr>
              <a:t>Hastanın </a:t>
            </a:r>
            <a:r>
              <a:rPr lang="tr-TR" sz="2400" b="1" dirty="0">
                <a:solidFill>
                  <a:srgbClr val="00B0F0"/>
                </a:solidFill>
              </a:rPr>
              <a:t>evinde ve yaşam alanlarında </a:t>
            </a:r>
            <a:r>
              <a:rPr lang="tr-TR" sz="2400" b="1" dirty="0" smtClean="0">
                <a:solidFill>
                  <a:srgbClr val="00B0F0"/>
                </a:solidFill>
              </a:rPr>
              <a:t>vizüel rehabilitasyon </a:t>
            </a:r>
            <a:r>
              <a:rPr lang="tr-TR" sz="2400" b="1" dirty="0">
                <a:solidFill>
                  <a:srgbClr val="00B0F0"/>
                </a:solidFill>
              </a:rPr>
              <a:t>yapılması ve </a:t>
            </a:r>
            <a:r>
              <a:rPr lang="tr-TR" sz="2400" b="1" dirty="0" smtClean="0">
                <a:solidFill>
                  <a:srgbClr val="00B0F0"/>
                </a:solidFill>
              </a:rPr>
              <a:t>ortamların uyarlanması</a:t>
            </a:r>
            <a:endParaRPr lang="tr-TR" sz="2400" b="1" dirty="0">
              <a:solidFill>
                <a:srgbClr val="00B0F0"/>
              </a:solidFill>
            </a:endParaRPr>
          </a:p>
          <a:p>
            <a:r>
              <a:rPr lang="tr-TR" sz="2400" b="1" dirty="0">
                <a:solidFill>
                  <a:srgbClr val="00B0F0"/>
                </a:solidFill>
              </a:rPr>
              <a:t>	</a:t>
            </a:r>
            <a:r>
              <a:rPr lang="tr-TR" sz="2400" b="1" dirty="0" smtClean="0">
                <a:solidFill>
                  <a:srgbClr val="00B0F0"/>
                </a:solidFill>
              </a:rPr>
              <a:t>*  güvenlik</a:t>
            </a:r>
          </a:p>
          <a:p>
            <a:r>
              <a:rPr lang="tr-TR" sz="2400" b="1" dirty="0">
                <a:solidFill>
                  <a:srgbClr val="00B0F0"/>
                </a:solidFill>
              </a:rPr>
              <a:t>	</a:t>
            </a:r>
            <a:r>
              <a:rPr lang="tr-TR" sz="2400" b="1" dirty="0" smtClean="0">
                <a:solidFill>
                  <a:srgbClr val="00B0F0"/>
                </a:solidFill>
              </a:rPr>
              <a:t>*  görselliğin arttırılması</a:t>
            </a:r>
            <a:r>
              <a:rPr lang="tr-TR" sz="2400" b="1" dirty="0">
                <a:solidFill>
                  <a:srgbClr val="00B0F0"/>
                </a:solidFill>
              </a:rPr>
              <a:t/>
            </a:r>
            <a:br>
              <a:rPr lang="tr-TR" sz="2400" b="1" dirty="0">
                <a:solidFill>
                  <a:srgbClr val="00B0F0"/>
                </a:solidFill>
              </a:rPr>
            </a:br>
            <a:endParaRPr lang="tr-TR" sz="24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8308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294468" y="2588218"/>
            <a:ext cx="2309247" cy="1863054"/>
          </a:xfrm>
        </p:spPr>
        <p:txBody>
          <a:bodyPr/>
          <a:lstStyle/>
          <a:p>
            <a:r>
              <a:rPr lang="tr-TR" sz="3200" b="1" dirty="0" smtClean="0">
                <a:solidFill>
                  <a:srgbClr val="0070C0"/>
                </a:solidFill>
              </a:rPr>
              <a:t>Sembolize Yaşam Alanları</a:t>
            </a:r>
            <a:endParaRPr lang="tr-TR" sz="3200" b="1" dirty="0">
              <a:solidFill>
                <a:srgbClr val="0070C0"/>
              </a:solidFill>
            </a:endParaRP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1026" name="Picture 2" descr="C:\Users\user\Desktop\MERKEZ RESİMLERİ\IMG_60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847" y="898902"/>
            <a:ext cx="7894320" cy="555490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Şefay Aysun İDİL\Desktop\SANY054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68461" y="1128606"/>
            <a:ext cx="3820251" cy="34649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6" name="Picture 2" descr="C:\Users\Şefay Aysun İDİL\Desktop\SANY054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57040" y="2072640"/>
            <a:ext cx="3820160" cy="386945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sp>
        <p:nvSpPr>
          <p:cNvPr id="7" name="6 Dikdörtgen"/>
          <p:cNvSpPr/>
          <p:nvPr/>
        </p:nvSpPr>
        <p:spPr bwMode="auto">
          <a:xfrm>
            <a:off x="9347200" y="3393440"/>
            <a:ext cx="914400" cy="914400"/>
          </a:xfrm>
          <a:prstGeom prst="rect">
            <a:avLst/>
          </a:prstGeom>
          <a:solidFill>
            <a:srgbClr val="00B8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48" charset="0"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effectLst/>
              <a:latin typeface="Arial" charset="0"/>
              <a:ea typeface="SimSun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6508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Şefay Aysun İDİL\Desktop\Kentsel trafik alanı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68285" y="0"/>
            <a:ext cx="9484962" cy="660227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xmlns="" val="3570379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11424" y="1340767"/>
            <a:ext cx="10849835" cy="1681401"/>
          </a:xfrm>
        </p:spPr>
        <p:txBody>
          <a:bodyPr/>
          <a:lstStyle/>
          <a:p>
            <a:pPr algn="ctr"/>
            <a:r>
              <a:rPr lang="tr-TR" b="1" dirty="0">
                <a:solidFill>
                  <a:srgbClr val="0070C0"/>
                </a:solidFill>
              </a:rPr>
              <a:t>Hastanın daha önce kazandığı az görme ve körlükle ilgili beceriler (işitsel ve dokunsal), argus II ile kazanılan yeni görsel algı ile integre edilmeli</a:t>
            </a:r>
            <a:br>
              <a:rPr lang="tr-TR" b="1" dirty="0">
                <a:solidFill>
                  <a:srgbClr val="0070C0"/>
                </a:solidFill>
              </a:rPr>
            </a:br>
            <a:endParaRPr lang="tr-TR" b="1" dirty="0">
              <a:solidFill>
                <a:srgbClr val="0070C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911424" y="3239146"/>
            <a:ext cx="10849835" cy="3070174"/>
          </a:xfrm>
        </p:spPr>
        <p:txBody>
          <a:bodyPr/>
          <a:lstStyle/>
          <a:p>
            <a:endParaRPr lang="tr-TR" dirty="0"/>
          </a:p>
        </p:txBody>
      </p:sp>
      <p:sp>
        <p:nvSpPr>
          <p:cNvPr id="4" name="AutoShape 2" descr="bastonlu kör adam ile ilgili görsel sonuc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5" name="AutoShape 4" descr="bastonlu kör adam ile ilgili görsel sonucu"/>
          <p:cNvSpPr>
            <a:spLocks noChangeAspect="1" noChangeArrowheads="1"/>
          </p:cNvSpPr>
          <p:nvPr/>
        </p:nvSpPr>
        <p:spPr bwMode="auto">
          <a:xfrm>
            <a:off x="1671826" y="3371069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0338" y="3675870"/>
            <a:ext cx="2139881" cy="21398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2641" y="3523469"/>
            <a:ext cx="2139881" cy="2139881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 bwMode="auto">
          <a:xfrm>
            <a:off x="7981627" y="4866253"/>
            <a:ext cx="960895" cy="588181"/>
          </a:xfrm>
          <a:prstGeom prst="line">
            <a:avLst/>
          </a:prstGeom>
          <a:solidFill>
            <a:srgbClr val="00B8FF"/>
          </a:solidFill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1" name="Straight Connector 10"/>
          <p:cNvCxnSpPr/>
          <p:nvPr/>
        </p:nvCxnSpPr>
        <p:spPr bwMode="auto">
          <a:xfrm flipV="1">
            <a:off x="7980291" y="4745810"/>
            <a:ext cx="760753" cy="725092"/>
          </a:xfrm>
          <a:prstGeom prst="line">
            <a:avLst/>
          </a:prstGeom>
          <a:solidFill>
            <a:srgbClr val="00B8FF"/>
          </a:solidFill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tr-TR" sz="4400" b="1" dirty="0" smtClean="0">
              <a:solidFill>
                <a:srgbClr val="0070C0"/>
              </a:solidFill>
              <a:latin typeface="Calibri" panose="020F0502020204030204" pitchFamily="34" charset="0"/>
            </a:endParaRPr>
          </a:p>
          <a:p>
            <a:pPr algn="ctr"/>
            <a:r>
              <a:rPr lang="tr-TR" sz="44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REHABİLİTASYONUN ETKİLİLİĞİN </a:t>
            </a:r>
            <a:r>
              <a:rPr lang="tr-TR" sz="4400" b="1" dirty="0">
                <a:solidFill>
                  <a:srgbClr val="0070C0"/>
                </a:solidFill>
                <a:latin typeface="Calibri" panose="020F0502020204030204" pitchFamily="34" charset="0"/>
              </a:rPr>
              <a:t>DEĞERLENDİRİLMESİ</a:t>
            </a:r>
            <a:endParaRPr lang="tr-TR" sz="4400" b="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530938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1340768"/>
            <a:ext cx="7349173" cy="1067152"/>
          </a:xfrm>
        </p:spPr>
        <p:txBody>
          <a:bodyPr/>
          <a:lstStyle/>
          <a:p>
            <a:pPr algn="ctr"/>
            <a:r>
              <a:rPr lang="tr-TR" sz="32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YAŞAM KALİTESİ ÖLÇEKLERİ</a:t>
            </a:r>
            <a:br>
              <a:rPr lang="tr-TR" sz="32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tr-TR" sz="32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(LVQOL, </a:t>
            </a:r>
            <a:r>
              <a:rPr lang="tr-TR" sz="3200" b="1" dirty="0">
                <a:solidFill>
                  <a:srgbClr val="0070C0"/>
                </a:solidFill>
                <a:latin typeface="Arial Black" panose="020B0A04020102020204" pitchFamily="34" charset="0"/>
              </a:rPr>
              <a:t>NEI-VFQ</a:t>
            </a:r>
            <a:r>
              <a:rPr lang="tr-TR" sz="32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)</a:t>
            </a:r>
            <a:endParaRPr lang="tr-TR" sz="3200" b="1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1425" y="2529840"/>
            <a:ext cx="7826175" cy="3779480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  <a:buFont typeface="Wingdings" pitchFamily="2" charset="2"/>
              <a:buChar char="Ø"/>
            </a:pPr>
            <a:r>
              <a:rPr lang="tr-TR" sz="32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Günlük </a:t>
            </a:r>
            <a:r>
              <a:rPr lang="tr-TR" sz="32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yaşam aktiviteleri</a:t>
            </a:r>
          </a:p>
          <a:p>
            <a:pPr>
              <a:buClr>
                <a:srgbClr val="0070C0"/>
              </a:buClr>
              <a:buFont typeface="Wingdings" pitchFamily="2" charset="2"/>
              <a:buChar char="Ø"/>
            </a:pPr>
            <a:r>
              <a:rPr lang="tr-TR" sz="32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Bağımsız hareket edebilme</a:t>
            </a:r>
          </a:p>
          <a:p>
            <a:pPr>
              <a:buClr>
                <a:srgbClr val="0070C0"/>
              </a:buClr>
              <a:buFont typeface="Wingdings" pitchFamily="2" charset="2"/>
              <a:buChar char="Ø"/>
            </a:pPr>
            <a:r>
              <a:rPr lang="tr-TR" sz="32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Oryantasyon mobilite (Yönelme- hareket edebilme-yer değiştirme)</a:t>
            </a:r>
          </a:p>
          <a:p>
            <a:pPr>
              <a:buClr>
                <a:srgbClr val="0070C0"/>
              </a:buClr>
              <a:buFont typeface="Wingdings" pitchFamily="2" charset="2"/>
              <a:buChar char="Ø"/>
            </a:pPr>
            <a:r>
              <a:rPr lang="tr-TR" sz="32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Sosyal ilişkiler</a:t>
            </a:r>
          </a:p>
          <a:p>
            <a:pPr>
              <a:buClr>
                <a:srgbClr val="0070C0"/>
              </a:buClr>
              <a:buFont typeface="Wingdings" pitchFamily="2" charset="2"/>
              <a:buChar char="Ø"/>
            </a:pPr>
            <a:r>
              <a:rPr lang="tr-TR" sz="32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Yakın görme </a:t>
            </a:r>
          </a:p>
          <a:p>
            <a:endParaRPr lang="tr-TR" sz="3200" dirty="0" smtClean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0821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3626603"/>
            <a:ext cx="10363200" cy="2142373"/>
          </a:xfrm>
        </p:spPr>
        <p:txBody>
          <a:bodyPr/>
          <a:lstStyle/>
          <a:p>
            <a:r>
              <a:rPr lang="tr-TR" sz="2800" dirty="0">
                <a:solidFill>
                  <a:srgbClr val="0070C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NEI-VFQ 25</a:t>
            </a:r>
            <a:br>
              <a:rPr lang="tr-TR" sz="2800" dirty="0">
                <a:solidFill>
                  <a:srgbClr val="0070C0"/>
                </a:solidFill>
                <a:latin typeface="Calibri" panose="020F0502020204030204" pitchFamily="34" charset="0"/>
                <a:cs typeface="Arial" panose="020B0604020202020204" pitchFamily="34" charset="0"/>
              </a:rPr>
            </a:br>
            <a:r>
              <a:rPr lang="tr-TR" sz="2800" dirty="0">
                <a:latin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fr-FR" sz="2800" cap="none" dirty="0" smtClean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National </a:t>
            </a:r>
            <a:r>
              <a:rPr lang="fr-FR" sz="2400" cap="none" dirty="0" err="1" smtClean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Eye</a:t>
            </a:r>
            <a:r>
              <a:rPr lang="fr-FR" sz="2400" cap="none" dirty="0" smtClean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 Institute Visual </a:t>
            </a:r>
            <a:r>
              <a:rPr lang="fr-FR" sz="2400" cap="none" dirty="0" err="1" smtClean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Functioning</a:t>
            </a:r>
            <a:r>
              <a:rPr lang="fr-FR" sz="2400" cap="none" dirty="0" smtClean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 Questionnaire </a:t>
            </a:r>
            <a:r>
              <a:rPr lang="tr-TR" sz="2400" cap="none" dirty="0" smtClean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tr-TR" sz="2400" cap="none" dirty="0" smtClean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</a:br>
            <a:r>
              <a:rPr lang="tr-TR" sz="2400" cap="none" dirty="0" smtClean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	Ulusal Göz Enstitüsü Görsel Fonksiyon Ölçeği</a:t>
            </a:r>
            <a:br>
              <a:rPr lang="tr-TR" sz="2400" cap="none" dirty="0" smtClean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</a:br>
            <a:r>
              <a:rPr lang="tr-TR" sz="1800" dirty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tr-TR" sz="1800" dirty="0" smtClean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tr-TR" sz="1800" dirty="0" smtClean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</a:br>
            <a:r>
              <a:rPr lang="tr-TR" sz="1800" dirty="0" smtClean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tr-TR" sz="1800" cap="none" dirty="0" smtClean="0">
                <a:solidFill>
                  <a:srgbClr val="FF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Toprak AB, Eser E, Güler C Ve Ark, Cross-validation Of The Turkish Version Of The 25-ıtem National 	Eye Institute Visual Functioning Questionnaire,</a:t>
            </a:r>
            <a:r>
              <a:rPr lang="tr-TR" sz="1800" cap="none" dirty="0" smtClean="0">
                <a:solidFill>
                  <a:srgbClr val="FF0000"/>
                </a:solidFill>
                <a:latin typeface="Calibri" panose="020F0502020204030204" pitchFamily="34" charset="0"/>
                <a:hlinkClick r:id="rId3"/>
              </a:rPr>
              <a:t> </a:t>
            </a:r>
            <a:r>
              <a:rPr lang="tr-TR" sz="1800" cap="none" dirty="0" smtClean="0">
                <a:solidFill>
                  <a:srgbClr val="FF0000"/>
                </a:solidFill>
                <a:latin typeface="Calibri" panose="020F0502020204030204" pitchFamily="34" charset="0"/>
              </a:rPr>
              <a:t>Ophthalmic Epidemiology, Vol 12, 259-69,2005.,</a:t>
            </a:r>
            <a:r>
              <a:rPr lang="en-US" sz="1800" cap="none" dirty="0" smtClean="0">
                <a:solidFill>
                  <a:srgbClr val="FF0000"/>
                </a:solidFill>
                <a:latin typeface="Calibri" panose="020F0502020204030204" pitchFamily="34" charset="0"/>
              </a:rPr>
              <a:t/>
            </a:r>
            <a:br>
              <a:rPr lang="en-US" sz="1800" cap="none" dirty="0" smtClean="0">
                <a:solidFill>
                  <a:srgbClr val="FF0000"/>
                </a:solidFill>
                <a:latin typeface="Calibri" panose="020F0502020204030204" pitchFamily="34" charset="0"/>
              </a:rPr>
            </a:br>
            <a:r>
              <a:rPr lang="en-US" sz="1800" dirty="0">
                <a:latin typeface="Calibri" panose="020F0502020204030204" pitchFamily="34" charset="0"/>
              </a:rPr>
              <a:t/>
            </a:r>
            <a:br>
              <a:rPr lang="en-US" sz="1800" dirty="0">
                <a:latin typeface="Calibri" panose="020F0502020204030204" pitchFamily="34" charset="0"/>
              </a:rPr>
            </a:br>
            <a:endParaRPr lang="tr-TR" sz="1800" dirty="0">
              <a:latin typeface="Calibri" panose="020F0502020204030204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5912" y="867905"/>
            <a:ext cx="10520372" cy="2758698"/>
          </a:xfrm>
        </p:spPr>
        <p:txBody>
          <a:bodyPr/>
          <a:lstStyle/>
          <a:p>
            <a:r>
              <a:rPr lang="tr-TR" sz="2800" b="1" dirty="0">
                <a:solidFill>
                  <a:srgbClr val="0070C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LVQOL </a:t>
            </a:r>
            <a:r>
              <a:rPr lang="tr-TR" sz="2800" b="1" dirty="0">
                <a:latin typeface="Calibri" panose="020F050202020403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tr-TR" sz="2800" b="1" dirty="0">
                <a:latin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tr-TR" sz="2800" b="1" dirty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Low vision quality-of-life questionnaire</a:t>
            </a:r>
          </a:p>
          <a:p>
            <a:r>
              <a:rPr lang="tr-TR" sz="2800" b="1" dirty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	(Az Görme Yaşam Kalitesi Ölçeği)</a:t>
            </a:r>
          </a:p>
          <a:p>
            <a:pPr lvl="0"/>
            <a:r>
              <a:rPr lang="tr-TR" sz="800" b="1" dirty="0">
                <a:solidFill>
                  <a:srgbClr val="FF0000"/>
                </a:solidFill>
                <a:latin typeface="Calibri" panose="020F0502020204030204" pitchFamily="34" charset="0"/>
              </a:rPr>
              <a:t>	</a:t>
            </a:r>
            <a:r>
              <a:rPr lang="tr-TR" sz="1800" b="1" dirty="0">
                <a:solidFill>
                  <a:srgbClr val="FF0000"/>
                </a:solidFill>
                <a:latin typeface="Calibri" panose="020F0502020204030204" pitchFamily="34" charset="0"/>
              </a:rPr>
              <a:t>İdil A.,Özen M.,Atak N.,Elhan A.,Pehlivan S., Validity And Reliability Study Of Turkish Version On Low </a:t>
            </a:r>
            <a:r>
              <a:rPr lang="tr-TR" sz="1800" b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	Vision </a:t>
            </a:r>
            <a:r>
              <a:rPr lang="tr-TR" sz="1800" b="1" dirty="0">
                <a:solidFill>
                  <a:srgbClr val="FF0000"/>
                </a:solidFill>
                <a:latin typeface="Calibri" panose="020F0502020204030204" pitchFamily="34" charset="0"/>
              </a:rPr>
              <a:t>With Quality Of Life Questionnaire, Int Journal Ophthalmol, Vol:4, No:5, 546-51, 2011.</a:t>
            </a:r>
            <a:endParaRPr lang="tr-TR" sz="1800" b="1" dirty="0">
              <a:solidFill>
                <a:srgbClr val="00B0F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8103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70C0"/>
                </a:solidFill>
              </a:rPr>
              <a:t>The Vision and Quality of Life Index (</a:t>
            </a:r>
            <a:r>
              <a:rPr lang="en-US" b="1" dirty="0" err="1">
                <a:solidFill>
                  <a:srgbClr val="0070C0"/>
                </a:solidFill>
              </a:rPr>
              <a:t>VisQoL</a:t>
            </a:r>
            <a:r>
              <a:rPr lang="en-US" b="1" dirty="0">
                <a:solidFill>
                  <a:srgbClr val="0070C0"/>
                </a:solidFill>
              </a:rPr>
              <a:t>)</a:t>
            </a:r>
            <a:r>
              <a:rPr lang="tr-TR" b="1" dirty="0">
                <a:solidFill>
                  <a:srgbClr val="0070C0"/>
                </a:solidFill>
              </a:rPr>
              <a:t/>
            </a:r>
            <a:br>
              <a:rPr lang="tr-TR" b="1" dirty="0">
                <a:solidFill>
                  <a:srgbClr val="0070C0"/>
                </a:solidFill>
              </a:rPr>
            </a:b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694448" y="2060848"/>
            <a:ext cx="10849835" cy="4104456"/>
          </a:xfrm>
        </p:spPr>
        <p:txBody>
          <a:bodyPr/>
          <a:lstStyle/>
          <a:p>
            <a:r>
              <a:rPr lang="tr-TR" dirty="0" smtClean="0"/>
              <a:t>	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b="1" dirty="0" smtClean="0">
                <a:solidFill>
                  <a:srgbClr val="0070C0"/>
                </a:solidFill>
              </a:rPr>
              <a:t>Yaralanma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b="1" dirty="0" smtClean="0">
                <a:solidFill>
                  <a:srgbClr val="0070C0"/>
                </a:solidFill>
              </a:rPr>
              <a:t>Yaşam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b="1" dirty="0" smtClean="0">
                <a:solidFill>
                  <a:srgbClr val="0070C0"/>
                </a:solidFill>
              </a:rPr>
              <a:t>Arkadaşlık ilişkileri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b="1" dirty="0" smtClean="0">
                <a:solidFill>
                  <a:srgbClr val="0070C0"/>
                </a:solidFill>
              </a:rPr>
              <a:t>Yardım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b="1" dirty="0" smtClean="0">
                <a:solidFill>
                  <a:srgbClr val="0070C0"/>
                </a:solidFill>
              </a:rPr>
              <a:t>Yaşamdaki rol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b="1" dirty="0" smtClean="0">
                <a:solidFill>
                  <a:srgbClr val="0070C0"/>
                </a:solidFill>
              </a:rPr>
              <a:t>Günlük aktiviteler</a:t>
            </a:r>
          </a:p>
          <a:p>
            <a:r>
              <a:rPr lang="tr-TR" b="1" dirty="0" smtClean="0">
                <a:solidFill>
                  <a:srgbClr val="0070C0"/>
                </a:solidFill>
              </a:rPr>
              <a:t>	</a:t>
            </a:r>
            <a:r>
              <a:rPr lang="tr-TR" sz="1600" b="1" dirty="0" smtClean="0">
                <a:solidFill>
                  <a:srgbClr val="FF0000"/>
                </a:solidFill>
              </a:rPr>
              <a:t>Jacque L Duncan MD, Thomas P Richards PhD,JD Aries Arditi PhD, </a:t>
            </a:r>
            <a:r>
              <a:rPr lang="en-US" sz="1600" b="1" dirty="0" smtClean="0">
                <a:solidFill>
                  <a:srgbClr val="FF0000"/>
                </a:solidFill>
              </a:rPr>
              <a:t>Improvements in vision-related quality of life in blind patients implanted with the Argus II </a:t>
            </a:r>
            <a:r>
              <a:rPr lang="en-US" sz="1600" b="1" dirty="0" err="1" smtClean="0">
                <a:solidFill>
                  <a:srgbClr val="FF0000"/>
                </a:solidFill>
              </a:rPr>
              <a:t>Epiretinal</a:t>
            </a:r>
            <a:r>
              <a:rPr lang="en-US" sz="1600" b="1" dirty="0" smtClean="0">
                <a:solidFill>
                  <a:srgbClr val="FF0000"/>
                </a:solidFill>
              </a:rPr>
              <a:t> Prosthesis</a:t>
            </a:r>
            <a:r>
              <a:rPr lang="tr-TR" sz="1600" b="1" dirty="0" smtClean="0">
                <a:solidFill>
                  <a:srgbClr val="FF0000"/>
                </a:solidFill>
              </a:rPr>
              <a:t>, </a:t>
            </a:r>
            <a:r>
              <a:rPr lang="tr-TR" sz="1600" b="1" dirty="0" err="1" smtClean="0">
                <a:solidFill>
                  <a:srgbClr val="FF0000"/>
                </a:solidFill>
              </a:rPr>
              <a:t>Clin</a:t>
            </a:r>
            <a:r>
              <a:rPr lang="tr-TR" sz="1600" b="1" dirty="0" smtClean="0">
                <a:solidFill>
                  <a:srgbClr val="FF0000"/>
                </a:solidFill>
              </a:rPr>
              <a:t> </a:t>
            </a:r>
            <a:r>
              <a:rPr lang="tr-TR" sz="1600" b="1" dirty="0" err="1" smtClean="0">
                <a:solidFill>
                  <a:srgbClr val="FF0000"/>
                </a:solidFill>
              </a:rPr>
              <a:t>Exp</a:t>
            </a:r>
            <a:r>
              <a:rPr lang="tr-TR" sz="1600" b="1" dirty="0" smtClean="0">
                <a:solidFill>
                  <a:srgbClr val="FF0000"/>
                </a:solidFill>
              </a:rPr>
              <a:t> </a:t>
            </a:r>
            <a:r>
              <a:rPr lang="tr-TR" sz="1600" b="1" dirty="0" err="1" smtClean="0">
                <a:solidFill>
                  <a:srgbClr val="FF0000"/>
                </a:solidFill>
              </a:rPr>
              <a:t>Optom</a:t>
            </a:r>
            <a:r>
              <a:rPr lang="tr-TR" sz="1600" b="1" dirty="0" smtClean="0">
                <a:solidFill>
                  <a:srgbClr val="FF0000"/>
                </a:solidFill>
              </a:rPr>
              <a:t> 2016 . (DOI:10.1111/</a:t>
            </a:r>
            <a:r>
              <a:rPr lang="tr-TR" sz="1600" b="1" dirty="0" err="1" smtClean="0">
                <a:solidFill>
                  <a:srgbClr val="FF0000"/>
                </a:solidFill>
              </a:rPr>
              <a:t>cxo</a:t>
            </a:r>
            <a:r>
              <a:rPr lang="tr-TR" sz="1600" b="1" dirty="0" smtClean="0">
                <a:solidFill>
                  <a:srgbClr val="FF0000"/>
                </a:solidFill>
              </a:rPr>
              <a:t>.12444 )</a:t>
            </a:r>
          </a:p>
          <a:p>
            <a:r>
              <a:rPr lang="tr-TR" b="1" dirty="0" smtClean="0">
                <a:solidFill>
                  <a:srgbClr val="0070C0"/>
                </a:solidFill>
              </a:rPr>
              <a:t>	</a:t>
            </a:r>
            <a:endParaRPr lang="tr-TR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1340768"/>
            <a:ext cx="10849835" cy="1898378"/>
          </a:xfrm>
        </p:spPr>
        <p:txBody>
          <a:bodyPr/>
          <a:lstStyle/>
          <a:p>
            <a:pPr algn="ctr"/>
            <a:r>
              <a:rPr lang="tr-TR" sz="4800" b="1" dirty="0" smtClean="0">
                <a:solidFill>
                  <a:srgbClr val="0070C0"/>
                </a:solidFill>
              </a:rPr>
              <a:t>FLORA</a:t>
            </a:r>
            <a:r>
              <a:rPr lang="tr-TR" dirty="0" smtClean="0"/>
              <a:t/>
            </a:r>
            <a:br>
              <a:rPr lang="tr-TR" dirty="0" smtClean="0"/>
            </a:br>
            <a:r>
              <a:rPr lang="tr-TR" dirty="0">
                <a:solidFill>
                  <a:srgbClr val="0070C0"/>
                </a:solidFill>
              </a:rPr>
              <a:t>The Functional </a:t>
            </a:r>
            <a:r>
              <a:rPr lang="tr-TR" dirty="0" smtClean="0">
                <a:solidFill>
                  <a:srgbClr val="0070C0"/>
                </a:solidFill>
              </a:rPr>
              <a:t>Low-Vision </a:t>
            </a:r>
            <a:r>
              <a:rPr lang="tr-TR" dirty="0">
                <a:solidFill>
                  <a:srgbClr val="0070C0"/>
                </a:solidFill>
              </a:rPr>
              <a:t>Observer Rated Assesment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1424" y="3409626"/>
            <a:ext cx="10849835" cy="2899693"/>
          </a:xfrm>
        </p:spPr>
        <p:txBody>
          <a:bodyPr/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2400" b="1" dirty="0" smtClean="0">
                <a:solidFill>
                  <a:srgbClr val="00B0F0"/>
                </a:solidFill>
                <a:latin typeface="Calibri" panose="020F0502020204030204" pitchFamily="34" charset="0"/>
              </a:rPr>
              <a:t>Visual Oryantasyon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2400" b="1" dirty="0" smtClean="0">
                <a:solidFill>
                  <a:srgbClr val="00B0F0"/>
                </a:solidFill>
                <a:latin typeface="Calibri" panose="020F0502020204030204" pitchFamily="34" charset="0"/>
              </a:rPr>
              <a:t>Günlük yaşam aktiviteleri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2400" b="1" dirty="0" smtClean="0">
                <a:solidFill>
                  <a:srgbClr val="00B0F0"/>
                </a:solidFill>
                <a:latin typeface="Calibri" panose="020F0502020204030204" pitchFamily="34" charset="0"/>
              </a:rPr>
              <a:t>Mobilite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2400" b="1" dirty="0" smtClean="0">
                <a:solidFill>
                  <a:srgbClr val="00B0F0"/>
                </a:solidFill>
                <a:latin typeface="Calibri" panose="020F0502020204030204" pitchFamily="34" charset="0"/>
              </a:rPr>
              <a:t>Diğer kişilerle etkileşme</a:t>
            </a:r>
            <a:r>
              <a:rPr lang="tr-TR" sz="2400" b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 </a:t>
            </a:r>
          </a:p>
          <a:p>
            <a:r>
              <a:rPr lang="tr-TR" b="1" dirty="0" smtClean="0">
                <a:solidFill>
                  <a:srgbClr val="FF0000"/>
                </a:solidFill>
              </a:rPr>
              <a:t>	Geruschat DR, Flax M, Tanna N,et al, Flora:Phase I Development of a functional Vision assesment for Prosthetic Vision Users, Clin Exp Optom, 2015</a:t>
            </a:r>
            <a:endParaRPr lang="tr-TR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011282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146874"/>
            <a:ext cx="8596668" cy="1286359"/>
          </a:xfrm>
        </p:spPr>
        <p:txBody>
          <a:bodyPr>
            <a:normAutofit/>
          </a:bodyPr>
          <a:lstStyle/>
          <a:p>
            <a:pPr algn="ctr"/>
            <a:r>
              <a:rPr lang="tr-TR" b="1" dirty="0">
                <a:solidFill>
                  <a:srgbClr val="0070C0"/>
                </a:solidFill>
                <a:latin typeface="Calibri" panose="020F0502020204030204" pitchFamily="34" charset="0"/>
              </a:rPr>
              <a:t>Ameliyat ve Rehabilitasyon Sürecinden Sonra Yapılabilen Aktiviteler</a:t>
            </a:r>
            <a:endParaRPr lang="tr-TR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1424" y="2619214"/>
            <a:ext cx="10849835" cy="3690106"/>
          </a:xfrm>
        </p:spPr>
        <p:txBody>
          <a:bodyPr>
            <a:normAutofit/>
          </a:bodyPr>
          <a:lstStyle/>
          <a:p>
            <a:pPr marL="457200" indent="-457200"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3200" b="1" dirty="0">
                <a:solidFill>
                  <a:srgbClr val="0070C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Işığı farketmek</a:t>
            </a:r>
            <a:endParaRPr lang="tr-TR" sz="3200" dirty="0">
              <a:solidFill>
                <a:srgbClr val="0070C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3200" b="1" dirty="0">
                <a:solidFill>
                  <a:srgbClr val="0070C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tr-TR" sz="3200" b="1" dirty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Bir yere girişte tavan lambasının yerini saptayabilmek</a:t>
            </a:r>
            <a:endParaRPr lang="tr-TR" sz="3200" dirty="0">
              <a:solidFill>
                <a:srgbClr val="00B0F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3200" b="1" dirty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	Süzülen ışık sayesinde </a:t>
            </a:r>
            <a:r>
              <a:rPr lang="tr-TR" sz="3200" b="1" dirty="0" smtClean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pencerenin, kapının </a:t>
            </a:r>
            <a:r>
              <a:rPr lang="tr-TR" sz="3200" b="1" dirty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yerini </a:t>
            </a:r>
            <a:r>
              <a:rPr lang="tr-TR" sz="3200" b="1" dirty="0" smtClean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belirlemek</a:t>
            </a:r>
          </a:p>
          <a:p>
            <a:pPr>
              <a:buFont typeface="Wingdings" panose="05000000000000000000" pitchFamily="2" charset="2"/>
              <a:buChar char="Ø"/>
            </a:pPr>
            <a:endParaRPr lang="tr-TR" sz="3200" dirty="0">
              <a:solidFill>
                <a:srgbClr val="00B0F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643534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100380"/>
            <a:ext cx="8596668" cy="1060208"/>
          </a:xfrm>
        </p:spPr>
        <p:txBody>
          <a:bodyPr>
            <a:normAutofit fontScale="90000"/>
          </a:bodyPr>
          <a:lstStyle/>
          <a:p>
            <a:pPr algn="ctr"/>
            <a:r>
              <a:rPr lang="tr-TR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Ameliyat ve Rehabilitasyon Sürecinden Sonra </a:t>
            </a:r>
            <a:r>
              <a:rPr lang="tr-TR" b="1" dirty="0">
                <a:solidFill>
                  <a:srgbClr val="0070C0"/>
                </a:solidFill>
                <a:latin typeface="Calibri" panose="020F0502020204030204" pitchFamily="34" charset="0"/>
              </a:rPr>
              <a:t>Y</a:t>
            </a:r>
            <a:r>
              <a:rPr lang="tr-TR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apılabilen </a:t>
            </a:r>
            <a:r>
              <a:rPr lang="tr-TR" b="1" dirty="0">
                <a:solidFill>
                  <a:srgbClr val="0070C0"/>
                </a:solidFill>
                <a:latin typeface="Calibri" panose="020F0502020204030204" pitchFamily="34" charset="0"/>
              </a:rPr>
              <a:t>A</a:t>
            </a:r>
            <a:r>
              <a:rPr lang="tr-TR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ktiviteler</a:t>
            </a:r>
            <a:endParaRPr lang="tr-TR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448732"/>
            <a:ext cx="8596668" cy="359263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tr-TR" sz="2800" b="1" dirty="0" smtClean="0">
                <a:solidFill>
                  <a:srgbClr val="0070C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Nesnelerin </a:t>
            </a:r>
            <a:r>
              <a:rPr lang="tr-TR" sz="2800" b="1" dirty="0">
                <a:solidFill>
                  <a:srgbClr val="0070C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ayırt edilmesi  ve yerlerinin belirlenmesi</a:t>
            </a:r>
          </a:p>
          <a:p>
            <a:pPr marL="457200" indent="-457200"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2800" b="1" dirty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Masanın üzerindeki çeşitli araç gereci bulabilmek</a:t>
            </a:r>
            <a:endParaRPr lang="tr-TR" sz="2800" dirty="0">
              <a:solidFill>
                <a:srgbClr val="00B0F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2800" b="1" dirty="0" smtClean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Park </a:t>
            </a:r>
            <a:r>
              <a:rPr lang="tr-TR" sz="2800" b="1" dirty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halinde veya hareket eden arabaların yerini </a:t>
            </a:r>
            <a:r>
              <a:rPr lang="tr-TR" sz="2800" b="1" dirty="0" smtClean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belirlemek</a:t>
            </a:r>
            <a:endParaRPr lang="tr-TR" sz="2800" dirty="0">
              <a:solidFill>
                <a:srgbClr val="00B0F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2800" b="1" dirty="0" smtClean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Bayrak </a:t>
            </a:r>
            <a:r>
              <a:rPr lang="tr-TR" sz="2800" b="1" dirty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ve otobüs duraklarının direklerinin yerini </a:t>
            </a:r>
            <a:r>
              <a:rPr lang="tr-TR" sz="2800" b="1" dirty="0" smtClean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Clr>
                <a:srgbClr val="0070C0"/>
              </a:buClr>
            </a:pPr>
            <a:r>
              <a:rPr lang="tr-TR" sz="2800" b="1" dirty="0" smtClean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		</a:t>
            </a:r>
            <a:r>
              <a:rPr lang="tr-TR" sz="2800" b="1" dirty="0" smtClean="0">
                <a:solidFill>
                  <a:srgbClr val="0070C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Ev </a:t>
            </a:r>
            <a:r>
              <a:rPr lang="tr-TR" sz="2800" b="1" dirty="0">
                <a:solidFill>
                  <a:srgbClr val="0070C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işleri</a:t>
            </a:r>
            <a:endParaRPr lang="tr-TR" sz="2800" dirty="0">
              <a:solidFill>
                <a:srgbClr val="0070C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2800" b="1" dirty="0">
                <a:solidFill>
                  <a:srgbClr val="0070C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tr-TR" sz="2800" b="1" dirty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Koyu ve açık renk çamaşırları ayırt edebilmek</a:t>
            </a:r>
            <a:endParaRPr lang="tr-TR" sz="2800" dirty="0">
              <a:solidFill>
                <a:srgbClr val="00B0F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tr-TR" sz="28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tr-TR" sz="2800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088510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038386"/>
            <a:ext cx="9458558" cy="1122202"/>
          </a:xfrm>
        </p:spPr>
        <p:txBody>
          <a:bodyPr>
            <a:normAutofit/>
          </a:bodyPr>
          <a:lstStyle/>
          <a:p>
            <a:pPr algn="ctr"/>
            <a:r>
              <a:rPr lang="tr-TR" b="1" dirty="0">
                <a:solidFill>
                  <a:srgbClr val="0070C0"/>
                </a:solidFill>
                <a:latin typeface="Calibri" panose="020F0502020204030204" pitchFamily="34" charset="0"/>
              </a:rPr>
              <a:t>Ameliyat ve Rehabilitasyon Sürecinden Sonra Yapılabilen Aktiviteler</a:t>
            </a:r>
            <a:endParaRPr lang="tr-TR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Clr>
                <a:srgbClr val="0070C0"/>
              </a:buClr>
            </a:pPr>
            <a:r>
              <a:rPr lang="tr-TR" sz="3200" b="1" dirty="0" smtClean="0">
                <a:solidFill>
                  <a:srgbClr val="0070C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tr-TR" sz="3000" b="1" dirty="0" smtClean="0">
                <a:solidFill>
                  <a:srgbClr val="0070C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Yönelme- </a:t>
            </a:r>
            <a:r>
              <a:rPr lang="tr-TR" sz="3000" b="1" dirty="0">
                <a:solidFill>
                  <a:srgbClr val="0070C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hareket edebilme yer </a:t>
            </a:r>
            <a:r>
              <a:rPr lang="tr-TR" sz="3000" b="1" dirty="0" smtClean="0">
                <a:solidFill>
                  <a:srgbClr val="0070C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değiştirme</a:t>
            </a:r>
          </a:p>
          <a:p>
            <a:pPr marL="0" indent="0" algn="ctr">
              <a:buClr>
                <a:srgbClr val="0070C0"/>
              </a:buClr>
            </a:pPr>
            <a:r>
              <a:rPr lang="tr-TR" sz="3000" b="1" dirty="0" smtClean="0">
                <a:solidFill>
                  <a:srgbClr val="0070C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tr-TR" sz="3000" b="1" i="1" dirty="0" smtClean="0">
                <a:solidFill>
                  <a:srgbClr val="0070C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(oryantasyon </a:t>
            </a:r>
            <a:r>
              <a:rPr lang="tr-TR" sz="3000" b="1" i="1" dirty="0">
                <a:solidFill>
                  <a:srgbClr val="0070C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ve mobilite</a:t>
            </a:r>
            <a:r>
              <a:rPr lang="tr-TR" sz="3200" b="1" i="1" dirty="0">
                <a:solidFill>
                  <a:srgbClr val="0070C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)</a:t>
            </a:r>
            <a:endParaRPr lang="tr-TR" sz="3200" i="1" dirty="0">
              <a:solidFill>
                <a:srgbClr val="0070C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3200" b="1" dirty="0">
                <a:solidFill>
                  <a:srgbClr val="0070C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tr-TR" sz="3200" b="1" dirty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Kapı, pencere ve asansörleri bulabilme</a:t>
            </a:r>
            <a:endParaRPr lang="tr-TR" sz="3200" dirty="0">
              <a:solidFill>
                <a:srgbClr val="00B0F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3200" b="1" dirty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	Kaldırım ve bordürleri takip edebilmek</a:t>
            </a:r>
            <a:endParaRPr lang="tr-TR" sz="3200" dirty="0">
              <a:solidFill>
                <a:srgbClr val="00B0F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3200" b="1" dirty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	Caddede karşıdan karşıya geçerken yaya geçidini takip edebilmek</a:t>
            </a:r>
            <a:endParaRPr lang="tr-TR" sz="3200" dirty="0">
              <a:solidFill>
                <a:srgbClr val="00B0F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tr-TR" sz="3200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424221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286358"/>
            <a:ext cx="8596668" cy="1673818"/>
          </a:xfrm>
        </p:spPr>
        <p:txBody>
          <a:bodyPr>
            <a:normAutofit/>
          </a:bodyPr>
          <a:lstStyle/>
          <a:p>
            <a:pPr algn="ctr"/>
            <a:r>
              <a:rPr lang="tr-TR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Ameliyat ve Rehabilitasyon Sürecinden Sonra </a:t>
            </a:r>
            <a:r>
              <a:rPr lang="tr-TR" b="1" dirty="0">
                <a:solidFill>
                  <a:srgbClr val="0070C0"/>
                </a:solidFill>
                <a:latin typeface="Calibri" panose="020F0502020204030204" pitchFamily="34" charset="0"/>
              </a:rPr>
              <a:t>Y</a:t>
            </a:r>
            <a:r>
              <a:rPr lang="tr-TR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apılabilen </a:t>
            </a:r>
            <a:r>
              <a:rPr lang="tr-TR" b="1" dirty="0">
                <a:solidFill>
                  <a:srgbClr val="0070C0"/>
                </a:solidFill>
                <a:latin typeface="Calibri" panose="020F0502020204030204" pitchFamily="34" charset="0"/>
              </a:rPr>
              <a:t>A</a:t>
            </a:r>
            <a:r>
              <a:rPr lang="tr-TR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ktiviteler</a:t>
            </a:r>
            <a:endParaRPr lang="tr-TR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1424" y="3285640"/>
            <a:ext cx="10849835" cy="3023679"/>
          </a:xfrm>
        </p:spPr>
        <p:txBody>
          <a:bodyPr>
            <a:normAutofit/>
          </a:bodyPr>
          <a:lstStyle/>
          <a:p>
            <a:pPr marL="0" indent="0">
              <a:buClr>
                <a:srgbClr val="0070C0"/>
              </a:buClr>
            </a:pPr>
            <a:r>
              <a:rPr lang="tr-TR" sz="4000" b="1" dirty="0">
                <a:solidFill>
                  <a:srgbClr val="0070C0"/>
                </a:solidFill>
                <a:latin typeface="Calibri" panose="020F0502020204030204" pitchFamily="34" charset="0"/>
              </a:rPr>
              <a:t>	</a:t>
            </a:r>
            <a:r>
              <a:rPr lang="tr-TR" sz="3600" b="1" dirty="0" smtClean="0">
                <a:solidFill>
                  <a:srgbClr val="0070C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Okuma;</a:t>
            </a:r>
          </a:p>
          <a:p>
            <a:pPr marL="571500" indent="-571500"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3600" b="1" dirty="0" smtClean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Büyük </a:t>
            </a:r>
            <a:r>
              <a:rPr lang="tr-TR" sz="3600" b="1" dirty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harf ve rakamları ayırt etmek</a:t>
            </a:r>
            <a:endParaRPr lang="tr-TR" sz="3600" dirty="0">
              <a:solidFill>
                <a:srgbClr val="00B0F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571500" indent="-571500"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3600" b="1" dirty="0" smtClean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Büyük </a:t>
            </a:r>
            <a:r>
              <a:rPr lang="tr-TR" sz="3600" b="1" dirty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harfle yazılı kelimeleri </a:t>
            </a:r>
            <a:r>
              <a:rPr lang="tr-TR" sz="3600" b="1" dirty="0" smtClean="0">
                <a:solidFill>
                  <a:srgbClr val="00B0F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okuyabilmek</a:t>
            </a:r>
          </a:p>
          <a:p>
            <a:pPr marL="0" indent="0">
              <a:buNone/>
            </a:pPr>
            <a:r>
              <a:rPr lang="tr-TR" sz="4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tr-TR" sz="40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tr-TR" sz="4000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172217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6123" y="703384"/>
            <a:ext cx="9249508" cy="1705707"/>
          </a:xfrm>
        </p:spPr>
        <p:txBody>
          <a:bodyPr>
            <a:noAutofit/>
          </a:bodyPr>
          <a:lstStyle/>
          <a:p>
            <a:pPr algn="ctr"/>
            <a:r>
              <a:rPr lang="tr-TR" sz="5400" b="1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TEŞEKKÜR EDERİM</a:t>
            </a:r>
            <a:endParaRPr lang="tr-TR" sz="54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7" name="Picture 4" descr="j028491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71776" y="2201613"/>
            <a:ext cx="5700712" cy="3839749"/>
          </a:xfrm>
          <a:ln w="571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74616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tr-TR" sz="4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KLİNİKTE TOPLUM İÇİNDE </a:t>
            </a:r>
            <a:r>
              <a:rPr lang="tr-TR" sz="31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(İÇ VE DIŞ ORTAMDA)</a:t>
            </a:r>
            <a:endParaRPr lang="tr-TR" sz="3100" b="1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84960" y="2160589"/>
            <a:ext cx="9083040" cy="388077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tr-TR" sz="3200" b="1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</a:rPr>
              <a:t>	</a:t>
            </a:r>
            <a:endParaRPr lang="tr-TR" sz="3200" b="1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32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tr-TR" sz="32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ygun baş pozisyonunu öğrenmek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32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Cisimlerin yerlerini belirlemek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32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Hareketin yönünü ayırt etmek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32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Yön belirleme ve hareket edebilme (Oryantasyon- mobilite</a:t>
            </a:r>
            <a:r>
              <a:rPr lang="tr-TR" sz="32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tr-TR" sz="32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Harf ve kelime okuma </a:t>
            </a:r>
          </a:p>
          <a:p>
            <a:pPr>
              <a:buClr>
                <a:srgbClr val="0070C0"/>
              </a:buClr>
            </a:pPr>
            <a:r>
              <a:rPr lang="tr-TR" sz="32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(özel ekran ve programlar ile)</a:t>
            </a:r>
          </a:p>
        </p:txBody>
      </p:sp>
    </p:spTree>
    <p:extLst>
      <p:ext uri="{BB962C8B-B14F-4D97-AF65-F5344CB8AC3E}">
        <p14:creationId xmlns:p14="http://schemas.microsoft.com/office/powerpoint/2010/main" xmlns="" val="249416806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4231" y="1268761"/>
            <a:ext cx="6447294" cy="560039"/>
          </a:xfrm>
        </p:spPr>
        <p:txBody>
          <a:bodyPr/>
          <a:lstStyle/>
          <a:p>
            <a:r>
              <a:rPr lang="tr-TR" sz="3600" b="1" dirty="0">
                <a:solidFill>
                  <a:srgbClr val="0070C0"/>
                </a:solidFill>
                <a:latin typeface="Arial Black" panose="020B0A04020102020204" pitchFamily="34" charset="0"/>
              </a:rPr>
              <a:t>TEMEL ALIŞTIRMALAR</a:t>
            </a:r>
            <a:endParaRPr lang="tr-TR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Clr>
                <a:srgbClr val="0070C0"/>
              </a:buClr>
              <a:buFont typeface="Wingdings" pitchFamily="2" charset="2"/>
              <a:buChar char="Ø"/>
            </a:pPr>
            <a:r>
              <a:rPr lang="tr-TR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Kameranın hareketini gözlerle izleyebilme</a:t>
            </a:r>
          </a:p>
          <a:p>
            <a:pPr>
              <a:buClr>
                <a:srgbClr val="0070C0"/>
              </a:buClr>
              <a:buFont typeface="Wingdings" pitchFamily="2" charset="2"/>
              <a:buChar char="Ø"/>
            </a:pPr>
            <a:r>
              <a:rPr lang="tr-TR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Makro-scanning</a:t>
            </a:r>
          </a:p>
          <a:p>
            <a:pPr>
              <a:buClr>
                <a:srgbClr val="0070C0"/>
              </a:buClr>
              <a:buFont typeface="Wingdings" pitchFamily="2" charset="2"/>
              <a:buChar char="Ø"/>
            </a:pPr>
            <a:r>
              <a:rPr lang="tr-TR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Mikro- scanning</a:t>
            </a:r>
          </a:p>
          <a:p>
            <a:pPr>
              <a:buClr>
                <a:srgbClr val="0070C0"/>
              </a:buClr>
              <a:buFont typeface="Wingdings" pitchFamily="2" charset="2"/>
              <a:buChar char="Ø"/>
            </a:pPr>
            <a:r>
              <a:rPr lang="tr-TR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Kamera-el koordinasyonu</a:t>
            </a:r>
          </a:p>
          <a:p>
            <a:pPr>
              <a:buClr>
                <a:srgbClr val="0070C0"/>
              </a:buClr>
              <a:buFont typeface="Wingdings" pitchFamily="2" charset="2"/>
              <a:buChar char="Ø"/>
            </a:pPr>
            <a:r>
              <a:rPr lang="tr-TR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Çizgileri-kenarları takip</a:t>
            </a:r>
          </a:p>
          <a:p>
            <a:endParaRPr lang="tr-T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Clr>
                <a:srgbClr val="0070C0"/>
              </a:buClr>
              <a:buFont typeface="Wingdings" pitchFamily="2" charset="2"/>
              <a:buChar char="Ø"/>
            </a:pPr>
            <a:r>
              <a:rPr lang="tr-TR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Objeleri tanıma</a:t>
            </a:r>
          </a:p>
          <a:p>
            <a:pPr>
              <a:buClr>
                <a:srgbClr val="0070C0"/>
              </a:buClr>
              <a:buFont typeface="Wingdings" pitchFamily="2" charset="2"/>
              <a:buChar char="Ø"/>
            </a:pPr>
            <a:r>
              <a:rPr lang="tr-TR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Mesafeleri belirlemek</a:t>
            </a:r>
          </a:p>
          <a:p>
            <a:pPr>
              <a:buClr>
                <a:srgbClr val="0070C0"/>
              </a:buClr>
              <a:buFont typeface="Wingdings" pitchFamily="2" charset="2"/>
              <a:buChar char="Ø"/>
            </a:pPr>
            <a:r>
              <a:rPr lang="tr-TR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Hareketin yönünü belirlemek ve hareket eden cismi takip etmek</a:t>
            </a:r>
          </a:p>
          <a:p>
            <a:pPr>
              <a:buClr>
                <a:srgbClr val="0070C0"/>
              </a:buClr>
              <a:buFont typeface="Wingdings" pitchFamily="2" charset="2"/>
              <a:buChar char="Ø"/>
            </a:pPr>
            <a:r>
              <a:rPr lang="tr-TR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Farklılıkları algılamak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xmlns="" val="4005845189"/>
      </p:ext>
    </p:extLst>
  </p:cSld>
  <p:clrMapOvr>
    <a:masterClrMapping/>
  </p:clrMapOvr>
</p:sld>
</file>

<file path=ppt/theme/theme1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Nouvelle présentation">
  <a:themeElements>
    <a:clrScheme name="Nouvelle pré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Classique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4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SimSun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4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SimSun" charset="-122"/>
          </a:defRPr>
        </a:defPPr>
      </a:lstStyle>
    </a:lnDef>
  </a:objectDefaults>
  <a:extraClrSchemeLst>
    <a:extraClrScheme>
      <a:clrScheme name="Nouvelle pré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uvelle pré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uvelle pré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uvelle pré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uvelle pré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uvelle pré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uvelle pré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3215</TotalTime>
  <Words>447</Words>
  <Application>Microsoft Office PowerPoint</Application>
  <PresentationFormat>Özel</PresentationFormat>
  <Paragraphs>183</Paragraphs>
  <Slides>39</Slides>
  <Notes>10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Slayt Başlıkları</vt:lpstr>
      </vt:variant>
      <vt:variant>
        <vt:i4>39</vt:i4>
      </vt:variant>
    </vt:vector>
  </HeadingPairs>
  <TitlesOfParts>
    <vt:vector size="41" baseType="lpstr">
      <vt:lpstr>Conception personnalisée</vt:lpstr>
      <vt:lpstr>2_Nouvelle présentation</vt:lpstr>
      <vt:lpstr>AMELİYAT SONRASI REHABİLİTASYON SÜRECİ</vt:lpstr>
      <vt:lpstr>Slayt 2</vt:lpstr>
      <vt:lpstr>ARGUS</vt:lpstr>
      <vt:lpstr>Slayt 4</vt:lpstr>
      <vt:lpstr>YAŞAM KALİTESİ</vt:lpstr>
      <vt:lpstr>YAŞAM KALİTESİ ÖLÇEKLERİ</vt:lpstr>
      <vt:lpstr>ARGUS II</vt:lpstr>
      <vt:lpstr>RETİNAL İMPLANTLAR</vt:lpstr>
      <vt:lpstr>YENİ DOĞAN BEBEK GİBİ</vt:lpstr>
      <vt:lpstr>Argus II Biyonik Gözde Rehabilitasyon Süreci </vt:lpstr>
      <vt:lpstr>Rehabilitasyon için önerilen takvim</vt:lpstr>
      <vt:lpstr>AMELİYAT SONRASI</vt:lpstr>
      <vt:lpstr>SİSTEM AYARLARI </vt:lpstr>
      <vt:lpstr>Slayt 14</vt:lpstr>
      <vt:lpstr>TEMEL BECERİLER</vt:lpstr>
      <vt:lpstr>Slayt 16</vt:lpstr>
      <vt:lpstr>Slayt 17</vt:lpstr>
      <vt:lpstr>Slayt 18</vt:lpstr>
      <vt:lpstr>Slayt 19</vt:lpstr>
      <vt:lpstr>Slayt 20</vt:lpstr>
      <vt:lpstr>Slayt 21</vt:lpstr>
      <vt:lpstr>Slayt 22</vt:lpstr>
      <vt:lpstr>GERÇEK YAŞAM ALANLARINDA </vt:lpstr>
      <vt:lpstr>Slayt 24</vt:lpstr>
      <vt:lpstr>Slayt 25</vt:lpstr>
      <vt:lpstr>Slayt 26</vt:lpstr>
      <vt:lpstr>Hastanın daha önce kazandığı az görme ve körlükle ilgili beceriler (işitsel ve dokunsal), argus II ile kazanılan yeni görsel algı ile integre edilmeli </vt:lpstr>
      <vt:lpstr>Slayt 28</vt:lpstr>
      <vt:lpstr>YAŞAM KALİTESİ ÖLÇEKLERİ (LVQOL, NEI-VFQ)</vt:lpstr>
      <vt:lpstr>NEI-VFQ 25  National Eye Institute Visual Functioning Questionnaire   Ulusal Göz Enstitüsü Görsel Fonksiyon Ölçeği    Toprak AB, Eser E, Güler C Ve Ark, Cross-validation Of The Turkish Version Of The 25-ıtem National  Eye Institute Visual Functioning Questionnaire, Ophthalmic Epidemiology, Vol 12, 259-69,2005.,  </vt:lpstr>
      <vt:lpstr>The Vision and Quality of Life Index (VisQoL) </vt:lpstr>
      <vt:lpstr>FLORA The Functional Low-Vision Observer Rated Assesment</vt:lpstr>
      <vt:lpstr>Ameliyat ve Rehabilitasyon Sürecinden Sonra Yapılabilen Aktiviteler</vt:lpstr>
      <vt:lpstr>Ameliyat ve Rehabilitasyon Sürecinden Sonra Yapılabilen Aktiviteler</vt:lpstr>
      <vt:lpstr>Ameliyat ve Rehabilitasyon Sürecinden Sonra Yapılabilen Aktiviteler</vt:lpstr>
      <vt:lpstr>Ameliyat ve Rehabilitasyon Sürecinden Sonra Yapılabilen Aktiviteler</vt:lpstr>
      <vt:lpstr>TEŞEKKÜR EDERİM</vt:lpstr>
      <vt:lpstr>KLİNİKTE TOPLUM İÇİNDE (İÇ VE DIŞ ORTAMDA)</vt:lpstr>
      <vt:lpstr>TEMEL ALIŞTIRMALAR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Argus® II  Retinal Prosthesis System</dc:title>
  <dc:creator>Mehmet Recai Arslantaş</dc:creator>
  <cp:lastModifiedBy>User</cp:lastModifiedBy>
  <cp:revision>120</cp:revision>
  <dcterms:created xsi:type="dcterms:W3CDTF">2014-11-21T16:15:56Z</dcterms:created>
  <dcterms:modified xsi:type="dcterms:W3CDTF">2018-05-17T14:41:20Z</dcterms:modified>
</cp:coreProperties>
</file>