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4" r:id="rId1"/>
  </p:sldMasterIdLst>
  <p:notesMasterIdLst>
    <p:notesMasterId r:id="rId48"/>
  </p:notesMasterIdLst>
  <p:sldIdLst>
    <p:sldId id="256" r:id="rId2"/>
    <p:sldId id="311" r:id="rId3"/>
    <p:sldId id="257" r:id="rId4"/>
    <p:sldId id="263" r:id="rId5"/>
    <p:sldId id="282" r:id="rId6"/>
    <p:sldId id="259" r:id="rId7"/>
    <p:sldId id="260" r:id="rId8"/>
    <p:sldId id="280" r:id="rId9"/>
    <p:sldId id="279" r:id="rId10"/>
    <p:sldId id="281" r:id="rId11"/>
    <p:sldId id="278" r:id="rId12"/>
    <p:sldId id="277" r:id="rId13"/>
    <p:sldId id="261" r:id="rId14"/>
    <p:sldId id="262" r:id="rId15"/>
    <p:sldId id="283" r:id="rId16"/>
    <p:sldId id="310" r:id="rId17"/>
    <p:sldId id="258" r:id="rId18"/>
    <p:sldId id="269" r:id="rId19"/>
    <p:sldId id="264" r:id="rId20"/>
    <p:sldId id="275" r:id="rId21"/>
    <p:sldId id="286" r:id="rId22"/>
    <p:sldId id="287" r:id="rId23"/>
    <p:sldId id="274" r:id="rId24"/>
    <p:sldId id="273" r:id="rId25"/>
    <p:sldId id="265" r:id="rId26"/>
    <p:sldId id="270" r:id="rId27"/>
    <p:sldId id="268" r:id="rId28"/>
    <p:sldId id="267" r:id="rId29"/>
    <p:sldId id="266" r:id="rId30"/>
    <p:sldId id="271" r:id="rId31"/>
    <p:sldId id="272" r:id="rId32"/>
    <p:sldId id="288" r:id="rId33"/>
    <p:sldId id="302" r:id="rId34"/>
    <p:sldId id="303" r:id="rId35"/>
    <p:sldId id="304" r:id="rId36"/>
    <p:sldId id="305" r:id="rId37"/>
    <p:sldId id="307" r:id="rId38"/>
    <p:sldId id="306" r:id="rId39"/>
    <p:sldId id="308" r:id="rId40"/>
    <p:sldId id="309" r:id="rId41"/>
    <p:sldId id="289" r:id="rId42"/>
    <p:sldId id="290" r:id="rId43"/>
    <p:sldId id="291" r:id="rId44"/>
    <p:sldId id="292" r:id="rId45"/>
    <p:sldId id="293" r:id="rId46"/>
    <p:sldId id="294" r:id="rId47"/>
  </p:sldIdLst>
  <p:sldSz cx="9144000" cy="6858000" type="screen4x3"/>
  <p:notesSz cx="6858000" cy="9144000"/>
  <p:defaultTextStyle>
    <a:defPPr>
      <a:defRPr lang="tr-T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 Tur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 Tur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 Tur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 Tur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 Tur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 Tur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 Tur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 Tur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 Tur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FF0000"/>
    <a:srgbClr val="FFFF66"/>
    <a:srgbClr val="EBFB21"/>
    <a:srgbClr val="1CF87A"/>
    <a:srgbClr val="DEFEEC"/>
    <a:srgbClr val="E2FCE0"/>
    <a:srgbClr val="FEE7DE"/>
    <a:srgbClr val="240C0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14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Tur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Tur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Tur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Tur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Tur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4370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314371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314372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314373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314374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314375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r-TR"/>
            </a:p>
          </p:txBody>
        </p:sp>
        <p:sp>
          <p:nvSpPr>
            <p:cNvPr id="314376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r-TR"/>
            </a:p>
          </p:txBody>
        </p:sp>
        <p:sp>
          <p:nvSpPr>
            <p:cNvPr id="314377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r-TR"/>
            </a:p>
          </p:txBody>
        </p:sp>
      </p:grpSp>
      <p:sp>
        <p:nvSpPr>
          <p:cNvPr id="314378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14379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314380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314381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314382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C647BA6-76C5-437E-8B3A-865B2F99EB15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Asıl metin stillerini düzenlemek için tıklatın</a:t>
            </a:r>
          </a:p>
          <a:p>
            <a:pPr lvl="1"/>
            <a:r>
              <a:rPr lang="en-US"/>
              <a:t>İkinci düzey</a:t>
            </a:r>
          </a:p>
          <a:p>
            <a:pPr lvl="2"/>
            <a:r>
              <a:rPr lang="en-US"/>
              <a:t>Üçüncü düzey</a:t>
            </a:r>
          </a:p>
          <a:p>
            <a:pPr lvl="3"/>
            <a:r>
              <a:rPr lang="en-US"/>
              <a:t>Dördüncü düzey</a:t>
            </a:r>
          </a:p>
          <a:p>
            <a:pPr lvl="4"/>
            <a:r>
              <a:rPr lang="en-US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E93B7D-7530-41D2-B867-2047A6F912D7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20DE43-0FCD-44D5-93ED-DE556960921B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Asıl metin stillerini düzenlemek için tıklatın</a:t>
            </a:r>
          </a:p>
          <a:p>
            <a:pPr lvl="1"/>
            <a:r>
              <a:rPr lang="en-US"/>
              <a:t>İkinci düzey</a:t>
            </a:r>
          </a:p>
          <a:p>
            <a:pPr lvl="2"/>
            <a:r>
              <a:rPr lang="en-US"/>
              <a:t>Üçüncü düzey</a:t>
            </a:r>
          </a:p>
          <a:p>
            <a:pPr lvl="3"/>
            <a:r>
              <a:rPr lang="en-US"/>
              <a:t>Dördüncü düzey</a:t>
            </a:r>
          </a:p>
          <a:p>
            <a:pPr lvl="4"/>
            <a:r>
              <a:rPr lang="en-US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Asıl metin stillerini düzenlemek için tıklatın</a:t>
            </a:r>
          </a:p>
          <a:p>
            <a:pPr lvl="1"/>
            <a:r>
              <a:rPr lang="en-US"/>
              <a:t>İkinci düzey</a:t>
            </a:r>
          </a:p>
          <a:p>
            <a:pPr lvl="2"/>
            <a:r>
              <a:rPr lang="en-US"/>
              <a:t>Üçüncü düzey</a:t>
            </a:r>
          </a:p>
          <a:p>
            <a:pPr lvl="3"/>
            <a:r>
              <a:rPr lang="en-US"/>
              <a:t>Dördüncü düzey</a:t>
            </a:r>
          </a:p>
          <a:p>
            <a:pPr lvl="4"/>
            <a:r>
              <a:rPr lang="en-US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567C3-E3B7-4901-BC59-B9A5FC17D3BC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Asıl metin stillerini düzenlemek için tıklatın</a:t>
            </a:r>
          </a:p>
          <a:p>
            <a:pPr lvl="1"/>
            <a:r>
              <a:rPr lang="en-US"/>
              <a:t>İkinci düzey</a:t>
            </a:r>
          </a:p>
          <a:p>
            <a:pPr lvl="2"/>
            <a:r>
              <a:rPr lang="en-US"/>
              <a:t>Üçüncü düzey</a:t>
            </a:r>
          </a:p>
          <a:p>
            <a:pPr lvl="3"/>
            <a:r>
              <a:rPr lang="en-US"/>
              <a:t>Dördüncü düzey</a:t>
            </a:r>
          </a:p>
          <a:p>
            <a:pPr lvl="4"/>
            <a:r>
              <a:rPr lang="en-US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Asıl metin stillerini düzenlemek için tıklatın</a:t>
            </a:r>
          </a:p>
          <a:p>
            <a:pPr lvl="1"/>
            <a:r>
              <a:rPr lang="en-US"/>
              <a:t>İkinci düzey</a:t>
            </a:r>
          </a:p>
          <a:p>
            <a:pPr lvl="2"/>
            <a:r>
              <a:rPr lang="en-US"/>
              <a:t>Üçüncü düzey</a:t>
            </a:r>
          </a:p>
          <a:p>
            <a:pPr lvl="3"/>
            <a:r>
              <a:rPr lang="en-US"/>
              <a:t>Dördüncü düzey</a:t>
            </a:r>
          </a:p>
          <a:p>
            <a:pPr lvl="4"/>
            <a:r>
              <a:rPr lang="en-US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66785-023B-4939-99D2-96A4FB65F617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A743D2-1546-4AFE-BD4F-FD0C3D1B0A79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4E7721-FAC3-4AF4-9EEE-2A0D5C423F92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Asıl metin stillerini düzenlemek için tıklatın</a:t>
            </a:r>
          </a:p>
          <a:p>
            <a:pPr lvl="1"/>
            <a:r>
              <a:rPr lang="en-US"/>
              <a:t>İkinci düzey</a:t>
            </a:r>
          </a:p>
          <a:p>
            <a:pPr lvl="2"/>
            <a:r>
              <a:rPr lang="en-US"/>
              <a:t>Üçüncü düzey</a:t>
            </a:r>
          </a:p>
          <a:p>
            <a:pPr lvl="3"/>
            <a:r>
              <a:rPr lang="en-US"/>
              <a:t>Dördüncü düzey</a:t>
            </a:r>
          </a:p>
          <a:p>
            <a:pPr lvl="4"/>
            <a:r>
              <a:rPr lang="en-US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CD36EE-8ACB-4B22-9B0B-F9A1977728F1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D94E00-DE44-4AA5-9132-F38964ACE59F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Asıl metin stillerini düzenlemek için tıklatın</a:t>
            </a:r>
          </a:p>
          <a:p>
            <a:pPr lvl="1"/>
            <a:r>
              <a:rPr lang="en-US"/>
              <a:t>İkinci düzey</a:t>
            </a:r>
          </a:p>
          <a:p>
            <a:pPr lvl="2"/>
            <a:r>
              <a:rPr lang="en-US"/>
              <a:t>Üçüncü düzey</a:t>
            </a:r>
          </a:p>
          <a:p>
            <a:pPr lvl="3"/>
            <a:r>
              <a:rPr lang="en-US"/>
              <a:t>Dördüncü düzey</a:t>
            </a:r>
          </a:p>
          <a:p>
            <a:pPr lvl="4"/>
            <a:r>
              <a:rPr lang="en-US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A9D58A-3ACA-438F-ACD2-14DDF9C0794B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Asıl metin stillerini düzenlemek için tıklatın</a:t>
            </a:r>
          </a:p>
          <a:p>
            <a:pPr lvl="1"/>
            <a:r>
              <a:rPr lang="en-US"/>
              <a:t>İkinci düzey</a:t>
            </a:r>
          </a:p>
          <a:p>
            <a:pPr lvl="2"/>
            <a:r>
              <a:rPr lang="en-US"/>
              <a:t>Üçüncü düzey</a:t>
            </a:r>
          </a:p>
          <a:p>
            <a:pPr lvl="3"/>
            <a:r>
              <a:rPr lang="en-US"/>
              <a:t>Dördüncü düzey</a:t>
            </a:r>
          </a:p>
          <a:p>
            <a:pPr lvl="4"/>
            <a:r>
              <a:rPr lang="en-US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246C43-2516-477C-8304-A5232EF2185A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3346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31334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31334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31334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31335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r-TR"/>
            </a:p>
          </p:txBody>
        </p:sp>
        <p:sp>
          <p:nvSpPr>
            <p:cNvPr id="31335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r-TR"/>
            </a:p>
          </p:txBody>
        </p:sp>
        <p:sp>
          <p:nvSpPr>
            <p:cNvPr id="31335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r-TR"/>
            </a:p>
          </p:txBody>
        </p:sp>
        <p:sp>
          <p:nvSpPr>
            <p:cNvPr id="31335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r-TR"/>
            </a:p>
          </p:txBody>
        </p:sp>
      </p:grpSp>
      <p:sp>
        <p:nvSpPr>
          <p:cNvPr id="313354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313355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313356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1pPr>
          </a:lstStyle>
          <a:p>
            <a:endParaRPr lang="tr-TR"/>
          </a:p>
        </p:txBody>
      </p:sp>
      <p:sp>
        <p:nvSpPr>
          <p:cNvPr id="313357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1pPr>
          </a:lstStyle>
          <a:p>
            <a:endParaRPr lang="tr-TR"/>
          </a:p>
        </p:txBody>
      </p:sp>
      <p:sp>
        <p:nvSpPr>
          <p:cNvPr id="313358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1pPr>
          </a:lstStyle>
          <a:p>
            <a:fld id="{9A512D46-D083-4BFF-9686-7469D8C7034D}" type="slidenum">
              <a:rPr lang="tr-TR"/>
              <a:pPr/>
              <a:t>‹#›</a:t>
            </a:fld>
            <a:endParaRPr lang="tr-T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873250"/>
            <a:ext cx="7918450" cy="2132013"/>
          </a:xfrm>
        </p:spPr>
        <p:txBody>
          <a:bodyPr/>
          <a:lstStyle/>
          <a:p>
            <a:r>
              <a:rPr lang="tr-TR" b="1" i="1">
                <a:solidFill>
                  <a:schemeClr val="accent1"/>
                </a:solidFill>
              </a:rPr>
              <a:t>MİKROORGANİZMA</a:t>
            </a:r>
            <a:br>
              <a:rPr lang="tr-TR" b="1" i="1">
                <a:solidFill>
                  <a:schemeClr val="accent1"/>
                </a:solidFill>
              </a:rPr>
            </a:br>
            <a:r>
              <a:rPr lang="tr-TR" b="1" i="1">
                <a:solidFill>
                  <a:schemeClr val="accent1"/>
                </a:solidFill>
              </a:rPr>
              <a:t>GENETİĞİ</a:t>
            </a:r>
            <a:endParaRPr lang="tr-TR">
              <a:solidFill>
                <a:schemeClr val="accent1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356100" y="5805488"/>
            <a:ext cx="4248150" cy="719137"/>
          </a:xfrm>
          <a:ln/>
        </p:spPr>
        <p:txBody>
          <a:bodyPr/>
          <a:lstStyle/>
          <a:p>
            <a:r>
              <a:rPr lang="tr-TR" sz="2800" b="1" i="1">
                <a:solidFill>
                  <a:srgbClr val="DEFEEC"/>
                </a:solidFill>
                <a:effectLst/>
              </a:rPr>
              <a:t>Prof. Dr. Mehmet KIYAN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b="1" i="1">
                <a:solidFill>
                  <a:schemeClr val="accent1"/>
                </a:solidFill>
              </a:rPr>
              <a:t>Tanımlar</a:t>
            </a:r>
          </a:p>
        </p:txBody>
      </p:sp>
      <p:sp>
        <p:nvSpPr>
          <p:cNvPr id="330756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1600200"/>
            <a:ext cx="4537075" cy="4530725"/>
          </a:xfrm>
        </p:spPr>
        <p:txBody>
          <a:bodyPr/>
          <a:lstStyle/>
          <a:p>
            <a:pPr>
              <a:lnSpc>
                <a:spcPct val="90000"/>
              </a:lnSpc>
              <a:buClrTx/>
              <a:buSzTx/>
              <a:buFontTx/>
              <a:buNone/>
            </a:pPr>
            <a:r>
              <a:rPr lang="tr-TR" b="1" i="1">
                <a:solidFill>
                  <a:srgbClr val="1CF87A"/>
                </a:solidFill>
                <a:effectLst/>
              </a:rPr>
              <a:t>Replikasyon: </a:t>
            </a:r>
          </a:p>
          <a:p>
            <a:pPr>
              <a:lnSpc>
                <a:spcPct val="90000"/>
              </a:lnSpc>
              <a:buClrTx/>
              <a:buSzTx/>
              <a:buFontTx/>
              <a:buNone/>
            </a:pPr>
            <a:r>
              <a:rPr lang="tr-TR" sz="2400" b="1" i="1">
                <a:effectLst/>
              </a:rPr>
              <a:t>	Parental DNA’nın kopyalanarak, kendisine idantik yeni DNA nükleotid dizisi oluşmasıdır. </a:t>
            </a:r>
          </a:p>
          <a:p>
            <a:pPr>
              <a:lnSpc>
                <a:spcPct val="90000"/>
              </a:lnSpc>
              <a:buClrTx/>
              <a:buSzTx/>
              <a:buFontTx/>
              <a:buNone/>
            </a:pPr>
            <a:r>
              <a:rPr lang="tr-TR" b="1" i="1">
                <a:solidFill>
                  <a:srgbClr val="1CF87A"/>
                </a:solidFill>
                <a:effectLst/>
              </a:rPr>
              <a:t>Transkripsiyon:</a:t>
            </a:r>
            <a:r>
              <a:rPr lang="tr-TR" b="1" i="1">
                <a:effectLst/>
              </a:rPr>
              <a:t> </a:t>
            </a:r>
          </a:p>
          <a:p>
            <a:pPr>
              <a:lnSpc>
                <a:spcPct val="90000"/>
              </a:lnSpc>
              <a:buClrTx/>
              <a:buSzTx/>
              <a:buFontTx/>
              <a:buNone/>
            </a:pPr>
            <a:r>
              <a:rPr lang="tr-TR" sz="2400" b="1" i="1">
                <a:effectLst/>
              </a:rPr>
              <a:t>	DNA’da şifrelenen genetik mesajın bir kısmının tam kesinlik ile RNA’ya kopyalanmasıdır. </a:t>
            </a:r>
            <a:endParaRPr lang="tr-TR" sz="2400" b="1" i="1"/>
          </a:p>
        </p:txBody>
      </p:sp>
      <p:sp>
        <p:nvSpPr>
          <p:cNvPr id="330757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5003800" y="1628775"/>
            <a:ext cx="3960813" cy="4530725"/>
          </a:xfrm>
        </p:spPr>
        <p:txBody>
          <a:bodyPr/>
          <a:lstStyle/>
          <a:p>
            <a:pPr>
              <a:lnSpc>
                <a:spcPct val="90000"/>
              </a:lnSpc>
              <a:buClrTx/>
              <a:buSzTx/>
              <a:buFontTx/>
              <a:buNone/>
            </a:pPr>
            <a:r>
              <a:rPr lang="tr-TR" b="1" i="1">
                <a:solidFill>
                  <a:srgbClr val="1CF87A"/>
                </a:solidFill>
                <a:effectLst/>
              </a:rPr>
              <a:t>Translasyon:</a:t>
            </a:r>
            <a:r>
              <a:rPr lang="tr-TR" b="1" i="1">
                <a:effectLst/>
              </a:rPr>
              <a:t> </a:t>
            </a:r>
          </a:p>
          <a:p>
            <a:pPr>
              <a:lnSpc>
                <a:spcPct val="90000"/>
              </a:lnSpc>
              <a:buClrTx/>
              <a:buSzTx/>
              <a:buFontTx/>
              <a:buNone/>
            </a:pPr>
            <a:r>
              <a:rPr lang="tr-TR" sz="2400" b="1" i="1">
                <a:effectLst/>
              </a:rPr>
              <a:t>	mRNA’da şifrelenen genetik mesajın ribozomlarda belli bir amino asid dizesi olan polipeptid zincirine çevrilmesidir.</a:t>
            </a:r>
            <a:endParaRPr lang="tr-TR" sz="2400" b="1" i="1"/>
          </a:p>
          <a:p>
            <a:endParaRPr lang="tr-TR" sz="2400" b="1" i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135062"/>
          </a:xfrm>
        </p:spPr>
        <p:txBody>
          <a:bodyPr/>
          <a:lstStyle/>
          <a:p>
            <a:r>
              <a:rPr lang="tr-TR" b="1" i="1">
                <a:solidFill>
                  <a:schemeClr val="accent1"/>
                </a:solidFill>
              </a:rPr>
              <a:t>DNA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628775"/>
            <a:ext cx="4171950" cy="4895850"/>
          </a:xfrm>
          <a:ln/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r-TR" sz="2400" b="1" i="1">
                <a:solidFill>
                  <a:srgbClr val="1CF87A"/>
                </a:solidFill>
                <a:effectLst/>
              </a:rPr>
              <a:t>GEN: </a:t>
            </a:r>
            <a:r>
              <a:rPr lang="tr-TR" sz="2400" b="1" i="1">
                <a:effectLst/>
              </a:rPr>
              <a:t>İşlevsel bir ürünü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r-TR" sz="2400" b="1" i="1">
                <a:effectLst/>
              </a:rPr>
              <a:t>kodlayan (DNA) parçası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r-TR" sz="2400" b="1" i="1">
                <a:effectLst/>
              </a:rPr>
              <a:t>bir başka deyişle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r-TR" sz="2400" b="1" i="1">
                <a:effectLst/>
              </a:rPr>
              <a:t>Fonksiyonel bir biyolojik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r-TR" sz="2400" b="1" i="1">
                <a:effectLst/>
              </a:rPr>
              <a:t>ürün için gerekli DNA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r-TR" sz="2400" b="1" i="1">
                <a:effectLst/>
              </a:rPr>
              <a:t>segmenti.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tr-TR" sz="2400" b="1" i="1"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r-TR" sz="2400" b="1" i="1">
                <a:solidFill>
                  <a:srgbClr val="1CF87A"/>
                </a:solidFill>
                <a:effectLst/>
              </a:rPr>
              <a:t>GENOM:</a:t>
            </a:r>
            <a:r>
              <a:rPr lang="tr-TR" sz="2400" b="1" i="1">
                <a:effectLst/>
              </a:rPr>
              <a:t> Canlıya ait tüm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r-TR" sz="2400" b="1" i="1">
                <a:effectLst/>
              </a:rPr>
              <a:t>genleri oluşturan toplam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r-TR" sz="2400" b="1" i="1">
                <a:effectLst/>
              </a:rPr>
              <a:t>DNA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tr-TR" sz="2400" b="1" i="1"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r-TR" sz="2400" b="1" i="1">
                <a:solidFill>
                  <a:srgbClr val="1CF87A"/>
                </a:solidFill>
                <a:effectLst/>
              </a:rPr>
              <a:t>GEN ÜRÜNÜ:</a:t>
            </a:r>
            <a:r>
              <a:rPr lang="tr-TR" sz="2400" b="1" i="1">
                <a:effectLst/>
              </a:rPr>
              <a:t> Protein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tr-TR" sz="2400" b="1" i="1">
                <a:effectLst/>
              </a:rPr>
              <a:t>molekülü, rRNA veya tRNA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557338"/>
            <a:ext cx="4495800" cy="49974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r-TR" sz="2400" b="1" i="1">
                <a:solidFill>
                  <a:srgbClr val="1CF87A"/>
                </a:solidFill>
                <a:effectLst/>
              </a:rPr>
              <a:t>DNA MOLEKÜLÜ:</a:t>
            </a:r>
            <a:r>
              <a:rPr lang="tr-TR" sz="2400" b="1" i="1">
                <a:effectLst/>
              </a:rPr>
              <a:t> pürin</a:t>
            </a:r>
          </a:p>
          <a:p>
            <a:pPr>
              <a:buFont typeface="Wingdings" pitchFamily="2" charset="2"/>
              <a:buNone/>
            </a:pPr>
            <a:r>
              <a:rPr lang="tr-TR" sz="2400" b="1" i="1">
                <a:effectLst/>
              </a:rPr>
              <a:t>(adenin - guanin) ve </a:t>
            </a:r>
          </a:p>
          <a:p>
            <a:pPr>
              <a:buFont typeface="Wingdings" pitchFamily="2" charset="2"/>
              <a:buNone/>
            </a:pPr>
            <a:r>
              <a:rPr lang="tr-TR" sz="2400" b="1" i="1">
                <a:effectLst/>
              </a:rPr>
              <a:t>pirimidin (timin - sitozin)</a:t>
            </a:r>
          </a:p>
          <a:p>
            <a:pPr>
              <a:buFont typeface="Wingdings" pitchFamily="2" charset="2"/>
              <a:buNone/>
            </a:pPr>
            <a:r>
              <a:rPr lang="tr-TR" sz="2400" b="1" i="1">
                <a:effectLst/>
              </a:rPr>
              <a:t>baz dizilerinin biraraya </a:t>
            </a:r>
          </a:p>
          <a:p>
            <a:pPr>
              <a:buFont typeface="Wingdings" pitchFamily="2" charset="2"/>
              <a:buNone/>
            </a:pPr>
            <a:r>
              <a:rPr lang="tr-TR" sz="2400" b="1" i="1">
                <a:effectLst/>
              </a:rPr>
              <a:t>gelmesi ile oluşan  </a:t>
            </a:r>
          </a:p>
          <a:p>
            <a:pPr>
              <a:buFont typeface="Wingdings" pitchFamily="2" charset="2"/>
              <a:buNone/>
            </a:pPr>
            <a:r>
              <a:rPr lang="tr-TR" sz="2400" b="1" i="1">
                <a:effectLst/>
              </a:rPr>
              <a:t>iplikçikler tarafından </a:t>
            </a:r>
          </a:p>
          <a:p>
            <a:pPr>
              <a:buFont typeface="Wingdings" pitchFamily="2" charset="2"/>
              <a:buNone/>
            </a:pPr>
            <a:r>
              <a:rPr lang="tr-TR" sz="2400" b="1" i="1">
                <a:effectLst/>
              </a:rPr>
              <a:t>oluşturulan çift sarmallı yapı </a:t>
            </a:r>
          </a:p>
          <a:p>
            <a:r>
              <a:rPr lang="tr-TR" sz="2400" b="1" i="1">
                <a:effectLst/>
              </a:rPr>
              <a:t>Nükleozidler uzun polinükleotid zincirler oluşturur ve  fosfat grupları ile birbirlerine bağlanır.</a:t>
            </a:r>
            <a:endParaRPr lang="tr-TR"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b="1" i="1">
                <a:solidFill>
                  <a:schemeClr val="accent1"/>
                </a:solidFill>
              </a:rPr>
              <a:t>DNA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402138" cy="4852988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 i="1">
                <a:effectLst/>
              </a:rPr>
              <a:t>A-T ve G-C kimyasal yapıları gereği birbirlerine karşılık gelen bazlar olup molekülün merkezinde hidrojen bağları ile eşleşmişlerdir.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 i="1">
                <a:solidFill>
                  <a:srgbClr val="1CF87A"/>
                </a:solidFill>
                <a:effectLst/>
              </a:rPr>
              <a:t>KODON: </a:t>
            </a:r>
            <a:r>
              <a:rPr lang="tr-TR" sz="2400" b="1" i="1">
                <a:effectLst/>
              </a:rPr>
              <a:t>Her biri bir aminoasit kodlayan üçlü nükleotid dizi</a:t>
            </a:r>
            <a:r>
              <a:rPr lang="tr-TR" sz="2400" b="1" i="1">
                <a:solidFill>
                  <a:schemeClr val="tx2"/>
                </a:solidFill>
                <a:effectLst/>
              </a:rPr>
              <a:t>si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 i="1">
                <a:solidFill>
                  <a:srgbClr val="1CF87A"/>
                </a:solidFill>
                <a:effectLst/>
              </a:rPr>
              <a:t>OPERON:</a:t>
            </a:r>
            <a:r>
              <a:rPr lang="tr-TR" sz="2400" b="1" i="1">
                <a:effectLst/>
              </a:rPr>
              <a:t> Birbirleri ile çok yakın ilişkide bulunan enzimlere ait genlerin oluşturduğu gen grupları 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219700" y="1600200"/>
            <a:ext cx="3467100" cy="4530725"/>
          </a:xfrm>
        </p:spPr>
        <p:txBody>
          <a:bodyPr/>
          <a:lstStyle/>
          <a:p>
            <a:pPr>
              <a:lnSpc>
                <a:spcPct val="90000"/>
              </a:lnSpc>
              <a:buClrTx/>
              <a:buSzTx/>
              <a:buFontTx/>
              <a:buNone/>
            </a:pPr>
            <a:r>
              <a:rPr lang="tr-TR" sz="2400" b="1" i="1">
                <a:solidFill>
                  <a:srgbClr val="1CF87A"/>
                </a:solidFill>
                <a:effectLst/>
              </a:rPr>
              <a:t>Özellikleri:</a:t>
            </a:r>
          </a:p>
          <a:p>
            <a:pPr>
              <a:lnSpc>
                <a:spcPct val="90000"/>
              </a:lnSpc>
              <a:buClrTx/>
              <a:buSzTx/>
              <a:buFontTx/>
              <a:buNone/>
            </a:pPr>
            <a:r>
              <a:rPr lang="tr-TR" sz="2400" b="1" i="1">
                <a:solidFill>
                  <a:srgbClr val="FF0000"/>
                </a:solidFill>
                <a:effectLst/>
              </a:rPr>
              <a:t>1. Replike olabilir, </a:t>
            </a:r>
          </a:p>
          <a:p>
            <a:pPr>
              <a:lnSpc>
                <a:spcPct val="90000"/>
              </a:lnSpc>
              <a:buClrTx/>
              <a:buSzTx/>
              <a:buFontTx/>
              <a:buNone/>
            </a:pPr>
            <a:r>
              <a:rPr lang="tr-TR" sz="2400" b="1" i="1">
                <a:solidFill>
                  <a:srgbClr val="FF0000"/>
                </a:solidFill>
                <a:effectLst/>
              </a:rPr>
              <a:t>2. Tamir edilebilir, </a:t>
            </a:r>
          </a:p>
          <a:p>
            <a:pPr>
              <a:lnSpc>
                <a:spcPct val="90000"/>
              </a:lnSpc>
              <a:buClrTx/>
              <a:buSzTx/>
              <a:buFontTx/>
              <a:buNone/>
            </a:pPr>
            <a:r>
              <a:rPr lang="tr-TR" sz="2400" b="1" i="1">
                <a:solidFill>
                  <a:srgbClr val="FF0000"/>
                </a:solidFill>
                <a:effectLst/>
              </a:rPr>
              <a:t>3. Rekombine olabilir.</a:t>
            </a:r>
            <a:endParaRPr lang="tr-TR" sz="2400" b="1" i="1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tr-TR" sz="2400" i="1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9438" y="0"/>
            <a:ext cx="3484562" cy="6858000"/>
          </a:xfrm>
          <a:prstGeom prst="rect">
            <a:avLst/>
          </a:prstGeom>
          <a:noFill/>
        </p:spPr>
      </p:pic>
      <p:sp>
        <p:nvSpPr>
          <p:cNvPr id="242692" name="Rectangle 4"/>
          <p:cNvSpPr>
            <a:spLocks noChangeArrowheads="1"/>
          </p:cNvSpPr>
          <p:nvPr/>
        </p:nvSpPr>
        <p:spPr bwMode="auto">
          <a:xfrm>
            <a:off x="250825" y="1700213"/>
            <a:ext cx="525780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tr-TR" sz="40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DNA sarmalında zincirler birbirlerinin tamamlayıcısıdır.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b="1" i="1">
                <a:solidFill>
                  <a:schemeClr val="accent1"/>
                </a:solidFill>
              </a:rPr>
              <a:t>Ökaryotik Hücre Genomu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8600" cy="48529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tr-TR" sz="2400" b="1" i="1">
                <a:effectLst/>
              </a:rPr>
              <a:t>En az iki veya daha fazla sayıda kromozom içerir.</a:t>
            </a:r>
          </a:p>
          <a:p>
            <a:pPr>
              <a:lnSpc>
                <a:spcPct val="80000"/>
              </a:lnSpc>
            </a:pPr>
            <a:r>
              <a:rPr lang="tr-TR" sz="2400" b="1" i="1">
                <a:effectLst/>
              </a:rPr>
              <a:t>Diploid organizmalarda her kromozun bir ikizi bulunur.</a:t>
            </a:r>
          </a:p>
          <a:p>
            <a:pPr>
              <a:lnSpc>
                <a:spcPct val="80000"/>
              </a:lnSpc>
            </a:pPr>
            <a:r>
              <a:rPr lang="tr-TR" sz="2400" b="1" i="1">
                <a:effectLst/>
              </a:rPr>
              <a:t>Kromozom çiftlerince taşınan genler sunum (ekspresyon) aşamasında çekinik (resesif) veya baskın (dominant) olarak isimlendirilir.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600200"/>
            <a:ext cx="4038600" cy="50688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tr-TR" sz="2400" b="1" i="1">
                <a:effectLst/>
              </a:rPr>
              <a:t>Ökaryotik hücrelerde kromozomal DNA dışında, mitokondri ve kloroplast gibi organellerde de onların işlevinden sorumlu genlerin bulunduğu çembersel DNA molekülleri vardır.</a:t>
            </a:r>
          </a:p>
          <a:p>
            <a:pPr>
              <a:lnSpc>
                <a:spcPct val="80000"/>
              </a:lnSpc>
            </a:pPr>
            <a:r>
              <a:rPr lang="tr-TR" sz="2400" b="1" i="1">
                <a:effectLst/>
              </a:rPr>
              <a:t>Ökaryotik hücrelerin DNA’sındaki genler arasında </a:t>
            </a:r>
            <a:r>
              <a:rPr lang="tr-TR" sz="2400" b="1" i="1">
                <a:solidFill>
                  <a:srgbClr val="1CF87A"/>
                </a:solidFill>
                <a:effectLst/>
              </a:rPr>
              <a:t>İNTRON</a:t>
            </a:r>
            <a:r>
              <a:rPr lang="tr-TR" sz="2400" b="1" i="1">
                <a:solidFill>
                  <a:schemeClr val="accent1"/>
                </a:solidFill>
                <a:effectLst/>
              </a:rPr>
              <a:t> </a:t>
            </a:r>
            <a:r>
              <a:rPr lang="tr-TR" sz="2400" b="1" i="1">
                <a:effectLst/>
              </a:rPr>
              <a:t>adı verilen ve herhangi bir ürüne çevrilmeyen baz dizileri bulunur.</a:t>
            </a:r>
          </a:p>
          <a:p>
            <a:pPr>
              <a:lnSpc>
                <a:spcPct val="80000"/>
              </a:lnSpc>
            </a:pPr>
            <a:endParaRPr lang="tr-TR" sz="2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7813"/>
            <a:ext cx="8207375" cy="1422400"/>
          </a:xfrm>
        </p:spPr>
        <p:txBody>
          <a:bodyPr/>
          <a:lstStyle/>
          <a:p>
            <a:r>
              <a:rPr lang="tr-TR" b="1" i="1">
                <a:solidFill>
                  <a:schemeClr val="accent1"/>
                </a:solidFill>
              </a:rPr>
              <a:t>Prokaryotik Hücre Genomu</a:t>
            </a:r>
            <a:endParaRPr lang="tr-TR">
              <a:solidFill>
                <a:schemeClr val="accent1"/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981200"/>
            <a:ext cx="8458200" cy="4616450"/>
          </a:xfrm>
          <a:ln/>
        </p:spPr>
        <p:txBody>
          <a:bodyPr/>
          <a:lstStyle/>
          <a:p>
            <a:r>
              <a:rPr lang="tr-TR" b="1" i="1">
                <a:effectLst/>
              </a:rPr>
              <a:t>Yaklaşık 4.000 kbç. (yaklaşık 1 mm.)</a:t>
            </a:r>
          </a:p>
          <a:p>
            <a:pPr>
              <a:buFont typeface="Wingdings" pitchFamily="2" charset="2"/>
              <a:buNone/>
            </a:pPr>
            <a:r>
              <a:rPr lang="tr-TR" b="1" i="1">
                <a:effectLst/>
              </a:rPr>
              <a:t>	büyüklüğünde tek bir dairesel DNA sarmalından oluşmuştur. (kbç=1.000 baz çifti)</a:t>
            </a:r>
          </a:p>
          <a:p>
            <a:r>
              <a:rPr lang="tr-TR" b="1" i="1">
                <a:effectLst/>
              </a:rPr>
              <a:t>Her genin tek bir kopyası bulunur. </a:t>
            </a:r>
            <a:r>
              <a:rPr lang="tr-TR" b="1" i="1">
                <a:solidFill>
                  <a:srgbClr val="99FF33"/>
                </a:solidFill>
                <a:effectLst/>
              </a:rPr>
              <a:t>(Haploid genom)</a:t>
            </a:r>
            <a:endParaRPr lang="tr-TR" b="1" i="1">
              <a:effectLst/>
            </a:endParaRPr>
          </a:p>
          <a:p>
            <a:pPr>
              <a:buFont typeface="Wingdings" pitchFamily="2" charset="2"/>
              <a:buNone/>
            </a:pPr>
            <a:endParaRPr lang="tr-TR" b="1" i="1">
              <a:effectLst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2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68913" y="0"/>
            <a:ext cx="3875087" cy="6858000"/>
          </a:xfrm>
          <a:prstGeom prst="rect">
            <a:avLst/>
          </a:prstGeom>
          <a:noFill/>
        </p:spPr>
      </p:pic>
      <p:sp>
        <p:nvSpPr>
          <p:cNvPr id="239620" name="Rectangle 4"/>
          <p:cNvSpPr>
            <a:spLocks noChangeArrowheads="1"/>
          </p:cNvSpPr>
          <p:nvPr/>
        </p:nvSpPr>
        <p:spPr bwMode="auto">
          <a:xfrm>
            <a:off x="179388" y="1916113"/>
            <a:ext cx="4968875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tr-TR" sz="36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Ökaryotik hücrelerde prokaryotlardan daha fazla DNA vardır.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628775"/>
            <a:ext cx="8512175" cy="48958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38596" name="Rectangle 4"/>
          <p:cNvSpPr>
            <a:spLocks noChangeArrowheads="1"/>
          </p:cNvSpPr>
          <p:nvPr/>
        </p:nvSpPr>
        <p:spPr bwMode="auto">
          <a:xfrm>
            <a:off x="539750" y="188913"/>
            <a:ext cx="79200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tr-TR" sz="40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Bazı organizmalardaki normal kromozom sayıları</a:t>
            </a:r>
            <a:endParaRPr lang="tr-TR" sz="4400" b="1" i="1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268413"/>
            <a:ext cx="7704138" cy="504031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40644" name="Rectangle 4"/>
          <p:cNvSpPr>
            <a:spLocks noChangeArrowheads="1"/>
          </p:cNvSpPr>
          <p:nvPr/>
        </p:nvSpPr>
        <p:spPr bwMode="auto">
          <a:xfrm>
            <a:off x="250825" y="112713"/>
            <a:ext cx="87137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tr-TR" sz="32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Prokaryot hücrelerin aksine ökaryotik hücrelerin organellerinde de DNA bulunur.</a:t>
            </a:r>
          </a:p>
        </p:txBody>
      </p:sp>
      <p:sp>
        <p:nvSpPr>
          <p:cNvPr id="240650" name="Rectangle 10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6281738"/>
            <a:ext cx="9144000" cy="576262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tr-TR" sz="2400" b="1" i="1">
                <a:solidFill>
                  <a:srgbClr val="1CF87A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Bölünmekte olan mitokondri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sz="4000" b="1" i="1">
                <a:solidFill>
                  <a:schemeClr val="accent1"/>
                </a:solidFill>
              </a:rPr>
              <a:t>Bakteri hücresinde </a:t>
            </a:r>
            <a:br>
              <a:rPr lang="tr-TR" sz="4000" b="1" i="1">
                <a:solidFill>
                  <a:schemeClr val="accent1"/>
                </a:solidFill>
              </a:rPr>
            </a:br>
            <a:r>
              <a:rPr lang="tr-TR" sz="4000" b="1" i="1">
                <a:solidFill>
                  <a:schemeClr val="accent1"/>
                </a:solidFill>
              </a:rPr>
              <a:t>Kromozom Dışı Oluşumlar</a:t>
            </a:r>
          </a:p>
        </p:txBody>
      </p:sp>
      <p:sp>
        <p:nvSpPr>
          <p:cNvPr id="2375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22463"/>
            <a:ext cx="4038600" cy="4530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tr-TR" sz="2400" b="1" i="1">
                <a:effectLst/>
              </a:rPr>
              <a:t>Çoğu bakterinin sitoplazmasında kromozomal DNA dışında </a:t>
            </a:r>
            <a:r>
              <a:rPr lang="tr-TR" sz="2400" b="1" i="1">
                <a:solidFill>
                  <a:srgbClr val="1CF87A"/>
                </a:solidFill>
                <a:effectLst/>
              </a:rPr>
              <a:t>PLASMİD</a:t>
            </a:r>
            <a:r>
              <a:rPr lang="tr-TR" sz="2400" b="1" i="1">
                <a:solidFill>
                  <a:srgbClr val="FF0000"/>
                </a:solidFill>
                <a:effectLst/>
              </a:rPr>
              <a:t> </a:t>
            </a:r>
            <a:r>
              <a:rPr lang="tr-TR" sz="2400" b="1" i="1">
                <a:solidFill>
                  <a:srgbClr val="FFFF00"/>
                </a:solidFill>
                <a:effectLst/>
              </a:rPr>
              <a:t> </a:t>
            </a:r>
            <a:r>
              <a:rPr lang="tr-TR" sz="2400" b="1" i="1">
                <a:effectLst/>
              </a:rPr>
              <a:t>denen dairesel yapılı DNA molekülleri ve </a:t>
            </a:r>
            <a:r>
              <a:rPr lang="tr-TR" sz="2400" b="1" i="1">
                <a:solidFill>
                  <a:srgbClr val="1CF87A"/>
                </a:solidFill>
                <a:effectLst/>
              </a:rPr>
              <a:t>BAKTERİOFAJ</a:t>
            </a:r>
            <a:r>
              <a:rPr lang="tr-TR" sz="2400" b="1" i="1">
                <a:solidFill>
                  <a:schemeClr val="accent2"/>
                </a:solidFill>
                <a:effectLst/>
              </a:rPr>
              <a:t> </a:t>
            </a:r>
            <a:r>
              <a:rPr lang="tr-TR" sz="2400" b="1" i="1">
                <a:effectLst/>
              </a:rPr>
              <a:t>genomları bulunur. </a:t>
            </a:r>
          </a:p>
        </p:txBody>
      </p:sp>
      <p:sp>
        <p:nvSpPr>
          <p:cNvPr id="23757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922463"/>
            <a:ext cx="4038600" cy="4530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tr-TR" sz="2400" b="1" i="1">
                <a:solidFill>
                  <a:srgbClr val="1CF87A"/>
                </a:solidFill>
                <a:effectLst/>
              </a:rPr>
              <a:t>Plasmidler</a:t>
            </a:r>
            <a:r>
              <a:rPr lang="tr-TR" sz="2400" b="1" i="1">
                <a:effectLst/>
              </a:rPr>
              <a:t> kendi replikasyonlarını sağlayacak genler dışında antibiyotik direnci, toksin sentezi ve enzim sentezi ile ilgili genleri de taşır. </a:t>
            </a:r>
          </a:p>
          <a:p>
            <a:pPr>
              <a:lnSpc>
                <a:spcPct val="90000"/>
              </a:lnSpc>
            </a:pPr>
            <a:r>
              <a:rPr lang="tr-TR" sz="2400" b="1" i="1">
                <a:solidFill>
                  <a:srgbClr val="1CF87A"/>
                </a:solidFill>
                <a:effectLst/>
              </a:rPr>
              <a:t>REPLİKON:</a:t>
            </a:r>
            <a:r>
              <a:rPr lang="tr-TR" sz="2400" b="1" i="1">
                <a:effectLst/>
              </a:rPr>
              <a:t> Bakteri hücresi içinde bağımsız olarak kendilerini eşletme özelliğine sahip birimler</a:t>
            </a:r>
          </a:p>
          <a:p>
            <a:pPr>
              <a:lnSpc>
                <a:spcPct val="90000"/>
              </a:lnSpc>
            </a:pPr>
            <a:endParaRPr lang="tr-TR" sz="24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550" name="Picture 6"/>
          <p:cNvPicPr>
            <a:picLocks noChangeAspect="1" noChangeArrowheads="1"/>
          </p:cNvPicPr>
          <p:nvPr/>
        </p:nvPicPr>
        <p:blipFill>
          <a:blip r:embed="rId2"/>
          <a:srcRect l="1260" t="1765" r="1260" b="1765"/>
          <a:stretch>
            <a:fillRect/>
          </a:stretch>
        </p:blipFill>
        <p:spPr bwMode="auto">
          <a:xfrm>
            <a:off x="857250" y="1365250"/>
            <a:ext cx="7427913" cy="52451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36548" name="Rectangle 4"/>
          <p:cNvSpPr>
            <a:spLocks noChangeArrowheads="1"/>
          </p:cNvSpPr>
          <p:nvPr/>
        </p:nvSpPr>
        <p:spPr bwMode="auto">
          <a:xfrm>
            <a:off x="0" y="152400"/>
            <a:ext cx="9144000" cy="97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tr-TR" sz="40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Bakterilerde kromozomal ve ekstra kromozomal DNA bulunur</a:t>
            </a:r>
            <a:endParaRPr lang="tr-TR" sz="4400" b="1" i="1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b="1" i="1">
                <a:solidFill>
                  <a:schemeClr val="accent1"/>
                </a:solidFill>
              </a:rPr>
              <a:t>Virus Genomu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tr-TR" sz="2400" b="1" i="1">
                <a:effectLst/>
              </a:rPr>
              <a:t>Proteinden yapılmış bir kılıf içinde</a:t>
            </a:r>
          </a:p>
          <a:p>
            <a:r>
              <a:rPr lang="tr-TR" sz="2400" b="1" i="1">
                <a:effectLst/>
              </a:rPr>
              <a:t>Tek veya çift iplikçikli</a:t>
            </a:r>
          </a:p>
          <a:p>
            <a:r>
              <a:rPr lang="tr-TR" sz="2400" b="1" i="1">
                <a:effectLst/>
              </a:rPr>
              <a:t>DNA veya RNA molekülünden oluşmuştur.</a:t>
            </a:r>
          </a:p>
          <a:p>
            <a:r>
              <a:rPr lang="tr-TR" sz="2400" b="1" i="1">
                <a:effectLst/>
              </a:rPr>
              <a:t>Virus genomu hem kendi yapısına ait, hemde konak hücreyi kontrolu altına alabilecek genleri taşır.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tr-TR" sz="2400" b="1" i="1">
                <a:effectLst/>
              </a:rPr>
              <a:t>Kendi replikasyonu için konak hücrenin makromolekül sistemine ve metabolik enerjisine ihtiyaç duyar. Bu nedenle viruslar hücre dışında üreyebilme ve uzun süre yaşayabilme özelliğine sahip</a:t>
            </a:r>
          </a:p>
          <a:p>
            <a:pPr>
              <a:buFont typeface="Wingdings" pitchFamily="2" charset="2"/>
              <a:buNone/>
            </a:pPr>
            <a:r>
              <a:rPr lang="tr-TR" sz="2400" b="1" i="1">
                <a:effectLst/>
              </a:rPr>
              <a:t>	</a:t>
            </a:r>
            <a:r>
              <a:rPr lang="tr-TR" sz="2000" b="1" i="1">
                <a:solidFill>
                  <a:srgbClr val="1CF87A"/>
                </a:solidFill>
                <a:effectLst/>
              </a:rPr>
              <a:t>DEĞİLLERDİR.</a:t>
            </a:r>
          </a:p>
          <a:p>
            <a:endParaRPr lang="tr-TR" sz="2400">
              <a:solidFill>
                <a:srgbClr val="1CF87A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tr-TR" b="1" i="1">
                <a:solidFill>
                  <a:schemeClr val="accent1"/>
                </a:solidFill>
              </a:rPr>
              <a:t>DNA Replikasyonu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tr-TR" sz="2400" b="1" i="1">
                <a:effectLst/>
              </a:rPr>
              <a:t>Hücre çoğalmasında DNA replikasyonu şarttır.</a:t>
            </a:r>
          </a:p>
          <a:p>
            <a:pPr>
              <a:lnSpc>
                <a:spcPct val="90000"/>
              </a:lnSpc>
            </a:pPr>
            <a:r>
              <a:rPr lang="tr-TR" sz="2400" b="1" i="1">
                <a:effectLst/>
              </a:rPr>
              <a:t>Çift iplikçikli DNA’nın kopyalanmasında yarı tutucu (semi-konservatif ) model ile her bir iplikçik ayrı ayrı kopyalanır.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716463" y="1557338"/>
            <a:ext cx="4032250" cy="4530725"/>
          </a:xfrm>
        </p:spPr>
        <p:txBody>
          <a:bodyPr/>
          <a:lstStyle/>
          <a:p>
            <a:r>
              <a:rPr lang="tr-TR" sz="2400" b="1" i="1">
                <a:effectLst/>
              </a:rPr>
              <a:t>Sonuçta, hücre bölünmesini takiben oluşan yavru hücrelerin her birinde, </a:t>
            </a:r>
          </a:p>
          <a:p>
            <a:pPr lvl="1"/>
            <a:r>
              <a:rPr lang="tr-TR" sz="2000" b="1" i="1">
                <a:effectLst/>
              </a:rPr>
              <a:t>biri yeni  sentezlenmiş,</a:t>
            </a:r>
          </a:p>
          <a:p>
            <a:pPr lvl="1"/>
            <a:r>
              <a:rPr lang="tr-TR" sz="2000" b="1" i="1">
                <a:effectLst/>
              </a:rPr>
              <a:t>diğeri ana hücreye ait</a:t>
            </a:r>
          </a:p>
          <a:p>
            <a:pPr>
              <a:buFont typeface="Wingdings" pitchFamily="2" charset="2"/>
              <a:buNone/>
            </a:pPr>
            <a:r>
              <a:rPr lang="tr-TR" sz="2400" b="1" i="1">
                <a:effectLst/>
              </a:rPr>
              <a:t>	çift iplikçikli DNA molekülleri bulunur.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30850" y="0"/>
            <a:ext cx="3613150" cy="6858000"/>
          </a:xfrm>
          <a:prstGeom prst="rect">
            <a:avLst/>
          </a:prstGeom>
          <a:noFill/>
        </p:spPr>
      </p:pic>
      <p:sp>
        <p:nvSpPr>
          <p:cNvPr id="243716" name="Rectangle 4"/>
          <p:cNvSpPr>
            <a:spLocks noChangeArrowheads="1"/>
          </p:cNvSpPr>
          <p:nvPr/>
        </p:nvSpPr>
        <p:spPr bwMode="auto">
          <a:xfrm>
            <a:off x="395288" y="260350"/>
            <a:ext cx="4897437" cy="64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tr-TR" sz="40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DNA replikasyonu</a:t>
            </a:r>
            <a:endParaRPr lang="tr-TR" sz="4400" b="1" i="1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b="1" i="1">
                <a:solidFill>
                  <a:schemeClr val="accent1"/>
                </a:solidFill>
              </a:rPr>
              <a:t>RNA ile ilgili temel kavramlar</a:t>
            </a:r>
          </a:p>
        </p:txBody>
      </p:sp>
      <p:sp>
        <p:nvSpPr>
          <p:cNvPr id="326660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330700" cy="4708525"/>
          </a:xfrm>
        </p:spPr>
        <p:txBody>
          <a:bodyPr/>
          <a:lstStyle/>
          <a:p>
            <a:pPr>
              <a:buClrTx/>
              <a:buSzTx/>
              <a:buFontTx/>
              <a:buNone/>
            </a:pPr>
            <a:r>
              <a:rPr lang="tr-TR" b="1" i="1">
                <a:solidFill>
                  <a:srgbClr val="1CF87A"/>
                </a:solidFill>
                <a:effectLst/>
              </a:rPr>
              <a:t>Ribozomal RNA (rRNA):</a:t>
            </a:r>
            <a:r>
              <a:rPr lang="tr-TR" b="1" i="1">
                <a:effectLst/>
              </a:rPr>
              <a:t> </a:t>
            </a:r>
            <a:r>
              <a:rPr lang="tr-TR" sz="2400" b="1" i="1">
                <a:effectLst/>
              </a:rPr>
              <a:t>proteinlerin sentez edildiği Ribozomların yapısal bileşenidir. </a:t>
            </a:r>
          </a:p>
          <a:p>
            <a:pPr>
              <a:buClrTx/>
              <a:buSzTx/>
              <a:buFontTx/>
              <a:buNone/>
            </a:pPr>
            <a:r>
              <a:rPr lang="tr-TR" b="1" i="1">
                <a:solidFill>
                  <a:srgbClr val="1CF87A"/>
                </a:solidFill>
                <a:effectLst/>
              </a:rPr>
              <a:t>Mesajcı RNA (mRNA):</a:t>
            </a:r>
            <a:r>
              <a:rPr lang="tr-TR" sz="2400" b="1" i="1">
                <a:solidFill>
                  <a:srgbClr val="1CF87A"/>
                </a:solidFill>
                <a:effectLst/>
              </a:rPr>
              <a:t> </a:t>
            </a:r>
            <a:r>
              <a:rPr lang="tr-TR" sz="2400" b="1" i="1">
                <a:effectLst/>
              </a:rPr>
              <a:t>Genetik bilgiyi nükleustan sitoplazmaya ribozomlara taşır. Bir gen veya gen seti ile bir veya daha fazla polipeptid’in amino asid dizesini kodlar. </a:t>
            </a:r>
            <a:endParaRPr lang="tr-TR" b="1" i="1"/>
          </a:p>
        </p:txBody>
      </p:sp>
      <p:sp>
        <p:nvSpPr>
          <p:cNvPr id="326661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5003800" y="1600200"/>
            <a:ext cx="3960813" cy="4530725"/>
          </a:xfrm>
        </p:spPr>
        <p:txBody>
          <a:bodyPr/>
          <a:lstStyle/>
          <a:p>
            <a:pPr>
              <a:buClrTx/>
              <a:buSzTx/>
              <a:buFontTx/>
              <a:buNone/>
            </a:pPr>
            <a:r>
              <a:rPr lang="tr-TR" b="1" i="1">
                <a:solidFill>
                  <a:srgbClr val="1CF87A"/>
                </a:solidFill>
                <a:effectLst/>
              </a:rPr>
              <a:t>Transfer RNA (tRNA): </a:t>
            </a:r>
            <a:r>
              <a:rPr lang="tr-TR" sz="2400" b="1" i="1">
                <a:effectLst/>
              </a:rPr>
              <a:t>mRNA’daki genetik bilgiyi spesifik amino asid dizelerine transfer eder. mRNA’daki bilgileri okur ve protein sentezi esnasında uygun amino asidleri uzayan polipeptid zincirine ekler. </a:t>
            </a:r>
            <a:endParaRPr lang="tr-TR" b="1" i="1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b="1" i="1">
                <a:solidFill>
                  <a:schemeClr val="accent1"/>
                </a:solidFill>
              </a:rPr>
              <a:t>RNA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4213" y="1628775"/>
            <a:ext cx="4175125" cy="45307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r-TR" sz="2400" b="1" i="1">
                <a:effectLst/>
              </a:rPr>
              <a:t>Ribonükleik asit: </a:t>
            </a:r>
          </a:p>
          <a:p>
            <a:r>
              <a:rPr lang="tr-TR" sz="2400" b="1" i="1">
                <a:effectLst/>
              </a:rPr>
              <a:t>adenin, </a:t>
            </a:r>
          </a:p>
          <a:p>
            <a:r>
              <a:rPr lang="tr-TR" sz="2400" b="1" i="1">
                <a:effectLst/>
              </a:rPr>
              <a:t>guanin, </a:t>
            </a:r>
          </a:p>
          <a:p>
            <a:r>
              <a:rPr lang="tr-TR" sz="2400" b="1" i="1">
                <a:effectLst/>
              </a:rPr>
              <a:t>sitozin ve </a:t>
            </a:r>
          </a:p>
          <a:p>
            <a:r>
              <a:rPr lang="tr-TR" sz="2400" b="1" i="1" u="sng">
                <a:effectLst/>
              </a:rPr>
              <a:t>urasil</a:t>
            </a:r>
            <a:r>
              <a:rPr lang="tr-TR" sz="2400" b="1" i="1">
                <a:effectLst/>
              </a:rPr>
              <a:t>’in </a:t>
            </a:r>
          </a:p>
          <a:p>
            <a:pPr>
              <a:buFont typeface="Wingdings" pitchFamily="2" charset="2"/>
              <a:buNone/>
            </a:pPr>
            <a:r>
              <a:rPr lang="tr-TR" sz="2400" b="1" i="1">
                <a:effectLst/>
              </a:rPr>
              <a:t>	kullanıldığı nükleozidlerden oluşmuştur. 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284663" y="1600200"/>
            <a:ext cx="4751387" cy="45307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r-TR" sz="2400" b="1" i="1">
                <a:effectLst/>
              </a:rPr>
              <a:t>Bir çok hücrede tek iplik halinde bulunan RNA molekülünün hücre içinde adeta bir enzim gibi çalıştığı bilinmekle beraber asıl görevi DNA ile iletişimi sağlamaktır.</a:t>
            </a:r>
          </a:p>
          <a:p>
            <a:endParaRPr lang="tr-TR" sz="24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9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188913"/>
            <a:ext cx="5637212" cy="65246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84997" name="Rectangle 5"/>
          <p:cNvSpPr>
            <a:spLocks noChangeArrowheads="1"/>
          </p:cNvSpPr>
          <p:nvPr/>
        </p:nvSpPr>
        <p:spPr bwMode="auto">
          <a:xfrm>
            <a:off x="250825" y="1484313"/>
            <a:ext cx="2952750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tr-TR" sz="40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Ribozomal subüniteler</a:t>
            </a:r>
            <a:endParaRPr lang="tr-TR" sz="4400" b="1" i="1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179388" y="5949950"/>
            <a:ext cx="3103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i="1">
                <a:solidFill>
                  <a:srgbClr val="1CF87A"/>
                </a:solidFill>
                <a:effectLst/>
                <a:latin typeface="Arial" charset="0"/>
              </a:rPr>
              <a:t>S: Svedberg ünitesi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b="1" i="1">
                <a:solidFill>
                  <a:schemeClr val="accent1"/>
                </a:solidFill>
                <a:effectLst/>
              </a:rPr>
              <a:t>Protein Sentezi:</a:t>
            </a:r>
            <a:endParaRPr lang="tr-TR" b="1" i="1">
              <a:solidFill>
                <a:schemeClr val="accent1"/>
              </a:solidFill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tr-TR" sz="2400" b="1" i="1">
                <a:effectLst/>
              </a:rPr>
              <a:t>DNA üzerinde birbirleri ile yakın ilişkide bulunan gen gruplarındaki (operon) genetik bilginin mRNA’ya aktarılması ve kopyalanması </a:t>
            </a:r>
          </a:p>
          <a:p>
            <a:pPr>
              <a:lnSpc>
                <a:spcPct val="90000"/>
              </a:lnSpc>
            </a:pPr>
            <a:r>
              <a:rPr lang="tr-TR" sz="2400" b="1" i="1">
                <a:effectLst/>
              </a:rPr>
              <a:t>RNA’nın ribozomlara (polizomlara) ulaşması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tr-TR" sz="2400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tr-TR" sz="2400" b="1" i="1">
                <a:effectLst/>
              </a:rPr>
              <a:t>mRNA’nın ribozomun 30 S oluğuna bağlanması, 50 S parçasının bağlantı kurması, mRNA’nın oluğa yerleşmesi</a:t>
            </a:r>
          </a:p>
          <a:p>
            <a:pPr>
              <a:lnSpc>
                <a:spcPct val="90000"/>
              </a:lnSpc>
            </a:pPr>
            <a:r>
              <a:rPr lang="tr-TR" sz="2400" b="1" i="1">
                <a:effectLst/>
              </a:rPr>
              <a:t>mRNA’daki kodonların sıra ile okunması (translasyon) 	</a:t>
            </a:r>
            <a:endParaRPr lang="tr-TR" sz="2400" b="1" i="1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4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6263" y="1052513"/>
            <a:ext cx="8243887" cy="554513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42340" name="Rectangle 4"/>
          <p:cNvSpPr>
            <a:spLocks noChangeArrowheads="1"/>
          </p:cNvSpPr>
          <p:nvPr/>
        </p:nvSpPr>
        <p:spPr bwMode="auto">
          <a:xfrm>
            <a:off x="685800" y="190500"/>
            <a:ext cx="7989888" cy="71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tr-TR" sz="44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Santral Dogma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46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125538"/>
            <a:ext cx="8424862" cy="550386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75460" name="Rectangle 4"/>
          <p:cNvSpPr>
            <a:spLocks noChangeArrowheads="1"/>
          </p:cNvSpPr>
          <p:nvPr/>
        </p:nvSpPr>
        <p:spPr bwMode="auto">
          <a:xfrm>
            <a:off x="0" y="0"/>
            <a:ext cx="914400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tr-TR" sz="32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E.coli’de RNA polimeraz ile transkripsiyon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8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908050"/>
            <a:ext cx="8532813" cy="56896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76484" name="Rectangle 4"/>
          <p:cNvSpPr>
            <a:spLocks noChangeArrowheads="1"/>
          </p:cNvSpPr>
          <p:nvPr/>
        </p:nvSpPr>
        <p:spPr bwMode="auto">
          <a:xfrm>
            <a:off x="0" y="188913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tr-TR" sz="32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Transkripsiyon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412875"/>
            <a:ext cx="8459787" cy="515143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36196" name="Rectangle 4"/>
          <p:cNvSpPr>
            <a:spLocks noChangeArrowheads="1"/>
          </p:cNvSpPr>
          <p:nvPr/>
        </p:nvSpPr>
        <p:spPr bwMode="auto">
          <a:xfrm>
            <a:off x="0" y="0"/>
            <a:ext cx="91440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tr-TR" sz="40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Bakterilerde transkripsiyon ve translasyonun eşleşmesi</a:t>
            </a:r>
            <a:endParaRPr lang="tr-TR" sz="4400" b="1" i="1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51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1638" y="260350"/>
            <a:ext cx="4724400" cy="6381750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34149" name="Rectangle 5"/>
          <p:cNvSpPr>
            <a:spLocks noChangeArrowheads="1"/>
          </p:cNvSpPr>
          <p:nvPr/>
        </p:nvSpPr>
        <p:spPr bwMode="auto">
          <a:xfrm>
            <a:off x="733425" y="585788"/>
            <a:ext cx="28305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tr-TR" sz="44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Polizom</a:t>
            </a:r>
          </a:p>
        </p:txBody>
      </p:sp>
      <p:sp>
        <p:nvSpPr>
          <p:cNvPr id="134148" name="Text Box 4"/>
          <p:cNvSpPr txBox="1">
            <a:spLocks noChangeArrowheads="1"/>
          </p:cNvSpPr>
          <p:nvPr/>
        </p:nvSpPr>
        <p:spPr bwMode="auto">
          <a:xfrm>
            <a:off x="250825" y="2133600"/>
            <a:ext cx="3817938" cy="270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i="1">
                <a:effectLst/>
                <a:latin typeface="Arial" charset="0"/>
              </a:rPr>
              <a:t>Hem ökaryotik, hem de prokaryotik hücrelerde protein sentezinde 10 ile 100 ribozom aynı anda </a:t>
            </a:r>
          </a:p>
          <a:p>
            <a:r>
              <a:rPr lang="tr-TR" b="1" i="1">
                <a:effectLst/>
                <a:latin typeface="Arial" charset="0"/>
              </a:rPr>
              <a:t>aktiftir. </a:t>
            </a:r>
          </a:p>
          <a:p>
            <a:endParaRPr lang="tr-TR" b="1" i="1">
              <a:effectLst/>
              <a:latin typeface="Arial" charset="0"/>
            </a:endParaRPr>
          </a:p>
          <a:p>
            <a:r>
              <a:rPr lang="tr-TR" b="1" i="1">
                <a:effectLst/>
                <a:latin typeface="Arial" charset="0"/>
              </a:rPr>
              <a:t>Bunlara </a:t>
            </a:r>
            <a:r>
              <a:rPr lang="tr-TR" sz="2800" b="1" i="1">
                <a:solidFill>
                  <a:srgbClr val="1CF87A"/>
                </a:solidFill>
                <a:effectLst/>
                <a:latin typeface="Arial" charset="0"/>
              </a:rPr>
              <a:t>polizom </a:t>
            </a:r>
            <a:r>
              <a:rPr lang="tr-TR" b="1" i="1">
                <a:effectLst/>
                <a:latin typeface="Arial" charset="0"/>
              </a:rPr>
              <a:t>denir.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b="1" i="1">
                <a:solidFill>
                  <a:schemeClr val="accent1"/>
                </a:solidFill>
                <a:effectLst/>
              </a:rPr>
              <a:t>Protein Sentezi:</a:t>
            </a:r>
            <a:endParaRPr lang="tr-TR" b="1" i="1">
              <a:solidFill>
                <a:schemeClr val="accent1"/>
              </a:solidFill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tr-TR" sz="2400" b="1" i="1">
                <a:effectLst/>
              </a:rPr>
              <a:t>Ribozomda okunan her kodonun karşıtı olan antikodonu taşıyan tRNA’nın kendi aminoasidi yüklenmiş olarak ribozoma gelmesi ve hidrojen bağı ile mRNA’daki kodona bağlanması (aminoaçilsentetaz)</a:t>
            </a: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tr-TR" sz="2400" b="1" i="1">
                <a:effectLst/>
              </a:rPr>
              <a:t>Her bir aminoaside özgül olarak bağlanabilen tek bir tRNA vardır. Görevi, sitoplazmadaki aminoasitlere bağlanıp onları aktive ederek, ribozomlara yerleşmiş bulunan mRNA’daki uygun kodonlara taşımaktır.</a:t>
            </a:r>
            <a:endParaRPr lang="tr-TR" sz="2400"/>
          </a:p>
          <a:p>
            <a:endParaRPr lang="tr-TR" sz="240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200" y="333375"/>
            <a:ext cx="4743450" cy="62642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250825" y="2349500"/>
            <a:ext cx="3744913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tr-TR" sz="32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tRNA’nın yonca yaprağı şeklindeki sekonder yapıları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404813"/>
            <a:ext cx="5583238" cy="609758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0" y="2205038"/>
            <a:ext cx="32035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tr-TR" sz="36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Kodon ve antikodon eşleşmesi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b="1">
                <a:solidFill>
                  <a:srgbClr val="FFFF66"/>
                </a:solidFill>
              </a:rPr>
              <a:t>Genetik Sözlük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1628775"/>
            <a:ext cx="4100512" cy="46164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tr-TR" b="1" i="1" u="sng"/>
              <a:t>Alanin</a:t>
            </a:r>
            <a:r>
              <a:rPr lang="tr-TR" sz="2400" b="1"/>
              <a:t>		GC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/>
              <a:t>				GC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</a:p>
          <a:p>
            <a:pPr lvl="4"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/>
              <a:t>		GC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  <a:p>
            <a:pPr lvl="4"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/>
              <a:t>		GC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</a:p>
          <a:p>
            <a:pPr lvl="4">
              <a:lnSpc>
                <a:spcPct val="90000"/>
              </a:lnSpc>
              <a:buFont typeface="Wingdings" pitchFamily="2" charset="2"/>
              <a:buNone/>
            </a:pPr>
            <a:endParaRPr lang="tr-TR" sz="1600" b="1"/>
          </a:p>
          <a:p>
            <a:pPr>
              <a:lnSpc>
                <a:spcPct val="90000"/>
              </a:lnSpc>
            </a:pPr>
            <a:r>
              <a:rPr lang="tr-TR" b="1" i="1" u="sng"/>
              <a:t>Arginine</a:t>
            </a:r>
            <a:r>
              <a:rPr lang="tr-TR" sz="2400" b="1" i="1"/>
              <a:t>		</a:t>
            </a:r>
            <a:r>
              <a:rPr lang="tr-TR" sz="2400" b="1"/>
              <a:t>CG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/>
              <a:t>				CG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/>
              <a:t>				CG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  <a:p>
            <a:pPr lvl="4"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/>
              <a:t>		CG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</a:p>
          <a:p>
            <a:pPr lvl="4"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/>
              <a:t>		AG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  <a:p>
            <a:pPr lvl="4"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/>
              <a:t>		AG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787900" y="1628775"/>
            <a:ext cx="4032250" cy="46164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tr-TR" b="1" i="1" u="sng">
                <a:effectLst/>
              </a:rPr>
              <a:t>Glycine</a:t>
            </a:r>
            <a:r>
              <a:rPr lang="tr-TR" sz="2400" b="1"/>
              <a:t>		GG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/>
              <a:t>				GG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</a:p>
          <a:p>
            <a:pPr lvl="4"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/>
              <a:t>		GG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  <a:p>
            <a:pPr lvl="4"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/>
              <a:t>		GG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</a:p>
          <a:p>
            <a:pPr lvl="4">
              <a:lnSpc>
                <a:spcPct val="90000"/>
              </a:lnSpc>
              <a:buFont typeface="Wingdings" pitchFamily="2" charset="2"/>
              <a:buNone/>
            </a:pPr>
            <a:endParaRPr lang="tr-TR" sz="1600" b="1"/>
          </a:p>
          <a:p>
            <a:pPr>
              <a:lnSpc>
                <a:spcPct val="90000"/>
              </a:lnSpc>
            </a:pPr>
            <a:r>
              <a:rPr lang="tr-TR" b="1" i="1" u="sng">
                <a:effectLst/>
              </a:rPr>
              <a:t>Leucine</a:t>
            </a:r>
            <a:r>
              <a:rPr lang="tr-TR" sz="2400" b="1"/>
              <a:t>		CU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</a:t>
            </a:r>
          </a:p>
          <a:p>
            <a:pPr lvl="4"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/>
              <a:t>		CU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</a:p>
          <a:p>
            <a:pPr lvl="4"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/>
              <a:t>		CU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  <a:p>
            <a:pPr lvl="4"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/>
              <a:t>		CU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</a:p>
          <a:p>
            <a:pPr lvl="4"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/>
              <a:t>		UU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  <a:p>
            <a:pPr lvl="4"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/>
              <a:t>		UU </a:t>
            </a:r>
            <a:r>
              <a:rPr lang="tr-TR" sz="24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sz="4000" b="1" i="1">
                <a:solidFill>
                  <a:schemeClr val="accent1"/>
                </a:solidFill>
                <a:effectLst/>
              </a:rPr>
              <a:t>Protein Sentezi</a:t>
            </a:r>
            <a:r>
              <a:rPr lang="tr-TR" sz="4000" b="1" i="1">
                <a:solidFill>
                  <a:schemeClr val="accent1"/>
                </a:solidFill>
              </a:rPr>
              <a:t>nin </a:t>
            </a:r>
            <a:br>
              <a:rPr lang="tr-TR" sz="4000" b="1" i="1">
                <a:solidFill>
                  <a:schemeClr val="accent1"/>
                </a:solidFill>
              </a:rPr>
            </a:br>
            <a:r>
              <a:rPr lang="tr-TR" sz="4000" b="1" i="1">
                <a:solidFill>
                  <a:schemeClr val="accent1"/>
                </a:solidFill>
              </a:rPr>
              <a:t>Başlaması ve Bitmesi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628775"/>
            <a:ext cx="4464050" cy="48958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tr-TR" sz="2400" b="1" i="1">
                <a:effectLst/>
              </a:rPr>
              <a:t>Başlangıç Kodonu: </a:t>
            </a:r>
            <a:r>
              <a:rPr lang="tr-TR" sz="2400" b="1" i="1">
                <a:solidFill>
                  <a:srgbClr val="1CF87A"/>
                </a:solidFill>
                <a:effectLst/>
              </a:rPr>
              <a:t>AUG</a:t>
            </a:r>
          </a:p>
          <a:p>
            <a:pPr>
              <a:lnSpc>
                <a:spcPct val="90000"/>
              </a:lnSpc>
            </a:pPr>
            <a:r>
              <a:rPr lang="tr-TR" sz="2400" b="1" i="1">
                <a:effectLst/>
              </a:rPr>
              <a:t>Bitiş Kodonları	   : </a:t>
            </a:r>
            <a:r>
              <a:rPr lang="tr-TR" sz="2400" b="1" i="1">
                <a:solidFill>
                  <a:srgbClr val="1CF87A"/>
                </a:solidFill>
                <a:effectLst/>
              </a:rPr>
              <a:t>UAA,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 i="1">
                <a:solidFill>
                  <a:srgbClr val="1CF87A"/>
                </a:solidFill>
                <a:effectLst/>
              </a:rPr>
              <a:t>				     UAG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tr-TR" sz="2400" b="1" i="1">
                <a:solidFill>
                  <a:srgbClr val="1CF87A"/>
                </a:solidFill>
                <a:effectLst/>
              </a:rPr>
              <a:t>			                UGA</a:t>
            </a:r>
          </a:p>
          <a:p>
            <a:pPr>
              <a:lnSpc>
                <a:spcPct val="90000"/>
              </a:lnSpc>
            </a:pPr>
            <a:r>
              <a:rPr lang="tr-TR" sz="2400" b="1" i="1">
                <a:effectLst/>
              </a:rPr>
              <a:t>Her bir mRNA’nın ribozoma bağlandığı 5’ ucundaki ilk kodon  </a:t>
            </a:r>
            <a:r>
              <a:rPr lang="tr-TR" sz="2400" b="1" i="1" u="sng">
                <a:solidFill>
                  <a:srgbClr val="1CF87A"/>
                </a:solidFill>
                <a:effectLst/>
              </a:rPr>
              <a:t>AUG</a:t>
            </a:r>
            <a:r>
              <a:rPr lang="tr-TR" sz="2400" b="1" i="1">
                <a:solidFill>
                  <a:srgbClr val="DEFEEC"/>
                </a:solidFill>
                <a:effectLst/>
              </a:rPr>
              <a:t> </a:t>
            </a:r>
            <a:r>
              <a:rPr lang="tr-TR" sz="2400" b="1" i="1">
                <a:solidFill>
                  <a:srgbClr val="FFFF00"/>
                </a:solidFill>
                <a:effectLst/>
              </a:rPr>
              <a:t> </a:t>
            </a:r>
            <a:r>
              <a:rPr lang="tr-TR" sz="2400" b="1" i="1">
                <a:effectLst/>
              </a:rPr>
              <a:t>olup protein sentezinin  başlangıç sinyalini verir. Bu nedenle protein sentezinde ilk aminoasit formil metiyonindir. 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1628775"/>
            <a:ext cx="4572000" cy="5229225"/>
          </a:xfrm>
        </p:spPr>
        <p:txBody>
          <a:bodyPr/>
          <a:lstStyle/>
          <a:p>
            <a:r>
              <a:rPr lang="tr-TR" sz="2400" b="1" i="1">
                <a:effectLst/>
              </a:rPr>
              <a:t>Polipeptid zincir, ribozomdan ayrıldıktan sonra ilgili enzimler ile zincirin başındaki metiyonin veya formil grubu uzaklaştırılır.</a:t>
            </a:r>
          </a:p>
          <a:p>
            <a:r>
              <a:rPr lang="tr-TR" sz="2400" b="1" i="1">
                <a:effectLst/>
              </a:rPr>
              <a:t>mRNA’nın son kısımlarında yer alan  </a:t>
            </a:r>
            <a:r>
              <a:rPr lang="tr-TR" sz="2400" b="1" i="1" u="sng">
                <a:solidFill>
                  <a:srgbClr val="1CF87A"/>
                </a:solidFill>
                <a:effectLst/>
              </a:rPr>
              <a:t>UAA,</a:t>
            </a:r>
            <a:r>
              <a:rPr lang="tr-TR" sz="2400" b="1" i="1">
                <a:solidFill>
                  <a:srgbClr val="1CF87A"/>
                </a:solidFill>
                <a:effectLst/>
              </a:rPr>
              <a:t> </a:t>
            </a:r>
            <a:r>
              <a:rPr lang="tr-TR" sz="2400" b="1" i="1" u="sng">
                <a:solidFill>
                  <a:srgbClr val="1CF87A"/>
                </a:solidFill>
                <a:effectLst/>
              </a:rPr>
              <a:t>UAG</a:t>
            </a:r>
            <a:r>
              <a:rPr lang="tr-TR" sz="2400" b="1" i="1">
                <a:effectLst/>
              </a:rPr>
              <a:t> ve </a:t>
            </a:r>
            <a:r>
              <a:rPr lang="tr-TR" sz="2400" b="1" i="1" u="sng">
                <a:solidFill>
                  <a:srgbClr val="1CF87A"/>
                </a:solidFill>
                <a:effectLst/>
              </a:rPr>
              <a:t>UGA</a:t>
            </a:r>
            <a:r>
              <a:rPr lang="tr-TR" sz="2400" b="1" i="1">
                <a:solidFill>
                  <a:srgbClr val="1CF87A"/>
                </a:solidFill>
                <a:effectLst/>
              </a:rPr>
              <a:t> </a:t>
            </a:r>
            <a:r>
              <a:rPr lang="tr-TR" sz="2400" b="1" i="1">
                <a:effectLst/>
              </a:rPr>
              <a:t> kodonları okunma işleminin sonlanmasında rol oynar ve işi biten mRNA’ların ribozomdan ayrılmasını sağlar.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8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0013" y="260350"/>
            <a:ext cx="3784600" cy="63817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01381" name="Rectangle 5"/>
          <p:cNvSpPr>
            <a:spLocks noChangeArrowheads="1"/>
          </p:cNvSpPr>
          <p:nvPr/>
        </p:nvSpPr>
        <p:spPr bwMode="auto">
          <a:xfrm>
            <a:off x="0" y="315913"/>
            <a:ext cx="5003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tr-TR" sz="40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Protein Sentezinin Başlaması</a:t>
            </a:r>
          </a:p>
        </p:txBody>
      </p:sp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179388" y="1700213"/>
            <a:ext cx="4824412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i="1">
                <a:effectLst/>
                <a:latin typeface="Arial" charset="0"/>
              </a:rPr>
              <a:t>Bakteriyel ribozomda amino açil tRNA’ların bağlandığı üç bölge vardır: </a:t>
            </a:r>
          </a:p>
          <a:p>
            <a:r>
              <a:rPr lang="tr-TR" b="1" i="1">
                <a:effectLst/>
                <a:latin typeface="Arial" charset="0"/>
              </a:rPr>
              <a:t>1. Amino açil veya A bölgesi, </a:t>
            </a:r>
          </a:p>
          <a:p>
            <a:r>
              <a:rPr lang="tr-TR" b="1" i="1">
                <a:effectLst/>
                <a:latin typeface="Arial" charset="0"/>
              </a:rPr>
              <a:t>2. P bölgesi, </a:t>
            </a:r>
          </a:p>
          <a:p>
            <a:r>
              <a:rPr lang="tr-TR" b="1" i="1">
                <a:effectLst/>
                <a:latin typeface="Arial" charset="0"/>
              </a:rPr>
              <a:t>3. E (çıkış) bölgesi </a:t>
            </a:r>
          </a:p>
          <a:p>
            <a:endParaRPr lang="tr-TR" b="1" i="1">
              <a:effectLst/>
              <a:latin typeface="Arial" charset="0"/>
            </a:endParaRPr>
          </a:p>
          <a:p>
            <a:r>
              <a:rPr lang="tr-TR" b="1" i="1">
                <a:effectLst/>
                <a:latin typeface="Arial" charset="0"/>
              </a:rPr>
              <a:t>fMet-tRNA,  P bölgesine ilk olarak bağlanabilen tek tRNA’dır. </a:t>
            </a:r>
          </a:p>
          <a:p>
            <a:endParaRPr lang="tr-TR" b="1" i="1">
              <a:effectLst/>
              <a:latin typeface="Arial" charset="0"/>
            </a:endParaRPr>
          </a:p>
          <a:p>
            <a:r>
              <a:rPr lang="tr-TR" b="1" i="1">
                <a:effectLst/>
                <a:latin typeface="Arial" charset="0"/>
              </a:rPr>
              <a:t>Protein sentezi amino terminal uçtan başlar.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6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333375"/>
            <a:ext cx="4243387" cy="62357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21860" name="Rectangle 4"/>
          <p:cNvSpPr>
            <a:spLocks noChangeArrowheads="1"/>
          </p:cNvSpPr>
          <p:nvPr/>
        </p:nvSpPr>
        <p:spPr bwMode="auto">
          <a:xfrm>
            <a:off x="179388" y="2060575"/>
            <a:ext cx="424815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tr-TR" sz="36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Bakterilerde Protein Sentezinin Sonlanması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509" name="Picture 5" descr="bacteriophage"/>
          <p:cNvPicPr>
            <a:picLocks noChangeAspect="1" noChangeArrowheads="1"/>
          </p:cNvPicPr>
          <p:nvPr/>
        </p:nvPicPr>
        <p:blipFill>
          <a:blip r:embed="rId2"/>
          <a:srcRect r="2411"/>
          <a:stretch>
            <a:fillRect/>
          </a:stretch>
        </p:blipFill>
        <p:spPr bwMode="auto">
          <a:xfrm>
            <a:off x="1979613" y="1125538"/>
            <a:ext cx="5113337" cy="49688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77510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700"/>
          </a:xfrm>
        </p:spPr>
        <p:txBody>
          <a:bodyPr/>
          <a:lstStyle/>
          <a:p>
            <a:r>
              <a:rPr lang="tr-TR" b="1" i="1">
                <a:solidFill>
                  <a:schemeClr val="accent1"/>
                </a:solidFill>
              </a:rPr>
              <a:t>BAKTERİYOFAJ</a:t>
            </a:r>
          </a:p>
        </p:txBody>
      </p:sp>
      <p:sp>
        <p:nvSpPr>
          <p:cNvPr id="277511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6237288"/>
            <a:ext cx="7777163" cy="43338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r-TR" sz="2200" b="1" i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E.coli bakterisine DNA’sını enjekte eden bir Coliphage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46088" y="476250"/>
            <a:ext cx="8229600" cy="1282700"/>
          </a:xfrm>
        </p:spPr>
        <p:txBody>
          <a:bodyPr/>
          <a:lstStyle/>
          <a:p>
            <a:r>
              <a:rPr lang="tr-TR" sz="4000" b="1" i="1"/>
              <a:t>Mutasyon mekanizması </a:t>
            </a:r>
            <a:br>
              <a:rPr lang="tr-TR" sz="4000" b="1" i="1"/>
            </a:br>
            <a:r>
              <a:rPr lang="tr-TR" sz="4000" b="1" i="1">
                <a:solidFill>
                  <a:schemeClr val="accent1"/>
                </a:solidFill>
              </a:rPr>
              <a:t>Bir nükleotidin değişmesi </a:t>
            </a:r>
          </a:p>
        </p:txBody>
      </p:sp>
      <p:pic>
        <p:nvPicPr>
          <p:cNvPr id="304133" name="Picture 5" descr="u4fg16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2630488"/>
            <a:ext cx="8964613" cy="324643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19113" y="277813"/>
            <a:ext cx="8229600" cy="1782762"/>
          </a:xfrm>
        </p:spPr>
        <p:txBody>
          <a:bodyPr/>
          <a:lstStyle/>
          <a:p>
            <a:r>
              <a:rPr lang="tr-TR" sz="4000" b="1" i="1"/>
              <a:t>Mutasyon mekanizması </a:t>
            </a:r>
            <a:br>
              <a:rPr lang="tr-TR" sz="4000" b="1" i="1"/>
            </a:br>
            <a:r>
              <a:rPr lang="tr-TR" sz="4000" b="1" i="1">
                <a:solidFill>
                  <a:schemeClr val="accent1"/>
                </a:solidFill>
              </a:rPr>
              <a:t>Bir nükleotidin yok olması</a:t>
            </a:r>
            <a:endParaRPr lang="tr-TR" sz="4000" i="1">
              <a:solidFill>
                <a:schemeClr val="accent1"/>
              </a:solidFill>
            </a:endParaRPr>
          </a:p>
        </p:txBody>
      </p:sp>
      <p:pic>
        <p:nvPicPr>
          <p:cNvPr id="305157" name="Picture 5" descr="u4fg16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805113"/>
            <a:ext cx="8856662" cy="314483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711325"/>
          </a:xfrm>
        </p:spPr>
        <p:txBody>
          <a:bodyPr/>
          <a:lstStyle/>
          <a:p>
            <a:r>
              <a:rPr lang="tr-TR" sz="4000" b="1" i="1"/>
              <a:t>Mutasyon mekanizması </a:t>
            </a:r>
            <a:br>
              <a:rPr lang="tr-TR" sz="4000" b="1" i="1"/>
            </a:br>
            <a:r>
              <a:rPr lang="tr-TR" sz="4000" b="1" i="1">
                <a:solidFill>
                  <a:schemeClr val="accent1"/>
                </a:solidFill>
              </a:rPr>
              <a:t>Bir nükleotid eklenmesi</a:t>
            </a:r>
            <a:endParaRPr lang="tr-TR" sz="4000" i="1">
              <a:solidFill>
                <a:schemeClr val="accent1"/>
              </a:solidFill>
            </a:endParaRPr>
          </a:p>
        </p:txBody>
      </p:sp>
      <p:pic>
        <p:nvPicPr>
          <p:cNvPr id="306181" name="Picture 5" descr="u4fg16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852738"/>
            <a:ext cx="8821737" cy="324008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927225"/>
          </a:xfrm>
          <a:ln/>
        </p:spPr>
        <p:txBody>
          <a:bodyPr/>
          <a:lstStyle/>
          <a:p>
            <a:pPr>
              <a:lnSpc>
                <a:spcPct val="95000"/>
              </a:lnSpc>
            </a:pPr>
            <a:r>
              <a:rPr lang="tr-TR" sz="4000" b="1" i="1"/>
              <a:t>Missense mutasyon</a:t>
            </a:r>
            <a:br>
              <a:rPr lang="tr-TR" sz="4000" b="1" i="1"/>
            </a:br>
            <a:r>
              <a:rPr lang="tr-TR" sz="2800" b="1" i="1">
                <a:solidFill>
                  <a:schemeClr val="accent1"/>
                </a:solidFill>
              </a:rPr>
              <a:t>Bir nükleotidin yerine başka bir nükleotid gelmesi</a:t>
            </a:r>
            <a:br>
              <a:rPr lang="tr-TR" sz="2800" b="1" i="1">
                <a:solidFill>
                  <a:schemeClr val="accent1"/>
                </a:solidFill>
              </a:rPr>
            </a:br>
            <a:r>
              <a:rPr lang="tr-TR" sz="2800" b="1" i="1">
                <a:solidFill>
                  <a:schemeClr val="hlink"/>
                </a:solidFill>
              </a:rPr>
              <a:t>Sitozin yerine Timin gelmesi</a:t>
            </a:r>
          </a:p>
        </p:txBody>
      </p:sp>
      <p:pic>
        <p:nvPicPr>
          <p:cNvPr id="307205" name="Picture 5" descr="u4fg17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2924175"/>
            <a:ext cx="8964613" cy="31686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927225"/>
          </a:xfrm>
        </p:spPr>
        <p:txBody>
          <a:bodyPr/>
          <a:lstStyle/>
          <a:p>
            <a:r>
              <a:rPr lang="tr-TR" sz="4000" b="1" i="1"/>
              <a:t>Sense Mutasyon </a:t>
            </a:r>
            <a:br>
              <a:rPr lang="tr-TR" sz="4000" b="1" i="1"/>
            </a:br>
            <a:r>
              <a:rPr lang="tr-TR" sz="4000" b="1" i="1"/>
              <a:t> </a:t>
            </a:r>
            <a:r>
              <a:rPr lang="tr-TR" sz="2800" b="1" i="1">
                <a:solidFill>
                  <a:schemeClr val="accent1"/>
                </a:solidFill>
              </a:rPr>
              <a:t>Bir nükleotidin yerine başka bir nükleotid gelmesi</a:t>
            </a:r>
            <a:br>
              <a:rPr lang="tr-TR" sz="2800" b="1" i="1">
                <a:solidFill>
                  <a:schemeClr val="accent1"/>
                </a:solidFill>
              </a:rPr>
            </a:br>
            <a:r>
              <a:rPr lang="tr-TR" sz="2800" b="1" i="1">
                <a:solidFill>
                  <a:schemeClr val="hlink"/>
                </a:solidFill>
              </a:rPr>
              <a:t>Adenin yerine Guanin gelmesi</a:t>
            </a:r>
          </a:p>
        </p:txBody>
      </p:sp>
      <p:pic>
        <p:nvPicPr>
          <p:cNvPr id="309253" name="Picture 5" descr="u4fg17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900363"/>
            <a:ext cx="8821737" cy="319246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821737" cy="207168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tr-TR" b="1" i="1"/>
              <a:t>Nonsense Mutasyon</a:t>
            </a:r>
            <a:br>
              <a:rPr lang="tr-TR" b="1" i="1"/>
            </a:br>
            <a:r>
              <a:rPr lang="tr-TR" b="1" i="1"/>
              <a:t> </a:t>
            </a:r>
            <a:r>
              <a:rPr lang="tr-TR" sz="2800" b="1" i="1">
                <a:solidFill>
                  <a:schemeClr val="accent1"/>
                </a:solidFill>
              </a:rPr>
              <a:t>Bir nükleotidin yerine başka bir nükleotid gelmesi</a:t>
            </a:r>
            <a:br>
              <a:rPr lang="tr-TR" sz="2800" b="1" i="1">
                <a:solidFill>
                  <a:schemeClr val="accent1"/>
                </a:solidFill>
              </a:rPr>
            </a:br>
            <a:r>
              <a:rPr lang="tr-TR" sz="3200" b="1" i="1">
                <a:solidFill>
                  <a:schemeClr val="hlink"/>
                </a:solidFill>
              </a:rPr>
              <a:t>Adenin yerine Timin gelmesi </a:t>
            </a:r>
          </a:p>
        </p:txBody>
      </p:sp>
      <p:pic>
        <p:nvPicPr>
          <p:cNvPr id="308230" name="Picture 6" descr="u4fg17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3068638"/>
            <a:ext cx="8893175" cy="302418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93713"/>
            <a:ext cx="8229600" cy="1422400"/>
          </a:xfrm>
        </p:spPr>
        <p:txBody>
          <a:bodyPr/>
          <a:lstStyle/>
          <a:p>
            <a:r>
              <a:rPr lang="tr-TR" sz="4000" b="1" i="1"/>
              <a:t>Frameshift Mutasyon</a:t>
            </a:r>
            <a:br>
              <a:rPr lang="tr-TR" sz="4000" b="1" i="1"/>
            </a:br>
            <a:r>
              <a:rPr lang="tr-TR" sz="4000" b="1" i="1"/>
              <a:t> </a:t>
            </a:r>
            <a:r>
              <a:rPr lang="tr-TR" sz="2800" b="1" i="1">
                <a:solidFill>
                  <a:schemeClr val="accent1"/>
                </a:solidFill>
              </a:rPr>
              <a:t>Bir nükleotidin  eklenmesi</a:t>
            </a:r>
          </a:p>
        </p:txBody>
      </p:sp>
      <p:pic>
        <p:nvPicPr>
          <p:cNvPr id="310277" name="Picture 5" descr="u4fg17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900" y="2708275"/>
            <a:ext cx="8820150" cy="33845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sz="4000" b="1" i="1">
                <a:solidFill>
                  <a:schemeClr val="accent1"/>
                </a:solidFill>
              </a:rPr>
              <a:t>Ultraviole radyasyonuna maruz kalma sonucu oluşan mutasyon</a:t>
            </a:r>
          </a:p>
        </p:txBody>
      </p:sp>
      <p:pic>
        <p:nvPicPr>
          <p:cNvPr id="311301" name="Picture 5" descr="ttdim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700213"/>
            <a:ext cx="8207375" cy="47529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11302" name="Line 6"/>
          <p:cNvSpPr>
            <a:spLocks noChangeShapeType="1"/>
          </p:cNvSpPr>
          <p:nvPr/>
        </p:nvSpPr>
        <p:spPr bwMode="auto">
          <a:xfrm flipH="1" flipV="1">
            <a:off x="3851275" y="5084763"/>
            <a:ext cx="504825" cy="28892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589" name="Picture 13" descr="transform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908050"/>
            <a:ext cx="4032250" cy="287813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80591" name="Picture 15" descr="transform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908050"/>
            <a:ext cx="4103687" cy="28844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80593" name="Picture 17" descr="transform0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3922713"/>
            <a:ext cx="4032250" cy="293528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80595" name="Picture 19" descr="transform0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6463" y="3933825"/>
            <a:ext cx="4103687" cy="29241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80596" name="Rectangle 20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981075"/>
          </a:xfrm>
        </p:spPr>
        <p:txBody>
          <a:bodyPr/>
          <a:lstStyle/>
          <a:p>
            <a:r>
              <a:rPr lang="tr-TR" b="1" i="1">
                <a:solidFill>
                  <a:schemeClr val="accent1"/>
                </a:solidFill>
              </a:rPr>
              <a:t>Transformasyon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6613"/>
          </a:xfrm>
        </p:spPr>
        <p:txBody>
          <a:bodyPr/>
          <a:lstStyle/>
          <a:p>
            <a:r>
              <a:rPr lang="tr-TR" sz="3200" b="1" i="1">
                <a:solidFill>
                  <a:schemeClr val="accent1"/>
                </a:solidFill>
              </a:rPr>
              <a:t>Litik bakteriyofaj ile jeneralize transdüksiyon</a:t>
            </a:r>
          </a:p>
        </p:txBody>
      </p:sp>
      <p:pic>
        <p:nvPicPr>
          <p:cNvPr id="281605" name="Picture 5" descr="gentransd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213" y="908050"/>
            <a:ext cx="2740025" cy="18288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81607" name="Picture 7" descr="gentransd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908050"/>
            <a:ext cx="2881313" cy="18288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81609" name="Picture 9" descr="gentransd0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2225" y="908050"/>
            <a:ext cx="2668588" cy="18288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81611" name="Picture 11" descr="gentransd0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6213" y="2924175"/>
            <a:ext cx="2740025" cy="18288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81613" name="Picture 13" descr="gentransd0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03575" y="2924175"/>
            <a:ext cx="2886075" cy="18002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81615" name="Picture 15" descr="gentransd0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72225" y="2924175"/>
            <a:ext cx="2668588" cy="18288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81617" name="Picture 17" descr="gentransd0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76600" y="4941888"/>
            <a:ext cx="2808288" cy="18002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341438"/>
          </a:xfrm>
        </p:spPr>
        <p:txBody>
          <a:bodyPr/>
          <a:lstStyle/>
          <a:p>
            <a:r>
              <a:rPr lang="tr-TR" sz="3600" b="1" i="1">
                <a:solidFill>
                  <a:schemeClr val="accent1"/>
                </a:solidFill>
              </a:rPr>
              <a:t>Ilımlı bakteriyofaj ile özel transdüksiyon</a:t>
            </a:r>
            <a:r>
              <a:rPr lang="tr-TR" sz="4000" b="1" i="1">
                <a:solidFill>
                  <a:schemeClr val="accent1"/>
                </a:solidFill>
              </a:rPr>
              <a:t> </a:t>
            </a:r>
          </a:p>
        </p:txBody>
      </p:sp>
      <p:pic>
        <p:nvPicPr>
          <p:cNvPr id="287749" name="Picture 5" descr="spectransduc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1412875"/>
            <a:ext cx="2987675" cy="24479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87751" name="Picture 7" descr="spectransduc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1412875"/>
            <a:ext cx="2886075" cy="24479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87753" name="Picture 9" descr="spectransduc0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7763" y="1412875"/>
            <a:ext cx="2916237" cy="24479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87755" name="Picture 11" descr="spectransduc0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8" y="4221163"/>
            <a:ext cx="2987675" cy="2420937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87757" name="Picture 13" descr="spectransduc05"/>
          <p:cNvPicPr>
            <a:picLocks noChangeAspect="1" noChangeArrowheads="1"/>
          </p:cNvPicPr>
          <p:nvPr/>
        </p:nvPicPr>
        <p:blipFill>
          <a:blip r:embed="rId6"/>
          <a:srcRect t="2953"/>
          <a:stretch>
            <a:fillRect/>
          </a:stretch>
        </p:blipFill>
        <p:spPr bwMode="auto">
          <a:xfrm>
            <a:off x="3203575" y="4221163"/>
            <a:ext cx="2808288" cy="241776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87759" name="Picture 15" descr="spectransduc06"/>
          <p:cNvPicPr>
            <a:picLocks noChangeAspect="1" noChangeArrowheads="1"/>
          </p:cNvPicPr>
          <p:nvPr/>
        </p:nvPicPr>
        <p:blipFill>
          <a:blip r:embed="rId7"/>
          <a:srcRect t="2953"/>
          <a:stretch>
            <a:fillRect/>
          </a:stretch>
        </p:blipFill>
        <p:spPr bwMode="auto">
          <a:xfrm>
            <a:off x="6156325" y="4221163"/>
            <a:ext cx="2987675" cy="241935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15888"/>
            <a:ext cx="8135938" cy="936625"/>
          </a:xfrm>
        </p:spPr>
        <p:txBody>
          <a:bodyPr/>
          <a:lstStyle/>
          <a:p>
            <a:r>
              <a:rPr lang="tr-TR" b="1" i="1">
                <a:solidFill>
                  <a:schemeClr val="accent1"/>
                </a:solidFill>
              </a:rPr>
              <a:t>Konjugasyon</a:t>
            </a:r>
          </a:p>
        </p:txBody>
      </p:sp>
      <p:pic>
        <p:nvPicPr>
          <p:cNvPr id="293893" name="Picture 5" descr="Fconjug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750" y="1125538"/>
            <a:ext cx="4087813" cy="260826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93895" name="Picture 7" descr="Fconjug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1125538"/>
            <a:ext cx="4014788" cy="260826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93897" name="Picture 9" descr="Fconjug0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2750" y="4076700"/>
            <a:ext cx="4087813" cy="26098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93899" name="Picture 11" descr="Fconjug0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7900" y="4076700"/>
            <a:ext cx="4014788" cy="26098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0"/>
            <a:ext cx="8785225" cy="1125538"/>
          </a:xfrm>
        </p:spPr>
        <p:txBody>
          <a:bodyPr/>
          <a:lstStyle/>
          <a:p>
            <a:r>
              <a:rPr lang="tr-TR" sz="3000" b="1" i="1">
                <a:solidFill>
                  <a:schemeClr val="accent1"/>
                </a:solidFill>
              </a:rPr>
              <a:t>Hfr (high frequency recombinant) konjugasyon </a:t>
            </a:r>
          </a:p>
        </p:txBody>
      </p:sp>
      <p:pic>
        <p:nvPicPr>
          <p:cNvPr id="294917" name="Picture 5" descr="hfrconjug01"/>
          <p:cNvPicPr>
            <a:picLocks noChangeAspect="1" noChangeArrowheads="1"/>
          </p:cNvPicPr>
          <p:nvPr/>
        </p:nvPicPr>
        <p:blipFill>
          <a:blip r:embed="rId2"/>
          <a:srcRect l="15704" r="15704" b="981"/>
          <a:stretch>
            <a:fillRect/>
          </a:stretch>
        </p:blipFill>
        <p:spPr bwMode="auto">
          <a:xfrm>
            <a:off x="336550" y="1233488"/>
            <a:ext cx="2147888" cy="24828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94919" name="Picture 7" descr="hfrconjug02"/>
          <p:cNvPicPr>
            <a:picLocks noChangeAspect="1" noChangeArrowheads="1"/>
          </p:cNvPicPr>
          <p:nvPr/>
        </p:nvPicPr>
        <p:blipFill>
          <a:blip r:embed="rId3"/>
          <a:srcRect l="4712" t="7356" r="4712" b="5394"/>
          <a:stretch>
            <a:fillRect/>
          </a:stretch>
        </p:blipFill>
        <p:spPr bwMode="auto">
          <a:xfrm>
            <a:off x="2735263" y="1244600"/>
            <a:ext cx="3132137" cy="247173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94921" name="Picture 9" descr="hfrconjug03"/>
          <p:cNvPicPr>
            <a:picLocks noChangeAspect="1" noChangeArrowheads="1"/>
          </p:cNvPicPr>
          <p:nvPr/>
        </p:nvPicPr>
        <p:blipFill>
          <a:blip r:embed="rId4"/>
          <a:srcRect l="14134" t="6866" r="10208" b="6866"/>
          <a:stretch>
            <a:fillRect/>
          </a:stretch>
        </p:blipFill>
        <p:spPr bwMode="auto">
          <a:xfrm>
            <a:off x="6122988" y="1257300"/>
            <a:ext cx="2697162" cy="245903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94923" name="Picture 11" descr="hfrconjug04"/>
          <p:cNvPicPr>
            <a:picLocks noChangeAspect="1" noChangeArrowheads="1"/>
          </p:cNvPicPr>
          <p:nvPr/>
        </p:nvPicPr>
        <p:blipFill>
          <a:blip r:embed="rId5"/>
          <a:srcRect t="9808" b="2942"/>
          <a:stretch>
            <a:fillRect/>
          </a:stretch>
        </p:blipFill>
        <p:spPr bwMode="auto">
          <a:xfrm>
            <a:off x="4716463" y="4005263"/>
            <a:ext cx="4105275" cy="259238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94925" name="Picture 13" descr="hfrconjug0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4005263"/>
            <a:ext cx="3960813" cy="259238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88913"/>
            <a:ext cx="9144000" cy="792162"/>
          </a:xfrm>
        </p:spPr>
        <p:txBody>
          <a:bodyPr/>
          <a:lstStyle/>
          <a:p>
            <a:r>
              <a:rPr lang="tr-TR" b="1" i="1">
                <a:solidFill>
                  <a:schemeClr val="accent1"/>
                </a:solidFill>
              </a:rPr>
              <a:t>Direnç plasmidi konjugasyonu </a:t>
            </a:r>
          </a:p>
        </p:txBody>
      </p:sp>
      <p:pic>
        <p:nvPicPr>
          <p:cNvPr id="295941" name="Picture 5" descr="rconjug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081088"/>
            <a:ext cx="4032250" cy="27082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95943" name="Picture 7" descr="rconjug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065213"/>
            <a:ext cx="4014787" cy="2724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95945" name="Picture 9" descr="rconjug0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005263"/>
            <a:ext cx="4032250" cy="270986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95947" name="Picture 11" descr="rconjug0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6463" y="4005263"/>
            <a:ext cx="4014787" cy="27082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Yörünge">
  <a:themeElements>
    <a:clrScheme name="Yörünge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Yörüng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r-T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Tur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r-T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Tur" charset="0"/>
          </a:defRPr>
        </a:defPPr>
      </a:lstStyle>
    </a:lnDef>
  </a:objectDefaults>
  <a:extraClrSchemeLst>
    <a:extraClrScheme>
      <a:clrScheme name="Yörünge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Yörünge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Yörünge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Yörünge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Yörünge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Yörünge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Yörünge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Yörünge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Yörünge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749</TotalTime>
  <Words>938</Words>
  <Application>Microsoft PowerPoint 7.0</Application>
  <PresentationFormat>Ekran Gösterisi (4:3)</PresentationFormat>
  <Paragraphs>164</Paragraphs>
  <Slides>46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7</vt:i4>
      </vt:variant>
      <vt:variant>
        <vt:lpstr>Tasarım Şablonu</vt:lpstr>
      </vt:variant>
      <vt:variant>
        <vt:i4>1</vt:i4>
      </vt:variant>
      <vt:variant>
        <vt:lpstr>Slayt Başlıkları</vt:lpstr>
      </vt:variant>
      <vt:variant>
        <vt:i4>46</vt:i4>
      </vt:variant>
    </vt:vector>
  </HeadingPairs>
  <TitlesOfParts>
    <vt:vector size="54" baseType="lpstr">
      <vt:lpstr>Times New Roman</vt:lpstr>
      <vt:lpstr>Arial</vt:lpstr>
      <vt:lpstr>Verdana</vt:lpstr>
      <vt:lpstr>Wingdings</vt:lpstr>
      <vt:lpstr>Arial Tur</vt:lpstr>
      <vt:lpstr>Times</vt:lpstr>
      <vt:lpstr>Monotype Sorts</vt:lpstr>
      <vt:lpstr>Yörünge</vt:lpstr>
      <vt:lpstr>MİKROORGANİZMA GENETİĞİ</vt:lpstr>
      <vt:lpstr>Tanımlar</vt:lpstr>
      <vt:lpstr>DNA</vt:lpstr>
      <vt:lpstr>DNA</vt:lpstr>
      <vt:lpstr>Slayt 5</vt:lpstr>
      <vt:lpstr>Ökaryotik Hücre Genomu</vt:lpstr>
      <vt:lpstr>Prokaryotik Hücre Genomu</vt:lpstr>
      <vt:lpstr>Slayt 8</vt:lpstr>
      <vt:lpstr>Slayt 9</vt:lpstr>
      <vt:lpstr>Slayt 10</vt:lpstr>
      <vt:lpstr>Bakteri hücresinde  Kromozom Dışı Oluşumlar</vt:lpstr>
      <vt:lpstr>Slayt 12</vt:lpstr>
      <vt:lpstr>Virus Genomu</vt:lpstr>
      <vt:lpstr>DNA Replikasyonu</vt:lpstr>
      <vt:lpstr>Slayt 15</vt:lpstr>
      <vt:lpstr>RNA ile ilgili temel kavramlar</vt:lpstr>
      <vt:lpstr>RNA</vt:lpstr>
      <vt:lpstr>Slayt 18</vt:lpstr>
      <vt:lpstr>Protein Sentezi:</vt:lpstr>
      <vt:lpstr>Slayt 20</vt:lpstr>
      <vt:lpstr>Slayt 21</vt:lpstr>
      <vt:lpstr>Slayt 22</vt:lpstr>
      <vt:lpstr>Slayt 23</vt:lpstr>
      <vt:lpstr>Slayt 24</vt:lpstr>
      <vt:lpstr>Protein Sentezi:</vt:lpstr>
      <vt:lpstr>Slayt 26</vt:lpstr>
      <vt:lpstr>Slayt 27</vt:lpstr>
      <vt:lpstr>Genetik Sözlük</vt:lpstr>
      <vt:lpstr>Protein Sentezinin  Başlaması ve Bitmesi</vt:lpstr>
      <vt:lpstr>Slayt 30</vt:lpstr>
      <vt:lpstr>Slayt 31</vt:lpstr>
      <vt:lpstr>BAKTERİYOFAJ</vt:lpstr>
      <vt:lpstr>Mutasyon mekanizması  Bir nükleotidin değişmesi </vt:lpstr>
      <vt:lpstr>Mutasyon mekanizması  Bir nükleotidin yok olması</vt:lpstr>
      <vt:lpstr>Mutasyon mekanizması  Bir nükleotid eklenmesi</vt:lpstr>
      <vt:lpstr>Missense mutasyon Bir nükleotidin yerine başka bir nükleotid gelmesi Sitozin yerine Timin gelmesi</vt:lpstr>
      <vt:lpstr>Sense Mutasyon   Bir nükleotidin yerine başka bir nükleotid gelmesi Adenin yerine Guanin gelmesi</vt:lpstr>
      <vt:lpstr>Nonsense Mutasyon  Bir nükleotidin yerine başka bir nükleotid gelmesi Adenin yerine Timin gelmesi </vt:lpstr>
      <vt:lpstr>Frameshift Mutasyon  Bir nükleotidin  eklenmesi</vt:lpstr>
      <vt:lpstr>Ultraviole radyasyonuna maruz kalma sonucu oluşan mutasyon</vt:lpstr>
      <vt:lpstr>Transformasyon</vt:lpstr>
      <vt:lpstr>Litik bakteriyofaj ile jeneralize transdüksiyon</vt:lpstr>
      <vt:lpstr>Ilımlı bakteriyofaj ile özel transdüksiyon </vt:lpstr>
      <vt:lpstr>Konjugasyon</vt:lpstr>
      <vt:lpstr>Hfr (high frequency recombinant) konjugasyon </vt:lpstr>
      <vt:lpstr>Direnç plasmidi konjugasyonu 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MİKROORGANİZMA GENETİĞİ</dc:title>
  <dc:creator>TEKNİK SERVİS</dc:creator>
  <cp:lastModifiedBy>CEREN</cp:lastModifiedBy>
  <cp:revision>37</cp:revision>
  <dcterms:created xsi:type="dcterms:W3CDTF">2002-03-05T07:26:18Z</dcterms:created>
  <dcterms:modified xsi:type="dcterms:W3CDTF">2007-10-04T21:23:35Z</dcterms:modified>
</cp:coreProperties>
</file>