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68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tıklayın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5C1D6-4D83-4053-996A-45D795D1D46D}" type="datetimeFigureOut">
              <a:rPr lang="tr-TR" smtClean="0"/>
              <a:t>16.04.2020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B1A79-8C57-40E1-BDAE-B10D3F4AE28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85450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5C1D6-4D83-4053-996A-45D795D1D46D}" type="datetimeFigureOut">
              <a:rPr lang="tr-TR" smtClean="0"/>
              <a:t>16.04.2020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B1A79-8C57-40E1-BDAE-B10D3F4AE28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77967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5C1D6-4D83-4053-996A-45D795D1D46D}" type="datetimeFigureOut">
              <a:rPr lang="tr-TR" smtClean="0"/>
              <a:t>16.04.2020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B1A79-8C57-40E1-BDAE-B10D3F4AE28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12698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5C1D6-4D83-4053-996A-45D795D1D46D}" type="datetimeFigureOut">
              <a:rPr lang="tr-TR" smtClean="0"/>
              <a:t>16.04.2020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B1A79-8C57-40E1-BDAE-B10D3F4AE28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90671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5C1D6-4D83-4053-996A-45D795D1D46D}" type="datetimeFigureOut">
              <a:rPr lang="tr-TR" smtClean="0"/>
              <a:t>16.04.2020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B1A79-8C57-40E1-BDAE-B10D3F4AE28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6273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5C1D6-4D83-4053-996A-45D795D1D46D}" type="datetimeFigureOut">
              <a:rPr lang="tr-TR" smtClean="0"/>
              <a:t>16.04.2020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B1A79-8C57-40E1-BDAE-B10D3F4AE28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22309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5C1D6-4D83-4053-996A-45D795D1D46D}" type="datetimeFigureOut">
              <a:rPr lang="tr-TR" smtClean="0"/>
              <a:t>16.04.2020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B1A79-8C57-40E1-BDAE-B10D3F4AE28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38895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5C1D6-4D83-4053-996A-45D795D1D46D}" type="datetimeFigureOut">
              <a:rPr lang="tr-TR" smtClean="0"/>
              <a:t>16.04.2020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B1A79-8C57-40E1-BDAE-B10D3F4AE28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56322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5C1D6-4D83-4053-996A-45D795D1D46D}" type="datetimeFigureOut">
              <a:rPr lang="tr-TR" smtClean="0"/>
              <a:t>16.04.2020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B1A79-8C57-40E1-BDAE-B10D3F4AE28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26039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5C1D6-4D83-4053-996A-45D795D1D46D}" type="datetimeFigureOut">
              <a:rPr lang="tr-TR" smtClean="0"/>
              <a:t>16.04.2020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B1A79-8C57-40E1-BDAE-B10D3F4AE28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30818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5C1D6-4D83-4053-996A-45D795D1D46D}" type="datetimeFigureOut">
              <a:rPr lang="tr-TR" smtClean="0"/>
              <a:t>16.04.2020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B1A79-8C57-40E1-BDAE-B10D3F4AE28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79568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5C1D6-4D83-4053-996A-45D795D1D46D}" type="datetimeFigureOut">
              <a:rPr lang="tr-TR" smtClean="0"/>
              <a:t>16.04.2020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B1A79-8C57-40E1-BDAE-B10D3F4AE28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55752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halroqi.kau.edu.sa/Files/0008718/Files/145766_Chapter%2019.pdf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C H A P T E R 1 9:</a:t>
            </a:r>
            <a:br>
              <a:rPr lang="pt-BR" b="1" dirty="0" smtClean="0">
                <a:solidFill>
                  <a:srgbClr val="FF0000"/>
                </a:solidFill>
              </a:rPr>
            </a:br>
            <a:endParaRPr lang="tr-TR" b="1" dirty="0">
              <a:solidFill>
                <a:srgbClr val="FF0000"/>
              </a:solidFill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339635" y="3602037"/>
            <a:ext cx="11164388" cy="2659425"/>
          </a:xfrm>
        </p:spPr>
        <p:txBody>
          <a:bodyPr>
            <a:normAutofit fontScale="92500" lnSpcReduction="20000"/>
          </a:bodyPr>
          <a:lstStyle/>
          <a:p>
            <a:r>
              <a:rPr lang="pt-BR" sz="4800" b="1" dirty="0" smtClean="0">
                <a:solidFill>
                  <a:srgbClr val="FF0000"/>
                </a:solidFill>
              </a:rPr>
              <a:t>L A N G U A G E </a:t>
            </a:r>
            <a:r>
              <a:rPr lang="tr-TR" sz="4800" b="1" dirty="0" smtClean="0">
                <a:solidFill>
                  <a:srgbClr val="FF0000"/>
                </a:solidFill>
              </a:rPr>
              <a:t> </a:t>
            </a:r>
            <a:r>
              <a:rPr lang="pt-BR" sz="4800" b="1" dirty="0" smtClean="0">
                <a:solidFill>
                  <a:srgbClr val="FF0000"/>
                </a:solidFill>
              </a:rPr>
              <a:t>A N D </a:t>
            </a:r>
            <a:r>
              <a:rPr lang="tr-TR" sz="4800" b="1" dirty="0" smtClean="0">
                <a:solidFill>
                  <a:srgbClr val="FF0000"/>
                </a:solidFill>
              </a:rPr>
              <a:t>  </a:t>
            </a:r>
            <a:r>
              <a:rPr lang="pt-BR" sz="4800" b="1" dirty="0" smtClean="0">
                <a:solidFill>
                  <a:srgbClr val="FF0000"/>
                </a:solidFill>
              </a:rPr>
              <a:t>S O C I A L </a:t>
            </a:r>
            <a:endParaRPr lang="tr-TR" sz="4800" b="1" dirty="0" smtClean="0">
              <a:solidFill>
                <a:srgbClr val="FF0000"/>
              </a:solidFill>
            </a:endParaRPr>
          </a:p>
          <a:p>
            <a:r>
              <a:rPr lang="pt-BR" sz="4800" b="1" dirty="0" smtClean="0">
                <a:solidFill>
                  <a:srgbClr val="FF0000"/>
                </a:solidFill>
              </a:rPr>
              <a:t>V A R I A T I O N</a:t>
            </a:r>
            <a:endParaRPr lang="tr-TR" sz="4800" b="1" dirty="0" smtClean="0">
              <a:solidFill>
                <a:srgbClr val="FF0000"/>
              </a:solidFill>
            </a:endParaRPr>
          </a:p>
          <a:p>
            <a:endParaRPr lang="tr-TR" sz="4800" dirty="0" smtClean="0"/>
          </a:p>
          <a:p>
            <a:r>
              <a:rPr lang="tr-TR" sz="2900" dirty="0" err="1" smtClean="0">
                <a:hlinkClick r:id="rId2"/>
              </a:rPr>
              <a:t>From</a:t>
            </a:r>
            <a:r>
              <a:rPr lang="tr-TR" sz="2900" dirty="0" smtClean="0">
                <a:hlinkClick r:id="rId2"/>
              </a:rPr>
              <a:t>:</a:t>
            </a:r>
          </a:p>
          <a:p>
            <a:r>
              <a:rPr lang="tr-TR" sz="2900" dirty="0" smtClean="0">
                <a:hlinkClick r:id="rId2"/>
              </a:rPr>
              <a:t>https://halroqi.kau.edu.sa/Files/0008718/Files/145766_Chapter%2019.pdf</a:t>
            </a:r>
            <a:endParaRPr lang="tr-TR" sz="2900" dirty="0" smtClean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93292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594" y="805484"/>
            <a:ext cx="10677525" cy="1847850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594" y="2512695"/>
            <a:ext cx="10648950" cy="1466850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3302" y="4191331"/>
            <a:ext cx="9582150" cy="149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843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712" y="-285750"/>
            <a:ext cx="11458575" cy="742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540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599817" cy="6595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9782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57" y="63537"/>
            <a:ext cx="11669486" cy="6480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7535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514"/>
            <a:ext cx="11869783" cy="6815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618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" y="113212"/>
            <a:ext cx="11974286" cy="6573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882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91589"/>
            <a:ext cx="12113623" cy="4807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610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68" y="3579224"/>
            <a:ext cx="12265246" cy="2821578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0332" y="702985"/>
            <a:ext cx="12199153" cy="2682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105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12169"/>
            <a:ext cx="12192000" cy="702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173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68" y="243840"/>
            <a:ext cx="11974285" cy="609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135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0297" y="50238"/>
            <a:ext cx="12514217" cy="680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142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86" y="75645"/>
            <a:ext cx="11895907" cy="6782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932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423" y="-69397"/>
            <a:ext cx="11800114" cy="2990850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423" y="3118620"/>
            <a:ext cx="2905125" cy="3076575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9480" y="3318102"/>
            <a:ext cx="2667000" cy="3095625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84235" y="3521801"/>
            <a:ext cx="2695575" cy="47625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95596" y="3580582"/>
            <a:ext cx="2562225" cy="215265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40954" y="4504507"/>
            <a:ext cx="3028950" cy="122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1913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1554"/>
            <a:ext cx="11969203" cy="600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3468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531" y="644434"/>
            <a:ext cx="11856132" cy="5799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1652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37" y="952499"/>
            <a:ext cx="11346589" cy="5683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0229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03" y="1280160"/>
            <a:ext cx="11347267" cy="4554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1886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262" y="1001487"/>
            <a:ext cx="11039475" cy="483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2694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001487" y="792479"/>
            <a:ext cx="1021515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chemeClr val="accent5"/>
                </a:solidFill>
              </a:rPr>
              <a:t>Vernacular language</a:t>
            </a:r>
            <a:endParaRPr lang="tr-TR" sz="3200" b="1" dirty="0" smtClean="0">
              <a:solidFill>
                <a:schemeClr val="accent5"/>
              </a:solidFill>
            </a:endParaRPr>
          </a:p>
          <a:p>
            <a:endParaRPr lang="tr-TR" sz="3200" b="1" dirty="0" smtClean="0">
              <a:solidFill>
                <a:schemeClr val="accent5"/>
              </a:solidFill>
            </a:endParaRPr>
          </a:p>
          <a:p>
            <a:r>
              <a:rPr lang="en-US" sz="3200" dirty="0" smtClean="0"/>
              <a:t>The </a:t>
            </a:r>
            <a:r>
              <a:rPr lang="en-US" sz="3200" dirty="0"/>
              <a:t>term “vernacular” has been used since the Middle Ages, ﬁrst to describe local European languages (low prestige) in contrast to Latin (high prestige), then to characterize any non-standard spoken version of a language used by </a:t>
            </a:r>
            <a:r>
              <a:rPr lang="en-US" sz="3200" dirty="0" smtClean="0"/>
              <a:t>lower</a:t>
            </a:r>
            <a:r>
              <a:rPr lang="tr-TR" sz="3200" dirty="0" smtClean="0"/>
              <a:t> </a:t>
            </a:r>
            <a:r>
              <a:rPr lang="en-US" sz="3200" dirty="0" smtClean="0"/>
              <a:t>status</a:t>
            </a:r>
            <a:r>
              <a:rPr lang="tr-TR" sz="3200" dirty="0" smtClean="0"/>
              <a:t> </a:t>
            </a:r>
            <a:r>
              <a:rPr lang="en-US" sz="3200" dirty="0" smtClean="0"/>
              <a:t>groups</a:t>
            </a:r>
            <a:r>
              <a:rPr lang="en-US" sz="3200" dirty="0"/>
              <a:t>. So</a:t>
            </a:r>
            <a:r>
              <a:rPr lang="en-US" sz="3200" dirty="0" smtClean="0"/>
              <a:t>,</a:t>
            </a:r>
            <a:r>
              <a:rPr lang="tr-TR" sz="3200" smtClean="0"/>
              <a:t> </a:t>
            </a:r>
            <a:r>
              <a:rPr lang="en-US" sz="3200" smtClean="0"/>
              <a:t>the </a:t>
            </a:r>
            <a:r>
              <a:rPr lang="en-US" sz="3200" dirty="0"/>
              <a:t>vernacular </a:t>
            </a:r>
            <a:r>
              <a:rPr lang="en-US" sz="3200" dirty="0" smtClean="0"/>
              <a:t>is</a:t>
            </a:r>
            <a:r>
              <a:rPr lang="tr-TR" sz="3200" dirty="0" smtClean="0"/>
              <a:t> </a:t>
            </a:r>
            <a:r>
              <a:rPr lang="en-US" sz="3200" dirty="0" smtClean="0"/>
              <a:t>a</a:t>
            </a:r>
            <a:r>
              <a:rPr lang="tr-TR" sz="3200" dirty="0" smtClean="0"/>
              <a:t> </a:t>
            </a:r>
            <a:r>
              <a:rPr lang="en-US" sz="3200" dirty="0" smtClean="0"/>
              <a:t>general</a:t>
            </a:r>
            <a:r>
              <a:rPr lang="tr-TR" sz="3200" dirty="0" smtClean="0"/>
              <a:t> </a:t>
            </a:r>
            <a:r>
              <a:rPr lang="en-US" sz="3200" dirty="0" smtClean="0"/>
              <a:t>expression</a:t>
            </a:r>
            <a:r>
              <a:rPr lang="tr-TR" sz="3200" dirty="0" smtClean="0"/>
              <a:t> </a:t>
            </a:r>
            <a:r>
              <a:rPr lang="en-US" sz="3200" dirty="0" smtClean="0"/>
              <a:t>for</a:t>
            </a:r>
            <a:r>
              <a:rPr lang="tr-TR" sz="3200" dirty="0" smtClean="0"/>
              <a:t> </a:t>
            </a:r>
            <a:r>
              <a:rPr lang="en-US" sz="3200" dirty="0" smtClean="0"/>
              <a:t>a</a:t>
            </a:r>
            <a:r>
              <a:rPr lang="tr-TR" sz="3200" dirty="0" smtClean="0"/>
              <a:t> </a:t>
            </a:r>
            <a:r>
              <a:rPr lang="en-US" sz="3200" dirty="0" smtClean="0"/>
              <a:t>kind</a:t>
            </a:r>
            <a:r>
              <a:rPr lang="tr-TR" sz="3200" dirty="0" smtClean="0"/>
              <a:t> </a:t>
            </a:r>
            <a:r>
              <a:rPr lang="en-US" sz="3200" dirty="0" smtClean="0"/>
              <a:t>of</a:t>
            </a:r>
            <a:r>
              <a:rPr lang="tr-TR" sz="3200" dirty="0" smtClean="0"/>
              <a:t> </a:t>
            </a:r>
            <a:r>
              <a:rPr lang="en-US" sz="3200" dirty="0" smtClean="0"/>
              <a:t>social</a:t>
            </a:r>
            <a:r>
              <a:rPr lang="tr-TR" sz="3200" dirty="0" smtClean="0"/>
              <a:t> </a:t>
            </a:r>
            <a:r>
              <a:rPr lang="en-US" sz="3200" dirty="0" smtClean="0"/>
              <a:t>dialect</a:t>
            </a:r>
            <a:r>
              <a:rPr lang="en-US" sz="3200" dirty="0"/>
              <a:t>, typically spoken by a lower-status group, which is treated as “non-standard” because of marked differences from the “standard” language </a:t>
            </a:r>
            <a:r>
              <a:rPr lang="tr-TR" sz="3200" dirty="0" smtClean="0"/>
              <a:t>.</a:t>
            </a:r>
            <a:endParaRPr lang="tr-TR" sz="3200" dirty="0"/>
          </a:p>
        </p:txBody>
      </p:sp>
    </p:spTree>
    <p:extLst>
      <p:ext uri="{BB962C8B-B14F-4D97-AF65-F5344CB8AC3E}">
        <p14:creationId xmlns:p14="http://schemas.microsoft.com/office/powerpoint/2010/main" val="758049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</TotalTime>
  <Words>130</Words>
  <Application>Microsoft Office PowerPoint</Application>
  <PresentationFormat>Geniş ekran</PresentationFormat>
  <Paragraphs>9</Paragraphs>
  <Slides>20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Teması</vt:lpstr>
      <vt:lpstr>C H A P T E R 1 9: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 H A P T E R 1 9:</dc:title>
  <dc:creator>Pc</dc:creator>
  <cp:lastModifiedBy>Pc</cp:lastModifiedBy>
  <cp:revision>14</cp:revision>
  <dcterms:created xsi:type="dcterms:W3CDTF">2020-04-15T19:20:25Z</dcterms:created>
  <dcterms:modified xsi:type="dcterms:W3CDTF">2020-04-16T10:40:32Z</dcterms:modified>
</cp:coreProperties>
</file>