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2" r:id="rId7"/>
    <p:sldId id="263"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tr-TR"/>
              <a:t>Asıl başlık stilini düzenlemek için tıklayın</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10/13/2019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10/13/2019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3E5059C3-6A89-4494-99FF-5A4D6FFD50EB}" type="datetimeFigureOut">
              <a:rPr lang="en-US" dirty="0"/>
              <a:t>10/13/2019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10/13/2019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2609285" y="2851331"/>
            <a:ext cx="3893623" cy="307143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666635" y="2851331"/>
            <a:ext cx="3899798" cy="3071434"/>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10/13/2019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10/13/2019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10/13/2019</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37D525BB-DA17-4BA0-B3C8-3AC3ABC827E6}" type="datetimeFigureOut">
              <a:rPr lang="en-US" dirty="0"/>
              <a:t>10/13/2019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16C4C9A-3960-41CF-A4E9-2A8FB932454B}" type="datetimeFigureOut">
              <a:rPr lang="en-US" dirty="0"/>
              <a:t>10/13/2019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10/13/2019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10/13/2019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10/13/2019</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0EEF832-5790-48BC-A5DA-A11BADB44C38}"/>
              </a:ext>
            </a:extLst>
          </p:cNvPr>
          <p:cNvSpPr>
            <a:spLocks noGrp="1"/>
          </p:cNvSpPr>
          <p:nvPr>
            <p:ph type="ctrTitle"/>
          </p:nvPr>
        </p:nvSpPr>
        <p:spPr>
          <a:xfrm>
            <a:off x="2692490" y="2953868"/>
            <a:ext cx="6021204" cy="3070414"/>
          </a:xfrm>
        </p:spPr>
        <p:txBody>
          <a:bodyPr>
            <a:normAutofit fontScale="90000"/>
          </a:bodyPr>
          <a:lstStyle/>
          <a:p>
            <a:r>
              <a:rPr lang="tr-TR" dirty="0"/>
              <a:t>UNESCO </a:t>
            </a:r>
            <a:br>
              <a:rPr lang="tr-TR" dirty="0"/>
            </a:br>
            <a:r>
              <a:rPr lang="tr-TR" dirty="0"/>
              <a:t>VE </a:t>
            </a:r>
            <a:br>
              <a:rPr lang="tr-TR" dirty="0"/>
            </a:br>
            <a:r>
              <a:rPr lang="tr-TR" dirty="0"/>
              <a:t>DÜNYA KÜLTÜR MİRASI</a:t>
            </a:r>
          </a:p>
        </p:txBody>
      </p:sp>
    </p:spTree>
    <p:extLst>
      <p:ext uri="{BB962C8B-B14F-4D97-AF65-F5344CB8AC3E}">
        <p14:creationId xmlns:p14="http://schemas.microsoft.com/office/powerpoint/2010/main" val="36785357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6CBDD2E-D7C3-4414-9865-B94D904F9417}"/>
              </a:ext>
            </a:extLst>
          </p:cNvPr>
          <p:cNvSpPr>
            <a:spLocks noGrp="1"/>
          </p:cNvSpPr>
          <p:nvPr>
            <p:ph type="title"/>
          </p:nvPr>
        </p:nvSpPr>
        <p:spPr/>
        <p:txBody>
          <a:bodyPr>
            <a:normAutofit/>
          </a:bodyPr>
          <a:lstStyle/>
          <a:p>
            <a:r>
              <a:rPr lang="tr-TR" sz="5000" b="1" dirty="0">
                <a:solidFill>
                  <a:schemeClr val="accent6">
                    <a:lumMod val="75000"/>
                  </a:schemeClr>
                </a:solidFill>
              </a:rPr>
              <a:t>Dünya kültür mirası?</a:t>
            </a:r>
          </a:p>
        </p:txBody>
      </p:sp>
      <p:sp>
        <p:nvSpPr>
          <p:cNvPr id="3" name="İçerik Yer Tutucusu 2">
            <a:extLst>
              <a:ext uri="{FF2B5EF4-FFF2-40B4-BE49-F238E27FC236}">
                <a16:creationId xmlns:a16="http://schemas.microsoft.com/office/drawing/2014/main" id="{4A1B8F42-998D-4995-BDB1-E425FCA9601F}"/>
              </a:ext>
            </a:extLst>
          </p:cNvPr>
          <p:cNvSpPr>
            <a:spLocks noGrp="1"/>
          </p:cNvSpPr>
          <p:nvPr>
            <p:ph idx="1"/>
          </p:nvPr>
        </p:nvSpPr>
        <p:spPr>
          <a:xfrm>
            <a:off x="1621861" y="1730188"/>
            <a:ext cx="8948278" cy="4319756"/>
          </a:xfrm>
        </p:spPr>
        <p:txBody>
          <a:bodyPr/>
          <a:lstStyle/>
          <a:p>
            <a:pPr algn="just"/>
            <a:r>
              <a:rPr lang="tr-TR" dirty="0"/>
              <a:t>Tüm insanlık için değer taşıyan kültürel ve doğal varlıkların savaşlar, afetler, şehirleşme ve alt yapı projeleri nedeniyle zarar görmesi uluslararası topluluğu harekete geçirmiştir. I. ve II. Dünya Savaşlarının neden olduğu kayıplar kültürel varlıkların koruması için çalışan kurumların ortaya çıkmasında dönüm noktasıdır. </a:t>
            </a:r>
          </a:p>
          <a:p>
            <a:pPr algn="just"/>
            <a:r>
              <a:rPr lang="tr-TR" dirty="0"/>
              <a:t>1972 tarihli UNESCO Dünya Doğal ve Kültürel Mirası Sözleşmesi uluslararası koruma çabalarının önemli bir sonucudur. Sözleşme’nin öncülüğünde kültürel ve doğal mirasın sadece bulundukları ülke için değil tüm insanlık için değerli olduğu ve korunması gerektiği düşüncesi yaygınlaşır.</a:t>
            </a:r>
          </a:p>
        </p:txBody>
      </p:sp>
    </p:spTree>
    <p:extLst>
      <p:ext uri="{BB962C8B-B14F-4D97-AF65-F5344CB8AC3E}">
        <p14:creationId xmlns:p14="http://schemas.microsoft.com/office/powerpoint/2010/main" val="448395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3C864EC-46B9-48AF-94BE-2782D48D7257}"/>
              </a:ext>
            </a:extLst>
          </p:cNvPr>
          <p:cNvSpPr>
            <a:spLocks noGrp="1"/>
          </p:cNvSpPr>
          <p:nvPr>
            <p:ph idx="1"/>
          </p:nvPr>
        </p:nvSpPr>
        <p:spPr>
          <a:xfrm>
            <a:off x="3079657" y="1039905"/>
            <a:ext cx="7796540" cy="5026159"/>
          </a:xfrm>
        </p:spPr>
        <p:txBody>
          <a:bodyPr>
            <a:noAutofit/>
          </a:bodyPr>
          <a:lstStyle/>
          <a:p>
            <a:r>
              <a:rPr lang="tr-TR" dirty="0"/>
              <a:t>1972’de UNESCO Dünya Kültürel ve Doğal Mirasının Korunmasına dair Sözleşme hazırlanır ve ilk olarak 38 devlet anlaşmaya taraf olur.  Bu devletlerden 20’sinin kendi yasama organlarında sözleşmeyi onaylamasıyla yürürlüğe girer.  Türkiye de bu ilk 20 devletin içinde yer almıştır.  </a:t>
            </a:r>
          </a:p>
          <a:p>
            <a:r>
              <a:rPr lang="tr-TR" dirty="0"/>
              <a:t>Sözleşme bugün 193 üyesiyle dünyada en çok sayıda devlet tarafından imzalanmış uluslararası sözleşmelerden biridir.  Yapılacak işleri yönetmek ve finanse etmek için 1976 Dünya Mirası Komitesi ve Dünya Mirası Fonu kurulur.  Dünya Mirası Komitesi, sözleşmeye taraf olan devletlerin temsilcisi olan diplomatlar arasından ve 6 yıl için seçilen 21 üyeden oluşmaktadır.   </a:t>
            </a:r>
          </a:p>
          <a:p>
            <a:r>
              <a:rPr lang="tr-TR" dirty="0"/>
              <a:t>Sözleşmenin logosundaki daire doğayı, dairenin içinde ve ona bağlı olan kare insan yapısı kültürü simgeler.</a:t>
            </a:r>
          </a:p>
        </p:txBody>
      </p:sp>
      <p:pic>
        <p:nvPicPr>
          <p:cNvPr id="2050" name="Picture 2" descr="UNESCO Dünya Kültürel ve Doğal Mirasının Korunmasına dair Sözleşme logo ile ilgili görsel sonucu">
            <a:extLst>
              <a:ext uri="{FF2B5EF4-FFF2-40B4-BE49-F238E27FC236}">
                <a16:creationId xmlns:a16="http://schemas.microsoft.com/office/drawing/2014/main" id="{935B1A45-B9B9-4DE1-9A26-E97BAE403A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0856" y="1039905"/>
            <a:ext cx="1828801" cy="18288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380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54729BB9-488E-4708-B11A-A75CB4D906F2}"/>
              </a:ext>
            </a:extLst>
          </p:cNvPr>
          <p:cNvSpPr>
            <a:spLocks noGrp="1"/>
          </p:cNvSpPr>
          <p:nvPr>
            <p:ph idx="1"/>
          </p:nvPr>
        </p:nvSpPr>
        <p:spPr>
          <a:xfrm>
            <a:off x="1882589" y="1550894"/>
            <a:ext cx="9224681" cy="4669379"/>
          </a:xfrm>
        </p:spPr>
        <p:txBody>
          <a:bodyPr>
            <a:noAutofit/>
          </a:bodyPr>
          <a:lstStyle/>
          <a:p>
            <a:r>
              <a:rPr lang="tr-TR" dirty="0"/>
              <a:t>Dünya Miras Komitesi’nin “üstün evrensel değer” ifade ettiğini kabul ettiği varlıklar UNESCO Dünya Miras Listesi’ne kaydolurlar.  Diplomatlardan oluşan bu komite kararlarını verirken teknik konularda kültür varlıkları için </a:t>
            </a:r>
            <a:r>
              <a:rPr lang="tr-TR" dirty="0" err="1"/>
              <a:t>ICOMOS’un</a:t>
            </a:r>
            <a:r>
              <a:rPr lang="tr-TR" dirty="0"/>
              <a:t> (Uluslararası Anıtlar ve Sitler Konseyi), doğal varlıklar için </a:t>
            </a:r>
            <a:r>
              <a:rPr lang="tr-TR" dirty="0" err="1"/>
              <a:t>IUCN’nin</a:t>
            </a:r>
            <a:r>
              <a:rPr lang="tr-TR" dirty="0"/>
              <a:t> (Uluslararası Doğa Koruma Birliği) teknik raporlarını referans alır.</a:t>
            </a:r>
          </a:p>
          <a:p>
            <a:r>
              <a:rPr lang="tr-TR" dirty="0"/>
              <a:t>Bir kültürel ya da doğal miras varlığının Dünya Miras Listesi’ne kaydedilebilmesi için sözleşmede açık olarak belirtilmiş </a:t>
            </a:r>
            <a:r>
              <a:rPr lang="tr-TR" u="sng" dirty="0"/>
              <a:t>10 ölçütten bir veya daha fazlasına uyması gerekir.</a:t>
            </a:r>
            <a:r>
              <a:rPr lang="tr-TR" dirty="0"/>
              <a:t> Bu ölçütleri karşılıyor olmak kendi başına yeterli değildir.   Üstün evrensel değer ifade eden varlığın listeye kaydedilebilmesi için aynı zamanda </a:t>
            </a:r>
            <a:r>
              <a:rPr lang="tr-TR" u="sng" dirty="0"/>
              <a:t>otantik özelliklerini büyük ölçüde korumuş  ve günümüze iyi durumda gelmiş olması gerekir.</a:t>
            </a:r>
            <a:r>
              <a:rPr lang="tr-TR" dirty="0"/>
              <a:t>   Son zamanlarda öne çıkan başka bir koşul da ev sahibi ülkenin kültürel ya da doğal varlığın yönetimini ve korumasını etkili biçimde üstlenmesidir.</a:t>
            </a:r>
          </a:p>
        </p:txBody>
      </p:sp>
      <p:sp>
        <p:nvSpPr>
          <p:cNvPr id="2" name="Başlık 1">
            <a:extLst>
              <a:ext uri="{FF2B5EF4-FFF2-40B4-BE49-F238E27FC236}">
                <a16:creationId xmlns:a16="http://schemas.microsoft.com/office/drawing/2014/main" id="{A748D869-E7A0-4E3A-A04E-E713E6A18555}"/>
              </a:ext>
            </a:extLst>
          </p:cNvPr>
          <p:cNvSpPr>
            <a:spLocks noGrp="1"/>
          </p:cNvSpPr>
          <p:nvPr>
            <p:ph type="title"/>
          </p:nvPr>
        </p:nvSpPr>
        <p:spPr>
          <a:xfrm>
            <a:off x="2611808" y="808056"/>
            <a:ext cx="7958331" cy="653191"/>
          </a:xfrm>
        </p:spPr>
        <p:txBody>
          <a:bodyPr/>
          <a:lstStyle/>
          <a:p>
            <a:r>
              <a:rPr lang="tr-TR" b="1" dirty="0">
                <a:solidFill>
                  <a:schemeClr val="accent6"/>
                </a:solidFill>
              </a:rPr>
              <a:t>UNESCO DÜNYA MİRASI LİSTESİ</a:t>
            </a:r>
          </a:p>
        </p:txBody>
      </p:sp>
    </p:spTree>
    <p:extLst>
      <p:ext uri="{BB962C8B-B14F-4D97-AF65-F5344CB8AC3E}">
        <p14:creationId xmlns:p14="http://schemas.microsoft.com/office/powerpoint/2010/main" val="4032940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C867C8F-CF7F-40C5-84A0-788B1E7A9CDB}"/>
              </a:ext>
            </a:extLst>
          </p:cNvPr>
          <p:cNvSpPr>
            <a:spLocks noGrp="1"/>
          </p:cNvSpPr>
          <p:nvPr>
            <p:ph type="title"/>
          </p:nvPr>
        </p:nvSpPr>
        <p:spPr>
          <a:xfrm>
            <a:off x="2611808" y="436637"/>
            <a:ext cx="7958331" cy="742838"/>
          </a:xfrm>
        </p:spPr>
        <p:txBody>
          <a:bodyPr/>
          <a:lstStyle/>
          <a:p>
            <a:r>
              <a:rPr lang="tr-TR" sz="4500" b="1" dirty="0">
                <a:solidFill>
                  <a:schemeClr val="accent6"/>
                </a:solidFill>
              </a:rPr>
              <a:t>Kriterler</a:t>
            </a:r>
            <a:r>
              <a:rPr lang="tr-TR" dirty="0"/>
              <a:t>…</a:t>
            </a:r>
          </a:p>
        </p:txBody>
      </p:sp>
      <p:sp>
        <p:nvSpPr>
          <p:cNvPr id="3" name="İçerik Yer Tutucusu 2">
            <a:extLst>
              <a:ext uri="{FF2B5EF4-FFF2-40B4-BE49-F238E27FC236}">
                <a16:creationId xmlns:a16="http://schemas.microsoft.com/office/drawing/2014/main" id="{51CE0E22-C6BD-4A8D-9D2C-5C47A1BC001C}"/>
              </a:ext>
            </a:extLst>
          </p:cNvPr>
          <p:cNvSpPr>
            <a:spLocks noGrp="1"/>
          </p:cNvSpPr>
          <p:nvPr>
            <p:ph idx="1"/>
          </p:nvPr>
        </p:nvSpPr>
        <p:spPr>
          <a:xfrm>
            <a:off x="2142565" y="1765245"/>
            <a:ext cx="8427574" cy="3997828"/>
          </a:xfrm>
        </p:spPr>
        <p:txBody>
          <a:bodyPr>
            <a:noAutofit/>
          </a:bodyPr>
          <a:lstStyle/>
          <a:p>
            <a:r>
              <a:rPr lang="tr-TR" sz="2200" dirty="0"/>
              <a:t>Aday gösterilen varlıklar:</a:t>
            </a:r>
            <a:br>
              <a:rPr lang="tr-TR" sz="2200" dirty="0"/>
            </a:br>
            <a:br>
              <a:rPr lang="tr-TR" sz="2200" dirty="0"/>
            </a:br>
            <a:r>
              <a:rPr lang="tr-TR" sz="2200" b="1" dirty="0">
                <a:solidFill>
                  <a:schemeClr val="accent6"/>
                </a:solidFill>
              </a:rPr>
              <a:t>1. </a:t>
            </a:r>
            <a:r>
              <a:rPr lang="tr-TR" sz="2200" dirty="0"/>
              <a:t>İnsanın yaratıcı dehasının bir başyapıtını temsil etmeli;</a:t>
            </a:r>
            <a:br>
              <a:rPr lang="tr-TR" sz="2200" dirty="0"/>
            </a:br>
            <a:r>
              <a:rPr lang="tr-TR" sz="2200" b="1" dirty="0">
                <a:solidFill>
                  <a:schemeClr val="accent6"/>
                </a:solidFill>
              </a:rPr>
              <a:t>2. </a:t>
            </a:r>
            <a:r>
              <a:rPr lang="tr-TR" sz="2200" dirty="0"/>
              <a:t>Bir zaman zarfı içinde veya dünyanın bir kültürel alanında, mimarlık veya teknoloji, anıtsal sanatlar, şehir planlama veya peyzaj tasarımı alanlarındaki gelişmeler ile ilgili insani değerler arasında önemli bir alışverişi sergilemeli;</a:t>
            </a:r>
            <a:br>
              <a:rPr lang="tr-TR" sz="2200" dirty="0"/>
            </a:br>
            <a:r>
              <a:rPr lang="tr-TR" sz="2200" b="1" dirty="0">
                <a:solidFill>
                  <a:schemeClr val="accent6"/>
                </a:solidFill>
              </a:rPr>
              <a:t>3. </a:t>
            </a:r>
            <a:r>
              <a:rPr lang="tr-TR" sz="2200" dirty="0"/>
              <a:t>Yaşayan veya ortadan yok olmuş bir kültürel geleneğe veya bir uygarlığa yönelik ünik veya en azından istisnai bir tanıklık üstlenmeli;</a:t>
            </a:r>
          </a:p>
        </p:txBody>
      </p:sp>
    </p:spTree>
    <p:extLst>
      <p:ext uri="{BB962C8B-B14F-4D97-AF65-F5344CB8AC3E}">
        <p14:creationId xmlns:p14="http://schemas.microsoft.com/office/powerpoint/2010/main" val="3497101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317A9ADC-E5E6-4BD5-8BAB-17B1ADAF732E}"/>
              </a:ext>
            </a:extLst>
          </p:cNvPr>
          <p:cNvSpPr>
            <a:spLocks noGrp="1"/>
          </p:cNvSpPr>
          <p:nvPr>
            <p:ph idx="1"/>
          </p:nvPr>
        </p:nvSpPr>
        <p:spPr>
          <a:xfrm>
            <a:off x="1909482" y="1156447"/>
            <a:ext cx="8660657" cy="4893497"/>
          </a:xfrm>
        </p:spPr>
        <p:txBody>
          <a:bodyPr>
            <a:noAutofit/>
          </a:bodyPr>
          <a:lstStyle/>
          <a:p>
            <a:r>
              <a:rPr lang="tr-TR" sz="2100" b="1" dirty="0">
                <a:solidFill>
                  <a:schemeClr val="accent6"/>
                </a:solidFill>
              </a:rPr>
              <a:t>4. </a:t>
            </a:r>
            <a:r>
              <a:rPr lang="tr-TR" sz="2100" dirty="0"/>
              <a:t>İnsanlık tarihinde önemli bir aşamayı veya aşamaları gösteren bir yapı tipinin, mimari veya teknolojik bütünün veya peyzajın istisnai bir örneği olmalı;</a:t>
            </a:r>
            <a:br>
              <a:rPr lang="tr-TR" sz="2100" dirty="0"/>
            </a:br>
            <a:r>
              <a:rPr lang="tr-TR" sz="2100" b="1" dirty="0">
                <a:solidFill>
                  <a:schemeClr val="accent6"/>
                </a:solidFill>
              </a:rPr>
              <a:t>5. </a:t>
            </a:r>
            <a:r>
              <a:rPr lang="tr-TR" sz="2100" dirty="0"/>
              <a:t>Özellikle geri döndürülemez değişimin etkisi altında hassas hale geldiği zaman, bir kültürün (veya kültürlerin) veya insanın çevresiyle etkileşiminin temsilcisi olan geleneksel insan yerleşiminin, arazi kullanımının veya deniz kullanımının istisnai bir</a:t>
            </a:r>
            <a:br>
              <a:rPr lang="tr-TR" sz="2100" dirty="0"/>
            </a:br>
            <a:r>
              <a:rPr lang="tr-TR" sz="2100" dirty="0"/>
              <a:t>örneği olmalı;</a:t>
            </a:r>
            <a:br>
              <a:rPr lang="tr-TR" sz="2100" dirty="0"/>
            </a:br>
            <a:r>
              <a:rPr lang="tr-TR" sz="2100" b="1" dirty="0">
                <a:solidFill>
                  <a:schemeClr val="accent6"/>
                </a:solidFill>
              </a:rPr>
              <a:t>6. </a:t>
            </a:r>
            <a:r>
              <a:rPr lang="tr-TR" sz="2100" dirty="0"/>
              <a:t>İstisnai evrensel öneme sahip olaylar veya yaşayan gelenekler ile, fikirler ile, veya inançlar ile, sanatsal ve edebi eserler ile doğrudan veya somut bir biçimde ilgili olmalı (Komite bu kriterin tercihen diğer kriterler ile birlikte kullanılması gerektiğini kabul etmektedir.);</a:t>
            </a:r>
          </a:p>
        </p:txBody>
      </p:sp>
    </p:spTree>
    <p:extLst>
      <p:ext uri="{BB962C8B-B14F-4D97-AF65-F5344CB8AC3E}">
        <p14:creationId xmlns:p14="http://schemas.microsoft.com/office/powerpoint/2010/main" val="2239044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B0067F01-90D9-4AF5-96C8-FDDD57CB3597}"/>
              </a:ext>
            </a:extLst>
          </p:cNvPr>
          <p:cNvSpPr>
            <a:spLocks noGrp="1"/>
          </p:cNvSpPr>
          <p:nvPr>
            <p:ph idx="1"/>
          </p:nvPr>
        </p:nvSpPr>
        <p:spPr>
          <a:xfrm>
            <a:off x="1739153" y="1976933"/>
            <a:ext cx="8973671" cy="3997828"/>
          </a:xfrm>
        </p:spPr>
        <p:txBody>
          <a:bodyPr>
            <a:noAutofit/>
          </a:bodyPr>
          <a:lstStyle/>
          <a:p>
            <a:r>
              <a:rPr lang="tr-TR" sz="2100" b="1" dirty="0">
                <a:solidFill>
                  <a:schemeClr val="accent6"/>
                </a:solidFill>
              </a:rPr>
              <a:t>7. </a:t>
            </a:r>
            <a:r>
              <a:rPr lang="tr-TR" sz="2100" dirty="0"/>
              <a:t>Üstün doğal bir fenomeni veya istisnai bir doğal güzelliğe ve estetik öneme sahip alanları içermeli;</a:t>
            </a:r>
            <a:br>
              <a:rPr lang="tr-TR" sz="2100" dirty="0"/>
            </a:br>
            <a:r>
              <a:rPr lang="tr-TR" sz="2100" b="1" dirty="0">
                <a:solidFill>
                  <a:schemeClr val="accent6"/>
                </a:solidFill>
              </a:rPr>
              <a:t>8. </a:t>
            </a:r>
            <a:r>
              <a:rPr lang="tr-TR" sz="2100" dirty="0"/>
              <a:t>Yaşamın kaydı, yer şekillerinin oluşumunda devam eden önemli jeolojik süreçler veya önemli </a:t>
            </a:r>
            <a:r>
              <a:rPr lang="tr-TR" sz="2100" dirty="0" err="1"/>
              <a:t>jeomorfik</a:t>
            </a:r>
            <a:r>
              <a:rPr lang="tr-TR" sz="2100" dirty="0"/>
              <a:t> veya </a:t>
            </a:r>
            <a:r>
              <a:rPr lang="tr-TR" sz="2100" dirty="0" err="1"/>
              <a:t>fizyografik</a:t>
            </a:r>
            <a:r>
              <a:rPr lang="tr-TR" sz="2100" dirty="0"/>
              <a:t> özellikler dahil dünya tarihinin önemli aşamalarını temsil eden istisnai örnekler olmalı;</a:t>
            </a:r>
            <a:br>
              <a:rPr lang="tr-TR" sz="2100" dirty="0"/>
            </a:br>
            <a:r>
              <a:rPr lang="tr-TR" sz="2100" b="1" dirty="0">
                <a:solidFill>
                  <a:schemeClr val="accent6"/>
                </a:solidFill>
              </a:rPr>
              <a:t>9. </a:t>
            </a:r>
            <a:r>
              <a:rPr lang="tr-TR" sz="2100" dirty="0"/>
              <a:t>Kara, tatlı su, kıyı ve deniz ekosistemlerinin ve bitki ve hayvan topluluklarının evrim ve gelişimindeki devam eden önemli ekolojik ve biyolojik süreçleri temsil eden istisnai örnekler olmalı;</a:t>
            </a:r>
            <a:br>
              <a:rPr lang="tr-TR" sz="2100" dirty="0"/>
            </a:br>
            <a:r>
              <a:rPr lang="tr-TR" sz="2100" b="1" dirty="0">
                <a:solidFill>
                  <a:schemeClr val="accent6"/>
                </a:solidFill>
              </a:rPr>
              <a:t>10. </a:t>
            </a:r>
            <a:r>
              <a:rPr lang="tr-TR" sz="2100" dirty="0"/>
              <a:t>Bilim veya koruma açısından istisnai evrensel değere sahip tehdit altındaki türleri ihtiva edenler dahil biyolojik çeşitliliğin yerinde korunması için en önemli ve dikkat çeken doğal habitatları içermelidir.</a:t>
            </a:r>
            <a:br>
              <a:rPr lang="tr-TR" sz="2100" dirty="0"/>
            </a:br>
            <a:endParaRPr lang="tr-TR" sz="2100" dirty="0"/>
          </a:p>
        </p:txBody>
      </p:sp>
    </p:spTree>
    <p:extLst>
      <p:ext uri="{BB962C8B-B14F-4D97-AF65-F5344CB8AC3E}">
        <p14:creationId xmlns:p14="http://schemas.microsoft.com/office/powerpoint/2010/main" val="2470080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CB1A88-5D8F-411E-901A-5A482FBF8C13}"/>
              </a:ext>
            </a:extLst>
          </p:cNvPr>
          <p:cNvSpPr>
            <a:spLocks noGrp="1"/>
          </p:cNvSpPr>
          <p:nvPr>
            <p:ph type="title"/>
          </p:nvPr>
        </p:nvSpPr>
        <p:spPr/>
        <p:txBody>
          <a:bodyPr/>
          <a:lstStyle/>
          <a:p>
            <a:r>
              <a:rPr lang="tr-TR" b="1" dirty="0">
                <a:solidFill>
                  <a:schemeClr val="accent6"/>
                </a:solidFill>
              </a:rPr>
              <a:t>BU LİSTEDE YER ALMAK NEDEN ÖNEMLİ?</a:t>
            </a:r>
          </a:p>
        </p:txBody>
      </p:sp>
      <p:sp>
        <p:nvSpPr>
          <p:cNvPr id="3" name="İçerik Yer Tutucusu 2">
            <a:extLst>
              <a:ext uri="{FF2B5EF4-FFF2-40B4-BE49-F238E27FC236}">
                <a16:creationId xmlns:a16="http://schemas.microsoft.com/office/drawing/2014/main" id="{7D7D8586-F39E-4037-A533-7A3D35086D8B}"/>
              </a:ext>
            </a:extLst>
          </p:cNvPr>
          <p:cNvSpPr>
            <a:spLocks noGrp="1"/>
          </p:cNvSpPr>
          <p:nvPr>
            <p:ph idx="1"/>
          </p:nvPr>
        </p:nvSpPr>
        <p:spPr>
          <a:xfrm>
            <a:off x="2088776" y="2052116"/>
            <a:ext cx="9135036" cy="3997828"/>
          </a:xfrm>
        </p:spPr>
        <p:txBody>
          <a:bodyPr>
            <a:noAutofit/>
          </a:bodyPr>
          <a:lstStyle/>
          <a:p>
            <a:r>
              <a:rPr lang="tr-TR" sz="2200" dirty="0"/>
              <a:t>Listede yer almak ülkenin kültürel ve doğal mirasına verdiği önemin ve koruma çabalarının yetkinliğinin göstergesidir, bu bakımdan uluslararası toplum nezdinde ülkeye </a:t>
            </a:r>
            <a:r>
              <a:rPr lang="tr-TR" sz="2200" dirty="0">
                <a:solidFill>
                  <a:schemeClr val="accent6"/>
                </a:solidFill>
              </a:rPr>
              <a:t>itibar</a:t>
            </a:r>
            <a:r>
              <a:rPr lang="tr-TR" sz="2200" dirty="0"/>
              <a:t> getirir. </a:t>
            </a:r>
          </a:p>
          <a:p>
            <a:r>
              <a:rPr lang="tr-TR" sz="2200" dirty="0"/>
              <a:t>Listede kayıtlı olan varlıkların ve onlara ev sahipliği yapan ülkelerin dünyada daha iyi tanınmasını sağlar. Bu varlıklar bütün dünyadan nitelikli turistlerin geldiği bir çekim odağı oluşturur. Dünya mirasına sahip çıkma bilinci yerel koruma çabalarının benimsenmesine yardımcı olur.  Listede yer almak ülkeye Dünya mirasını bugün ve gelecek için koruma sorumluluğu getirir. Çağdaş yaşamın gerekleri ile miras varlıklarının sürdürülebilirlikleri arasındaki dengenin çok iyi kurulmasını gerektirir.</a:t>
            </a:r>
          </a:p>
        </p:txBody>
      </p:sp>
    </p:spTree>
    <p:extLst>
      <p:ext uri="{BB962C8B-B14F-4D97-AF65-F5344CB8AC3E}">
        <p14:creationId xmlns:p14="http://schemas.microsoft.com/office/powerpoint/2010/main" val="12511275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2D251F"/>
      </a:dk2>
      <a:lt2>
        <a:srgbClr val="FAE9C5"/>
      </a:lt2>
      <a:accent1>
        <a:srgbClr val="ED3846"/>
      </a:accent1>
      <a:accent2>
        <a:srgbClr val="F87184"/>
      </a:accent2>
      <a:accent3>
        <a:srgbClr val="EC9DA9"/>
      </a:accent3>
      <a:accent4>
        <a:srgbClr val="ECC190"/>
      </a:accent4>
      <a:accent5>
        <a:srgbClr val="FFB268"/>
      </a:accent5>
      <a:accent6>
        <a:srgbClr val="F98657"/>
      </a:accent6>
      <a:hlink>
        <a:srgbClr val="B97669"/>
      </a:hlink>
      <a:folHlink>
        <a:srgbClr val="9E94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BCCF8060-3FCB-4641-B728-8A589529B13F}"/>
    </a:ext>
  </a:extLst>
</a:theme>
</file>

<file path=docProps/app.xml><?xml version="1.0" encoding="utf-8"?>
<Properties xmlns="http://schemas.openxmlformats.org/officeDocument/2006/extended-properties" xmlns:vt="http://schemas.openxmlformats.org/officeDocument/2006/docPropsVTypes">
  <Template>TM16401375[[fn=Madison]]</Template>
  <TotalTime>28</TotalTime>
  <Words>214</Words>
  <Application>Microsoft Office PowerPoint</Application>
  <PresentationFormat>Geniş ekran</PresentationFormat>
  <Paragraphs>17</Paragraphs>
  <Slides>8</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8</vt:i4>
      </vt:variant>
    </vt:vector>
  </HeadingPairs>
  <TitlesOfParts>
    <vt:vector size="13" baseType="lpstr">
      <vt:lpstr>Arial</vt:lpstr>
      <vt:lpstr>MS Shell Dlg 2</vt:lpstr>
      <vt:lpstr>Wingdings</vt:lpstr>
      <vt:lpstr>Wingdings 3</vt:lpstr>
      <vt:lpstr>Madison</vt:lpstr>
      <vt:lpstr>UNESCO  VE  DÜNYA KÜLTÜR MİRASI</vt:lpstr>
      <vt:lpstr>Dünya kültür mirası?</vt:lpstr>
      <vt:lpstr>PowerPoint Sunusu</vt:lpstr>
      <vt:lpstr>UNESCO DÜNYA MİRASI LİSTESİ</vt:lpstr>
      <vt:lpstr>Kriterler…</vt:lpstr>
      <vt:lpstr>PowerPoint Sunusu</vt:lpstr>
      <vt:lpstr>PowerPoint Sunusu</vt:lpstr>
      <vt:lpstr>BU LİSTEDE YER ALMAK NEDEN ÖNEMLİ?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UNESCO  VE  DÜNYA KÜLTÜR MİRASI</dc:title>
  <dc:creator>Ceren Karadeniz</dc:creator>
  <cp:lastModifiedBy>Ceren Karadeniz</cp:lastModifiedBy>
  <cp:revision>4</cp:revision>
  <dcterms:created xsi:type="dcterms:W3CDTF">2019-10-13T17:11:28Z</dcterms:created>
  <dcterms:modified xsi:type="dcterms:W3CDTF">2019-10-13T17:40:46Z</dcterms:modified>
</cp:coreProperties>
</file>