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10/3/2018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10/3/2018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10/3/2018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10/3/2018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10/3/2018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10/3/2018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RpsNpxmfOc" TargetMode="External"/><Relationship Id="rId2" Type="http://schemas.openxmlformats.org/officeDocument/2006/relationships/hyperlink" Target="https://www.youtube.com/watch?v=zYAFn5DQ3vw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aqhQEo8Q20Q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ximizi.com/RaoKouLing_Results.php?raokouling_key=%E5%9B%9B%E5%92%8C%E5%8D%81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1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声调</a:t>
            </a:r>
            <a:endParaRPr lang="tr-TR" sz="1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b="0" dirty="0" smtClean="0">
                <a:solidFill>
                  <a:srgbClr val="777777"/>
                </a:solidFill>
                <a:latin typeface="arial" panose="020B0604020202020204" pitchFamily="34" charset="0"/>
              </a:rPr>
              <a:t>（</a:t>
            </a:r>
            <a:r>
              <a:rPr lang="tr-TR" b="0" dirty="0" smtClean="0">
                <a:solidFill>
                  <a:srgbClr val="777777"/>
                </a:solidFill>
                <a:latin typeface="arial" panose="020B0604020202020204" pitchFamily="34" charset="0"/>
              </a:rPr>
              <a:t>Shēngdiào</a:t>
            </a:r>
            <a:r>
              <a:rPr lang="zh-CN" altLang="en-US" b="0" dirty="0" smtClean="0">
                <a:solidFill>
                  <a:srgbClr val="777777"/>
                </a:solidFill>
                <a:latin typeface="arial" panose="020B0604020202020204" pitchFamily="34" charset="0"/>
              </a:rPr>
              <a:t>）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39228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748145"/>
            <a:ext cx="10178322" cy="5131447"/>
          </a:xfrm>
        </p:spPr>
        <p:txBody>
          <a:bodyPr>
            <a:normAutofit/>
          </a:bodyPr>
          <a:lstStyle/>
          <a:p>
            <a:r>
              <a:rPr lang="zh-CN" altLang="en-US" sz="6000" dirty="0" smtClean="0"/>
              <a:t>第一声（阴平）：</a:t>
            </a:r>
            <a:r>
              <a:rPr lang="tr-TR" altLang="zh-CN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ā</a:t>
            </a:r>
            <a:r>
              <a:rPr lang="en-US" altLang="zh-CN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tr-TR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ō</a:t>
            </a: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6000" dirty="0" smtClean="0">
                <a:solidFill>
                  <a:srgbClr val="777777"/>
                </a:solidFill>
                <a:latin typeface="arial" panose="020B0604020202020204" pitchFamily="34" charset="0"/>
              </a:rPr>
              <a:t>ē</a:t>
            </a:r>
            <a:endParaRPr lang="en-US" altLang="zh-CN" sz="6000" dirty="0"/>
          </a:p>
          <a:p>
            <a:r>
              <a:rPr lang="zh-CN" altLang="en-US" sz="6000" dirty="0" smtClean="0"/>
              <a:t>第二声 </a:t>
            </a:r>
            <a:r>
              <a:rPr lang="en-US" altLang="zh-CN" sz="6000" dirty="0" smtClean="0"/>
              <a:t>(</a:t>
            </a:r>
            <a:r>
              <a:rPr lang="zh-CN" altLang="en-US" sz="6000" dirty="0" smtClean="0"/>
              <a:t>阳平</a:t>
            </a:r>
            <a:r>
              <a:rPr lang="en-US" altLang="zh-CN" sz="6000" dirty="0" smtClean="0"/>
              <a:t>) </a:t>
            </a:r>
            <a:r>
              <a:rPr lang="zh-CN" altLang="en-US" sz="6000" dirty="0" smtClean="0"/>
              <a:t>：</a:t>
            </a:r>
            <a:r>
              <a:rPr lang="tr-TR" sz="6000" dirty="0" smtClean="0">
                <a:solidFill>
                  <a:srgbClr val="777777"/>
                </a:solidFill>
                <a:latin typeface="arial" panose="020B0604020202020204" pitchFamily="34" charset="0"/>
              </a:rPr>
              <a:t>á</a:t>
            </a:r>
            <a:r>
              <a:rPr lang="en-US" sz="6000" dirty="0" smtClean="0">
                <a:solidFill>
                  <a:srgbClr val="777777"/>
                </a:solidFill>
                <a:latin typeface="arial" panose="020B0604020202020204" pitchFamily="34" charset="0"/>
              </a:rPr>
              <a:t>  </a:t>
            </a:r>
            <a:r>
              <a:rPr lang="tr-TR" sz="6000" dirty="0" smtClean="0">
                <a:solidFill>
                  <a:srgbClr val="777777"/>
                </a:solidFill>
                <a:latin typeface="arial" panose="020B0604020202020204" pitchFamily="34" charset="0"/>
              </a:rPr>
              <a:t>ó</a:t>
            </a:r>
            <a:r>
              <a:rPr lang="en-US" sz="6000" dirty="0" smtClean="0">
                <a:solidFill>
                  <a:srgbClr val="777777"/>
                </a:solidFill>
                <a:latin typeface="arial" panose="020B0604020202020204" pitchFamily="34" charset="0"/>
              </a:rPr>
              <a:t>  </a:t>
            </a:r>
            <a:r>
              <a:rPr lang="tr-TR" sz="6000" dirty="0">
                <a:solidFill>
                  <a:srgbClr val="777777"/>
                </a:solidFill>
                <a:latin typeface="arial" panose="020B0604020202020204" pitchFamily="34" charset="0"/>
              </a:rPr>
              <a:t>é </a:t>
            </a:r>
            <a:endParaRPr lang="en-US" altLang="zh-CN" sz="6000" dirty="0" smtClean="0"/>
          </a:p>
          <a:p>
            <a:r>
              <a:rPr lang="zh-CN" altLang="en-US" sz="6000" dirty="0"/>
              <a:t>第三</a:t>
            </a:r>
            <a:r>
              <a:rPr lang="zh-CN" altLang="en-US" sz="6000" dirty="0" smtClean="0"/>
              <a:t>声 （上声）：</a:t>
            </a:r>
            <a:r>
              <a:rPr lang="tr-TR" sz="6000" dirty="0" smtClean="0">
                <a:solidFill>
                  <a:srgbClr val="777777"/>
                </a:solidFill>
                <a:latin typeface="arial" panose="020B0604020202020204" pitchFamily="34" charset="0"/>
              </a:rPr>
              <a:t>ǎ</a:t>
            </a:r>
            <a:r>
              <a:rPr lang="en-US" sz="6000" dirty="0" smtClean="0">
                <a:solidFill>
                  <a:srgbClr val="777777"/>
                </a:solidFill>
                <a:latin typeface="arial" panose="020B0604020202020204" pitchFamily="34" charset="0"/>
              </a:rPr>
              <a:t> </a:t>
            </a:r>
            <a:r>
              <a:rPr lang="tr-TR" sz="6000" dirty="0">
                <a:solidFill>
                  <a:srgbClr val="777777"/>
                </a:solidFill>
                <a:latin typeface="arial" panose="020B0604020202020204" pitchFamily="34" charset="0"/>
              </a:rPr>
              <a:t> </a:t>
            </a:r>
            <a:r>
              <a:rPr lang="tr-TR" sz="6000" dirty="0" smtClean="0">
                <a:solidFill>
                  <a:srgbClr val="777777"/>
                </a:solidFill>
                <a:latin typeface="arial" panose="020B0604020202020204" pitchFamily="34" charset="0"/>
              </a:rPr>
              <a:t>ǒ</a:t>
            </a:r>
            <a:r>
              <a:rPr lang="en-US" sz="6000" dirty="0" smtClean="0">
                <a:solidFill>
                  <a:srgbClr val="777777"/>
                </a:solidFill>
                <a:latin typeface="arial" panose="020B0604020202020204" pitchFamily="34" charset="0"/>
              </a:rPr>
              <a:t>  </a:t>
            </a:r>
            <a:r>
              <a:rPr lang="tr-TR" sz="6000" dirty="0">
                <a:solidFill>
                  <a:srgbClr val="777777"/>
                </a:solidFill>
                <a:latin typeface="arial" panose="020B0604020202020204" pitchFamily="34" charset="0"/>
              </a:rPr>
              <a:t>ě</a:t>
            </a:r>
            <a:endParaRPr lang="en-US" altLang="zh-CN" sz="6000" dirty="0" smtClean="0"/>
          </a:p>
          <a:p>
            <a:r>
              <a:rPr lang="zh-CN" altLang="en-US" sz="6000" dirty="0"/>
              <a:t>第四</a:t>
            </a:r>
            <a:r>
              <a:rPr lang="zh-CN" altLang="en-US" sz="6000" dirty="0" smtClean="0"/>
              <a:t>声 （去声）：</a:t>
            </a:r>
            <a:r>
              <a:rPr lang="tr-TR" sz="6000" dirty="0" smtClean="0">
                <a:solidFill>
                  <a:srgbClr val="777777"/>
                </a:solidFill>
                <a:latin typeface="arial" panose="020B0604020202020204" pitchFamily="34" charset="0"/>
              </a:rPr>
              <a:t>à</a:t>
            </a:r>
            <a:r>
              <a:rPr lang="en-US" sz="6000" dirty="0" smtClean="0">
                <a:solidFill>
                  <a:srgbClr val="777777"/>
                </a:solidFill>
                <a:latin typeface="arial" panose="020B0604020202020204" pitchFamily="34" charset="0"/>
              </a:rPr>
              <a:t>  </a:t>
            </a:r>
            <a:r>
              <a:rPr lang="tr-TR" sz="6000" dirty="0" smtClean="0">
                <a:solidFill>
                  <a:srgbClr val="777777"/>
                </a:solidFill>
                <a:latin typeface="arial" panose="020B0604020202020204" pitchFamily="34" charset="0"/>
              </a:rPr>
              <a:t>ò</a:t>
            </a:r>
            <a:r>
              <a:rPr lang="en-US" sz="6000" dirty="0" smtClean="0">
                <a:solidFill>
                  <a:srgbClr val="777777"/>
                </a:solidFill>
                <a:latin typeface="arial" panose="020B0604020202020204" pitchFamily="34" charset="0"/>
              </a:rPr>
              <a:t>  </a:t>
            </a:r>
            <a:r>
              <a:rPr lang="tr-TR" sz="6000" dirty="0">
                <a:solidFill>
                  <a:srgbClr val="777777"/>
                </a:solidFill>
                <a:latin typeface="arial" panose="020B0604020202020204" pitchFamily="34" charset="0"/>
              </a:rPr>
              <a:t>è </a:t>
            </a:r>
            <a:endParaRPr lang="tr-TR" sz="6000" dirty="0"/>
          </a:p>
        </p:txBody>
      </p:sp>
    </p:spTree>
    <p:extLst>
      <p:ext uri="{BB962C8B-B14F-4D97-AF65-F5344CB8AC3E}">
        <p14:creationId xmlns:p14="http://schemas.microsoft.com/office/powerpoint/2010/main" val="27519680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>
              <a:hlinkClick r:id="rId2"/>
            </a:endParaRPr>
          </a:p>
          <a:p>
            <a:r>
              <a:rPr lang="en-US" dirty="0">
                <a:hlinkClick r:id="rId3"/>
              </a:rPr>
              <a:t>https://www.youtube.com/watch?v=ORpsNpxmfOc</a:t>
            </a:r>
            <a:endParaRPr lang="en-US" dirty="0">
              <a:hlinkClick r:id="rId2"/>
            </a:endParaRPr>
          </a:p>
          <a:p>
            <a:endParaRPr lang="en-US" dirty="0" smtClean="0">
              <a:hlinkClick r:id="rId2"/>
            </a:endParaRPr>
          </a:p>
          <a:p>
            <a:r>
              <a:rPr lang="tr-TR" dirty="0" smtClean="0">
                <a:hlinkClick r:id="rId2"/>
              </a:rPr>
              <a:t>https</a:t>
            </a:r>
            <a:r>
              <a:rPr lang="tr-TR" dirty="0">
                <a:hlinkClick r:id="rId2"/>
              </a:rPr>
              <a:t>://</a:t>
            </a:r>
            <a:r>
              <a:rPr lang="tr-TR" dirty="0" smtClean="0">
                <a:hlinkClick r:id="rId2"/>
              </a:rPr>
              <a:t>www.youtube.com/watch?v=zYAFn5DQ3vw</a:t>
            </a:r>
            <a:endParaRPr lang="en-US" dirty="0" smtClean="0">
              <a:hlinkClick r:id="rId2"/>
            </a:endParaRPr>
          </a:p>
          <a:p>
            <a:endParaRPr lang="en-US" dirty="0" smtClean="0">
              <a:hlinkClick r:id="rId2"/>
            </a:endParaRPr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www.youtube.com/watch?v=aqhQEo8Q20Q</a:t>
            </a:r>
            <a:endParaRPr lang="en-US" dirty="0" smtClean="0">
              <a:hlinkClick r:id="rId2"/>
            </a:endParaRPr>
          </a:p>
          <a:p>
            <a:pPr marL="0" indent="0">
              <a:buNone/>
            </a:pPr>
            <a:endParaRPr lang="en-US" dirty="0">
              <a:hlinkClick r:id="rId2"/>
            </a:endParaRPr>
          </a:p>
          <a:p>
            <a:endParaRPr lang="en-US" dirty="0" smtClean="0">
              <a:hlinkClick r:id="rId2"/>
            </a:endParaRPr>
          </a:p>
          <a:p>
            <a:endParaRPr lang="en-US" dirty="0">
              <a:hlinkClick r:id="rId2"/>
            </a:endParaRPr>
          </a:p>
          <a:p>
            <a:endParaRPr lang="tr-TR" dirty="0"/>
          </a:p>
        </p:txBody>
      </p:sp>
      <p:sp>
        <p:nvSpPr>
          <p:cNvPr id="4" name="Oval 3"/>
          <p:cNvSpPr/>
          <p:nvPr/>
        </p:nvSpPr>
        <p:spPr>
          <a:xfrm>
            <a:off x="3999345" y="618836"/>
            <a:ext cx="3703782" cy="13300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</a:t>
            </a:r>
            <a:r>
              <a:rPr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影片</a:t>
            </a:r>
            <a:r>
              <a:rPr lang="en-US" altLang="zh-CN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</a:t>
            </a:r>
            <a:endParaRPr lang="tr-TR" sz="4800" dirty="0"/>
          </a:p>
        </p:txBody>
      </p:sp>
    </p:spTree>
    <p:extLst>
      <p:ext uri="{BB962C8B-B14F-4D97-AF65-F5344CB8AC3E}">
        <p14:creationId xmlns:p14="http://schemas.microsoft.com/office/powerpoint/2010/main" val="1056001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976582"/>
            <a:ext cx="10178322" cy="3903010"/>
          </a:xfrm>
        </p:spPr>
        <p:txBody>
          <a:bodyPr>
            <a:normAutofit/>
          </a:bodyPr>
          <a:lstStyle/>
          <a:p>
            <a:r>
              <a:rPr lang="zh-CN" altLang="en-US" sz="2400" b="1" u="sng" dirty="0">
                <a:hlinkClick r:id="rId2"/>
              </a:rPr>
              <a:t>四和十</a:t>
            </a:r>
            <a:endParaRPr lang="zh-CN" altLang="en-US" sz="2400" u="sng" dirty="0"/>
          </a:p>
          <a:p>
            <a:r>
              <a:rPr lang="zh-CN" altLang="en-US" sz="2400" dirty="0"/>
              <a:t>四是四，十是十，十四是十四，四十是四十，谁能分得清，请来试一试。</a:t>
            </a:r>
          </a:p>
          <a:p>
            <a:endParaRPr lang="en-US" sz="2400" dirty="0" smtClean="0"/>
          </a:p>
          <a:p>
            <a:r>
              <a:rPr lang="tr-TR" sz="2400" dirty="0"/>
              <a:t>Sì hé shí</a:t>
            </a:r>
            <a:r>
              <a:rPr lang="tr-TR" sz="2400" dirty="0"/>
              <a:t/>
            </a:r>
            <a:br>
              <a:rPr lang="tr-TR" sz="2400" dirty="0"/>
            </a:br>
            <a:r>
              <a:rPr lang="tr-TR" sz="2400" dirty="0"/>
              <a:t/>
            </a:r>
            <a:br>
              <a:rPr lang="tr-TR" sz="2400" dirty="0"/>
            </a:br>
            <a:r>
              <a:rPr lang="tr-TR" sz="2400" dirty="0"/>
              <a:t>sì shì sì, shí shì shí, shísì shì shísì, sìshí shì sìshí, shéi néng fēn dé qīng, qǐng lái shì yī shì.</a:t>
            </a:r>
            <a:endParaRPr lang="tr-TR" sz="2400" dirty="0"/>
          </a:p>
        </p:txBody>
      </p:sp>
      <p:sp>
        <p:nvSpPr>
          <p:cNvPr id="4" name="Oval 3"/>
          <p:cNvSpPr/>
          <p:nvPr/>
        </p:nvSpPr>
        <p:spPr>
          <a:xfrm>
            <a:off x="3445164" y="461818"/>
            <a:ext cx="4368800" cy="128385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绕口令 </a:t>
            </a:r>
            <a:r>
              <a:rPr lang="zh-CN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</a:t>
            </a:r>
            <a:endParaRPr lang="tr-T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9877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671" y="250342"/>
            <a:ext cx="4821384" cy="6428513"/>
          </a:xfrm>
        </p:spPr>
      </p:pic>
    </p:spTree>
    <p:extLst>
      <p:ext uri="{BB962C8B-B14F-4D97-AF65-F5344CB8AC3E}">
        <p14:creationId xmlns:p14="http://schemas.microsoft.com/office/powerpoint/2010/main" val="188974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122</TotalTime>
  <Words>69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宋体</vt:lpstr>
      <vt:lpstr>华文中宋</vt:lpstr>
      <vt:lpstr>Arial</vt:lpstr>
      <vt:lpstr>Arial</vt:lpstr>
      <vt:lpstr>Gill Sans MT</vt:lpstr>
      <vt:lpstr>Impact</vt:lpstr>
      <vt:lpstr>Wingdings</vt:lpstr>
      <vt:lpstr>Badge</vt:lpstr>
      <vt:lpstr>声调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声调</dc:title>
  <dc:creator>user</dc:creator>
  <cp:lastModifiedBy>user</cp:lastModifiedBy>
  <cp:revision>8</cp:revision>
  <dcterms:created xsi:type="dcterms:W3CDTF">2018-10-02T17:08:20Z</dcterms:created>
  <dcterms:modified xsi:type="dcterms:W3CDTF">2018-10-03T06:47:27Z</dcterms:modified>
</cp:coreProperties>
</file>