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58" r:id="rId3"/>
    <p:sldId id="313" r:id="rId4"/>
    <p:sldId id="259" r:id="rId5"/>
    <p:sldId id="314" r:id="rId6"/>
    <p:sldId id="260" r:id="rId7"/>
    <p:sldId id="261" r:id="rId8"/>
    <p:sldId id="315" r:id="rId9"/>
    <p:sldId id="257" r:id="rId10"/>
    <p:sldId id="316" r:id="rId11"/>
    <p:sldId id="262" r:id="rId12"/>
    <p:sldId id="264" r:id="rId13"/>
    <p:sldId id="309" r:id="rId14"/>
    <p:sldId id="310" r:id="rId15"/>
    <p:sldId id="265" r:id="rId16"/>
    <p:sldId id="269" r:id="rId17"/>
    <p:sldId id="270" r:id="rId18"/>
    <p:sldId id="272" r:id="rId19"/>
    <p:sldId id="271" r:id="rId20"/>
    <p:sldId id="273" r:id="rId21"/>
    <p:sldId id="277" r:id="rId22"/>
    <p:sldId id="311" r:id="rId23"/>
    <p:sldId id="276" r:id="rId24"/>
    <p:sldId id="275" r:id="rId25"/>
    <p:sldId id="280" r:id="rId26"/>
    <p:sldId id="321" r:id="rId27"/>
    <p:sldId id="318" r:id="rId28"/>
    <p:sldId id="319" r:id="rId29"/>
    <p:sldId id="322" r:id="rId30"/>
    <p:sldId id="281" r:id="rId31"/>
    <p:sldId id="285" r:id="rId32"/>
    <p:sldId id="282" r:id="rId33"/>
    <p:sldId id="284" r:id="rId34"/>
    <p:sldId id="283" r:id="rId35"/>
    <p:sldId id="286" r:id="rId36"/>
    <p:sldId id="287" r:id="rId37"/>
    <p:sldId id="288" r:id="rId38"/>
    <p:sldId id="292" r:id="rId39"/>
    <p:sldId id="323" r:id="rId40"/>
    <p:sldId id="291" r:id="rId41"/>
    <p:sldId id="290" r:id="rId42"/>
    <p:sldId id="289" r:id="rId43"/>
    <p:sldId id="317" r:id="rId44"/>
    <p:sldId id="293" r:id="rId45"/>
    <p:sldId id="294" r:id="rId46"/>
    <p:sldId id="325" r:id="rId47"/>
    <p:sldId id="274" r:id="rId48"/>
    <p:sldId id="278" r:id="rId49"/>
    <p:sldId id="299" r:id="rId50"/>
    <p:sldId id="300" r:id="rId51"/>
    <p:sldId id="301" r:id="rId52"/>
    <p:sldId id="302" r:id="rId53"/>
    <p:sldId id="279" r:id="rId54"/>
    <p:sldId id="303" r:id="rId55"/>
    <p:sldId id="305" r:id="rId56"/>
    <p:sldId id="304" r:id="rId57"/>
    <p:sldId id="306" r:id="rId58"/>
    <p:sldId id="307" r:id="rId59"/>
    <p:sldId id="308" r:id="rId60"/>
    <p:sldId id="295" r:id="rId61"/>
    <p:sldId id="324" r:id="rId62"/>
    <p:sldId id="296" r:id="rId63"/>
    <p:sldId id="297" r:id="rId64"/>
    <p:sldId id="320" r:id="rId65"/>
    <p:sldId id="298" r:id="rId66"/>
    <p:sldId id="266" r:id="rId67"/>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FF99CC"/>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109570" name="Group 2"/>
          <p:cNvGrpSpPr>
            <a:grpSpLocks/>
          </p:cNvGrpSpPr>
          <p:nvPr/>
        </p:nvGrpSpPr>
        <p:grpSpPr bwMode="auto">
          <a:xfrm>
            <a:off x="0" y="3902075"/>
            <a:ext cx="3400425" cy="2949575"/>
            <a:chOff x="0" y="2458"/>
            <a:chExt cx="2142" cy="1858"/>
          </a:xfrm>
        </p:grpSpPr>
        <p:sp>
          <p:nvSpPr>
            <p:cNvPr id="109571"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tr-TR"/>
            </a:p>
          </p:txBody>
        </p:sp>
        <p:sp>
          <p:nvSpPr>
            <p:cNvPr id="109572"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tr-TR"/>
            </a:p>
          </p:txBody>
        </p:sp>
        <p:sp>
          <p:nvSpPr>
            <p:cNvPr id="109573"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tr-TR"/>
            </a:p>
          </p:txBody>
        </p:sp>
        <p:sp>
          <p:nvSpPr>
            <p:cNvPr id="109574"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tr-TR"/>
            </a:p>
          </p:txBody>
        </p:sp>
        <p:sp>
          <p:nvSpPr>
            <p:cNvPr id="109575"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tr-TR"/>
            </a:p>
          </p:txBody>
        </p:sp>
        <p:sp>
          <p:nvSpPr>
            <p:cNvPr id="109576"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tr-TR"/>
            </a:p>
          </p:txBody>
        </p:sp>
        <p:sp>
          <p:nvSpPr>
            <p:cNvPr id="109577"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tr-TR"/>
            </a:p>
          </p:txBody>
        </p:sp>
      </p:grpSp>
      <p:sp>
        <p:nvSpPr>
          <p:cNvPr id="109578" name="Rectangle 10"/>
          <p:cNvSpPr>
            <a:spLocks noGrp="1" noChangeArrowheads="1"/>
          </p:cNvSpPr>
          <p:nvPr>
            <p:ph type="ctrTitle" sz="quarter"/>
          </p:nvPr>
        </p:nvSpPr>
        <p:spPr>
          <a:xfrm>
            <a:off x="685800" y="1873250"/>
            <a:ext cx="7772400" cy="1555750"/>
          </a:xfrm>
        </p:spPr>
        <p:txBody>
          <a:bodyPr/>
          <a:lstStyle>
            <a:lvl1pPr>
              <a:defRPr sz="4800"/>
            </a:lvl1pPr>
          </a:lstStyle>
          <a:p>
            <a:r>
              <a:rPr lang="tr-TR"/>
              <a:t>Asıl başlık stili için tıklatın</a:t>
            </a:r>
          </a:p>
        </p:txBody>
      </p:sp>
      <p:sp>
        <p:nvSpPr>
          <p:cNvPr id="109579"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tr-TR"/>
              <a:t>Asıl alt başlık stilini düzenlemek için tıklatın</a:t>
            </a:r>
          </a:p>
        </p:txBody>
      </p:sp>
      <p:sp>
        <p:nvSpPr>
          <p:cNvPr id="109580" name="Rectangle 12"/>
          <p:cNvSpPr>
            <a:spLocks noGrp="1" noChangeArrowheads="1"/>
          </p:cNvSpPr>
          <p:nvPr>
            <p:ph type="dt" sz="quarter" idx="2"/>
          </p:nvPr>
        </p:nvSpPr>
        <p:spPr/>
        <p:txBody>
          <a:bodyPr/>
          <a:lstStyle>
            <a:lvl1pPr>
              <a:defRPr/>
            </a:lvl1pPr>
          </a:lstStyle>
          <a:p>
            <a:endParaRPr lang="tr-TR"/>
          </a:p>
        </p:txBody>
      </p:sp>
      <p:sp>
        <p:nvSpPr>
          <p:cNvPr id="109581" name="Rectangle 13"/>
          <p:cNvSpPr>
            <a:spLocks noGrp="1" noChangeArrowheads="1"/>
          </p:cNvSpPr>
          <p:nvPr>
            <p:ph type="ftr" sz="quarter" idx="3"/>
          </p:nvPr>
        </p:nvSpPr>
        <p:spPr/>
        <p:txBody>
          <a:bodyPr/>
          <a:lstStyle>
            <a:lvl1pPr>
              <a:defRPr/>
            </a:lvl1pPr>
          </a:lstStyle>
          <a:p>
            <a:endParaRPr lang="tr-TR"/>
          </a:p>
        </p:txBody>
      </p:sp>
      <p:sp>
        <p:nvSpPr>
          <p:cNvPr id="109582" name="Rectangle 14"/>
          <p:cNvSpPr>
            <a:spLocks noGrp="1" noChangeArrowheads="1"/>
          </p:cNvSpPr>
          <p:nvPr>
            <p:ph type="sldNum" sz="quarter" idx="4"/>
          </p:nvPr>
        </p:nvSpPr>
        <p:spPr/>
        <p:txBody>
          <a:bodyPr/>
          <a:lstStyle>
            <a:lvl1pPr>
              <a:defRPr/>
            </a:lvl1pPr>
          </a:lstStyle>
          <a:p>
            <a:fld id="{969ABED7-57F3-4F4B-A217-6D8F61C67748}" type="slidenum">
              <a:rPr lang="tr-TR"/>
              <a:pPr/>
              <a:t>‹#›</a:t>
            </a:fld>
            <a:endParaRPr lang="tr-T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en-US"/>
              <a:t>Asıl başlık stili için tıklatın</a:t>
            </a:r>
            <a:endParaRPr lang="tr-TR"/>
          </a:p>
        </p:txBody>
      </p:sp>
      <p:sp>
        <p:nvSpPr>
          <p:cNvPr id="3" name="İçerik Yer Tutucusu 2"/>
          <p:cNvSpPr>
            <a:spLocks noGrp="1"/>
          </p:cNvSpPr>
          <p:nvPr>
            <p:ph idx="1"/>
          </p:nvPr>
        </p:nvSpPr>
        <p:spPr/>
        <p:txBody>
          <a:body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Veri Yer Tutucusu 3"/>
          <p:cNvSpPr>
            <a:spLocks noGrp="1"/>
          </p:cNvSpPr>
          <p:nvPr>
            <p:ph type="dt" sz="half" idx="10"/>
          </p:nvPr>
        </p:nvSpPr>
        <p:spPr/>
        <p:txBody>
          <a:bodyPr/>
          <a:lstStyle>
            <a:lvl1pPr>
              <a:defRPr/>
            </a:lvl1pPr>
          </a:lstStyle>
          <a:p>
            <a:endParaRPr lang="tr-TR"/>
          </a:p>
        </p:txBody>
      </p:sp>
      <p:sp>
        <p:nvSpPr>
          <p:cNvPr id="5" name="Altbilgi Yer Tutucusu 4"/>
          <p:cNvSpPr>
            <a:spLocks noGrp="1"/>
          </p:cNvSpPr>
          <p:nvPr>
            <p:ph type="ftr" sz="quarter" idx="11"/>
          </p:nvPr>
        </p:nvSpPr>
        <p:spPr/>
        <p:txBody>
          <a:bodyPr/>
          <a:lstStyle>
            <a:lvl1pPr>
              <a:defRPr/>
            </a:lvl1pPr>
          </a:lstStyle>
          <a:p>
            <a:endParaRPr lang="tr-TR"/>
          </a:p>
        </p:txBody>
      </p:sp>
      <p:sp>
        <p:nvSpPr>
          <p:cNvPr id="6" name="Slayt Numarası Yer Tutucusu 5"/>
          <p:cNvSpPr>
            <a:spLocks noGrp="1"/>
          </p:cNvSpPr>
          <p:nvPr>
            <p:ph type="sldNum" sz="quarter" idx="12"/>
          </p:nvPr>
        </p:nvSpPr>
        <p:spPr/>
        <p:txBody>
          <a:bodyPr/>
          <a:lstStyle>
            <a:lvl1pPr>
              <a:defRPr/>
            </a:lvl1pPr>
          </a:lstStyle>
          <a:p>
            <a:fld id="{062A886E-9E84-4183-B9FE-9DE84F85C875}" type="slidenum">
              <a:rPr lang="tr-T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en-US"/>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Asıl metin stillerini düzenlemek için tıklatın</a:t>
            </a:r>
          </a:p>
        </p:txBody>
      </p:sp>
      <p:sp>
        <p:nvSpPr>
          <p:cNvPr id="4" name="Veri Yer Tutucusu 3"/>
          <p:cNvSpPr>
            <a:spLocks noGrp="1"/>
          </p:cNvSpPr>
          <p:nvPr>
            <p:ph type="dt" sz="half" idx="10"/>
          </p:nvPr>
        </p:nvSpPr>
        <p:spPr/>
        <p:txBody>
          <a:bodyPr/>
          <a:lstStyle>
            <a:lvl1pPr>
              <a:defRPr/>
            </a:lvl1pPr>
          </a:lstStyle>
          <a:p>
            <a:endParaRPr lang="tr-TR"/>
          </a:p>
        </p:txBody>
      </p:sp>
      <p:sp>
        <p:nvSpPr>
          <p:cNvPr id="5" name="Altbilgi Yer Tutucusu 4"/>
          <p:cNvSpPr>
            <a:spLocks noGrp="1"/>
          </p:cNvSpPr>
          <p:nvPr>
            <p:ph type="ftr" sz="quarter" idx="11"/>
          </p:nvPr>
        </p:nvSpPr>
        <p:spPr/>
        <p:txBody>
          <a:bodyPr/>
          <a:lstStyle>
            <a:lvl1pPr>
              <a:defRPr/>
            </a:lvl1pPr>
          </a:lstStyle>
          <a:p>
            <a:endParaRPr lang="tr-TR"/>
          </a:p>
        </p:txBody>
      </p:sp>
      <p:sp>
        <p:nvSpPr>
          <p:cNvPr id="6" name="Slayt Numarası Yer Tutucusu 5"/>
          <p:cNvSpPr>
            <a:spLocks noGrp="1"/>
          </p:cNvSpPr>
          <p:nvPr>
            <p:ph type="sldNum" sz="quarter" idx="12"/>
          </p:nvPr>
        </p:nvSpPr>
        <p:spPr/>
        <p:txBody>
          <a:bodyPr/>
          <a:lstStyle>
            <a:lvl1pPr>
              <a:defRPr/>
            </a:lvl1pPr>
          </a:lstStyle>
          <a:p>
            <a:fld id="{FFDF7B64-35AD-4615-8491-429983924E2C}" type="slidenum">
              <a:rPr lang="tr-T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en-US"/>
              <a:t>Asıl başlık stili için tıklatın</a:t>
            </a:r>
            <a:endParaRPr lang="tr-TR"/>
          </a:p>
        </p:txBody>
      </p:sp>
      <p:sp>
        <p:nvSpPr>
          <p:cNvPr id="3" name="İçerik Yer Tutucusu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İçerik Yer Tutucusu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5" name="Veri Yer Tutucusu 4"/>
          <p:cNvSpPr>
            <a:spLocks noGrp="1"/>
          </p:cNvSpPr>
          <p:nvPr>
            <p:ph type="dt" sz="half" idx="10"/>
          </p:nvPr>
        </p:nvSpPr>
        <p:spPr/>
        <p:txBody>
          <a:bodyPr/>
          <a:lstStyle>
            <a:lvl1pPr>
              <a:defRPr/>
            </a:lvl1pPr>
          </a:lstStyle>
          <a:p>
            <a:endParaRPr lang="tr-TR"/>
          </a:p>
        </p:txBody>
      </p:sp>
      <p:sp>
        <p:nvSpPr>
          <p:cNvPr id="6" name="Altbilgi Yer Tutucusu 5"/>
          <p:cNvSpPr>
            <a:spLocks noGrp="1"/>
          </p:cNvSpPr>
          <p:nvPr>
            <p:ph type="ftr" sz="quarter" idx="11"/>
          </p:nvPr>
        </p:nvSpPr>
        <p:spPr/>
        <p:txBody>
          <a:bodyPr/>
          <a:lstStyle>
            <a:lvl1pPr>
              <a:defRPr/>
            </a:lvl1pPr>
          </a:lstStyle>
          <a:p>
            <a:endParaRPr lang="tr-TR"/>
          </a:p>
        </p:txBody>
      </p:sp>
      <p:sp>
        <p:nvSpPr>
          <p:cNvPr id="7" name="Slayt Numarası Yer Tutucusu 6"/>
          <p:cNvSpPr>
            <a:spLocks noGrp="1"/>
          </p:cNvSpPr>
          <p:nvPr>
            <p:ph type="sldNum" sz="quarter" idx="12"/>
          </p:nvPr>
        </p:nvSpPr>
        <p:spPr/>
        <p:txBody>
          <a:bodyPr/>
          <a:lstStyle>
            <a:lvl1pPr>
              <a:defRPr/>
            </a:lvl1pPr>
          </a:lstStyle>
          <a:p>
            <a:fld id="{695632F9-B72D-4945-A19A-44F403A9C970}" type="slidenum">
              <a:rPr lang="tr-T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lvl1pPr>
              <a:defRPr/>
            </a:lvl1pPr>
          </a:lstStyle>
          <a:p>
            <a:r>
              <a:rPr lang="en-US"/>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7" name="Veri Yer Tutucusu 6"/>
          <p:cNvSpPr>
            <a:spLocks noGrp="1"/>
          </p:cNvSpPr>
          <p:nvPr>
            <p:ph type="dt" sz="half" idx="10"/>
          </p:nvPr>
        </p:nvSpPr>
        <p:spPr/>
        <p:txBody>
          <a:bodyPr/>
          <a:lstStyle>
            <a:lvl1pPr>
              <a:defRPr/>
            </a:lvl1pPr>
          </a:lstStyle>
          <a:p>
            <a:endParaRPr lang="tr-TR"/>
          </a:p>
        </p:txBody>
      </p:sp>
      <p:sp>
        <p:nvSpPr>
          <p:cNvPr id="8" name="Altbilgi Yer Tutucusu 7"/>
          <p:cNvSpPr>
            <a:spLocks noGrp="1"/>
          </p:cNvSpPr>
          <p:nvPr>
            <p:ph type="ftr" sz="quarter" idx="11"/>
          </p:nvPr>
        </p:nvSpPr>
        <p:spPr/>
        <p:txBody>
          <a:bodyPr/>
          <a:lstStyle>
            <a:lvl1pPr>
              <a:defRPr/>
            </a:lvl1pPr>
          </a:lstStyle>
          <a:p>
            <a:endParaRPr lang="tr-TR"/>
          </a:p>
        </p:txBody>
      </p:sp>
      <p:sp>
        <p:nvSpPr>
          <p:cNvPr id="9" name="Slayt Numarası Yer Tutucusu 8"/>
          <p:cNvSpPr>
            <a:spLocks noGrp="1"/>
          </p:cNvSpPr>
          <p:nvPr>
            <p:ph type="sldNum" sz="quarter" idx="12"/>
          </p:nvPr>
        </p:nvSpPr>
        <p:spPr/>
        <p:txBody>
          <a:bodyPr/>
          <a:lstStyle>
            <a:lvl1pPr>
              <a:defRPr/>
            </a:lvl1pPr>
          </a:lstStyle>
          <a:p>
            <a:fld id="{5AD65E07-C9B0-4CBD-9A9F-CCB0646997A2}" type="slidenum">
              <a:rPr lang="tr-T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en-US"/>
              <a:t>Asıl başlık stili için tıklatın</a:t>
            </a:r>
            <a:endParaRPr lang="tr-TR"/>
          </a:p>
        </p:txBody>
      </p:sp>
      <p:sp>
        <p:nvSpPr>
          <p:cNvPr id="3" name="Veri Yer Tutucusu 2"/>
          <p:cNvSpPr>
            <a:spLocks noGrp="1"/>
          </p:cNvSpPr>
          <p:nvPr>
            <p:ph type="dt" sz="half" idx="10"/>
          </p:nvPr>
        </p:nvSpPr>
        <p:spPr/>
        <p:txBody>
          <a:bodyPr/>
          <a:lstStyle>
            <a:lvl1pPr>
              <a:defRPr/>
            </a:lvl1pPr>
          </a:lstStyle>
          <a:p>
            <a:endParaRPr lang="tr-TR"/>
          </a:p>
        </p:txBody>
      </p:sp>
      <p:sp>
        <p:nvSpPr>
          <p:cNvPr id="4" name="Altbilgi Yer Tutucusu 3"/>
          <p:cNvSpPr>
            <a:spLocks noGrp="1"/>
          </p:cNvSpPr>
          <p:nvPr>
            <p:ph type="ftr" sz="quarter" idx="11"/>
          </p:nvPr>
        </p:nvSpPr>
        <p:spPr/>
        <p:txBody>
          <a:bodyPr/>
          <a:lstStyle>
            <a:lvl1pPr>
              <a:defRPr/>
            </a:lvl1pPr>
          </a:lstStyle>
          <a:p>
            <a:endParaRPr lang="tr-TR"/>
          </a:p>
        </p:txBody>
      </p:sp>
      <p:sp>
        <p:nvSpPr>
          <p:cNvPr id="5" name="Slayt Numarası Yer Tutucusu 4"/>
          <p:cNvSpPr>
            <a:spLocks noGrp="1"/>
          </p:cNvSpPr>
          <p:nvPr>
            <p:ph type="sldNum" sz="quarter" idx="12"/>
          </p:nvPr>
        </p:nvSpPr>
        <p:spPr/>
        <p:txBody>
          <a:bodyPr/>
          <a:lstStyle>
            <a:lvl1pPr>
              <a:defRPr/>
            </a:lvl1pPr>
          </a:lstStyle>
          <a:p>
            <a:fld id="{2F63306A-B1BF-41DA-9CD3-5544F717F239}" type="slidenum">
              <a:rPr lang="tr-T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lvl1pPr>
              <a:defRPr/>
            </a:lvl1pPr>
          </a:lstStyle>
          <a:p>
            <a:endParaRPr lang="tr-TR"/>
          </a:p>
        </p:txBody>
      </p:sp>
      <p:sp>
        <p:nvSpPr>
          <p:cNvPr id="3" name="Altbilgi Yer Tutucusu 2"/>
          <p:cNvSpPr>
            <a:spLocks noGrp="1"/>
          </p:cNvSpPr>
          <p:nvPr>
            <p:ph type="ftr" sz="quarter" idx="11"/>
          </p:nvPr>
        </p:nvSpPr>
        <p:spPr/>
        <p:txBody>
          <a:bodyPr/>
          <a:lstStyle>
            <a:lvl1pPr>
              <a:defRPr/>
            </a:lvl1pPr>
          </a:lstStyle>
          <a:p>
            <a:endParaRPr lang="tr-TR"/>
          </a:p>
        </p:txBody>
      </p:sp>
      <p:sp>
        <p:nvSpPr>
          <p:cNvPr id="4" name="Slayt Numarası Yer Tutucusu 3"/>
          <p:cNvSpPr>
            <a:spLocks noGrp="1"/>
          </p:cNvSpPr>
          <p:nvPr>
            <p:ph type="sldNum" sz="quarter" idx="12"/>
          </p:nvPr>
        </p:nvSpPr>
        <p:spPr/>
        <p:txBody>
          <a:bodyPr/>
          <a:lstStyle>
            <a:lvl1pPr>
              <a:defRPr/>
            </a:lvl1pPr>
          </a:lstStyle>
          <a:p>
            <a:fld id="{A6871581-0BFC-4182-835D-A0D939336819}" type="slidenum">
              <a:rPr lang="tr-T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en-US"/>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Asıl metin stillerini düzenlemek için tıklatın</a:t>
            </a:r>
          </a:p>
        </p:txBody>
      </p:sp>
      <p:sp>
        <p:nvSpPr>
          <p:cNvPr id="5" name="Veri Yer Tutucusu 4"/>
          <p:cNvSpPr>
            <a:spLocks noGrp="1"/>
          </p:cNvSpPr>
          <p:nvPr>
            <p:ph type="dt" sz="half" idx="10"/>
          </p:nvPr>
        </p:nvSpPr>
        <p:spPr/>
        <p:txBody>
          <a:bodyPr/>
          <a:lstStyle>
            <a:lvl1pPr>
              <a:defRPr/>
            </a:lvl1pPr>
          </a:lstStyle>
          <a:p>
            <a:endParaRPr lang="tr-TR"/>
          </a:p>
        </p:txBody>
      </p:sp>
      <p:sp>
        <p:nvSpPr>
          <p:cNvPr id="6" name="Altbilgi Yer Tutucusu 5"/>
          <p:cNvSpPr>
            <a:spLocks noGrp="1"/>
          </p:cNvSpPr>
          <p:nvPr>
            <p:ph type="ftr" sz="quarter" idx="11"/>
          </p:nvPr>
        </p:nvSpPr>
        <p:spPr/>
        <p:txBody>
          <a:bodyPr/>
          <a:lstStyle>
            <a:lvl1pPr>
              <a:defRPr/>
            </a:lvl1pPr>
          </a:lstStyle>
          <a:p>
            <a:endParaRPr lang="tr-TR"/>
          </a:p>
        </p:txBody>
      </p:sp>
      <p:sp>
        <p:nvSpPr>
          <p:cNvPr id="7" name="Slayt Numarası Yer Tutucusu 6"/>
          <p:cNvSpPr>
            <a:spLocks noGrp="1"/>
          </p:cNvSpPr>
          <p:nvPr>
            <p:ph type="sldNum" sz="quarter" idx="12"/>
          </p:nvPr>
        </p:nvSpPr>
        <p:spPr/>
        <p:txBody>
          <a:bodyPr/>
          <a:lstStyle>
            <a:lvl1pPr>
              <a:defRPr/>
            </a:lvl1pPr>
          </a:lstStyle>
          <a:p>
            <a:fld id="{EA4910D4-FC9B-41CE-AC0F-4DA8C722FBA9}" type="slidenum">
              <a:rPr lang="tr-T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en-US"/>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Asıl metin stillerini düzenlemek için tıklatın</a:t>
            </a:r>
          </a:p>
        </p:txBody>
      </p:sp>
      <p:sp>
        <p:nvSpPr>
          <p:cNvPr id="5" name="Veri Yer Tutucusu 4"/>
          <p:cNvSpPr>
            <a:spLocks noGrp="1"/>
          </p:cNvSpPr>
          <p:nvPr>
            <p:ph type="dt" sz="half" idx="10"/>
          </p:nvPr>
        </p:nvSpPr>
        <p:spPr/>
        <p:txBody>
          <a:bodyPr/>
          <a:lstStyle>
            <a:lvl1pPr>
              <a:defRPr/>
            </a:lvl1pPr>
          </a:lstStyle>
          <a:p>
            <a:endParaRPr lang="tr-TR"/>
          </a:p>
        </p:txBody>
      </p:sp>
      <p:sp>
        <p:nvSpPr>
          <p:cNvPr id="6" name="Altbilgi Yer Tutucusu 5"/>
          <p:cNvSpPr>
            <a:spLocks noGrp="1"/>
          </p:cNvSpPr>
          <p:nvPr>
            <p:ph type="ftr" sz="quarter" idx="11"/>
          </p:nvPr>
        </p:nvSpPr>
        <p:spPr/>
        <p:txBody>
          <a:bodyPr/>
          <a:lstStyle>
            <a:lvl1pPr>
              <a:defRPr/>
            </a:lvl1pPr>
          </a:lstStyle>
          <a:p>
            <a:endParaRPr lang="tr-TR"/>
          </a:p>
        </p:txBody>
      </p:sp>
      <p:sp>
        <p:nvSpPr>
          <p:cNvPr id="7" name="Slayt Numarası Yer Tutucusu 6"/>
          <p:cNvSpPr>
            <a:spLocks noGrp="1"/>
          </p:cNvSpPr>
          <p:nvPr>
            <p:ph type="sldNum" sz="quarter" idx="12"/>
          </p:nvPr>
        </p:nvSpPr>
        <p:spPr/>
        <p:txBody>
          <a:bodyPr/>
          <a:lstStyle>
            <a:lvl1pPr>
              <a:defRPr/>
            </a:lvl1pPr>
          </a:lstStyle>
          <a:p>
            <a:fld id="{A4FE6D09-0421-4AE4-A46B-439976794060}" type="slidenum">
              <a:rPr lang="tr-T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en-US"/>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Veri Yer Tutucusu 3"/>
          <p:cNvSpPr>
            <a:spLocks noGrp="1"/>
          </p:cNvSpPr>
          <p:nvPr>
            <p:ph type="dt" sz="half" idx="10"/>
          </p:nvPr>
        </p:nvSpPr>
        <p:spPr/>
        <p:txBody>
          <a:bodyPr/>
          <a:lstStyle>
            <a:lvl1pPr>
              <a:defRPr/>
            </a:lvl1pPr>
          </a:lstStyle>
          <a:p>
            <a:endParaRPr lang="tr-TR"/>
          </a:p>
        </p:txBody>
      </p:sp>
      <p:sp>
        <p:nvSpPr>
          <p:cNvPr id="5" name="Altbilgi Yer Tutucusu 4"/>
          <p:cNvSpPr>
            <a:spLocks noGrp="1"/>
          </p:cNvSpPr>
          <p:nvPr>
            <p:ph type="ftr" sz="quarter" idx="11"/>
          </p:nvPr>
        </p:nvSpPr>
        <p:spPr/>
        <p:txBody>
          <a:bodyPr/>
          <a:lstStyle>
            <a:lvl1pPr>
              <a:defRPr/>
            </a:lvl1pPr>
          </a:lstStyle>
          <a:p>
            <a:endParaRPr lang="tr-TR"/>
          </a:p>
        </p:txBody>
      </p:sp>
      <p:sp>
        <p:nvSpPr>
          <p:cNvPr id="6" name="Slayt Numarası Yer Tutucusu 5"/>
          <p:cNvSpPr>
            <a:spLocks noGrp="1"/>
          </p:cNvSpPr>
          <p:nvPr>
            <p:ph type="sldNum" sz="quarter" idx="12"/>
          </p:nvPr>
        </p:nvSpPr>
        <p:spPr/>
        <p:txBody>
          <a:bodyPr/>
          <a:lstStyle>
            <a:lvl1pPr>
              <a:defRPr/>
            </a:lvl1pPr>
          </a:lstStyle>
          <a:p>
            <a:fld id="{37F06B31-13E9-406C-A6D1-DBC3B5FE6E44}" type="slidenum">
              <a:rPr lang="tr-T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7813"/>
            <a:ext cx="2057400" cy="5853112"/>
          </a:xfrm>
        </p:spPr>
        <p:txBody>
          <a:bodyPr vert="eaVert"/>
          <a:lstStyle/>
          <a:p>
            <a:r>
              <a:rPr lang="en-US"/>
              <a:t>Asıl başlık stili için tıklatın</a:t>
            </a:r>
            <a:endParaRPr lang="tr-TR"/>
          </a:p>
        </p:txBody>
      </p:sp>
      <p:sp>
        <p:nvSpPr>
          <p:cNvPr id="3" name="Dikey Metin Yer Tutucusu 2"/>
          <p:cNvSpPr>
            <a:spLocks noGrp="1"/>
          </p:cNvSpPr>
          <p:nvPr>
            <p:ph type="body" orient="vert" idx="1"/>
          </p:nvPr>
        </p:nvSpPr>
        <p:spPr>
          <a:xfrm>
            <a:off x="457200" y="277813"/>
            <a:ext cx="6019800" cy="5853112"/>
          </a:xfrm>
        </p:spPr>
        <p:txBody>
          <a:bodyPr vert="eaVert"/>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Veri Yer Tutucusu 3"/>
          <p:cNvSpPr>
            <a:spLocks noGrp="1"/>
          </p:cNvSpPr>
          <p:nvPr>
            <p:ph type="dt" sz="half" idx="10"/>
          </p:nvPr>
        </p:nvSpPr>
        <p:spPr/>
        <p:txBody>
          <a:bodyPr/>
          <a:lstStyle>
            <a:lvl1pPr>
              <a:defRPr/>
            </a:lvl1pPr>
          </a:lstStyle>
          <a:p>
            <a:endParaRPr lang="tr-TR"/>
          </a:p>
        </p:txBody>
      </p:sp>
      <p:sp>
        <p:nvSpPr>
          <p:cNvPr id="5" name="Altbilgi Yer Tutucusu 4"/>
          <p:cNvSpPr>
            <a:spLocks noGrp="1"/>
          </p:cNvSpPr>
          <p:nvPr>
            <p:ph type="ftr" sz="quarter" idx="11"/>
          </p:nvPr>
        </p:nvSpPr>
        <p:spPr/>
        <p:txBody>
          <a:bodyPr/>
          <a:lstStyle>
            <a:lvl1pPr>
              <a:defRPr/>
            </a:lvl1pPr>
          </a:lstStyle>
          <a:p>
            <a:endParaRPr lang="tr-TR"/>
          </a:p>
        </p:txBody>
      </p:sp>
      <p:sp>
        <p:nvSpPr>
          <p:cNvPr id="6" name="Slayt Numarası Yer Tutucusu 5"/>
          <p:cNvSpPr>
            <a:spLocks noGrp="1"/>
          </p:cNvSpPr>
          <p:nvPr>
            <p:ph type="sldNum" sz="quarter" idx="12"/>
          </p:nvPr>
        </p:nvSpPr>
        <p:spPr/>
        <p:txBody>
          <a:bodyPr/>
          <a:lstStyle>
            <a:lvl1pPr>
              <a:defRPr/>
            </a:lvl1pPr>
          </a:lstStyle>
          <a:p>
            <a:fld id="{8D375BCF-E91E-4004-91DF-65D4EBE8D6D0}" type="slidenum">
              <a:rPr lang="tr-T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8546" name="Group 2"/>
          <p:cNvGrpSpPr>
            <a:grpSpLocks/>
          </p:cNvGrpSpPr>
          <p:nvPr/>
        </p:nvGrpSpPr>
        <p:grpSpPr bwMode="auto">
          <a:xfrm>
            <a:off x="0" y="3902075"/>
            <a:ext cx="3400425" cy="2949575"/>
            <a:chOff x="0" y="2458"/>
            <a:chExt cx="2142" cy="1858"/>
          </a:xfrm>
        </p:grpSpPr>
        <p:sp>
          <p:nvSpPr>
            <p:cNvPr id="10854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tr-TR"/>
            </a:p>
          </p:txBody>
        </p:sp>
        <p:sp>
          <p:nvSpPr>
            <p:cNvPr id="10854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tr-TR"/>
            </a:p>
          </p:txBody>
        </p:sp>
        <p:sp>
          <p:nvSpPr>
            <p:cNvPr id="10854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tr-TR"/>
            </a:p>
          </p:txBody>
        </p:sp>
        <p:sp>
          <p:nvSpPr>
            <p:cNvPr id="10855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tr-TR"/>
            </a:p>
          </p:txBody>
        </p:sp>
        <p:sp>
          <p:nvSpPr>
            <p:cNvPr id="10855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tr-TR"/>
            </a:p>
          </p:txBody>
        </p:sp>
        <p:sp>
          <p:nvSpPr>
            <p:cNvPr id="10855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tr-TR"/>
            </a:p>
          </p:txBody>
        </p:sp>
        <p:sp>
          <p:nvSpPr>
            <p:cNvPr id="10855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tr-TR"/>
            </a:p>
          </p:txBody>
        </p:sp>
      </p:grpSp>
      <p:sp>
        <p:nvSpPr>
          <p:cNvPr id="108554"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tr-TR" smtClean="0"/>
              <a:t>Asıl başlık stili için tıklatın</a:t>
            </a:r>
          </a:p>
        </p:txBody>
      </p:sp>
      <p:sp>
        <p:nvSpPr>
          <p:cNvPr id="108555"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108556"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10199"/>
                  </a:outerShdw>
                </a:effectLst>
              </a:defRPr>
            </a:lvl1pPr>
          </a:lstStyle>
          <a:p>
            <a:endParaRPr lang="tr-TR"/>
          </a:p>
        </p:txBody>
      </p:sp>
      <p:sp>
        <p:nvSpPr>
          <p:cNvPr id="108557"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10199"/>
                  </a:outerShdw>
                </a:effectLst>
              </a:defRPr>
            </a:lvl1pPr>
          </a:lstStyle>
          <a:p>
            <a:endParaRPr lang="tr-TR"/>
          </a:p>
        </p:txBody>
      </p:sp>
      <p:sp>
        <p:nvSpPr>
          <p:cNvPr id="108558"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10199"/>
                  </a:outerShdw>
                </a:effectLst>
              </a:defRPr>
            </a:lvl1pPr>
          </a:lstStyle>
          <a:p>
            <a:fld id="{8ECB658A-E97C-425F-B233-E6A8E64FDF62}" type="slidenum">
              <a:rPr lang="tr-TR"/>
              <a:pPr/>
              <a:t>‹#›</a:t>
            </a:fld>
            <a:endParaRPr lang="tr-T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effectLst>
            <a:outerShdw blurRad="38100" dist="38100" dir="2700000" algn="tl">
              <a:srgbClr val="FFFFFF"/>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FFFFFF"/>
            </a:outerShdw>
          </a:effectLst>
          <a:latin typeface="Arial" charset="0"/>
        </a:defRPr>
      </a:lvl2pPr>
      <a:lvl3pPr algn="ctr" rtl="0" fontAlgn="base">
        <a:spcBef>
          <a:spcPct val="0"/>
        </a:spcBef>
        <a:spcAft>
          <a:spcPct val="0"/>
        </a:spcAft>
        <a:defRPr sz="4400">
          <a:solidFill>
            <a:schemeClr val="tx2"/>
          </a:solidFill>
          <a:effectLst>
            <a:outerShdw blurRad="38100" dist="38100" dir="2700000" algn="tl">
              <a:srgbClr val="FFFFFF"/>
            </a:outerShdw>
          </a:effectLst>
          <a:latin typeface="Arial" charset="0"/>
        </a:defRPr>
      </a:lvl3pPr>
      <a:lvl4pPr algn="ctr" rtl="0" fontAlgn="base">
        <a:spcBef>
          <a:spcPct val="0"/>
        </a:spcBef>
        <a:spcAft>
          <a:spcPct val="0"/>
        </a:spcAft>
        <a:defRPr sz="4400">
          <a:solidFill>
            <a:schemeClr val="tx2"/>
          </a:solidFill>
          <a:effectLst>
            <a:outerShdw blurRad="38100" dist="38100" dir="2700000" algn="tl">
              <a:srgbClr val="FFFFFF"/>
            </a:outerShdw>
          </a:effectLst>
          <a:latin typeface="Arial" charset="0"/>
        </a:defRPr>
      </a:lvl4pPr>
      <a:lvl5pPr algn="ctr" rtl="0" fontAlgn="base">
        <a:spcBef>
          <a:spcPct val="0"/>
        </a:spcBef>
        <a:spcAft>
          <a:spcPct val="0"/>
        </a:spcAft>
        <a:defRPr sz="4400">
          <a:solidFill>
            <a:schemeClr val="tx2"/>
          </a:solidFill>
          <a:effectLst>
            <a:outerShdw blurRad="38100" dist="38100" dir="2700000" algn="tl">
              <a:srgbClr val="FFFFFF"/>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charset="0"/>
        </a:defRPr>
      </a:lvl9pPr>
    </p:titleStyle>
    <p:bodyStyle>
      <a:lvl1pPr marL="342900" indent="-342900" algn="l" rtl="0" fontAlgn="base">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10199"/>
            </a:outerShdw>
          </a:effectLst>
          <a:latin typeface="+mn-lt"/>
          <a:ea typeface="+mn-ea"/>
          <a:cs typeface="+mn-cs"/>
        </a:defRPr>
      </a:lvl1pPr>
      <a:lvl2pPr marL="742950" indent="-285750" algn="l" rtl="0" fontAlgn="base">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10199"/>
            </a:outerShdw>
          </a:effectLst>
          <a:latin typeface="+mn-lt"/>
        </a:defRPr>
      </a:lvl2pPr>
      <a:lvl3pPr marL="1143000" indent="-228600" algn="l" rtl="0" fontAlgn="base">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10199"/>
            </a:outerShdw>
          </a:effectLst>
          <a:latin typeface="+mn-lt"/>
        </a:defRPr>
      </a:lvl3pPr>
      <a:lvl4pPr marL="1600200" indent="-228600" algn="l" rtl="0" fontAlgn="base">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10199"/>
            </a:outerShdw>
          </a:effectLst>
          <a:latin typeface="+mn-lt"/>
        </a:defRPr>
      </a:lvl4pPr>
      <a:lvl5pPr marL="20574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defRPr>
      </a:lvl5pPr>
      <a:lvl6pPr marL="25146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defRPr>
      </a:lvl6pPr>
      <a:lvl7pPr marL="29718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defRPr>
      </a:lvl7pPr>
      <a:lvl8pPr marL="34290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defRPr>
      </a:lvl8pPr>
      <a:lvl9pPr marL="38862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www.socorex.ch/images/objets/cpy_693001_446_filter.jpg" TargetMode="External"/><Relationship Id="rId2" Type="http://schemas.openxmlformats.org/officeDocument/2006/relationships/image" Target="../media/image11.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socorex.ch/images/objets/cpy_693001_446_filter.jpg"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hepaonline.com/antibakteriyel_hava_temizleme_cihazi_3.php" TargetMode="External"/><Relationship Id="rId1" Type="http://schemas.openxmlformats.org/officeDocument/2006/relationships/slideLayout" Target="../slideLayouts/slideLayout4.xml"/><Relationship Id="rId5" Type="http://schemas.openxmlformats.org/officeDocument/2006/relationships/image" Target="../media/image15.wmf"/><Relationship Id="rId4" Type="http://schemas.openxmlformats.org/officeDocument/2006/relationships/image" Target="../media/image14.wmf"/></Relationships>
</file>

<file path=ppt/slides/_rels/slide30.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qosina.com/catalog/part.asp?partno=13122" TargetMode="Externa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8" Type="http://schemas.openxmlformats.org/officeDocument/2006/relationships/hyperlink" Target="http://www.packaging-technology.com/contractors/containers/beacon/" TargetMode="External"/><Relationship Id="rId3" Type="http://schemas.openxmlformats.org/officeDocument/2006/relationships/image" Target="../media/image20.jpeg"/><Relationship Id="rId7" Type="http://schemas.openxmlformats.org/officeDocument/2006/relationships/image" Target="../media/image22.jpeg"/><Relationship Id="rId2" Type="http://schemas.openxmlformats.org/officeDocument/2006/relationships/hyperlink" Target="http://www.packaging-technology.com/contractors/containers/beacon/beacon1.html" TargetMode="External"/><Relationship Id="rId1" Type="http://schemas.openxmlformats.org/officeDocument/2006/relationships/slideLayout" Target="../slideLayouts/slideLayout2.xml"/><Relationship Id="rId6" Type="http://schemas.openxmlformats.org/officeDocument/2006/relationships/hyperlink" Target="http://www.packaging-technology.com/contractors/containers/beacon/beacon5.html" TargetMode="External"/><Relationship Id="rId5" Type="http://schemas.openxmlformats.org/officeDocument/2006/relationships/image" Target="../media/image21.jpeg"/><Relationship Id="rId4" Type="http://schemas.openxmlformats.org/officeDocument/2006/relationships/hyperlink" Target="http://www.packaging-technology.com/contractors/containers/beacon/beacon3.html" TargetMode="External"/><Relationship Id="rId9"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349500"/>
            <a:ext cx="7772400" cy="1655763"/>
          </a:xfrm>
        </p:spPr>
        <p:txBody>
          <a:bodyPr/>
          <a:lstStyle/>
          <a:p>
            <a:r>
              <a:rPr lang="tr-TR" b="1" i="1"/>
              <a:t>Sterilizasyon ve Dezenfeksiyon</a:t>
            </a:r>
          </a:p>
        </p:txBody>
      </p:sp>
      <p:sp>
        <p:nvSpPr>
          <p:cNvPr id="2051" name="Rectangle 3"/>
          <p:cNvSpPr>
            <a:spLocks noGrp="1" noChangeArrowheads="1"/>
          </p:cNvSpPr>
          <p:nvPr>
            <p:ph type="subTitle" idx="1"/>
          </p:nvPr>
        </p:nvSpPr>
        <p:spPr>
          <a:xfrm>
            <a:off x="4643438" y="5805488"/>
            <a:ext cx="4032250" cy="647700"/>
          </a:xfrm>
        </p:spPr>
        <p:txBody>
          <a:bodyPr/>
          <a:lstStyle/>
          <a:p>
            <a:pPr>
              <a:lnSpc>
                <a:spcPct val="90000"/>
              </a:lnSpc>
            </a:pPr>
            <a:r>
              <a:rPr lang="tr-TR" sz="2400" b="1" i="1">
                <a:solidFill>
                  <a:schemeClr val="accent1"/>
                </a:solidFill>
                <a:effectLst>
                  <a:outerShdw blurRad="38100" dist="38100" dir="2700000" algn="tl">
                    <a:srgbClr val="FFFFFF"/>
                  </a:outerShdw>
                </a:effectLst>
              </a:rPr>
              <a:t>Prof. Dr. Mehmet KIYAN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tr-TR" b="1" i="1"/>
              <a:t>Tarihçe</a:t>
            </a:r>
          </a:p>
        </p:txBody>
      </p:sp>
      <p:sp>
        <p:nvSpPr>
          <p:cNvPr id="4099" name="Rectangle 3"/>
          <p:cNvSpPr>
            <a:spLocks noGrp="1" noChangeArrowheads="1"/>
          </p:cNvSpPr>
          <p:nvPr>
            <p:ph type="body" sz="half" idx="1"/>
          </p:nvPr>
        </p:nvSpPr>
        <p:spPr>
          <a:xfrm>
            <a:off x="250825" y="1600200"/>
            <a:ext cx="4176713" cy="5257800"/>
          </a:xfrm>
        </p:spPr>
        <p:txBody>
          <a:bodyPr/>
          <a:lstStyle/>
          <a:p>
            <a:pPr>
              <a:lnSpc>
                <a:spcPct val="80000"/>
              </a:lnSpc>
            </a:pPr>
            <a:r>
              <a:rPr lang="tr-TR" sz="2400" b="1" i="1"/>
              <a:t>Eski Mısırlılar yara temizliğinde şarap, yağ ve balsam kullanmışlardır. </a:t>
            </a:r>
          </a:p>
          <a:p>
            <a:pPr>
              <a:lnSpc>
                <a:spcPct val="80000"/>
              </a:lnSpc>
            </a:pPr>
            <a:r>
              <a:rPr lang="tr-TR" sz="2400" b="1" i="1"/>
              <a:t>Hippokrat (M.Ö. 460-377) yaraların temizliği için şarap önermiş, ayrıca saf veya kaynatılmış su ile cerrahın el ve tırnaklarının temizlenmesi gerektiğine değinmiş ve yaralarda bal kullanmıştır.</a:t>
            </a:r>
          </a:p>
        </p:txBody>
      </p:sp>
      <p:sp>
        <p:nvSpPr>
          <p:cNvPr id="4100" name="Rectangle 4"/>
          <p:cNvSpPr>
            <a:spLocks noGrp="1" noChangeArrowheads="1"/>
          </p:cNvSpPr>
          <p:nvPr>
            <p:ph type="body" sz="half" idx="2"/>
          </p:nvPr>
        </p:nvSpPr>
        <p:spPr>
          <a:xfrm>
            <a:off x="4356100" y="1600200"/>
            <a:ext cx="4787900" cy="5257800"/>
          </a:xfrm>
        </p:spPr>
        <p:txBody>
          <a:bodyPr/>
          <a:lstStyle/>
          <a:p>
            <a:pPr>
              <a:lnSpc>
                <a:spcPct val="80000"/>
              </a:lnSpc>
            </a:pPr>
            <a:r>
              <a:rPr lang="tr-TR" sz="2400" b="1" i="1"/>
              <a:t>Eski Roma’ da Galen (M.S.130-201) yara konusu üzerine incelemeler yapmıştır. </a:t>
            </a:r>
          </a:p>
          <a:p>
            <a:pPr lvl="1">
              <a:lnSpc>
                <a:spcPct val="80000"/>
              </a:lnSpc>
            </a:pPr>
            <a:r>
              <a:rPr lang="tr-TR" sz="2000" b="1" i="1"/>
              <a:t>Galen’e göre ‘’Her yara iyileşirken cerahat oluşturur’’du. </a:t>
            </a:r>
          </a:p>
          <a:p>
            <a:pPr>
              <a:lnSpc>
                <a:spcPct val="80000"/>
              </a:lnSpc>
            </a:pPr>
            <a:r>
              <a:rPr lang="tr-TR" sz="2400" b="1" i="1"/>
              <a:t>Böylece bu görüş,19.yy’a kadar yaraların aseptik olarak tedavisini önleyen bir fikir olmuştur.</a:t>
            </a:r>
          </a:p>
          <a:p>
            <a:pPr>
              <a:lnSpc>
                <a:spcPct val="80000"/>
              </a:lnSpc>
            </a:pPr>
            <a:r>
              <a:rPr lang="tr-TR" sz="2400" b="1" i="1"/>
              <a:t>James Lind (1716-1794), gemicileri vebadan kurtarmak için giysilerini temizlettirerek tifüsün İngiliz donanmasında yayılmasını önlemeye çalıştı.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Rectangle 4"/>
          <p:cNvSpPr>
            <a:spLocks noGrp="1" noChangeArrowheads="1"/>
          </p:cNvSpPr>
          <p:nvPr>
            <p:ph type="title"/>
          </p:nvPr>
        </p:nvSpPr>
        <p:spPr/>
        <p:txBody>
          <a:bodyPr/>
          <a:lstStyle/>
          <a:p>
            <a:r>
              <a:rPr lang="tr-TR" b="1" i="1"/>
              <a:t>Tarihçe</a:t>
            </a:r>
          </a:p>
        </p:txBody>
      </p:sp>
      <p:sp>
        <p:nvSpPr>
          <p:cNvPr id="78853" name="Rectangle 5"/>
          <p:cNvSpPr>
            <a:spLocks noGrp="1" noChangeArrowheads="1"/>
          </p:cNvSpPr>
          <p:nvPr>
            <p:ph type="body" sz="half" idx="1"/>
          </p:nvPr>
        </p:nvSpPr>
        <p:spPr/>
        <p:txBody>
          <a:bodyPr/>
          <a:lstStyle/>
          <a:p>
            <a:r>
              <a:rPr lang="tr-TR" sz="2400" b="1" i="1"/>
              <a:t>18.yy’da Pibrae (1757) antiseptik madde olarak alkol ve yumurta beyazını önerdi.</a:t>
            </a:r>
          </a:p>
          <a:p>
            <a:r>
              <a:rPr lang="tr-TR" sz="2400" b="1" i="1"/>
              <a:t>19.yy’da asepsi ve antisepsi kavramlarının modern anlamda tanınması, anestezinin keşfi  cerrahiyi korkusuz bir branş haline getirdi. </a:t>
            </a:r>
          </a:p>
          <a:p>
            <a:endParaRPr lang="tr-TR" sz="2400"/>
          </a:p>
          <a:p>
            <a:endParaRPr lang="tr-TR" sz="2400"/>
          </a:p>
        </p:txBody>
      </p:sp>
      <p:sp>
        <p:nvSpPr>
          <p:cNvPr id="78854" name="Rectangle 6"/>
          <p:cNvSpPr>
            <a:spLocks noGrp="1" noChangeArrowheads="1"/>
          </p:cNvSpPr>
          <p:nvPr>
            <p:ph type="body" sz="half" idx="2"/>
          </p:nvPr>
        </p:nvSpPr>
        <p:spPr/>
        <p:txBody>
          <a:bodyPr/>
          <a:lstStyle/>
          <a:p>
            <a:r>
              <a:rPr lang="tr-TR" sz="2400" b="1" i="1"/>
              <a:t>Luis Pasteur (1822-1895) Şarap hastalıkları üzerinde çalışması, onun 1863’de pastörizasyonu bulmasına vesile oldu. </a:t>
            </a:r>
          </a:p>
          <a:p>
            <a:r>
              <a:rPr lang="tr-TR" sz="2400" b="1" i="1"/>
              <a:t>Lister (1827-1912) havadaki bakterilerin yaraya girerek septisemi yaptıklarını düşündü </a:t>
            </a:r>
          </a:p>
          <a:p>
            <a:endParaRPr lang="tr-TR"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tr-TR" b="1" i="1"/>
              <a:t>Tarihçe</a:t>
            </a:r>
          </a:p>
        </p:txBody>
      </p:sp>
      <p:sp>
        <p:nvSpPr>
          <p:cNvPr id="5123" name="Rectangle 3"/>
          <p:cNvSpPr>
            <a:spLocks noGrp="1" noChangeArrowheads="1"/>
          </p:cNvSpPr>
          <p:nvPr>
            <p:ph type="body" sz="half" idx="1"/>
          </p:nvPr>
        </p:nvSpPr>
        <p:spPr>
          <a:xfrm>
            <a:off x="457200" y="1600200"/>
            <a:ext cx="4038600" cy="5068888"/>
          </a:xfrm>
        </p:spPr>
        <p:txBody>
          <a:bodyPr/>
          <a:lstStyle/>
          <a:p>
            <a:pPr>
              <a:lnSpc>
                <a:spcPct val="80000"/>
              </a:lnSpc>
            </a:pPr>
            <a:r>
              <a:rPr lang="tr-TR" sz="2400" b="1" i="1"/>
              <a:t>1860’larda Jules Lemaire tarafından dezenfektan bir madde olarak kabul edilen karbolik asitle açık kırıkları bakterilere karşı korumayı başardı. Bir yara dikiş materyali olan cerrahi katkütü ilk defa bu madde ile sterilize etti. </a:t>
            </a:r>
          </a:p>
          <a:p>
            <a:pPr>
              <a:lnSpc>
                <a:spcPct val="80000"/>
              </a:lnSpc>
            </a:pPr>
            <a:r>
              <a:rPr lang="tr-TR" sz="2400" b="1" i="1"/>
              <a:t>1890’da William Stewart Halsted lastik eldiveni buldu.</a:t>
            </a:r>
          </a:p>
        </p:txBody>
      </p:sp>
      <p:sp>
        <p:nvSpPr>
          <p:cNvPr id="5124" name="Rectangle 4"/>
          <p:cNvSpPr>
            <a:spLocks noGrp="1" noChangeArrowheads="1"/>
          </p:cNvSpPr>
          <p:nvPr>
            <p:ph type="body" sz="half" idx="2"/>
          </p:nvPr>
        </p:nvSpPr>
        <p:spPr>
          <a:xfrm>
            <a:off x="4648200" y="1600200"/>
            <a:ext cx="4316413" cy="5068888"/>
          </a:xfrm>
        </p:spPr>
        <p:txBody>
          <a:bodyPr/>
          <a:lstStyle/>
          <a:p>
            <a:pPr>
              <a:lnSpc>
                <a:spcPct val="80000"/>
              </a:lnSpc>
            </a:pPr>
            <a:r>
              <a:rPr lang="tr-TR" sz="2400" b="1" i="1"/>
              <a:t>Daha sonra polonyalı cerrah Johann von Mikulicz Redecki (1850-1905) cerrahide iodoform, yüz maskesi ve pamuk eldivenleri önerdi. </a:t>
            </a:r>
          </a:p>
          <a:p>
            <a:pPr>
              <a:lnSpc>
                <a:spcPct val="80000"/>
              </a:lnSpc>
            </a:pPr>
            <a:r>
              <a:rPr lang="tr-TR" sz="2400" b="1" i="1"/>
              <a:t>Ernst von Bergmann (1836-1907), 1891’de cerrahide antiseptik olarak buhar sterilizasyonunu uyguladı. </a:t>
            </a:r>
          </a:p>
          <a:p>
            <a:pPr>
              <a:lnSpc>
                <a:spcPct val="80000"/>
              </a:lnSpc>
            </a:pPr>
            <a:endParaRPr lang="tr-TR" sz="2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tr-TR" b="1" i="1"/>
              <a:t>Tarihçe</a:t>
            </a:r>
          </a:p>
        </p:txBody>
      </p:sp>
      <p:sp>
        <p:nvSpPr>
          <p:cNvPr id="79875" name="Rectangle 3"/>
          <p:cNvSpPr>
            <a:spLocks noGrp="1" noChangeArrowheads="1"/>
          </p:cNvSpPr>
          <p:nvPr>
            <p:ph type="body" sz="half" idx="1"/>
          </p:nvPr>
        </p:nvSpPr>
        <p:spPr>
          <a:xfrm>
            <a:off x="457200" y="1600200"/>
            <a:ext cx="4038600" cy="4852988"/>
          </a:xfrm>
        </p:spPr>
        <p:txBody>
          <a:bodyPr/>
          <a:lstStyle/>
          <a:p>
            <a:pPr>
              <a:lnSpc>
                <a:spcPct val="80000"/>
              </a:lnSpc>
            </a:pPr>
            <a:r>
              <a:rPr lang="tr-TR" sz="2400" b="1" i="1"/>
              <a:t>Ülkemizdeki gerçek anlamda sterilizasyon ve dezenfeksiyon uygulamaları ise ilk kez Prof. Dr. Cemil Topuzlu Paşa tarafından yapılmıştır. </a:t>
            </a:r>
          </a:p>
          <a:p>
            <a:pPr>
              <a:lnSpc>
                <a:spcPct val="80000"/>
              </a:lnSpc>
            </a:pPr>
            <a:r>
              <a:rPr lang="tr-TR" sz="2400" b="1" i="1"/>
              <a:t>Cemil Paşa 1890’da yurda döndükten sonra 1891’de Askeri Tıbbiye’ de hocalığa atanmış ve ardından önce antisepsiyi 1894’de de asepsiyi klinik uygulamaya sokmuştur.</a:t>
            </a:r>
          </a:p>
        </p:txBody>
      </p:sp>
      <p:sp>
        <p:nvSpPr>
          <p:cNvPr id="79876" name="Rectangle 4"/>
          <p:cNvSpPr>
            <a:spLocks noGrp="1" noChangeArrowheads="1"/>
          </p:cNvSpPr>
          <p:nvPr>
            <p:ph type="body" sz="half" idx="2"/>
          </p:nvPr>
        </p:nvSpPr>
        <p:spPr/>
        <p:txBody>
          <a:bodyPr/>
          <a:lstStyle/>
          <a:p>
            <a:pPr>
              <a:lnSpc>
                <a:spcPct val="80000"/>
              </a:lnSpc>
            </a:pPr>
            <a:r>
              <a:rPr lang="tr-TR" sz="2400" b="1" i="1"/>
              <a:t>1898’de İstanbul Çocuk Hastanesi ve İstanbul Zeynep Kamil Hastanesi’nde de asepsi koşullarına sahip modern ameliyathaneler kurulmuştur.</a:t>
            </a:r>
            <a:endParaRPr lang="tr-TR" sz="2400"/>
          </a:p>
          <a:p>
            <a:pPr>
              <a:lnSpc>
                <a:spcPct val="80000"/>
              </a:lnSpc>
            </a:pPr>
            <a:endParaRPr lang="tr-TR"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tr-TR" b="1" i="1"/>
              <a:t>Sterilizasyon</a:t>
            </a:r>
          </a:p>
        </p:txBody>
      </p:sp>
      <p:sp>
        <p:nvSpPr>
          <p:cNvPr id="6147" name="Rectangle 3"/>
          <p:cNvSpPr>
            <a:spLocks noGrp="1" noChangeArrowheads="1"/>
          </p:cNvSpPr>
          <p:nvPr>
            <p:ph type="body" sz="half" idx="1"/>
          </p:nvPr>
        </p:nvSpPr>
        <p:spPr>
          <a:xfrm>
            <a:off x="179388" y="1600200"/>
            <a:ext cx="4316412" cy="5257800"/>
          </a:xfrm>
        </p:spPr>
        <p:txBody>
          <a:bodyPr/>
          <a:lstStyle/>
          <a:p>
            <a:pPr>
              <a:lnSpc>
                <a:spcPct val="90000"/>
              </a:lnSpc>
            </a:pPr>
            <a:r>
              <a:rPr lang="tr-TR" sz="2000" b="1" i="1"/>
              <a:t>Bir maddenin üzerinde veya içinde bulunan tüm mikroorganizmalardan arındırılma işlemine sterilizasyon denir. </a:t>
            </a:r>
          </a:p>
          <a:p>
            <a:pPr>
              <a:lnSpc>
                <a:spcPct val="90000"/>
              </a:lnSpc>
            </a:pPr>
            <a:r>
              <a:rPr lang="tr-TR" sz="2000" b="1" i="1"/>
              <a:t>Bu işlem sonrasında hastalık yapan ve yapmayan tüm mikroorganizmalar öldürülmektedir. Bu işlemi hafif, orta, ileri derecede sterilizasyon gibi ayırma imkanı yoktur. </a:t>
            </a:r>
          </a:p>
          <a:p>
            <a:pPr>
              <a:lnSpc>
                <a:spcPct val="90000"/>
              </a:lnSpc>
            </a:pPr>
            <a:r>
              <a:rPr lang="tr-TR" sz="2000" b="1" i="1"/>
              <a:t>Bu işlem sonucunda sporsuz bakteriler, viruslar, mantarlar gibi tüm mikroorganizmalar ortadan kaldırılır. </a:t>
            </a:r>
          </a:p>
        </p:txBody>
      </p:sp>
      <p:sp>
        <p:nvSpPr>
          <p:cNvPr id="6148" name="Rectangle 4"/>
          <p:cNvSpPr>
            <a:spLocks noGrp="1" noChangeArrowheads="1"/>
          </p:cNvSpPr>
          <p:nvPr>
            <p:ph type="body" sz="half" idx="2"/>
          </p:nvPr>
        </p:nvSpPr>
        <p:spPr>
          <a:xfrm>
            <a:off x="4648200" y="1600200"/>
            <a:ext cx="4495800" cy="5257800"/>
          </a:xfrm>
        </p:spPr>
        <p:txBody>
          <a:bodyPr/>
          <a:lstStyle/>
          <a:p>
            <a:pPr>
              <a:lnSpc>
                <a:spcPct val="90000"/>
              </a:lnSpc>
            </a:pPr>
            <a:r>
              <a:rPr lang="tr-TR" sz="2000" b="1" i="1"/>
              <a:t>Sterilizasyon ya yapılmıştır ya da yapılmamıştır.</a:t>
            </a:r>
          </a:p>
          <a:p>
            <a:pPr>
              <a:lnSpc>
                <a:spcPct val="90000"/>
              </a:lnSpc>
            </a:pPr>
            <a:r>
              <a:rPr lang="tr-TR" sz="2000" b="1" i="1"/>
              <a:t>Sterilizasyon kesin bir ifadedir ve az steril veya çok steril gibi sınıflaması  yapılamaz. Bir nesne veya ortam ya sterildir, ya da steril değildir.</a:t>
            </a:r>
          </a:p>
          <a:p>
            <a:pPr>
              <a:lnSpc>
                <a:spcPct val="90000"/>
              </a:lnSpc>
            </a:pPr>
            <a:r>
              <a:rPr lang="tr-TR" sz="2000" b="1" i="1"/>
              <a:t>Bu işlemin dereceleri ya da uygulama farklılıkları yoktur. Amaç ortamdan tüm mikroorganizmaların kaldırılmasıdır.</a:t>
            </a:r>
          </a:p>
          <a:p>
            <a:pPr>
              <a:lnSpc>
                <a:spcPct val="90000"/>
              </a:lnSpc>
            </a:pPr>
            <a:endParaRPr lang="tr-TR" sz="2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188913"/>
            <a:ext cx="8229600" cy="850900"/>
          </a:xfrm>
        </p:spPr>
        <p:txBody>
          <a:bodyPr/>
          <a:lstStyle/>
          <a:p>
            <a:r>
              <a:rPr lang="tr-TR" b="1" i="1"/>
              <a:t>Sterilizasyon</a:t>
            </a:r>
          </a:p>
        </p:txBody>
      </p:sp>
      <p:sp>
        <p:nvSpPr>
          <p:cNvPr id="7171" name="Rectangle 3"/>
          <p:cNvSpPr>
            <a:spLocks noGrp="1" noChangeArrowheads="1"/>
          </p:cNvSpPr>
          <p:nvPr>
            <p:ph type="body" sz="half" idx="1"/>
          </p:nvPr>
        </p:nvSpPr>
        <p:spPr>
          <a:xfrm>
            <a:off x="250825" y="1484313"/>
            <a:ext cx="4244975" cy="4535487"/>
          </a:xfrm>
        </p:spPr>
        <p:txBody>
          <a:bodyPr/>
          <a:lstStyle/>
          <a:p>
            <a:r>
              <a:rPr lang="tr-TR" sz="2400" b="1" i="1"/>
              <a:t>Sterilizasyon işlemi uygulanan maddeler ve aletler için bu işlemin tamamlanması sonucu tanımlama için steril kelimesi kullanılır.</a:t>
            </a:r>
          </a:p>
          <a:p>
            <a:r>
              <a:rPr lang="tr-TR" sz="2400" b="1" i="1"/>
              <a:t>Steril madde veya aletlerin bu özelliklerini devam ettirebilmeleri için dış ortamla ilişkililerinin kesilmesi gerekir. </a:t>
            </a:r>
          </a:p>
        </p:txBody>
      </p:sp>
      <p:sp>
        <p:nvSpPr>
          <p:cNvPr id="7172" name="Rectangle 4"/>
          <p:cNvSpPr>
            <a:spLocks noGrp="1" noChangeArrowheads="1"/>
          </p:cNvSpPr>
          <p:nvPr>
            <p:ph type="body" sz="half" idx="2"/>
          </p:nvPr>
        </p:nvSpPr>
        <p:spPr>
          <a:xfrm>
            <a:off x="4648200" y="1414463"/>
            <a:ext cx="4316413" cy="5327650"/>
          </a:xfrm>
        </p:spPr>
        <p:txBody>
          <a:bodyPr/>
          <a:lstStyle/>
          <a:p>
            <a:r>
              <a:rPr lang="tr-TR" sz="2400" b="1" i="1"/>
              <a:t>Steril edilecek sıvı ağzı kapanabilen bir tüp veya cam balon, şişe gibi kaplara konarak ağzı kapatılır. Sterilizasyon işlemi tamamlandıktan sonra dış ortamla teması kesilen sıvı uzun süre bu özelliğini korumaktadır. </a:t>
            </a:r>
          </a:p>
          <a:p>
            <a:r>
              <a:rPr lang="tr-TR" sz="2400" b="1" i="1"/>
              <a:t>Ağzı açılan kap içerisinde bulunan sıvı, havadaki mikroorganizmalarla kontamine olacağından sterilliği kaybolacaktır. </a:t>
            </a:r>
            <a:endParaRPr lang="tr-TR"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tr-TR" b="1" i="1"/>
              <a:t>Sterilizasyon</a:t>
            </a:r>
          </a:p>
        </p:txBody>
      </p:sp>
      <p:sp>
        <p:nvSpPr>
          <p:cNvPr id="90115" name="Rectangle 3"/>
          <p:cNvSpPr>
            <a:spLocks noGrp="1" noChangeArrowheads="1"/>
          </p:cNvSpPr>
          <p:nvPr>
            <p:ph type="body" sz="half" idx="1"/>
          </p:nvPr>
        </p:nvSpPr>
        <p:spPr>
          <a:xfrm>
            <a:off x="250825" y="1628775"/>
            <a:ext cx="4256088" cy="5068888"/>
          </a:xfrm>
        </p:spPr>
        <p:txBody>
          <a:bodyPr/>
          <a:lstStyle/>
          <a:p>
            <a:r>
              <a:rPr lang="tr-TR" sz="2400" b="1" i="1"/>
              <a:t>Steril olan bir ortama mikropların bulaşmasına "kontaminasyon" adı verilir.</a:t>
            </a:r>
          </a:p>
          <a:p>
            <a:r>
              <a:rPr lang="tr-TR" sz="2400" b="1" i="1"/>
              <a:t>Steril edilecek bir makas, özel bir kumaş veya kağıda sarılır, otoklav bandıyla kapatılarak sterilize edilir. Steril makas kullanılıncaya kadar bantları açılmaz. </a:t>
            </a:r>
            <a:endParaRPr lang="tr-TR" sz="2400"/>
          </a:p>
        </p:txBody>
      </p:sp>
      <p:sp>
        <p:nvSpPr>
          <p:cNvPr id="90116" name="Rectangle 4"/>
          <p:cNvSpPr>
            <a:spLocks noGrp="1" noChangeArrowheads="1"/>
          </p:cNvSpPr>
          <p:nvPr>
            <p:ph type="body" sz="half" idx="2"/>
          </p:nvPr>
        </p:nvSpPr>
        <p:spPr>
          <a:xfrm>
            <a:off x="4648200" y="1600200"/>
            <a:ext cx="4316413" cy="5068888"/>
          </a:xfrm>
        </p:spPr>
        <p:txBody>
          <a:bodyPr/>
          <a:lstStyle/>
          <a:p>
            <a:pPr>
              <a:lnSpc>
                <a:spcPct val="90000"/>
              </a:lnSpc>
            </a:pPr>
            <a:r>
              <a:rPr lang="tr-TR" sz="2400" b="1" i="1"/>
              <a:t>Eğer bantları açılacak olursa dış ortamdaki mikroplar ile temas olacaktır. Makas, elimiz veya çevredeki eşyalara değdiğinde mikroplar yine bulaşarak bu steril özellik kaybolacaktır. Bu yüzden sterilize edilmiş aletler, paketleri açılır açılmaz kullanılmalıdır.</a:t>
            </a:r>
          </a:p>
          <a:p>
            <a:pPr>
              <a:lnSpc>
                <a:spcPct val="90000"/>
              </a:lnSpc>
            </a:pPr>
            <a:endParaRPr lang="tr-TR"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115888"/>
            <a:ext cx="8229600" cy="922337"/>
          </a:xfrm>
        </p:spPr>
        <p:txBody>
          <a:bodyPr/>
          <a:lstStyle/>
          <a:p>
            <a:r>
              <a:rPr lang="tr-TR" b="1" i="1"/>
              <a:t>Dezenfeksiyon</a:t>
            </a:r>
          </a:p>
        </p:txBody>
      </p:sp>
      <p:sp>
        <p:nvSpPr>
          <p:cNvPr id="3075" name="Rectangle 3"/>
          <p:cNvSpPr>
            <a:spLocks noGrp="1" noChangeArrowheads="1"/>
          </p:cNvSpPr>
          <p:nvPr>
            <p:ph type="body" sz="half" idx="1"/>
          </p:nvPr>
        </p:nvSpPr>
        <p:spPr>
          <a:xfrm>
            <a:off x="250825" y="1196975"/>
            <a:ext cx="4244975" cy="5400675"/>
          </a:xfrm>
        </p:spPr>
        <p:txBody>
          <a:bodyPr/>
          <a:lstStyle/>
          <a:p>
            <a:pPr>
              <a:lnSpc>
                <a:spcPct val="80000"/>
              </a:lnSpc>
            </a:pPr>
            <a:r>
              <a:rPr lang="tr-TR" sz="2400" b="1" i="1"/>
              <a:t>İnsanlarda hastalık yapma özelliği olan mikropların uzaklaştırma işlemine dezenfeksiyon denir. Bu işlem geniş bir aralığı ifade eder. </a:t>
            </a:r>
          </a:p>
          <a:p>
            <a:pPr>
              <a:lnSpc>
                <a:spcPct val="80000"/>
              </a:lnSpc>
            </a:pPr>
            <a:r>
              <a:rPr lang="tr-TR" sz="2400" b="1" i="1"/>
              <a:t>Dezenfeksiyon işleminde kullanılan ısı, sterilizasyon derecesine yakın olabildiği gibi, mikroorganizmaların vejetatif (hastalık yapıcı ve dış çevre koşullarına dirençsiz) şekillerinin öldürüldüğü şekilde de olabilir.</a:t>
            </a:r>
          </a:p>
        </p:txBody>
      </p:sp>
      <p:sp>
        <p:nvSpPr>
          <p:cNvPr id="3076" name="Rectangle 4"/>
          <p:cNvSpPr>
            <a:spLocks noGrp="1" noChangeArrowheads="1"/>
          </p:cNvSpPr>
          <p:nvPr>
            <p:ph type="body" sz="half" idx="2"/>
          </p:nvPr>
        </p:nvSpPr>
        <p:spPr>
          <a:xfrm>
            <a:off x="4648200" y="1196975"/>
            <a:ext cx="4171950" cy="5327650"/>
          </a:xfrm>
        </p:spPr>
        <p:txBody>
          <a:bodyPr/>
          <a:lstStyle/>
          <a:p>
            <a:pPr>
              <a:lnSpc>
                <a:spcPct val="80000"/>
              </a:lnSpc>
            </a:pPr>
            <a:r>
              <a:rPr lang="tr-TR" sz="2400" b="1" i="1"/>
              <a:t>Bunlardan ilkine yüksek düzeyde dezenfeksiyon, ikincisine ise düşük düzeyde dezenfeksiyon işlemi denir. </a:t>
            </a:r>
          </a:p>
          <a:p>
            <a:pPr>
              <a:lnSpc>
                <a:spcPct val="80000"/>
              </a:lnSpc>
            </a:pPr>
            <a:r>
              <a:rPr lang="tr-TR" sz="2400" b="1" i="1"/>
              <a:t>Bunların arasında kalacak etkinlikte yapılan işlem ise orta düzeyde dezenfeksiyondur. </a:t>
            </a:r>
          </a:p>
          <a:p>
            <a:pPr>
              <a:lnSpc>
                <a:spcPct val="80000"/>
              </a:lnSpc>
            </a:pPr>
            <a:r>
              <a:rPr lang="tr-TR" sz="2400" b="1" i="1"/>
              <a:t>Yüksek düzeyli dezenfeksiyon işlemi için genellikle daha konsantre dezenfektan maddeler, uzun süre uygulanarak yapılır. </a:t>
            </a:r>
          </a:p>
          <a:p>
            <a:pPr>
              <a:lnSpc>
                <a:spcPct val="80000"/>
              </a:lnSpc>
            </a:pPr>
            <a:endParaRPr lang="tr-TR"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457200" y="277813"/>
            <a:ext cx="8229600" cy="919162"/>
          </a:xfrm>
        </p:spPr>
        <p:txBody>
          <a:bodyPr/>
          <a:lstStyle/>
          <a:p>
            <a:r>
              <a:rPr lang="tr-TR" b="1" i="1"/>
              <a:t>Dezenfeksiyon</a:t>
            </a:r>
          </a:p>
        </p:txBody>
      </p:sp>
      <p:sp>
        <p:nvSpPr>
          <p:cNvPr id="92163" name="Rectangle 3"/>
          <p:cNvSpPr>
            <a:spLocks noGrp="1" noChangeArrowheads="1"/>
          </p:cNvSpPr>
          <p:nvPr>
            <p:ph type="body" sz="half" idx="1"/>
          </p:nvPr>
        </p:nvSpPr>
        <p:spPr>
          <a:xfrm>
            <a:off x="250825" y="1341438"/>
            <a:ext cx="4244975" cy="5183187"/>
          </a:xfrm>
        </p:spPr>
        <p:txBody>
          <a:bodyPr/>
          <a:lstStyle/>
          <a:p>
            <a:pPr>
              <a:lnSpc>
                <a:spcPct val="90000"/>
              </a:lnSpc>
            </a:pPr>
            <a:r>
              <a:rPr lang="tr-TR" sz="2000" b="1" i="1"/>
              <a:t>Dezenfeksiyon işleminde kullanılan maddelere dezenfektan denir. Bunlar genellikle kimyasal maddelerdir. Bugün bir çok kimyasal dezenfektan madde kullanılmaktadır.</a:t>
            </a:r>
          </a:p>
          <a:p>
            <a:pPr>
              <a:lnSpc>
                <a:spcPct val="90000"/>
              </a:lnSpc>
            </a:pPr>
            <a:r>
              <a:rPr lang="tr-TR" sz="2000" b="1" i="1">
                <a:solidFill>
                  <a:srgbClr val="66FF33"/>
                </a:solidFill>
                <a:effectLst>
                  <a:outerShdw blurRad="38100" dist="38100" dir="2700000" algn="tl">
                    <a:srgbClr val="FFFFFF"/>
                  </a:outerShdw>
                </a:effectLst>
              </a:rPr>
              <a:t>Antisepsi,</a:t>
            </a:r>
            <a:r>
              <a:rPr lang="tr-TR" sz="2000" b="1" i="1"/>
              <a:t> deri gibi canlı dokular üzerine uygulanan dezenfeksiyon işlemidir. Bu işlemde antiseptik solusyonlar kullanılır.</a:t>
            </a:r>
          </a:p>
          <a:p>
            <a:pPr>
              <a:lnSpc>
                <a:spcPct val="90000"/>
              </a:lnSpc>
            </a:pPr>
            <a:r>
              <a:rPr lang="tr-TR" sz="2000" b="1" i="1"/>
              <a:t>Bir ortam mikrop içeriyorsa septik, içermiyorsa aseptik ortak olarak tanımlanır. </a:t>
            </a:r>
          </a:p>
          <a:p>
            <a:pPr>
              <a:lnSpc>
                <a:spcPct val="90000"/>
              </a:lnSpc>
            </a:pPr>
            <a:r>
              <a:rPr lang="tr-TR" sz="2000" b="1" i="1"/>
              <a:t>Ameliyat gibi tıbbi girişimler aseptik ortamlarda yapılır.</a:t>
            </a:r>
          </a:p>
        </p:txBody>
      </p:sp>
      <p:sp>
        <p:nvSpPr>
          <p:cNvPr id="92164" name="Rectangle 4"/>
          <p:cNvSpPr>
            <a:spLocks noGrp="1" noChangeArrowheads="1"/>
          </p:cNvSpPr>
          <p:nvPr>
            <p:ph type="body" sz="half" idx="2"/>
          </p:nvPr>
        </p:nvSpPr>
        <p:spPr>
          <a:xfrm>
            <a:off x="4648200" y="1341438"/>
            <a:ext cx="4244975" cy="5111750"/>
          </a:xfrm>
        </p:spPr>
        <p:txBody>
          <a:bodyPr/>
          <a:lstStyle/>
          <a:p>
            <a:pPr>
              <a:lnSpc>
                <a:spcPct val="90000"/>
              </a:lnSpc>
            </a:pPr>
            <a:r>
              <a:rPr lang="tr-TR" sz="2000" b="1" i="1"/>
              <a:t>Bakteriler üzerine üremeyi durdurucu etki yapan maddelere bakteriostatik, öldürücü etkinlik gösteren maddelere ise bakterisit maddeler denir. </a:t>
            </a:r>
          </a:p>
          <a:p>
            <a:pPr>
              <a:lnSpc>
                <a:spcPct val="90000"/>
              </a:lnSpc>
            </a:pPr>
            <a:r>
              <a:rPr lang="tr-TR" sz="2000" b="1" i="1"/>
              <a:t>Dezenfektanlar genellikle düşük konsantrasyonlarda </a:t>
            </a:r>
            <a:r>
              <a:rPr lang="tr-TR" sz="2000" b="1" i="1">
                <a:solidFill>
                  <a:srgbClr val="66FF33"/>
                </a:solidFill>
                <a:effectLst>
                  <a:outerShdw blurRad="38100" dist="38100" dir="2700000" algn="tl">
                    <a:srgbClr val="FFFFFF"/>
                  </a:outerShdw>
                </a:effectLst>
              </a:rPr>
              <a:t>bakteriostatik,</a:t>
            </a:r>
            <a:r>
              <a:rPr lang="tr-TR" sz="2000" b="1" i="1"/>
              <a:t> yüksek konsantrasyonlarda </a:t>
            </a:r>
            <a:r>
              <a:rPr lang="tr-TR" sz="2000" b="1" i="1">
                <a:solidFill>
                  <a:srgbClr val="66FF33"/>
                </a:solidFill>
                <a:effectLst>
                  <a:outerShdw blurRad="38100" dist="38100" dir="2700000" algn="tl">
                    <a:srgbClr val="FFFFFF"/>
                  </a:outerShdw>
                </a:effectLst>
              </a:rPr>
              <a:t>bakterisid</a:t>
            </a:r>
            <a:r>
              <a:rPr lang="tr-TR" sz="2000" b="1" i="1"/>
              <a:t> etkinlik gösterirler.</a:t>
            </a:r>
          </a:p>
          <a:p>
            <a:pPr>
              <a:lnSpc>
                <a:spcPct val="90000"/>
              </a:lnSpc>
            </a:pPr>
            <a:r>
              <a:rPr lang="tr-TR" sz="2000" b="1" i="1"/>
              <a:t>Bu tanımlamalar virus veya funguslar için de yapılabilir, virüsit, fungusit sözcükleri kullanılır.</a:t>
            </a:r>
            <a:endParaRPr lang="tr-TR" sz="2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115888"/>
            <a:ext cx="8229600" cy="922337"/>
          </a:xfrm>
        </p:spPr>
        <p:txBody>
          <a:bodyPr/>
          <a:lstStyle/>
          <a:p>
            <a:r>
              <a:rPr lang="tr-TR" b="1" i="1"/>
              <a:t>Pastörizasyon</a:t>
            </a:r>
          </a:p>
        </p:txBody>
      </p:sp>
      <p:sp>
        <p:nvSpPr>
          <p:cNvPr id="8195" name="Rectangle 3"/>
          <p:cNvSpPr>
            <a:spLocks noGrp="1" noChangeArrowheads="1"/>
          </p:cNvSpPr>
          <p:nvPr>
            <p:ph type="body" sz="half" idx="1"/>
          </p:nvPr>
        </p:nvSpPr>
        <p:spPr>
          <a:xfrm>
            <a:off x="179388" y="1125538"/>
            <a:ext cx="4316412" cy="5732462"/>
          </a:xfrm>
        </p:spPr>
        <p:txBody>
          <a:bodyPr/>
          <a:lstStyle/>
          <a:p>
            <a:pPr>
              <a:lnSpc>
                <a:spcPct val="90000"/>
              </a:lnSpc>
            </a:pPr>
            <a:r>
              <a:rPr lang="tr-TR" sz="2000" b="1" i="1"/>
              <a:t>Genellikle süt ve süt ürünlerine uygulanan bir işlemdir. Dezenfeksiyon yöntemidir.</a:t>
            </a:r>
          </a:p>
          <a:p>
            <a:pPr>
              <a:lnSpc>
                <a:spcPct val="90000"/>
              </a:lnSpc>
            </a:pPr>
            <a:r>
              <a:rPr lang="tr-TR" sz="2000" b="1" i="1"/>
              <a:t>Bu amaçla uygun ısı ve sürede ısıtılan süt ve süt ürünleri ile insanlara geçebilen bruselloz, salmonelloz ve tüberküloz gibi zoonotik (=hayvan ve insanda ortak görülen) infeksiyonlar önlenmiş olur. </a:t>
            </a:r>
          </a:p>
          <a:p>
            <a:pPr>
              <a:lnSpc>
                <a:spcPct val="90000"/>
              </a:lnSpc>
            </a:pPr>
            <a:r>
              <a:rPr lang="tr-TR" sz="2000" b="1" i="1"/>
              <a:t>Pastörize edilmiş sütte ölmeyen saprofit mikroplar zamanla üreyerek sütün bozulmasına (kesilmesine) neden olurlar. Bu yüzden pastörize sütler en geç 2 gün içinde tüketilmelidir. Kullanım kolaylığı açısından pastörize sütler yerine steril sütler de tüketime sunulmaktadır.</a:t>
            </a:r>
          </a:p>
        </p:txBody>
      </p:sp>
      <p:sp>
        <p:nvSpPr>
          <p:cNvPr id="8196" name="Rectangle 4"/>
          <p:cNvSpPr>
            <a:spLocks noGrp="1" noChangeArrowheads="1"/>
          </p:cNvSpPr>
          <p:nvPr>
            <p:ph type="body" sz="half" idx="2"/>
          </p:nvPr>
        </p:nvSpPr>
        <p:spPr>
          <a:xfrm>
            <a:off x="4648200" y="1125538"/>
            <a:ext cx="4244975" cy="5732462"/>
          </a:xfrm>
        </p:spPr>
        <p:txBody>
          <a:bodyPr/>
          <a:lstStyle/>
          <a:p>
            <a:pPr>
              <a:lnSpc>
                <a:spcPct val="90000"/>
              </a:lnSpc>
            </a:pPr>
            <a:r>
              <a:rPr lang="tr-TR" sz="2000" b="1" i="1"/>
              <a:t>Çok yüksek ısıda kısa sürede de sterilizasyon mümkündür. </a:t>
            </a:r>
          </a:p>
          <a:p>
            <a:pPr>
              <a:lnSpc>
                <a:spcPct val="90000"/>
              </a:lnSpc>
            </a:pPr>
            <a:r>
              <a:rPr lang="tr-TR" sz="2000" b="1" i="1"/>
              <a:t>Bu tekniğe </a:t>
            </a:r>
            <a:r>
              <a:rPr lang="tr-TR" sz="2000" b="1" i="1">
                <a:solidFill>
                  <a:srgbClr val="66FF33"/>
                </a:solidFill>
                <a:effectLst>
                  <a:outerShdw blurRad="38100" dist="38100" dir="2700000" algn="tl">
                    <a:srgbClr val="FFFFFF"/>
                  </a:outerShdw>
                </a:effectLst>
              </a:rPr>
              <a:t>ultra high temperature (UHT)</a:t>
            </a:r>
            <a:r>
              <a:rPr lang="tr-TR" sz="2000" b="1" i="1"/>
              <a:t> adı verilir. Bir sıvıyı 135-150°C kadar aniden ısıtıp, bu ısıda 4 saniye tutulduktan sonra aniden soğutma uygulanmasıdır. Sütler bu yöntemle sterilize edilebilirler.</a:t>
            </a:r>
          </a:p>
          <a:p>
            <a:pPr>
              <a:lnSpc>
                <a:spcPct val="90000"/>
              </a:lnSpc>
            </a:pPr>
            <a:endParaRPr lang="tr-TR" sz="2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tr-TR" b="1" i="1"/>
              <a:t>Sterilizasyon şekilleri</a:t>
            </a:r>
          </a:p>
        </p:txBody>
      </p:sp>
      <p:sp>
        <p:nvSpPr>
          <p:cNvPr id="10243" name="Rectangle 3"/>
          <p:cNvSpPr>
            <a:spLocks noGrp="1" noChangeArrowheads="1"/>
          </p:cNvSpPr>
          <p:nvPr>
            <p:ph type="body" sz="half" idx="1"/>
          </p:nvPr>
        </p:nvSpPr>
        <p:spPr>
          <a:xfrm>
            <a:off x="250825" y="1600200"/>
            <a:ext cx="4244975" cy="5257800"/>
          </a:xfrm>
        </p:spPr>
        <p:txBody>
          <a:bodyPr/>
          <a:lstStyle/>
          <a:p>
            <a:pPr>
              <a:lnSpc>
                <a:spcPct val="90000"/>
              </a:lnSpc>
              <a:buFont typeface="Wingdings" pitchFamily="2" charset="2"/>
              <a:buNone/>
            </a:pPr>
            <a:r>
              <a:rPr lang="tr-TR" sz="2000" b="1" i="1"/>
              <a:t>a) Isı uygulaması, </a:t>
            </a:r>
          </a:p>
          <a:p>
            <a:pPr>
              <a:lnSpc>
                <a:spcPct val="90000"/>
              </a:lnSpc>
              <a:buFont typeface="Wingdings" pitchFamily="2" charset="2"/>
              <a:buNone/>
            </a:pPr>
            <a:r>
              <a:rPr lang="tr-TR" sz="2000" b="1" i="1"/>
              <a:t>b) Kimyasal sterilizasyon ve dezenfeksiyon, </a:t>
            </a:r>
          </a:p>
          <a:p>
            <a:pPr>
              <a:lnSpc>
                <a:spcPct val="90000"/>
              </a:lnSpc>
              <a:buFont typeface="Wingdings" pitchFamily="2" charset="2"/>
              <a:buNone/>
            </a:pPr>
            <a:r>
              <a:rPr lang="tr-TR" sz="2000" b="1" i="1"/>
              <a:t>c) Filtrasyon  </a:t>
            </a:r>
          </a:p>
          <a:p>
            <a:pPr>
              <a:lnSpc>
                <a:spcPct val="90000"/>
              </a:lnSpc>
              <a:buFont typeface="Wingdings" pitchFamily="2" charset="2"/>
              <a:buNone/>
            </a:pPr>
            <a:r>
              <a:rPr lang="tr-TR" sz="2000" b="1" i="1"/>
              <a:t>d) Radyasyon </a:t>
            </a:r>
          </a:p>
          <a:p>
            <a:pPr>
              <a:lnSpc>
                <a:spcPct val="90000"/>
              </a:lnSpc>
            </a:pPr>
            <a:r>
              <a:rPr lang="tr-TR" sz="2000" b="1" i="1"/>
              <a:t>Bunların dışında dondurma, kurutma ve ultrasonik teknikler de mikroorganizma sayısında önemli azalmalara neden olabilmekle beraber, mikrobiyolojik anlamda sterilizasyon sağlayamazlar. </a:t>
            </a:r>
          </a:p>
        </p:txBody>
      </p:sp>
      <p:sp>
        <p:nvSpPr>
          <p:cNvPr id="10244" name="Rectangle 4"/>
          <p:cNvSpPr>
            <a:spLocks noGrp="1" noChangeArrowheads="1"/>
          </p:cNvSpPr>
          <p:nvPr>
            <p:ph type="body" sz="half" idx="2"/>
          </p:nvPr>
        </p:nvSpPr>
        <p:spPr>
          <a:xfrm>
            <a:off x="4648200" y="1600200"/>
            <a:ext cx="4316413" cy="5257800"/>
          </a:xfrm>
        </p:spPr>
        <p:txBody>
          <a:bodyPr/>
          <a:lstStyle/>
          <a:p>
            <a:pPr>
              <a:lnSpc>
                <a:spcPct val="90000"/>
              </a:lnSpc>
            </a:pPr>
            <a:r>
              <a:rPr lang="tr-TR" sz="2000" b="1" i="1"/>
              <a:t>Filtrasyonla mikroorganizmalar ortamdan ayrılırken, diğer yöntemler farklı mekanizmalarla mikroorganizmaları öldürürler ya da gelişemeyecekleri kadar hasar verirler. </a:t>
            </a:r>
          </a:p>
          <a:p>
            <a:pPr>
              <a:lnSpc>
                <a:spcPct val="90000"/>
              </a:lnSpc>
            </a:pPr>
            <a:r>
              <a:rPr lang="tr-TR" sz="2000" b="1" i="1"/>
              <a:t>Mikroorganizmalar, hayati enzimlerinin ve proteinlerinin inaktive ya da immobilize olması ve bunun sonunda metabolik faaliyetlerinin durması dolayısı ile gelişme ve çoğalma yeteneklerini kaybettikleri için ölürler.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tr-TR" b="1" i="1"/>
              <a:t>Isı ile sterilizasyon</a:t>
            </a:r>
          </a:p>
        </p:txBody>
      </p:sp>
      <p:sp>
        <p:nvSpPr>
          <p:cNvPr id="73731" name="Rectangle 3"/>
          <p:cNvSpPr>
            <a:spLocks noGrp="1" noChangeArrowheads="1"/>
          </p:cNvSpPr>
          <p:nvPr>
            <p:ph type="body" sz="half" idx="1"/>
          </p:nvPr>
        </p:nvSpPr>
        <p:spPr>
          <a:xfrm>
            <a:off x="250825" y="1600200"/>
            <a:ext cx="4244975" cy="4924425"/>
          </a:xfrm>
        </p:spPr>
        <p:txBody>
          <a:bodyPr/>
          <a:lstStyle/>
          <a:p>
            <a:pPr>
              <a:lnSpc>
                <a:spcPct val="90000"/>
              </a:lnSpc>
            </a:pPr>
            <a:r>
              <a:rPr lang="tr-TR" sz="2000" b="1" i="1"/>
              <a:t>Etki mekanizması doğrudan doğruya hücre proteinlerini koagule etmek sureti ile olur. </a:t>
            </a:r>
          </a:p>
          <a:p>
            <a:pPr>
              <a:lnSpc>
                <a:spcPct val="90000"/>
              </a:lnSpc>
              <a:buFont typeface="Wingdings" pitchFamily="2" charset="2"/>
              <a:buNone/>
            </a:pPr>
            <a:endParaRPr lang="tr-TR" sz="2000" b="1" i="1"/>
          </a:p>
          <a:p>
            <a:pPr>
              <a:lnSpc>
                <a:spcPct val="90000"/>
              </a:lnSpc>
              <a:buFont typeface="Wingdings" pitchFamily="2" charset="2"/>
              <a:buNone/>
            </a:pPr>
            <a:r>
              <a:rPr lang="tr-TR" sz="2000" b="1" i="1"/>
              <a:t>A) Nemli ısı ile sterilizasyon</a:t>
            </a:r>
          </a:p>
          <a:p>
            <a:pPr lvl="1">
              <a:lnSpc>
                <a:spcPct val="90000"/>
              </a:lnSpc>
            </a:pPr>
            <a:r>
              <a:rPr lang="tr-TR" sz="1800" b="1" i="1"/>
              <a:t>Basınçlı buharla</a:t>
            </a:r>
          </a:p>
          <a:p>
            <a:pPr lvl="1">
              <a:lnSpc>
                <a:spcPct val="90000"/>
              </a:lnSpc>
            </a:pPr>
            <a:r>
              <a:rPr lang="tr-TR" sz="1800" b="1" i="1"/>
              <a:t>Basınçsız buharla</a:t>
            </a:r>
          </a:p>
          <a:p>
            <a:pPr>
              <a:lnSpc>
                <a:spcPct val="90000"/>
              </a:lnSpc>
            </a:pPr>
            <a:endParaRPr lang="tr-TR" sz="2000" b="1" i="1"/>
          </a:p>
          <a:p>
            <a:pPr>
              <a:lnSpc>
                <a:spcPct val="90000"/>
              </a:lnSpc>
              <a:buFont typeface="Wingdings" pitchFamily="2" charset="2"/>
              <a:buNone/>
            </a:pPr>
            <a:r>
              <a:rPr lang="tr-TR" sz="2000" b="1" i="1"/>
              <a:t>B) Sıcak su ile sterilizasyon</a:t>
            </a:r>
          </a:p>
          <a:p>
            <a:pPr lvl="1">
              <a:lnSpc>
                <a:spcPct val="90000"/>
              </a:lnSpc>
            </a:pPr>
            <a:r>
              <a:rPr lang="tr-TR" sz="1800" b="1" i="1"/>
              <a:t>Kaynatma</a:t>
            </a:r>
          </a:p>
          <a:p>
            <a:pPr lvl="1">
              <a:lnSpc>
                <a:spcPct val="90000"/>
              </a:lnSpc>
            </a:pPr>
            <a:r>
              <a:rPr lang="tr-TR" sz="1800" b="1" i="1"/>
              <a:t>Tindalizasyon</a:t>
            </a:r>
          </a:p>
          <a:p>
            <a:pPr>
              <a:lnSpc>
                <a:spcPct val="90000"/>
              </a:lnSpc>
              <a:buFont typeface="Wingdings" pitchFamily="2" charset="2"/>
              <a:buNone/>
            </a:pPr>
            <a:endParaRPr lang="tr-TR" sz="2000" b="1" i="1"/>
          </a:p>
          <a:p>
            <a:pPr>
              <a:lnSpc>
                <a:spcPct val="90000"/>
              </a:lnSpc>
              <a:buFont typeface="Wingdings" pitchFamily="2" charset="2"/>
              <a:buNone/>
            </a:pPr>
            <a:r>
              <a:rPr lang="tr-TR" sz="2000" b="1" i="1"/>
              <a:t>C) Yakma -yalazlama</a:t>
            </a:r>
          </a:p>
          <a:p>
            <a:pPr>
              <a:lnSpc>
                <a:spcPct val="90000"/>
              </a:lnSpc>
              <a:buFont typeface="Wingdings" pitchFamily="2" charset="2"/>
              <a:buNone/>
            </a:pPr>
            <a:endParaRPr lang="tr-TR" sz="2000" b="1" i="1"/>
          </a:p>
          <a:p>
            <a:pPr lvl="1">
              <a:lnSpc>
                <a:spcPct val="90000"/>
              </a:lnSpc>
              <a:buFont typeface="Wingdings" pitchFamily="2" charset="2"/>
              <a:buNone/>
            </a:pPr>
            <a:endParaRPr lang="tr-TR" sz="1800" b="1" i="1"/>
          </a:p>
        </p:txBody>
      </p:sp>
      <p:sp>
        <p:nvSpPr>
          <p:cNvPr id="73732" name="Rectangle 4"/>
          <p:cNvSpPr>
            <a:spLocks noGrp="1" noChangeArrowheads="1"/>
          </p:cNvSpPr>
          <p:nvPr>
            <p:ph type="body" sz="half" idx="2"/>
          </p:nvPr>
        </p:nvSpPr>
        <p:spPr>
          <a:xfrm>
            <a:off x="4648200" y="1600200"/>
            <a:ext cx="4495800" cy="5257800"/>
          </a:xfrm>
        </p:spPr>
        <p:txBody>
          <a:bodyPr/>
          <a:lstStyle/>
          <a:p>
            <a:pPr>
              <a:lnSpc>
                <a:spcPct val="90000"/>
              </a:lnSpc>
            </a:pPr>
            <a:r>
              <a:rPr lang="tr-TR" sz="2000" b="1" i="1"/>
              <a:t>Isı ile sterilizasyonda </a:t>
            </a:r>
          </a:p>
          <a:p>
            <a:pPr lvl="1">
              <a:lnSpc>
                <a:spcPct val="90000"/>
              </a:lnSpc>
            </a:pPr>
            <a:r>
              <a:rPr lang="tr-TR" sz="1800" b="1" i="1"/>
              <a:t>ısı derecesi, </a:t>
            </a:r>
          </a:p>
          <a:p>
            <a:pPr lvl="1">
              <a:lnSpc>
                <a:spcPct val="90000"/>
              </a:lnSpc>
            </a:pPr>
            <a:r>
              <a:rPr lang="tr-TR" sz="1800" b="1" i="1"/>
              <a:t>ısının etki zamanı, </a:t>
            </a:r>
          </a:p>
          <a:p>
            <a:pPr lvl="1">
              <a:lnSpc>
                <a:spcPct val="90000"/>
              </a:lnSpc>
            </a:pPr>
            <a:r>
              <a:rPr lang="tr-TR" sz="1800" b="1" i="1"/>
              <a:t>ortamdaki nem derecesi, </a:t>
            </a:r>
          </a:p>
          <a:p>
            <a:pPr lvl="1">
              <a:lnSpc>
                <a:spcPct val="90000"/>
              </a:lnSpc>
            </a:pPr>
            <a:r>
              <a:rPr lang="tr-TR" sz="1800" b="1" i="1"/>
              <a:t>mikroorganizmaların içerisindeki su miktarı, </a:t>
            </a:r>
          </a:p>
          <a:p>
            <a:pPr lvl="1">
              <a:lnSpc>
                <a:spcPct val="90000"/>
              </a:lnSpc>
            </a:pPr>
            <a:r>
              <a:rPr lang="tr-TR" sz="1800" b="1" i="1"/>
              <a:t>pH, </a:t>
            </a:r>
          </a:p>
          <a:p>
            <a:pPr lvl="1">
              <a:lnSpc>
                <a:spcPct val="90000"/>
              </a:lnSpc>
            </a:pPr>
            <a:r>
              <a:rPr lang="tr-TR" sz="1800" b="1" i="1"/>
              <a:t>osmotik basınç </a:t>
            </a:r>
          </a:p>
          <a:p>
            <a:pPr>
              <a:lnSpc>
                <a:spcPct val="90000"/>
              </a:lnSpc>
              <a:buFont typeface="Wingdings" pitchFamily="2" charset="2"/>
              <a:buNone/>
            </a:pPr>
            <a:r>
              <a:rPr lang="tr-TR" sz="2000" b="1" i="1"/>
              <a:t>	gibi etmenler sterilizasyon üzerine etkilidir. </a:t>
            </a:r>
          </a:p>
          <a:p>
            <a:pPr>
              <a:lnSpc>
                <a:spcPct val="90000"/>
              </a:lnSpc>
            </a:pPr>
            <a:r>
              <a:rPr lang="tr-TR" sz="2000" b="1" i="1"/>
              <a:t>Ortamda nem olması, mikroorganizma içerisinde %50 oranında su bulunması pH derecesinin nötrden uzaklaşıp asit veya alkaliye kayması, ısı ile sterilizasyonu olumlu yönde etkiler.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tr-TR" sz="4000" b="1" i="1"/>
              <a:t>Basınçlı buhar ile sterilizasyon</a:t>
            </a:r>
          </a:p>
        </p:txBody>
      </p:sp>
      <p:sp>
        <p:nvSpPr>
          <p:cNvPr id="75779" name="Rectangle 3"/>
          <p:cNvSpPr>
            <a:spLocks noGrp="1" noChangeArrowheads="1"/>
          </p:cNvSpPr>
          <p:nvPr>
            <p:ph type="body" sz="half" idx="1"/>
          </p:nvPr>
        </p:nvSpPr>
        <p:spPr/>
        <p:txBody>
          <a:bodyPr/>
          <a:lstStyle/>
          <a:p>
            <a:pPr>
              <a:lnSpc>
                <a:spcPct val="90000"/>
              </a:lnSpc>
            </a:pPr>
            <a:r>
              <a:rPr lang="tr-TR" sz="2400" b="1" i="1"/>
              <a:t>Otoklav denen aletler ile uygulanır </a:t>
            </a:r>
          </a:p>
          <a:p>
            <a:pPr>
              <a:lnSpc>
                <a:spcPct val="90000"/>
              </a:lnSpc>
            </a:pPr>
            <a:r>
              <a:rPr lang="tr-TR" sz="2400" b="1" i="1"/>
              <a:t>121°C de 1.5 atmosfer basınç altında ve 15 dakika bekletilmekle sterilizasyon sağlanmış olur. </a:t>
            </a:r>
          </a:p>
          <a:p>
            <a:pPr>
              <a:lnSpc>
                <a:spcPct val="90000"/>
              </a:lnSpc>
            </a:pPr>
            <a:r>
              <a:rPr lang="tr-TR" sz="2400" b="1" i="1"/>
              <a:t>Otoklavda bu ısı ve basınç altında bozulmayacak malzeme ve besiyerleri steril edilir. </a:t>
            </a:r>
          </a:p>
        </p:txBody>
      </p:sp>
      <p:sp>
        <p:nvSpPr>
          <p:cNvPr id="75780" name="Rectangle 4"/>
          <p:cNvSpPr>
            <a:spLocks noGrp="1" noChangeArrowheads="1"/>
          </p:cNvSpPr>
          <p:nvPr>
            <p:ph type="body" sz="half" idx="2"/>
          </p:nvPr>
        </p:nvSpPr>
        <p:spPr/>
        <p:txBody>
          <a:bodyPr/>
          <a:lstStyle/>
          <a:p>
            <a:pPr>
              <a:lnSpc>
                <a:spcPct val="90000"/>
              </a:lnSpc>
            </a:pPr>
            <a:r>
              <a:rPr lang="tr-TR" sz="2400" b="1" i="1"/>
              <a:t>Basınçsız buhar ile sterilizasyonda ise 100°C de yarım saat sterilizasyon için yeterlidir. </a:t>
            </a:r>
          </a:p>
          <a:p>
            <a:pPr>
              <a:lnSpc>
                <a:spcPct val="90000"/>
              </a:lnSpc>
            </a:pPr>
            <a:r>
              <a:rPr lang="tr-TR" sz="2400" b="1" i="1"/>
              <a:t>Dezenfeksiyon için ise bu süre 5-10 dakikadır.</a:t>
            </a:r>
            <a:endParaRPr lang="tr-TR" sz="2400"/>
          </a:p>
        </p:txBody>
      </p:sp>
      <p:pic>
        <p:nvPicPr>
          <p:cNvPr id="75781" name="Picture 5" descr="Medical Devices"/>
          <p:cNvPicPr>
            <a:picLocks noChangeAspect="1" noChangeArrowheads="1"/>
          </p:cNvPicPr>
          <p:nvPr/>
        </p:nvPicPr>
        <p:blipFill>
          <a:blip r:embed="rId2"/>
          <a:srcRect/>
          <a:stretch>
            <a:fillRect/>
          </a:stretch>
        </p:blipFill>
        <p:spPr bwMode="auto">
          <a:xfrm>
            <a:off x="5003800" y="4184650"/>
            <a:ext cx="3201988" cy="2401888"/>
          </a:xfrm>
          <a:prstGeom prst="rect">
            <a:avLst/>
          </a:prstGeom>
          <a:noFill/>
          <a:ln w="38100">
            <a:solidFill>
              <a:srgbClr val="FF0000"/>
            </a:solidFill>
            <a:miter lim="800000"/>
            <a:headEnd/>
            <a:tailEnd/>
          </a:ln>
        </p:spPr>
      </p:pic>
      <p:sp>
        <p:nvSpPr>
          <p:cNvPr id="75782" name="Line 6"/>
          <p:cNvSpPr>
            <a:spLocks noChangeShapeType="1"/>
          </p:cNvSpPr>
          <p:nvPr/>
        </p:nvSpPr>
        <p:spPr bwMode="auto">
          <a:xfrm flipH="1">
            <a:off x="5795963" y="4508500"/>
            <a:ext cx="431800" cy="288925"/>
          </a:xfrm>
          <a:prstGeom prst="line">
            <a:avLst/>
          </a:prstGeom>
          <a:noFill/>
          <a:ln w="38100">
            <a:solidFill>
              <a:srgbClr val="FF0000"/>
            </a:solidFill>
            <a:round/>
            <a:headEnd/>
            <a:tailEnd/>
          </a:ln>
          <a:effectLst/>
        </p:spPr>
        <p:txBody>
          <a:bodyPr/>
          <a:lstStyle/>
          <a:p>
            <a:endParaRPr lang="tr-TR"/>
          </a:p>
        </p:txBody>
      </p:sp>
      <p:sp>
        <p:nvSpPr>
          <p:cNvPr id="75783" name="Line 7"/>
          <p:cNvSpPr>
            <a:spLocks noChangeShapeType="1"/>
          </p:cNvSpPr>
          <p:nvPr/>
        </p:nvSpPr>
        <p:spPr bwMode="auto">
          <a:xfrm>
            <a:off x="5795963" y="4581525"/>
            <a:ext cx="431800" cy="142875"/>
          </a:xfrm>
          <a:prstGeom prst="line">
            <a:avLst/>
          </a:prstGeom>
          <a:noFill/>
          <a:ln w="38100">
            <a:solidFill>
              <a:srgbClr val="FF0000"/>
            </a:solidFill>
            <a:round/>
            <a:headEnd/>
            <a:tailEnd/>
          </a:ln>
          <a:effectLst/>
        </p:spPr>
        <p:txBody>
          <a:bodyPr/>
          <a:lstStyle/>
          <a:p>
            <a:endParaRPr lang="tr-TR"/>
          </a:p>
        </p:txBody>
      </p:sp>
      <p:sp>
        <p:nvSpPr>
          <p:cNvPr id="75784" name="Line 8"/>
          <p:cNvSpPr>
            <a:spLocks noChangeShapeType="1"/>
          </p:cNvSpPr>
          <p:nvPr/>
        </p:nvSpPr>
        <p:spPr bwMode="auto">
          <a:xfrm flipH="1">
            <a:off x="7667625" y="4437063"/>
            <a:ext cx="360363" cy="504825"/>
          </a:xfrm>
          <a:prstGeom prst="line">
            <a:avLst/>
          </a:prstGeom>
          <a:noFill/>
          <a:ln w="38100">
            <a:solidFill>
              <a:srgbClr val="FF0000"/>
            </a:solidFill>
            <a:round/>
            <a:headEnd/>
            <a:tailEnd/>
          </a:ln>
          <a:effectLst/>
        </p:spPr>
        <p:txBody>
          <a:bodyPr/>
          <a:lstStyle/>
          <a:p>
            <a:endParaRPr lang="tr-TR"/>
          </a:p>
        </p:txBody>
      </p:sp>
      <p:sp>
        <p:nvSpPr>
          <p:cNvPr id="75785" name="Line 9"/>
          <p:cNvSpPr>
            <a:spLocks noChangeShapeType="1"/>
          </p:cNvSpPr>
          <p:nvPr/>
        </p:nvSpPr>
        <p:spPr bwMode="auto">
          <a:xfrm>
            <a:off x="7451725" y="4652963"/>
            <a:ext cx="720725" cy="71437"/>
          </a:xfrm>
          <a:prstGeom prst="line">
            <a:avLst/>
          </a:prstGeom>
          <a:noFill/>
          <a:ln w="38100">
            <a:solidFill>
              <a:srgbClr val="FF0000"/>
            </a:solidFill>
            <a:round/>
            <a:headEnd/>
            <a:tailEnd/>
          </a:ln>
          <a:effectLst/>
        </p:spPr>
        <p:txBody>
          <a:bodyPr/>
          <a:lstStyle/>
          <a:p>
            <a:endParaRPr lang="tr-T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tr-TR" b="1" i="1"/>
              <a:t>Otoklavda Sterilizasyon</a:t>
            </a:r>
          </a:p>
        </p:txBody>
      </p:sp>
      <p:sp>
        <p:nvSpPr>
          <p:cNvPr id="11267" name="Rectangle 3"/>
          <p:cNvSpPr>
            <a:spLocks noGrp="1" noChangeArrowheads="1"/>
          </p:cNvSpPr>
          <p:nvPr>
            <p:ph type="body" sz="half" idx="1"/>
          </p:nvPr>
        </p:nvSpPr>
        <p:spPr>
          <a:xfrm>
            <a:off x="323850" y="4581525"/>
            <a:ext cx="4171950" cy="1943100"/>
          </a:xfrm>
        </p:spPr>
        <p:txBody>
          <a:bodyPr/>
          <a:lstStyle/>
          <a:p>
            <a:pPr>
              <a:lnSpc>
                <a:spcPct val="80000"/>
              </a:lnSpc>
            </a:pPr>
            <a:r>
              <a:rPr lang="tr-TR" sz="2400" b="1" i="1"/>
              <a:t>Vejetatif bakteri hücreleri 75-80 °C'da ölmekle beraber Bacillus ve Clostridium cinslerine ait sporlar 100 °C'ın üzerinde ölmektedirler. </a:t>
            </a:r>
          </a:p>
        </p:txBody>
      </p:sp>
      <p:sp>
        <p:nvSpPr>
          <p:cNvPr id="11268" name="Rectangle 4"/>
          <p:cNvSpPr>
            <a:spLocks noGrp="1" noChangeArrowheads="1"/>
          </p:cNvSpPr>
          <p:nvPr>
            <p:ph type="body" sz="half" idx="2"/>
          </p:nvPr>
        </p:nvSpPr>
        <p:spPr>
          <a:xfrm>
            <a:off x="4427538" y="1600200"/>
            <a:ext cx="4465637" cy="4924425"/>
          </a:xfrm>
        </p:spPr>
        <p:txBody>
          <a:bodyPr/>
          <a:lstStyle/>
          <a:p>
            <a:pPr>
              <a:lnSpc>
                <a:spcPct val="90000"/>
              </a:lnSpc>
            </a:pPr>
            <a:r>
              <a:rPr lang="tr-TR" sz="2400" b="1" i="1"/>
              <a:t>Otoklav sıcaklığı °C veya °F, otoklav basıncı ise kg/cm2 veya psi (pound square inch= pound/inch2) ile gösterilir. </a:t>
            </a:r>
          </a:p>
          <a:p>
            <a:pPr>
              <a:lnSpc>
                <a:spcPct val="90000"/>
              </a:lnSpc>
            </a:pPr>
            <a:r>
              <a:rPr lang="tr-TR" sz="2400" b="1" i="1"/>
              <a:t>Basınç deyimi ile manometrede okunan değer anlaşılmaktadır. Bu değerlere normal atmosfer basıncının ilavesi ile mutlak (absolüt) basınç değerleri bulunur. </a:t>
            </a:r>
          </a:p>
          <a:p>
            <a:pPr>
              <a:lnSpc>
                <a:spcPct val="90000"/>
              </a:lnSpc>
            </a:pPr>
            <a:r>
              <a:rPr lang="tr-TR" sz="2400" b="1" i="1"/>
              <a:t>Normal atmosfer basıncı; 1 kg/cm2 = 14.7 psi'dir. </a:t>
            </a:r>
            <a:r>
              <a:rPr lang="tr-TR" sz="2400"/>
              <a:t>	</a:t>
            </a:r>
          </a:p>
        </p:txBody>
      </p:sp>
      <p:pic>
        <p:nvPicPr>
          <p:cNvPr id="11269" name="Picture 5" descr="fg-ue-3000_main"/>
          <p:cNvPicPr>
            <a:picLocks noChangeAspect="1" noChangeArrowheads="1"/>
          </p:cNvPicPr>
          <p:nvPr/>
        </p:nvPicPr>
        <p:blipFill>
          <a:blip r:embed="rId2"/>
          <a:srcRect/>
          <a:stretch>
            <a:fillRect/>
          </a:stretch>
        </p:blipFill>
        <p:spPr bwMode="auto">
          <a:xfrm>
            <a:off x="1258888" y="1268413"/>
            <a:ext cx="2654300" cy="3192462"/>
          </a:xfrm>
          <a:prstGeom prst="rect">
            <a:avLst/>
          </a:prstGeom>
          <a:noFill/>
          <a:ln w="38100">
            <a:solidFill>
              <a:srgbClr val="FF0000"/>
            </a:solid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tr-TR" b="1" i="1"/>
              <a:t>Basınç - Sıcaklık ilişkisi</a:t>
            </a:r>
            <a:r>
              <a:rPr lang="tr-TR"/>
              <a:t> </a:t>
            </a:r>
          </a:p>
        </p:txBody>
      </p:sp>
      <p:sp>
        <p:nvSpPr>
          <p:cNvPr id="17411" name="Rectangle 3"/>
          <p:cNvSpPr>
            <a:spLocks noGrp="1" noChangeArrowheads="1"/>
          </p:cNvSpPr>
          <p:nvPr>
            <p:ph type="body" idx="1"/>
          </p:nvPr>
        </p:nvSpPr>
        <p:spPr>
          <a:xfrm>
            <a:off x="1331913" y="1484313"/>
            <a:ext cx="6624637" cy="5184775"/>
          </a:xfrm>
        </p:spPr>
        <p:txBody>
          <a:bodyPr/>
          <a:lstStyle/>
          <a:p>
            <a:pPr>
              <a:lnSpc>
                <a:spcPct val="90000"/>
              </a:lnSpc>
              <a:buFont typeface="Wingdings" pitchFamily="2" charset="2"/>
              <a:buNone/>
            </a:pPr>
            <a:r>
              <a:rPr lang="tr-TR" sz="2800" b="1" i="1"/>
              <a:t>     </a:t>
            </a:r>
            <a:r>
              <a:rPr lang="tr-TR" sz="2800" b="1" i="1" u="sng"/>
              <a:t>Sıcaklık </a:t>
            </a:r>
            <a:r>
              <a:rPr lang="tr-TR" sz="2800" b="1" i="1"/>
              <a:t>      		      </a:t>
            </a:r>
            <a:r>
              <a:rPr lang="tr-TR" sz="2800" b="1" i="1" u="sng"/>
              <a:t>Basınç                   </a:t>
            </a:r>
          </a:p>
          <a:p>
            <a:pPr>
              <a:lnSpc>
                <a:spcPct val="90000"/>
              </a:lnSpc>
              <a:buFont typeface="Wingdings" pitchFamily="2" charset="2"/>
              <a:buNone/>
            </a:pPr>
            <a:r>
              <a:rPr lang="tr-TR" sz="1000" b="1" i="1"/>
              <a:t> 	</a:t>
            </a:r>
          </a:p>
          <a:p>
            <a:pPr>
              <a:lnSpc>
                <a:spcPct val="90000"/>
              </a:lnSpc>
              <a:buFont typeface="Wingdings" pitchFamily="2" charset="2"/>
              <a:buNone/>
            </a:pPr>
            <a:r>
              <a:rPr lang="tr-TR" sz="2800" b="1" i="1" u="sng" baseline="30000"/>
              <a:t>o</a:t>
            </a:r>
            <a:r>
              <a:rPr lang="tr-TR" sz="2800" b="1" i="1" u="sng"/>
              <a:t>C </a:t>
            </a:r>
            <a:r>
              <a:rPr lang="tr-TR" sz="2800" b="1" i="1"/>
              <a:t>		</a:t>
            </a:r>
            <a:r>
              <a:rPr lang="tr-TR" sz="2800" b="1" i="1" u="sng" baseline="30000"/>
              <a:t>o</a:t>
            </a:r>
            <a:r>
              <a:rPr lang="tr-TR" sz="2800" b="1" i="1" u="sng"/>
              <a:t>F </a:t>
            </a:r>
            <a:r>
              <a:rPr lang="tr-TR" sz="2800" b="1" i="1"/>
              <a:t>		</a:t>
            </a:r>
            <a:r>
              <a:rPr lang="tr-TR" sz="2800" b="1" i="1" u="sng"/>
              <a:t>kg/cm2</a:t>
            </a:r>
            <a:r>
              <a:rPr lang="tr-TR" sz="2800" b="1" i="1"/>
              <a:t> 	</a:t>
            </a:r>
            <a:r>
              <a:rPr lang="tr-TR" sz="2800" b="1" i="1" u="sng"/>
              <a:t>psi</a:t>
            </a:r>
            <a:r>
              <a:rPr lang="tr-TR" sz="2800" b="1" i="1"/>
              <a:t> </a:t>
            </a:r>
          </a:p>
          <a:p>
            <a:pPr>
              <a:lnSpc>
                <a:spcPct val="90000"/>
              </a:lnSpc>
              <a:buFont typeface="Wingdings" pitchFamily="2" charset="2"/>
              <a:buNone/>
            </a:pPr>
            <a:r>
              <a:rPr lang="tr-TR" sz="900" b="1" i="1"/>
              <a:t>	</a:t>
            </a:r>
          </a:p>
          <a:p>
            <a:pPr>
              <a:lnSpc>
                <a:spcPct val="90000"/>
              </a:lnSpc>
              <a:buFont typeface="Wingdings" pitchFamily="2" charset="2"/>
              <a:buNone/>
            </a:pPr>
            <a:r>
              <a:rPr lang="tr-TR" sz="2800" b="1" i="1"/>
              <a:t>100 		212 		0,00 		0,0 	</a:t>
            </a:r>
          </a:p>
          <a:p>
            <a:pPr>
              <a:lnSpc>
                <a:spcPct val="90000"/>
              </a:lnSpc>
              <a:buFont typeface="Wingdings" pitchFamily="2" charset="2"/>
              <a:buNone/>
            </a:pPr>
            <a:r>
              <a:rPr lang="tr-TR" sz="2800" b="1" i="1"/>
              <a:t>105 		221 		0,19 		2,8 	</a:t>
            </a:r>
          </a:p>
          <a:p>
            <a:pPr>
              <a:lnSpc>
                <a:spcPct val="90000"/>
              </a:lnSpc>
              <a:buFont typeface="Wingdings" pitchFamily="2" charset="2"/>
              <a:buNone/>
            </a:pPr>
            <a:r>
              <a:rPr lang="tr-TR" sz="2800" b="1" i="1"/>
              <a:t>110 		230 		0,41 		6,0 	</a:t>
            </a:r>
          </a:p>
          <a:p>
            <a:pPr>
              <a:lnSpc>
                <a:spcPct val="90000"/>
              </a:lnSpc>
              <a:buFont typeface="Wingdings" pitchFamily="2" charset="2"/>
              <a:buNone/>
            </a:pPr>
            <a:r>
              <a:rPr lang="tr-TR" sz="2800" b="1" i="1"/>
              <a:t>115 		239 		0,67 		9,8 	</a:t>
            </a:r>
          </a:p>
          <a:p>
            <a:pPr>
              <a:lnSpc>
                <a:spcPct val="90000"/>
              </a:lnSpc>
              <a:buFont typeface="Wingdings" pitchFamily="2" charset="2"/>
              <a:buNone/>
            </a:pPr>
            <a:r>
              <a:rPr lang="tr-TR" sz="2800" b="1" i="1"/>
              <a:t>121 		250 		1,02 		15,0 	</a:t>
            </a:r>
          </a:p>
          <a:p>
            <a:pPr>
              <a:lnSpc>
                <a:spcPct val="90000"/>
              </a:lnSpc>
              <a:buFont typeface="Wingdings" pitchFamily="2" charset="2"/>
              <a:buNone/>
            </a:pPr>
            <a:r>
              <a:rPr lang="tr-TR" sz="2800" b="1" i="1"/>
              <a:t>125 		257 		1,29 		19,0 	</a:t>
            </a:r>
          </a:p>
          <a:p>
            <a:pPr>
              <a:lnSpc>
                <a:spcPct val="90000"/>
              </a:lnSpc>
              <a:buFont typeface="Wingdings" pitchFamily="2" charset="2"/>
              <a:buNone/>
            </a:pPr>
            <a:r>
              <a:rPr lang="tr-TR" sz="2800" b="1" i="1"/>
              <a:t>130 		266 		1,67 		24,5 	</a:t>
            </a:r>
          </a:p>
          <a:p>
            <a:pPr>
              <a:lnSpc>
                <a:spcPct val="90000"/>
              </a:lnSpc>
              <a:buFont typeface="Wingdings" pitchFamily="2" charset="2"/>
              <a:buNone/>
            </a:pPr>
            <a:r>
              <a:rPr lang="tr-TR" sz="2800" b="1" i="1"/>
              <a:t>134 		273 		2,00 		29,4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0825" y="274638"/>
            <a:ext cx="8642350" cy="1143000"/>
          </a:xfrm>
        </p:spPr>
        <p:txBody>
          <a:bodyPr/>
          <a:lstStyle/>
          <a:p>
            <a:r>
              <a:rPr lang="tr-TR" sz="4000" b="1" i="1"/>
              <a:t>Basınçlı su buharı ile sterilizasyon</a:t>
            </a:r>
          </a:p>
        </p:txBody>
      </p:sp>
      <p:sp>
        <p:nvSpPr>
          <p:cNvPr id="18435" name="Rectangle 3"/>
          <p:cNvSpPr>
            <a:spLocks noGrp="1" noChangeArrowheads="1"/>
          </p:cNvSpPr>
          <p:nvPr>
            <p:ph type="body" sz="half" idx="1"/>
          </p:nvPr>
        </p:nvSpPr>
        <p:spPr>
          <a:xfrm>
            <a:off x="250825" y="1600200"/>
            <a:ext cx="4537075" cy="5257800"/>
          </a:xfrm>
        </p:spPr>
        <p:txBody>
          <a:bodyPr/>
          <a:lstStyle/>
          <a:p>
            <a:pPr>
              <a:lnSpc>
                <a:spcPct val="90000"/>
              </a:lnSpc>
            </a:pPr>
            <a:r>
              <a:rPr lang="tr-TR" sz="2000" b="1" i="1"/>
              <a:t>Otoklavlar, çoğu kere otoklav içindeki havanın çıkışını zorlaştıracak şekilde hatalı olarak doldurulurlar. </a:t>
            </a:r>
          </a:p>
          <a:p>
            <a:pPr lvl="1">
              <a:lnSpc>
                <a:spcPct val="90000"/>
              </a:lnSpc>
            </a:pPr>
            <a:r>
              <a:rPr lang="tr-TR" sz="1800" b="1" i="1"/>
              <a:t>Tüpler, yaygın olarak boş konserve kutularına konulup otoklava yerleştirilir. </a:t>
            </a:r>
          </a:p>
          <a:p>
            <a:pPr lvl="1">
              <a:lnSpc>
                <a:spcPct val="90000"/>
              </a:lnSpc>
            </a:pPr>
            <a:r>
              <a:rPr lang="tr-TR" sz="1800" b="1" i="1"/>
              <a:t>Bu şekilde kutu içinde hava paketleri kalabileceği için otoklav sıcaklığı 121° C'ı gösterse de kutu ve dolayısıyla tüplerin sıcaklığı otoklavlama süresi boyunca 121° C’ye çıkmayabilir. </a:t>
            </a:r>
          </a:p>
          <a:p>
            <a:pPr lvl="1">
              <a:lnSpc>
                <a:spcPct val="90000"/>
              </a:lnSpc>
            </a:pPr>
            <a:r>
              <a:rPr lang="tr-TR" sz="1800" b="1" i="1"/>
              <a:t>Oysa boş konserve kutusu yerine delikli tel sepetlerin kullanılması, ya da konserve kutusunda delikler açılması ile bu sorun ortadan kaldırılabilir. </a:t>
            </a:r>
          </a:p>
        </p:txBody>
      </p:sp>
      <p:sp>
        <p:nvSpPr>
          <p:cNvPr id="18436" name="Rectangle 4"/>
          <p:cNvSpPr>
            <a:spLocks noGrp="1" noChangeArrowheads="1"/>
          </p:cNvSpPr>
          <p:nvPr>
            <p:ph type="body" sz="half" idx="2"/>
          </p:nvPr>
        </p:nvSpPr>
        <p:spPr>
          <a:xfrm>
            <a:off x="4854575" y="4795838"/>
            <a:ext cx="4038600" cy="2062162"/>
          </a:xfrm>
        </p:spPr>
        <p:txBody>
          <a:bodyPr/>
          <a:lstStyle/>
          <a:p>
            <a:pPr>
              <a:lnSpc>
                <a:spcPct val="90000"/>
              </a:lnSpc>
            </a:pPr>
            <a:r>
              <a:rPr lang="tr-TR" sz="2000" b="1" i="1"/>
              <a:t>Çoğu mikrobiyoloji kitabında otoklavlama derece ve süresi olarak 121 °C ve 15 dakika verilir. Oysa sterilize edilecek malzemenin hacmi süre üzerine çok etkilidir. </a:t>
            </a:r>
            <a:endParaRPr lang="tr-TR" sz="2000"/>
          </a:p>
        </p:txBody>
      </p:sp>
      <p:pic>
        <p:nvPicPr>
          <p:cNvPr id="18437" name="Picture 5" descr="Highvertical_big"/>
          <p:cNvPicPr>
            <a:picLocks noChangeAspect="1" noChangeArrowheads="1"/>
          </p:cNvPicPr>
          <p:nvPr/>
        </p:nvPicPr>
        <p:blipFill>
          <a:blip r:embed="rId2"/>
          <a:srcRect/>
          <a:stretch>
            <a:fillRect/>
          </a:stretch>
        </p:blipFill>
        <p:spPr bwMode="auto">
          <a:xfrm>
            <a:off x="5670550" y="1384300"/>
            <a:ext cx="2501900" cy="3340100"/>
          </a:xfrm>
          <a:prstGeom prst="rect">
            <a:avLst/>
          </a:prstGeom>
          <a:noFill/>
          <a:ln w="38100">
            <a:solidFill>
              <a:srgbClr val="FF0000"/>
            </a:solid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tr-TR" sz="4000" b="1" i="1"/>
              <a:t>Sterilize edilecek hacıma göre 121° C 'daki otoklavlama süresi </a:t>
            </a:r>
          </a:p>
        </p:txBody>
      </p:sp>
      <p:sp>
        <p:nvSpPr>
          <p:cNvPr id="20483" name="Rectangle 3"/>
          <p:cNvSpPr>
            <a:spLocks noGrp="1" noChangeArrowheads="1"/>
          </p:cNvSpPr>
          <p:nvPr>
            <p:ph type="body" idx="1"/>
          </p:nvPr>
        </p:nvSpPr>
        <p:spPr>
          <a:xfrm>
            <a:off x="323850" y="1782763"/>
            <a:ext cx="8496300" cy="4525962"/>
          </a:xfrm>
        </p:spPr>
        <p:txBody>
          <a:bodyPr/>
          <a:lstStyle/>
          <a:p>
            <a:pPr>
              <a:buFont typeface="Wingdings" pitchFamily="2" charset="2"/>
              <a:buNone/>
            </a:pPr>
            <a:r>
              <a:rPr lang="tr-TR" b="1" i="1" u="sng"/>
              <a:t>Kabın cinsi</a:t>
            </a:r>
            <a:r>
              <a:rPr lang="tr-TR" b="1" i="1"/>
              <a:t> 		</a:t>
            </a:r>
            <a:r>
              <a:rPr lang="tr-TR" b="1" i="1" u="sng"/>
              <a:t>Sıvı hacmi</a:t>
            </a:r>
            <a:r>
              <a:rPr lang="tr-TR" b="1" i="1"/>
              <a:t>	      </a:t>
            </a:r>
            <a:r>
              <a:rPr lang="tr-TR" b="1" i="1" u="sng"/>
              <a:t>Süre</a:t>
            </a:r>
            <a:r>
              <a:rPr lang="tr-TR" b="1" i="1"/>
              <a:t> 							             </a:t>
            </a:r>
            <a:r>
              <a:rPr lang="tr-TR" sz="2400" b="1" i="1"/>
              <a:t>(dakika)</a:t>
            </a:r>
          </a:p>
          <a:p>
            <a:pPr>
              <a:buFont typeface="Wingdings" pitchFamily="2" charset="2"/>
              <a:buNone/>
            </a:pPr>
            <a:r>
              <a:rPr lang="tr-TR" b="1" i="1"/>
              <a:t>Test tüpleri 		 5 - 15 ml 		15 	</a:t>
            </a:r>
          </a:p>
          <a:p>
            <a:pPr>
              <a:buFont typeface="Wingdings" pitchFamily="2" charset="2"/>
              <a:buNone/>
            </a:pPr>
            <a:r>
              <a:rPr lang="tr-TR" b="1" i="1"/>
              <a:t>500 ml erlen	     250 - 350 ml		20 	</a:t>
            </a:r>
          </a:p>
          <a:p>
            <a:pPr>
              <a:buFont typeface="Wingdings" pitchFamily="2" charset="2"/>
              <a:buNone/>
            </a:pPr>
            <a:r>
              <a:rPr lang="tr-TR" b="1" i="1"/>
              <a:t>1 litre erlen	     500 - 750 ml		25 	</a:t>
            </a:r>
          </a:p>
          <a:p>
            <a:pPr>
              <a:buFont typeface="Wingdings" pitchFamily="2" charset="2"/>
              <a:buNone/>
            </a:pPr>
            <a:r>
              <a:rPr lang="tr-TR" b="1" i="1"/>
              <a:t>2 litre erlen	         1 - 1,5 litre		30 </a:t>
            </a:r>
          </a:p>
          <a:p>
            <a:pPr>
              <a:buFont typeface="Wingdings" pitchFamily="2" charset="2"/>
              <a:buNone/>
            </a:pPr>
            <a:r>
              <a:rPr lang="tr-TR" b="1" i="1"/>
              <a:t>5 litre erlen 		 2 - 3 litre 		45 	</a:t>
            </a:r>
          </a:p>
          <a:p>
            <a:pPr>
              <a:buFont typeface="Wingdings" pitchFamily="2" charset="2"/>
              <a:buNone/>
            </a:pPr>
            <a:endParaRPr lang="tr-TR" b="1" i="1"/>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tr-TR" sz="4000" b="1" i="1"/>
              <a:t>Basınçlı su buharı ile sterilizasyon </a:t>
            </a:r>
          </a:p>
        </p:txBody>
      </p:sp>
      <p:sp>
        <p:nvSpPr>
          <p:cNvPr id="19459" name="Rectangle 3"/>
          <p:cNvSpPr>
            <a:spLocks noGrp="1" noChangeArrowheads="1"/>
          </p:cNvSpPr>
          <p:nvPr>
            <p:ph type="body" sz="half" idx="1"/>
          </p:nvPr>
        </p:nvSpPr>
        <p:spPr>
          <a:xfrm>
            <a:off x="0" y="1600200"/>
            <a:ext cx="4716463" cy="5257800"/>
          </a:xfrm>
        </p:spPr>
        <p:txBody>
          <a:bodyPr/>
          <a:lstStyle/>
          <a:p>
            <a:pPr>
              <a:lnSpc>
                <a:spcPct val="90000"/>
              </a:lnSpc>
            </a:pPr>
            <a:r>
              <a:rPr lang="tr-TR" sz="2400" b="1" i="1"/>
              <a:t>Bazı hallerde, besiyerlerinin özel yöntemlerle sterilize edilmeleri gerekir. </a:t>
            </a:r>
          </a:p>
          <a:p>
            <a:pPr lvl="1">
              <a:lnSpc>
                <a:spcPct val="90000"/>
              </a:lnSpc>
            </a:pPr>
            <a:r>
              <a:rPr lang="tr-TR" sz="2000" b="1" i="1"/>
              <a:t>Besiyerinin bileşiminde dekstroz (glikoz) ve fosfatlar varsa, bunlar beraberce sterilize edilemez. Bunlar ayrı ayrı sterilize edilip soğutulduktan sonra karıştırılmalıdır. </a:t>
            </a:r>
          </a:p>
          <a:p>
            <a:pPr lvl="1">
              <a:lnSpc>
                <a:spcPct val="90000"/>
              </a:lnSpc>
            </a:pPr>
            <a:r>
              <a:rPr lang="tr-TR" sz="2000" b="1" i="1"/>
              <a:t>Besiyeri bileşimine giren vitaminler ve keto grubu bulunan şekerler de filtrasyonla sterilize edilip besiyerine, sterilizasyondan sonra ilave edilmelidir. </a:t>
            </a:r>
          </a:p>
        </p:txBody>
      </p:sp>
      <p:sp>
        <p:nvSpPr>
          <p:cNvPr id="19460" name="Rectangle 4"/>
          <p:cNvSpPr>
            <a:spLocks noGrp="1" noChangeArrowheads="1"/>
          </p:cNvSpPr>
          <p:nvPr>
            <p:ph type="body" sz="half" idx="2"/>
          </p:nvPr>
        </p:nvSpPr>
        <p:spPr>
          <a:xfrm>
            <a:off x="4854575" y="1600200"/>
            <a:ext cx="4038600" cy="2044700"/>
          </a:xfrm>
        </p:spPr>
        <p:txBody>
          <a:bodyPr/>
          <a:lstStyle/>
          <a:p>
            <a:pPr>
              <a:lnSpc>
                <a:spcPct val="80000"/>
              </a:lnSpc>
            </a:pPr>
            <a:r>
              <a:rPr lang="tr-TR" sz="2400" b="1" i="1"/>
              <a:t>Bazı besiyerlerinde kan bulunur. Kanın ilave edileceği besiyeri sterilize edilip soğutulduktan sonra kan ilave edilir. </a:t>
            </a:r>
            <a:endParaRPr lang="tr-TR" sz="2400"/>
          </a:p>
        </p:txBody>
      </p:sp>
      <p:pic>
        <p:nvPicPr>
          <p:cNvPr id="19461" name="Picture 5" descr="Autoclave_stove_top"/>
          <p:cNvPicPr>
            <a:picLocks noChangeAspect="1" noChangeArrowheads="1"/>
          </p:cNvPicPr>
          <p:nvPr/>
        </p:nvPicPr>
        <p:blipFill>
          <a:blip r:embed="rId2"/>
          <a:srcRect/>
          <a:stretch>
            <a:fillRect/>
          </a:stretch>
        </p:blipFill>
        <p:spPr bwMode="auto">
          <a:xfrm>
            <a:off x="4787900" y="3748088"/>
            <a:ext cx="4176713" cy="2593975"/>
          </a:xfrm>
          <a:prstGeom prst="rect">
            <a:avLst/>
          </a:prstGeom>
          <a:noFill/>
          <a:ln w="38100">
            <a:solidFill>
              <a:srgbClr val="FF0000"/>
            </a:solid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0825" y="274638"/>
            <a:ext cx="8642350" cy="1143000"/>
          </a:xfrm>
        </p:spPr>
        <p:txBody>
          <a:bodyPr/>
          <a:lstStyle/>
          <a:p>
            <a:r>
              <a:rPr lang="tr-TR" sz="4000" b="1" i="1"/>
              <a:t>Basınçlı su buharı ile sterilizasyon</a:t>
            </a:r>
          </a:p>
        </p:txBody>
      </p:sp>
      <p:sp>
        <p:nvSpPr>
          <p:cNvPr id="21507" name="Rectangle 3"/>
          <p:cNvSpPr>
            <a:spLocks noGrp="1" noChangeArrowheads="1"/>
          </p:cNvSpPr>
          <p:nvPr>
            <p:ph type="body" sz="half" idx="1"/>
          </p:nvPr>
        </p:nvSpPr>
        <p:spPr>
          <a:xfrm>
            <a:off x="179388" y="1600200"/>
            <a:ext cx="4316412" cy="2476500"/>
          </a:xfrm>
        </p:spPr>
        <p:txBody>
          <a:bodyPr/>
          <a:lstStyle/>
          <a:p>
            <a:pPr>
              <a:lnSpc>
                <a:spcPct val="90000"/>
              </a:lnSpc>
            </a:pPr>
            <a:r>
              <a:rPr lang="tr-TR" sz="2400" b="1" i="1"/>
              <a:t>Besiyerleri, hazırlandıktan sonra derhal sterilize edilmesi gerekir. Uzun süre sterilize edilmeden bekletilen besiyerinde mikrobiyel gelişme görülebilir. </a:t>
            </a:r>
          </a:p>
        </p:txBody>
      </p:sp>
      <p:sp>
        <p:nvSpPr>
          <p:cNvPr id="21508" name="Rectangle 4"/>
          <p:cNvSpPr>
            <a:spLocks noGrp="1" noChangeArrowheads="1"/>
          </p:cNvSpPr>
          <p:nvPr>
            <p:ph type="body" sz="half" idx="2"/>
          </p:nvPr>
        </p:nvSpPr>
        <p:spPr>
          <a:xfrm>
            <a:off x="4648200" y="1600200"/>
            <a:ext cx="4316413" cy="5257800"/>
          </a:xfrm>
        </p:spPr>
        <p:txBody>
          <a:bodyPr/>
          <a:lstStyle/>
          <a:p>
            <a:pPr>
              <a:lnSpc>
                <a:spcPct val="90000"/>
              </a:lnSpc>
            </a:pPr>
            <a:r>
              <a:rPr lang="tr-TR" sz="2400" b="1" i="1"/>
              <a:t>Eğer besiyeri 121 °C 'da 20 dakika süreyle sterilize edilemeyecek ise (örneğin süt 110 °C 'da 15 dakika sterilize edilecekse), kullanılan cam malzemenin önceden etüvde sterilize edilmesi ve böylece cam malzeme üzerinde bulunabilecek olası bakteri sporlarının önceden öldürülmesi gerekir. </a:t>
            </a:r>
          </a:p>
          <a:p>
            <a:pPr>
              <a:lnSpc>
                <a:spcPct val="90000"/>
              </a:lnSpc>
            </a:pPr>
            <a:endParaRPr lang="tr-TR" sz="2400"/>
          </a:p>
        </p:txBody>
      </p:sp>
      <p:pic>
        <p:nvPicPr>
          <p:cNvPr id="21510" name="Picture 6" descr="high_p2"/>
          <p:cNvPicPr>
            <a:picLocks noChangeAspect="1" noChangeArrowheads="1"/>
          </p:cNvPicPr>
          <p:nvPr/>
        </p:nvPicPr>
        <p:blipFill>
          <a:blip r:embed="rId2"/>
          <a:srcRect/>
          <a:stretch>
            <a:fillRect/>
          </a:stretch>
        </p:blipFill>
        <p:spPr bwMode="auto">
          <a:xfrm>
            <a:off x="827088" y="4149725"/>
            <a:ext cx="1928812" cy="2517775"/>
          </a:xfrm>
          <a:prstGeom prst="rect">
            <a:avLst/>
          </a:prstGeom>
          <a:noFill/>
          <a:ln w="38100">
            <a:solidFill>
              <a:srgbClr val="FF0000"/>
            </a:solid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115888"/>
            <a:ext cx="8229600" cy="1139825"/>
          </a:xfrm>
        </p:spPr>
        <p:txBody>
          <a:bodyPr/>
          <a:lstStyle/>
          <a:p>
            <a:r>
              <a:rPr lang="tr-TR" b="1" i="1"/>
              <a:t>Tindalizasyon</a:t>
            </a:r>
            <a:endParaRPr lang="tr-TR" i="1"/>
          </a:p>
        </p:txBody>
      </p:sp>
      <p:sp>
        <p:nvSpPr>
          <p:cNvPr id="25603" name="Rectangle 3"/>
          <p:cNvSpPr>
            <a:spLocks noGrp="1" noChangeArrowheads="1"/>
          </p:cNvSpPr>
          <p:nvPr>
            <p:ph type="body" sz="half" idx="1"/>
          </p:nvPr>
        </p:nvSpPr>
        <p:spPr>
          <a:xfrm>
            <a:off x="250825" y="1196975"/>
            <a:ext cx="4244975" cy="5661025"/>
          </a:xfrm>
        </p:spPr>
        <p:txBody>
          <a:bodyPr/>
          <a:lstStyle/>
          <a:p>
            <a:pPr>
              <a:lnSpc>
                <a:spcPct val="80000"/>
              </a:lnSpc>
            </a:pPr>
            <a:r>
              <a:rPr lang="tr-TR" sz="2400" b="1" i="1"/>
              <a:t>İçlerinde yüksek sıcaklıklarda bozulabilecek maddeler içeren (şeker, protein vb) bazı bileşimler tindalizasyon yöntemi ile sterilize edilirler. </a:t>
            </a:r>
          </a:p>
          <a:p>
            <a:pPr>
              <a:lnSpc>
                <a:spcPct val="80000"/>
              </a:lnSpc>
            </a:pPr>
            <a:r>
              <a:rPr lang="tr-TR" sz="2400" b="1" i="1"/>
              <a:t>Örneğin içinde süt veya şeker bulunan besiyerleri 121 °C 'da 20 dakika süre ile sterilize edilecek olursa yapısı bozulur. Bu nedenle süt, 110° C' da 15 dakika süre ile sterilize edilir. Bazı besiyerlerinde ise 110° C 'a dahi çıkılamaz. </a:t>
            </a:r>
          </a:p>
        </p:txBody>
      </p:sp>
      <p:sp>
        <p:nvSpPr>
          <p:cNvPr id="25604" name="Rectangle 4"/>
          <p:cNvSpPr>
            <a:spLocks noGrp="1" noChangeArrowheads="1"/>
          </p:cNvSpPr>
          <p:nvPr>
            <p:ph type="body" sz="half" idx="2"/>
          </p:nvPr>
        </p:nvSpPr>
        <p:spPr>
          <a:xfrm>
            <a:off x="4648200" y="1196975"/>
            <a:ext cx="4244975" cy="5661025"/>
          </a:xfrm>
        </p:spPr>
        <p:txBody>
          <a:bodyPr/>
          <a:lstStyle/>
          <a:p>
            <a:pPr>
              <a:lnSpc>
                <a:spcPct val="80000"/>
              </a:lnSpc>
            </a:pPr>
            <a:r>
              <a:rPr lang="tr-TR" sz="2400" b="1" i="1"/>
              <a:t>Bu tip besiyerleri 100° C 'da 30 dakika tutularak bakterilerin vejetatif  şekilleri öldürülür. Ancak sporlar halen canlıdır. </a:t>
            </a:r>
          </a:p>
          <a:p>
            <a:pPr>
              <a:lnSpc>
                <a:spcPct val="80000"/>
              </a:lnSpc>
            </a:pPr>
            <a:r>
              <a:rPr lang="tr-TR" sz="2400" b="1" i="1"/>
              <a:t>Ertesi gün besiyeri 85 °C 'da 1 dakika tutularak sporların germinasyonu (vejetatif hale dönüşmesi) teşvik edilir. 2 saat sonra yine 100 °C 'da 30 dakika tutulur. </a:t>
            </a:r>
          </a:p>
          <a:p>
            <a:pPr>
              <a:lnSpc>
                <a:spcPct val="80000"/>
              </a:lnSpc>
            </a:pPr>
            <a:r>
              <a:rPr lang="tr-TR" sz="2400" b="1" i="1"/>
              <a:t>3. gün aynı işlem tekrarlanır, böylece besiyeri aşamalı olarak sterilize edilmiş olur. </a:t>
            </a:r>
          </a:p>
          <a:p>
            <a:pPr>
              <a:lnSpc>
                <a:spcPct val="80000"/>
              </a:lnSpc>
            </a:pPr>
            <a:r>
              <a:rPr lang="tr-TR" sz="2400" b="1" i="1"/>
              <a:t>Tindalizasyon 12 saat aralıklarla da yapılabilir. </a:t>
            </a:r>
            <a:endParaRPr lang="tr-TR" sz="24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tr-TR" sz="4000" b="1" i="1"/>
              <a:t>Kuru sıcak hava ile sterilizasyon</a:t>
            </a:r>
          </a:p>
        </p:txBody>
      </p:sp>
      <p:sp>
        <p:nvSpPr>
          <p:cNvPr id="76803" name="Rectangle 3"/>
          <p:cNvSpPr>
            <a:spLocks noGrp="1" noChangeArrowheads="1"/>
          </p:cNvSpPr>
          <p:nvPr>
            <p:ph type="body" sz="half" idx="1"/>
          </p:nvPr>
        </p:nvSpPr>
        <p:spPr>
          <a:xfrm>
            <a:off x="179388" y="4510088"/>
            <a:ext cx="4608512" cy="2159000"/>
          </a:xfrm>
        </p:spPr>
        <p:txBody>
          <a:bodyPr/>
          <a:lstStyle/>
          <a:p>
            <a:pPr>
              <a:lnSpc>
                <a:spcPct val="90000"/>
              </a:lnSpc>
            </a:pPr>
            <a:r>
              <a:rPr lang="tr-TR" sz="2000" b="1" i="1"/>
              <a:t>Ortamda nem bulunmadığından sterilizasyon daha uzun süre alır. </a:t>
            </a:r>
          </a:p>
          <a:p>
            <a:pPr>
              <a:lnSpc>
                <a:spcPct val="90000"/>
              </a:lnSpc>
            </a:pPr>
            <a:r>
              <a:rPr lang="tr-TR" sz="2000" b="1" i="1"/>
              <a:t>Bu amaçla Pasteur (Pastör) fırınları (=Sterilizatör) kullanılır.</a:t>
            </a:r>
          </a:p>
        </p:txBody>
      </p:sp>
      <p:sp>
        <p:nvSpPr>
          <p:cNvPr id="76804" name="Rectangle 4"/>
          <p:cNvSpPr>
            <a:spLocks noGrp="1" noChangeArrowheads="1"/>
          </p:cNvSpPr>
          <p:nvPr>
            <p:ph type="body" sz="half" idx="2"/>
          </p:nvPr>
        </p:nvSpPr>
        <p:spPr>
          <a:xfrm>
            <a:off x="4864100" y="1600200"/>
            <a:ext cx="4244975" cy="5257800"/>
          </a:xfrm>
        </p:spPr>
        <p:txBody>
          <a:bodyPr/>
          <a:lstStyle/>
          <a:p>
            <a:pPr>
              <a:lnSpc>
                <a:spcPct val="90000"/>
              </a:lnSpc>
            </a:pPr>
            <a:r>
              <a:rPr lang="tr-TR" sz="2000" b="1" i="1"/>
              <a:t>Genel olarak 175°C de bir saat, 140°C de ise 3 saat sterilizasyon için yeterlidir. </a:t>
            </a:r>
          </a:p>
          <a:p>
            <a:pPr>
              <a:lnSpc>
                <a:spcPct val="90000"/>
              </a:lnSpc>
            </a:pPr>
            <a:r>
              <a:rPr lang="tr-TR" sz="2000" b="1" i="1"/>
              <a:t>Bu yöntem ile cam ve metal aletler içlerine nemin ulaşamadığı yağlar ve tozlar (talk) bu yöntemle sterilize edilir. </a:t>
            </a:r>
          </a:p>
          <a:p>
            <a:pPr>
              <a:lnSpc>
                <a:spcPct val="90000"/>
              </a:lnSpc>
            </a:pPr>
            <a:r>
              <a:rPr lang="tr-TR" sz="2000" b="1" i="1"/>
              <a:t>Besiyerleri ve sıvılar kuru sıcak hava ile sterilize edilmezler. </a:t>
            </a:r>
          </a:p>
          <a:p>
            <a:pPr>
              <a:lnSpc>
                <a:spcPct val="90000"/>
              </a:lnSpc>
            </a:pPr>
            <a:r>
              <a:rPr lang="tr-TR" sz="2000" b="1" i="1"/>
              <a:t>Öze gibi laboratuvar gereçleri ise alevde yakılarak sterilize edilebilir.</a:t>
            </a:r>
            <a:endParaRPr lang="tr-TR" sz="2000"/>
          </a:p>
        </p:txBody>
      </p:sp>
      <p:pic>
        <p:nvPicPr>
          <p:cNvPr id="76805" name="Picture 5" descr="Benchtop Laboratory Sterilizers Autoclaves"/>
          <p:cNvPicPr>
            <a:picLocks noChangeAspect="1" noChangeArrowheads="1"/>
          </p:cNvPicPr>
          <p:nvPr/>
        </p:nvPicPr>
        <p:blipFill>
          <a:blip r:embed="rId2"/>
          <a:srcRect/>
          <a:stretch>
            <a:fillRect/>
          </a:stretch>
        </p:blipFill>
        <p:spPr bwMode="auto">
          <a:xfrm>
            <a:off x="215900" y="1355725"/>
            <a:ext cx="4572000" cy="3009900"/>
          </a:xfrm>
          <a:prstGeom prst="rect">
            <a:avLst/>
          </a:prstGeom>
          <a:noFill/>
          <a:ln w="38100">
            <a:solidFill>
              <a:srgbClr val="FF0000"/>
            </a:solid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0"/>
            <a:ext cx="9144000" cy="1773238"/>
          </a:xfrm>
        </p:spPr>
        <p:txBody>
          <a:bodyPr/>
          <a:lstStyle/>
          <a:p>
            <a:pPr>
              <a:lnSpc>
                <a:spcPct val="80000"/>
              </a:lnSpc>
            </a:pPr>
            <a:r>
              <a:rPr lang="tr-TR" b="1" i="1"/>
              <a:t>Kuru hava ile sterilizasyon</a:t>
            </a:r>
            <a:br>
              <a:rPr lang="tr-TR" b="1" i="1"/>
            </a:br>
            <a:r>
              <a:rPr lang="tr-TR" sz="2400" b="1" i="1">
                <a:solidFill>
                  <a:schemeClr val="accent1"/>
                </a:solidFill>
              </a:rPr>
              <a:t>Pasteur fırınında sterilize edilecek malzemenin cihaza doldurulmasında  dikkat edilmesi gereken hususlar:</a:t>
            </a:r>
            <a:r>
              <a:rPr lang="tr-TR" b="1" i="1"/>
              <a:t> </a:t>
            </a:r>
          </a:p>
        </p:txBody>
      </p:sp>
      <p:sp>
        <p:nvSpPr>
          <p:cNvPr id="24579" name="Rectangle 3"/>
          <p:cNvSpPr>
            <a:spLocks noGrp="1" noChangeArrowheads="1"/>
          </p:cNvSpPr>
          <p:nvPr>
            <p:ph type="body" sz="half" idx="1"/>
          </p:nvPr>
        </p:nvSpPr>
        <p:spPr>
          <a:xfrm>
            <a:off x="179388" y="4005263"/>
            <a:ext cx="4608512" cy="2879725"/>
          </a:xfrm>
        </p:spPr>
        <p:txBody>
          <a:bodyPr/>
          <a:lstStyle/>
          <a:p>
            <a:pPr marL="457200" indent="-457200">
              <a:lnSpc>
                <a:spcPct val="90000"/>
              </a:lnSpc>
              <a:buFont typeface="Wingdings" pitchFamily="2" charset="2"/>
              <a:buNone/>
            </a:pPr>
            <a:r>
              <a:rPr lang="tr-TR" sz="2000" b="1" i="1"/>
              <a:t>1) Fırının en sıcak yerleri alt ve üst duvarları, en soğuk yeri ise kapıya yakın olan bölgedir. Fırının ortasında elde edilen sıcaklık ile alt ve üst duvarlarda elde edilen sıcaklık arasındaki fark 10 °C 'dan daha fazla olmamalıdır. </a:t>
            </a:r>
          </a:p>
        </p:txBody>
      </p:sp>
      <p:sp>
        <p:nvSpPr>
          <p:cNvPr id="24580" name="Rectangle 4"/>
          <p:cNvSpPr>
            <a:spLocks noGrp="1" noChangeArrowheads="1"/>
          </p:cNvSpPr>
          <p:nvPr>
            <p:ph type="body" sz="half" idx="2"/>
          </p:nvPr>
        </p:nvSpPr>
        <p:spPr>
          <a:xfrm>
            <a:off x="4648200" y="1989138"/>
            <a:ext cx="4495800" cy="2087562"/>
          </a:xfrm>
        </p:spPr>
        <p:txBody>
          <a:bodyPr/>
          <a:lstStyle/>
          <a:p>
            <a:pPr>
              <a:lnSpc>
                <a:spcPct val="90000"/>
              </a:lnSpc>
              <a:buFont typeface="Wingdings" pitchFamily="2" charset="2"/>
              <a:buNone/>
            </a:pPr>
            <a:r>
              <a:rPr lang="tr-TR" sz="2000" b="1" i="1"/>
              <a:t>2) Sterilize edilecek malzeme, hava sirkülasyonunu sağlayacak şekilde gevşek olarak yerleştirilmelidir. </a:t>
            </a:r>
          </a:p>
          <a:p>
            <a:pPr>
              <a:lnSpc>
                <a:spcPct val="90000"/>
              </a:lnSpc>
              <a:buFont typeface="Wingdings" pitchFamily="2" charset="2"/>
              <a:buNone/>
            </a:pPr>
            <a:r>
              <a:rPr lang="tr-TR" sz="2000" b="1" i="1"/>
              <a:t>3) Paketlenmiş malzemenin boyutları 10X10X30 cm 'den daha büyük olmamalıdır. </a:t>
            </a:r>
          </a:p>
        </p:txBody>
      </p:sp>
      <p:pic>
        <p:nvPicPr>
          <p:cNvPr id="24581" name="Picture 5" descr="medic%20copie"/>
          <p:cNvPicPr>
            <a:picLocks noChangeAspect="1" noChangeArrowheads="1"/>
          </p:cNvPicPr>
          <p:nvPr/>
        </p:nvPicPr>
        <p:blipFill>
          <a:blip r:embed="rId2"/>
          <a:srcRect/>
          <a:stretch>
            <a:fillRect/>
          </a:stretch>
        </p:blipFill>
        <p:spPr bwMode="auto">
          <a:xfrm>
            <a:off x="611188" y="1924050"/>
            <a:ext cx="3744912" cy="2009775"/>
          </a:xfrm>
          <a:prstGeom prst="rect">
            <a:avLst/>
          </a:prstGeom>
          <a:noFill/>
          <a:ln w="38100">
            <a:solidFill>
              <a:srgbClr val="FF0000"/>
            </a:solidFill>
            <a:miter lim="800000"/>
            <a:headEnd/>
            <a:tailEnd/>
          </a:ln>
        </p:spPr>
      </p:pic>
      <p:pic>
        <p:nvPicPr>
          <p:cNvPr id="24583" name="Picture 7" descr="fn400.jpg (18092 bytes)"/>
          <p:cNvPicPr>
            <a:picLocks noChangeAspect="1" noChangeArrowheads="1"/>
          </p:cNvPicPr>
          <p:nvPr/>
        </p:nvPicPr>
        <p:blipFill>
          <a:blip r:embed="rId3"/>
          <a:srcRect/>
          <a:stretch>
            <a:fillRect/>
          </a:stretch>
        </p:blipFill>
        <p:spPr bwMode="auto">
          <a:xfrm>
            <a:off x="5148263" y="4210050"/>
            <a:ext cx="3159125" cy="2270125"/>
          </a:xfrm>
          <a:prstGeom prst="rect">
            <a:avLst/>
          </a:prstGeom>
          <a:noFill/>
          <a:ln w="38100">
            <a:solidFill>
              <a:srgbClr val="FF0000"/>
            </a:solid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9388" y="274638"/>
            <a:ext cx="8785225" cy="1641475"/>
          </a:xfrm>
        </p:spPr>
        <p:txBody>
          <a:bodyPr/>
          <a:lstStyle/>
          <a:p>
            <a:r>
              <a:rPr lang="tr-TR" sz="4000" b="1" i="1"/>
              <a:t>Kuru hava ile sterilizasyon</a:t>
            </a:r>
            <a:br>
              <a:rPr lang="tr-TR" sz="4000" b="1" i="1"/>
            </a:br>
            <a:r>
              <a:rPr lang="tr-TR" sz="2400" b="1" i="1">
                <a:solidFill>
                  <a:schemeClr val="accent1"/>
                </a:solidFill>
              </a:rPr>
              <a:t>Pasteur fırınında sterilize edilecek malzemenin cihaza doldurulmasında  dikkat edilmesi gereken hususlar:</a:t>
            </a:r>
          </a:p>
        </p:txBody>
      </p:sp>
      <p:sp>
        <p:nvSpPr>
          <p:cNvPr id="23555" name="Rectangle 3"/>
          <p:cNvSpPr>
            <a:spLocks noGrp="1" noChangeArrowheads="1"/>
          </p:cNvSpPr>
          <p:nvPr>
            <p:ph type="body" sz="half" idx="1"/>
          </p:nvPr>
        </p:nvSpPr>
        <p:spPr>
          <a:xfrm>
            <a:off x="250825" y="2133600"/>
            <a:ext cx="4465638" cy="4724400"/>
          </a:xfrm>
        </p:spPr>
        <p:txBody>
          <a:bodyPr/>
          <a:lstStyle/>
          <a:p>
            <a:pPr>
              <a:lnSpc>
                <a:spcPct val="80000"/>
              </a:lnSpc>
              <a:buFont typeface="Wingdings" pitchFamily="2" charset="2"/>
              <a:buNone/>
            </a:pPr>
            <a:r>
              <a:rPr lang="tr-TR" sz="2400" b="1" i="1"/>
              <a:t>4) Bazı gıda maddeleri kum içinde ezilerek parçalanır, sonra dilüsyonları yapılır. Bu gibi durumlarda havan ve kum etüvde sterilize edilir. Kum, kalınlığı 1 cm'den fazla olmayacak şekilde havan veya diğer kaplara konularak sterilize edilir. Kumun daha kalın bir tabaka halinde etüvde sterilize edilmesi zorunlu ise, ilave her 1 cm için sterilizasyon süresi 30 dakika artırılmalıdır. </a:t>
            </a:r>
          </a:p>
        </p:txBody>
      </p:sp>
      <p:sp>
        <p:nvSpPr>
          <p:cNvPr id="23556" name="Rectangle 4"/>
          <p:cNvSpPr>
            <a:spLocks noGrp="1" noChangeArrowheads="1"/>
          </p:cNvSpPr>
          <p:nvPr>
            <p:ph type="body" sz="half" idx="2"/>
          </p:nvPr>
        </p:nvSpPr>
        <p:spPr>
          <a:xfrm>
            <a:off x="4792663" y="2133600"/>
            <a:ext cx="4316412" cy="4535488"/>
          </a:xfrm>
        </p:spPr>
        <p:txBody>
          <a:bodyPr/>
          <a:lstStyle/>
          <a:p>
            <a:pPr>
              <a:lnSpc>
                <a:spcPct val="80000"/>
              </a:lnSpc>
              <a:buFont typeface="Wingdings" pitchFamily="2" charset="2"/>
              <a:buNone/>
            </a:pPr>
            <a:r>
              <a:rPr lang="tr-TR" sz="2400" b="1" i="1"/>
              <a:t>5) Normal olarak doldurulmuş (aşırı yüklenmemiş) kuru hava sterilizatörlerinde sterilizasyon süresi 160 °C 'da 2 saat veya 170 °C 'da 1 saattir. Etüv çok dolu ise ve/veya kum gibi sıcaklığı geç ileten bir materyal sterilize ediliyorsa süre uzatılmalıdır. </a:t>
            </a:r>
          </a:p>
          <a:p>
            <a:pPr>
              <a:lnSpc>
                <a:spcPct val="80000"/>
              </a:lnSpc>
            </a:pPr>
            <a:endParaRPr lang="tr-TR"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115888"/>
            <a:ext cx="8229600" cy="936625"/>
          </a:xfrm>
        </p:spPr>
        <p:txBody>
          <a:bodyPr/>
          <a:lstStyle/>
          <a:p>
            <a:r>
              <a:rPr lang="tr-TR" b="1" i="1"/>
              <a:t>Filtre ile sterilizasyon </a:t>
            </a:r>
            <a:endParaRPr lang="tr-TR" i="1"/>
          </a:p>
        </p:txBody>
      </p:sp>
      <p:sp>
        <p:nvSpPr>
          <p:cNvPr id="30723" name="Rectangle 3"/>
          <p:cNvSpPr>
            <a:spLocks noGrp="1" noChangeArrowheads="1"/>
          </p:cNvSpPr>
          <p:nvPr>
            <p:ph type="body" sz="half" idx="1"/>
          </p:nvPr>
        </p:nvSpPr>
        <p:spPr>
          <a:xfrm>
            <a:off x="0" y="1484313"/>
            <a:ext cx="4716463" cy="5373687"/>
          </a:xfrm>
        </p:spPr>
        <p:txBody>
          <a:bodyPr/>
          <a:lstStyle/>
          <a:p>
            <a:pPr>
              <a:lnSpc>
                <a:spcPct val="80000"/>
              </a:lnSpc>
            </a:pPr>
            <a:r>
              <a:rPr lang="tr-TR" sz="2000" b="1" i="1"/>
              <a:t>Vitaminler ve keto grubu bulunan karbohidratlar besiyerinin bileşimine gireceklerse, bunların termal sterilizasyonu söz konusu olamaz. </a:t>
            </a:r>
          </a:p>
          <a:p>
            <a:pPr>
              <a:lnSpc>
                <a:spcPct val="80000"/>
              </a:lnSpc>
            </a:pPr>
            <a:r>
              <a:rPr lang="tr-TR" sz="2000" b="1" i="1"/>
              <a:t>Vitaminler, filtrasyon tekniği ile sterilize edilip, ana (bazal) besiyeri bileşimine sonradan ilave edilirler. </a:t>
            </a:r>
          </a:p>
          <a:p>
            <a:pPr>
              <a:lnSpc>
                <a:spcPct val="80000"/>
              </a:lnSpc>
            </a:pPr>
            <a:r>
              <a:rPr lang="tr-TR" sz="2000" b="1" i="1"/>
              <a:t>Filtrasyonda bakterilerin geçemeyeceği kadar küçük gözenekleri olan (&lt;0,45 m) özel filtreler kullanılır. Bu amaçla porselen, diyatome toprağı veya kiselgur, asbest-sellüloz, nitrosellüloz ve sinterlenmiş camdan yapılmış filtreler ticari olarak piyasada bulunabilir. </a:t>
            </a:r>
          </a:p>
        </p:txBody>
      </p:sp>
      <p:pic>
        <p:nvPicPr>
          <p:cNvPr id="30727" name="Picture 7" descr="advantec1"/>
          <p:cNvPicPr>
            <a:picLocks noChangeAspect="1" noChangeArrowheads="1"/>
          </p:cNvPicPr>
          <p:nvPr>
            <p:ph type="body" sz="half" idx="2"/>
          </p:nvPr>
        </p:nvPicPr>
        <p:blipFill>
          <a:blip r:embed="rId2"/>
          <a:srcRect/>
          <a:stretch>
            <a:fillRect/>
          </a:stretch>
        </p:blipFill>
        <p:spPr>
          <a:xfrm>
            <a:off x="4716463" y="2133600"/>
            <a:ext cx="4392612" cy="3594100"/>
          </a:xfrm>
          <a:noFill/>
          <a:ln w="38100">
            <a:solidFill>
              <a:srgbClr val="FF0000"/>
            </a:solid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2" name="Rectangle 4"/>
          <p:cNvSpPr>
            <a:spLocks noGrp="1" noChangeArrowheads="1"/>
          </p:cNvSpPr>
          <p:nvPr>
            <p:ph type="title"/>
          </p:nvPr>
        </p:nvSpPr>
        <p:spPr/>
        <p:txBody>
          <a:bodyPr/>
          <a:lstStyle/>
          <a:p>
            <a:r>
              <a:rPr lang="tr-TR" b="1" i="1"/>
              <a:t>Filtre ile sterilizasyon</a:t>
            </a:r>
          </a:p>
        </p:txBody>
      </p:sp>
      <p:sp>
        <p:nvSpPr>
          <p:cNvPr id="124933" name="Rectangle 5"/>
          <p:cNvSpPr>
            <a:spLocks noGrp="1" noChangeArrowheads="1"/>
          </p:cNvSpPr>
          <p:nvPr>
            <p:ph type="body" sz="half" idx="1"/>
          </p:nvPr>
        </p:nvSpPr>
        <p:spPr>
          <a:xfrm>
            <a:off x="250825" y="1600200"/>
            <a:ext cx="4608513" cy="4852988"/>
          </a:xfrm>
        </p:spPr>
        <p:txBody>
          <a:bodyPr/>
          <a:lstStyle/>
          <a:p>
            <a:pPr>
              <a:lnSpc>
                <a:spcPct val="80000"/>
              </a:lnSpc>
            </a:pPr>
            <a:r>
              <a:rPr lang="tr-TR" sz="2400" b="1" i="1"/>
              <a:t>Membran filtreler, Seitz filtreler, asbest-sellüloz ve sinterlenmiş cam filtreler en çok kullanılanlardır. </a:t>
            </a:r>
          </a:p>
          <a:p>
            <a:pPr>
              <a:lnSpc>
                <a:spcPct val="80000"/>
              </a:lnSpc>
            </a:pPr>
            <a:r>
              <a:rPr lang="tr-TR" sz="2400" b="1" i="1"/>
              <a:t>Filtrasyon tekniği ile sadece sıvılar değil, hava da sterilize edilebilir. Bu amaçla geliştirilmiş ekipmanlar mevcut olup bunların içine mikroorganizma tutucu olarak özel imal edilmiş kartuş şeklinde filtreler konulabileceği gibi pamuk veya cam yünü de yerleştirilebilir. </a:t>
            </a:r>
            <a:endParaRPr lang="tr-TR" sz="2400"/>
          </a:p>
        </p:txBody>
      </p:sp>
      <p:pic>
        <p:nvPicPr>
          <p:cNvPr id="124938" name="Picture 10" descr="00013351_0"/>
          <p:cNvPicPr>
            <a:picLocks noChangeAspect="1" noChangeArrowheads="1"/>
          </p:cNvPicPr>
          <p:nvPr/>
        </p:nvPicPr>
        <p:blipFill>
          <a:blip r:embed="rId2"/>
          <a:srcRect/>
          <a:stretch>
            <a:fillRect/>
          </a:stretch>
        </p:blipFill>
        <p:spPr bwMode="auto">
          <a:xfrm>
            <a:off x="5026025" y="1724025"/>
            <a:ext cx="4010025" cy="4010025"/>
          </a:xfrm>
          <a:prstGeom prst="rect">
            <a:avLst/>
          </a:prstGeom>
          <a:noFill/>
          <a:ln w="38100">
            <a:solidFill>
              <a:srgbClr val="FF0000"/>
            </a:solid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250825" y="277813"/>
            <a:ext cx="8893175" cy="847725"/>
          </a:xfrm>
        </p:spPr>
        <p:txBody>
          <a:bodyPr/>
          <a:lstStyle/>
          <a:p>
            <a:r>
              <a:rPr lang="tr-TR" b="1" i="1"/>
              <a:t>Filtre ile sterilizasyon</a:t>
            </a:r>
          </a:p>
        </p:txBody>
      </p:sp>
      <p:sp>
        <p:nvSpPr>
          <p:cNvPr id="117763" name="Rectangle 3"/>
          <p:cNvSpPr>
            <a:spLocks noGrp="1" noChangeArrowheads="1"/>
          </p:cNvSpPr>
          <p:nvPr>
            <p:ph type="body" sz="half" idx="1"/>
          </p:nvPr>
        </p:nvSpPr>
        <p:spPr>
          <a:xfrm>
            <a:off x="250825" y="1268413"/>
            <a:ext cx="4038600" cy="5400675"/>
          </a:xfrm>
        </p:spPr>
        <p:txBody>
          <a:bodyPr/>
          <a:lstStyle/>
          <a:p>
            <a:pPr>
              <a:lnSpc>
                <a:spcPct val="90000"/>
              </a:lnSpc>
            </a:pPr>
            <a:r>
              <a:rPr lang="tr-TR" sz="2000" b="1" i="1">
                <a:effectLst/>
              </a:rPr>
              <a:t>Havada veya sıvı çözeltilerde bulunan mikroorganizmaları bazı gözenekli materyellerle (uygun filtrelerle) filtre ederek steril etmek mümkündür. Süzgeçler süzme mekanizmalarına göre iki çeşittir.</a:t>
            </a:r>
          </a:p>
          <a:p>
            <a:pPr>
              <a:lnSpc>
                <a:spcPct val="90000"/>
              </a:lnSpc>
              <a:buFont typeface="Wingdings" pitchFamily="2" charset="2"/>
              <a:buNone/>
            </a:pPr>
            <a:r>
              <a:rPr lang="tr-TR" sz="2000" b="1" i="1">
                <a:effectLst/>
              </a:rPr>
              <a:t>	a. Absorbsiyon ile mikroorganizmaları tutan süzgeçler </a:t>
            </a:r>
          </a:p>
          <a:p>
            <a:pPr lvl="1">
              <a:lnSpc>
                <a:spcPct val="90000"/>
              </a:lnSpc>
            </a:pPr>
            <a:r>
              <a:rPr lang="tr-TR" sz="1800" b="1" i="1">
                <a:effectLst/>
              </a:rPr>
              <a:t>Berkefeld, </a:t>
            </a:r>
          </a:p>
          <a:p>
            <a:pPr lvl="1">
              <a:lnSpc>
                <a:spcPct val="90000"/>
              </a:lnSpc>
            </a:pPr>
            <a:r>
              <a:rPr lang="tr-TR" sz="1800" b="1" i="1">
                <a:effectLst/>
              </a:rPr>
              <a:t>Pastör, </a:t>
            </a:r>
          </a:p>
          <a:p>
            <a:pPr lvl="1">
              <a:lnSpc>
                <a:spcPct val="90000"/>
              </a:lnSpc>
            </a:pPr>
            <a:r>
              <a:rPr lang="tr-TR" sz="1800" b="1" i="1">
                <a:effectLst/>
              </a:rPr>
              <a:t>Chamberland, </a:t>
            </a:r>
          </a:p>
          <a:p>
            <a:pPr lvl="1">
              <a:lnSpc>
                <a:spcPct val="90000"/>
              </a:lnSpc>
            </a:pPr>
            <a:r>
              <a:rPr lang="tr-TR" sz="1800" b="1" i="1">
                <a:effectLst/>
              </a:rPr>
              <a:t>Seitz gibi</a:t>
            </a:r>
          </a:p>
          <a:p>
            <a:pPr>
              <a:lnSpc>
                <a:spcPct val="90000"/>
              </a:lnSpc>
              <a:buFont typeface="Wingdings" pitchFamily="2" charset="2"/>
              <a:buNone/>
            </a:pPr>
            <a:r>
              <a:rPr lang="tr-TR" sz="2000" b="1" i="1">
                <a:effectLst/>
              </a:rPr>
              <a:t>	b. Mikroorganizmaları mekanik olarak tutan süzgeçler (HEPA filtreler).</a:t>
            </a:r>
          </a:p>
        </p:txBody>
      </p:sp>
      <p:sp>
        <p:nvSpPr>
          <p:cNvPr id="117764" name="Rectangle 4"/>
          <p:cNvSpPr>
            <a:spLocks noGrp="1" noChangeArrowheads="1"/>
          </p:cNvSpPr>
          <p:nvPr>
            <p:ph type="body" sz="half" idx="2"/>
          </p:nvPr>
        </p:nvSpPr>
        <p:spPr>
          <a:xfrm>
            <a:off x="4427538" y="1268413"/>
            <a:ext cx="4716462" cy="4032250"/>
          </a:xfrm>
        </p:spPr>
        <p:txBody>
          <a:bodyPr/>
          <a:lstStyle/>
          <a:p>
            <a:pPr>
              <a:lnSpc>
                <a:spcPct val="90000"/>
              </a:lnSpc>
            </a:pPr>
            <a:r>
              <a:rPr lang="tr-TR" sz="2000" b="1" i="1">
                <a:effectLst/>
              </a:rPr>
              <a:t>Mikrobiyolojide filtrelerin farklı kullanılma alanları vardır. Bunlar içinde çözeltilerin ve havanın sterilizasyonu, farklı büyüklükteki mikroorganizmaların birbirinden ayrılması, toksin, antijen, ve enzimlerin hücrelerden arındırılması, çözeltilerin saflaştırılması gibi uygulamalar bulunmaktadır. Günümüzde laboratuvarlarda özellikle membran filtreler kullanılmaktadır. </a:t>
            </a:r>
            <a:endParaRPr lang="tr-TR" sz="2000"/>
          </a:p>
        </p:txBody>
      </p:sp>
      <p:pic>
        <p:nvPicPr>
          <p:cNvPr id="117766" name="Picture 6" descr="filter"/>
          <p:cNvPicPr>
            <a:picLocks noChangeAspect="1" noChangeArrowheads="1"/>
          </p:cNvPicPr>
          <p:nvPr/>
        </p:nvPicPr>
        <p:blipFill>
          <a:blip r:embed="rId2"/>
          <a:srcRect r="9999" b="10106"/>
          <a:stretch>
            <a:fillRect/>
          </a:stretch>
        </p:blipFill>
        <p:spPr bwMode="auto">
          <a:xfrm>
            <a:off x="7019925" y="4873625"/>
            <a:ext cx="1944688" cy="1811338"/>
          </a:xfrm>
          <a:prstGeom prst="rect">
            <a:avLst/>
          </a:prstGeom>
          <a:noFill/>
          <a:ln w="38100">
            <a:solidFill>
              <a:srgbClr val="FF0000"/>
            </a:solidFill>
            <a:miter lim="800000"/>
            <a:headEnd/>
            <a:tailEnd/>
          </a:ln>
        </p:spPr>
      </p:pic>
      <p:pic>
        <p:nvPicPr>
          <p:cNvPr id="117768" name="Picture 8" descr="cpy_693001_446_filter">
            <a:hlinkClick r:id="rId3"/>
          </p:cNvPr>
          <p:cNvPicPr>
            <a:picLocks noChangeAspect="1" noChangeArrowheads="1"/>
          </p:cNvPicPr>
          <p:nvPr/>
        </p:nvPicPr>
        <p:blipFill>
          <a:blip r:embed="rId4"/>
          <a:srcRect/>
          <a:stretch>
            <a:fillRect/>
          </a:stretch>
        </p:blipFill>
        <p:spPr bwMode="auto">
          <a:xfrm>
            <a:off x="4859338" y="4875213"/>
            <a:ext cx="1944687" cy="1795462"/>
          </a:xfrm>
          <a:prstGeom prst="rect">
            <a:avLst/>
          </a:prstGeom>
          <a:noFill/>
          <a:ln w="38100">
            <a:solidFill>
              <a:srgbClr val="FF0000"/>
            </a:solid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457200" y="277813"/>
            <a:ext cx="8229600" cy="847725"/>
          </a:xfrm>
        </p:spPr>
        <p:txBody>
          <a:bodyPr/>
          <a:lstStyle/>
          <a:p>
            <a:r>
              <a:rPr lang="tr-TR" b="1" i="1"/>
              <a:t>Filtre ile sterilizasyon</a:t>
            </a:r>
          </a:p>
        </p:txBody>
      </p:sp>
      <p:sp>
        <p:nvSpPr>
          <p:cNvPr id="118787" name="Rectangle 3"/>
          <p:cNvSpPr>
            <a:spLocks noGrp="1" noChangeArrowheads="1"/>
          </p:cNvSpPr>
          <p:nvPr>
            <p:ph type="body" sz="half" idx="1"/>
          </p:nvPr>
        </p:nvSpPr>
        <p:spPr>
          <a:xfrm>
            <a:off x="323850" y="1341438"/>
            <a:ext cx="4171950" cy="5327650"/>
          </a:xfrm>
        </p:spPr>
        <p:txBody>
          <a:bodyPr/>
          <a:lstStyle/>
          <a:p>
            <a:pPr>
              <a:lnSpc>
                <a:spcPct val="80000"/>
              </a:lnSpc>
            </a:pPr>
            <a:r>
              <a:rPr lang="tr-TR" sz="2400" b="1" i="1">
                <a:effectLst/>
              </a:rPr>
              <a:t>Membran filtreler ince kağıtlardan, inert selüloz esterlerinin gözenekli materyellerle birleşiminden ve polimerik ajanlardan yapılmış olup gözenek çapları belirli boyutlarda hazırlanmaktadır. </a:t>
            </a:r>
          </a:p>
          <a:p>
            <a:pPr>
              <a:lnSpc>
                <a:spcPct val="80000"/>
              </a:lnSpc>
            </a:pPr>
            <a:r>
              <a:rPr lang="tr-TR" sz="2400" b="1" i="1">
                <a:effectLst/>
              </a:rPr>
              <a:t>Filtre gözenek çapları bazı büyük protein moleküllerinin geçebileceği boyutlarla küçük virüs partiküllerinin geçebileceği boyutlara kadar farklı genişliktedir. </a:t>
            </a:r>
          </a:p>
        </p:txBody>
      </p:sp>
      <p:sp>
        <p:nvSpPr>
          <p:cNvPr id="118788" name="Rectangle 4"/>
          <p:cNvSpPr>
            <a:spLocks noGrp="1" noChangeArrowheads="1"/>
          </p:cNvSpPr>
          <p:nvPr>
            <p:ph type="body" sz="half" idx="2"/>
          </p:nvPr>
        </p:nvSpPr>
        <p:spPr>
          <a:xfrm>
            <a:off x="4648200" y="1341438"/>
            <a:ext cx="4244975" cy="5040312"/>
          </a:xfrm>
        </p:spPr>
        <p:txBody>
          <a:bodyPr/>
          <a:lstStyle/>
          <a:p>
            <a:pPr>
              <a:lnSpc>
                <a:spcPct val="80000"/>
              </a:lnSpc>
            </a:pPr>
            <a:r>
              <a:rPr lang="tr-TR" sz="2400" b="1" i="1">
                <a:effectLst/>
              </a:rPr>
              <a:t>Gözenek çapları tüm bakteriler için 0.2 μm, maya hücreleri için 3 μm, virüsler için 0.2 μm olarak belirlenmiştir.</a:t>
            </a:r>
            <a:endParaRPr lang="tr-TR" sz="2400"/>
          </a:p>
          <a:p>
            <a:pPr>
              <a:lnSpc>
                <a:spcPct val="80000"/>
              </a:lnSpc>
            </a:pPr>
            <a:endParaRPr lang="tr-TR" sz="2400"/>
          </a:p>
        </p:txBody>
      </p:sp>
      <p:pic>
        <p:nvPicPr>
          <p:cNvPr id="118789" name="Picture 5" descr="cpy_693001_446_filter">
            <a:hlinkClick r:id="rId2"/>
          </p:cNvPr>
          <p:cNvPicPr>
            <a:picLocks noChangeAspect="1" noChangeArrowheads="1"/>
          </p:cNvPicPr>
          <p:nvPr/>
        </p:nvPicPr>
        <p:blipFill>
          <a:blip r:embed="rId3"/>
          <a:srcRect/>
          <a:stretch>
            <a:fillRect/>
          </a:stretch>
        </p:blipFill>
        <p:spPr bwMode="auto">
          <a:xfrm>
            <a:off x="5003800" y="3073400"/>
            <a:ext cx="3889375" cy="3590925"/>
          </a:xfrm>
          <a:prstGeom prst="rect">
            <a:avLst/>
          </a:prstGeom>
          <a:noFill/>
          <a:ln w="38100">
            <a:solidFill>
              <a:srgbClr val="FF0000"/>
            </a:solid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0" name="Rectangle 4"/>
          <p:cNvSpPr>
            <a:spLocks noGrp="1" noChangeArrowheads="1"/>
          </p:cNvSpPr>
          <p:nvPr>
            <p:ph type="title"/>
          </p:nvPr>
        </p:nvSpPr>
        <p:spPr>
          <a:xfrm>
            <a:off x="250825" y="277813"/>
            <a:ext cx="6265863" cy="1279525"/>
          </a:xfrm>
        </p:spPr>
        <p:txBody>
          <a:bodyPr/>
          <a:lstStyle/>
          <a:p>
            <a:r>
              <a:rPr lang="tr-TR" b="1" i="1"/>
              <a:t>Filtre ile sterilizasyon</a:t>
            </a:r>
          </a:p>
        </p:txBody>
      </p:sp>
      <p:sp>
        <p:nvSpPr>
          <p:cNvPr id="126981" name="Rectangle 5"/>
          <p:cNvSpPr>
            <a:spLocks noGrp="1" noChangeArrowheads="1"/>
          </p:cNvSpPr>
          <p:nvPr>
            <p:ph type="body" sz="half" idx="1"/>
          </p:nvPr>
        </p:nvSpPr>
        <p:spPr>
          <a:xfrm>
            <a:off x="457200" y="1484313"/>
            <a:ext cx="5843588" cy="5068887"/>
          </a:xfrm>
        </p:spPr>
        <p:txBody>
          <a:bodyPr/>
          <a:lstStyle/>
          <a:p>
            <a:r>
              <a:rPr lang="tr-TR" sz="2400" b="1" i="1">
                <a:effectLst/>
              </a:rPr>
              <a:t>Filtrelerin en çok kullanıldığı uygulama alanı havada buluna partikül ve mikroorganizmaların tutularak ortam havasının temizlenmesi işlemidir.                   Bu amaçla en çok HEPA filtreler kullanılmaktadır. </a:t>
            </a:r>
          </a:p>
          <a:p>
            <a:r>
              <a:rPr lang="tr-TR" sz="2400" b="1" i="1">
                <a:effectLst/>
              </a:rPr>
              <a:t>HEPA filtrelerin gözenek çapları    0.3 μm olup %99.97 verimlilikle çalışmaktadır. </a:t>
            </a:r>
          </a:p>
          <a:p>
            <a:r>
              <a:rPr lang="tr-TR" sz="2400" b="1" i="1">
                <a:effectLst/>
              </a:rPr>
              <a:t>Bu tip filtrelerin periyodik olarak kontrolü yapılmalı, temizlik ve değişim işlemleri aksatılmamalıdır.</a:t>
            </a:r>
            <a:endParaRPr lang="tr-TR" sz="2400"/>
          </a:p>
        </p:txBody>
      </p:sp>
      <p:pic>
        <p:nvPicPr>
          <p:cNvPr id="126984" name="Picture 8" descr="product_51949">
            <a:hlinkClick r:id="rId2"/>
          </p:cNvPr>
          <p:cNvPicPr>
            <a:picLocks noChangeAspect="1" noChangeArrowheads="1"/>
          </p:cNvPicPr>
          <p:nvPr/>
        </p:nvPicPr>
        <p:blipFill>
          <a:blip r:embed="rId3"/>
          <a:srcRect/>
          <a:stretch>
            <a:fillRect/>
          </a:stretch>
        </p:blipFill>
        <p:spPr bwMode="auto">
          <a:xfrm>
            <a:off x="6948488" y="4724400"/>
            <a:ext cx="2016125" cy="1968500"/>
          </a:xfrm>
          <a:prstGeom prst="rect">
            <a:avLst/>
          </a:prstGeom>
          <a:noFill/>
          <a:ln w="38100">
            <a:solidFill>
              <a:srgbClr val="FF0000"/>
            </a:solidFill>
            <a:miter lim="800000"/>
            <a:headEnd/>
            <a:tailEnd/>
          </a:ln>
        </p:spPr>
      </p:pic>
      <p:pic>
        <p:nvPicPr>
          <p:cNvPr id="126985" name="Picture 9"/>
          <p:cNvPicPr>
            <a:picLocks noChangeAspect="1" noChangeArrowheads="1"/>
          </p:cNvPicPr>
          <p:nvPr/>
        </p:nvPicPr>
        <p:blipFill>
          <a:blip r:embed="rId4"/>
          <a:srcRect/>
          <a:stretch>
            <a:fillRect/>
          </a:stretch>
        </p:blipFill>
        <p:spPr bwMode="auto">
          <a:xfrm>
            <a:off x="6932613" y="2492375"/>
            <a:ext cx="2032000" cy="1997075"/>
          </a:xfrm>
          <a:prstGeom prst="rect">
            <a:avLst/>
          </a:prstGeom>
          <a:noFill/>
          <a:ln w="38100">
            <a:solidFill>
              <a:srgbClr val="FF0000"/>
            </a:solidFill>
            <a:miter lim="800000"/>
            <a:headEnd/>
            <a:tailEnd/>
          </a:ln>
          <a:effectLst/>
        </p:spPr>
      </p:pic>
      <p:pic>
        <p:nvPicPr>
          <p:cNvPr id="126986" name="Picture 10"/>
          <p:cNvPicPr>
            <a:picLocks noChangeAspect="1" noChangeArrowheads="1"/>
          </p:cNvPicPr>
          <p:nvPr/>
        </p:nvPicPr>
        <p:blipFill>
          <a:blip r:embed="rId5"/>
          <a:srcRect/>
          <a:stretch>
            <a:fillRect/>
          </a:stretch>
        </p:blipFill>
        <p:spPr bwMode="auto">
          <a:xfrm>
            <a:off x="6948488" y="260350"/>
            <a:ext cx="2016125" cy="2017713"/>
          </a:xfrm>
          <a:prstGeom prst="rect">
            <a:avLst/>
          </a:prstGeom>
          <a:noFill/>
          <a:ln w="38100">
            <a:solidFill>
              <a:srgbClr val="FF0000"/>
            </a:solid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noChangeArrowheads="1"/>
          </p:cNvSpPr>
          <p:nvPr>
            <p:ph type="title"/>
          </p:nvPr>
        </p:nvSpPr>
        <p:spPr/>
        <p:txBody>
          <a:bodyPr/>
          <a:lstStyle/>
          <a:p>
            <a:r>
              <a:rPr lang="tr-TR" b="1" i="1"/>
              <a:t>Filtre ile sterilizasyon</a:t>
            </a:r>
          </a:p>
        </p:txBody>
      </p:sp>
      <p:sp>
        <p:nvSpPr>
          <p:cNvPr id="31749" name="Rectangle 5"/>
          <p:cNvSpPr>
            <a:spLocks noGrp="1" noChangeArrowheads="1"/>
          </p:cNvSpPr>
          <p:nvPr>
            <p:ph type="body" sz="half" idx="1"/>
          </p:nvPr>
        </p:nvSpPr>
        <p:spPr>
          <a:xfrm>
            <a:off x="250825" y="1600200"/>
            <a:ext cx="4537075" cy="4924425"/>
          </a:xfrm>
        </p:spPr>
        <p:txBody>
          <a:bodyPr/>
          <a:lstStyle/>
          <a:p>
            <a:pPr>
              <a:lnSpc>
                <a:spcPct val="90000"/>
              </a:lnSpc>
            </a:pPr>
            <a:r>
              <a:rPr lang="tr-TR" b="1" i="1"/>
              <a:t>Filtre ve filtrenin yerleştirildiği gövde, otoklavda sterilize edildikten sonra sterilize edilecek sıvı, filtreden geçirilerek steril bir kapta toplanır. Bu işlem sırasında genellikle vakum veya basınç uygulanarak filtrasyonun hızlı olması sağlanır.</a:t>
            </a:r>
          </a:p>
        </p:txBody>
      </p:sp>
      <p:pic>
        <p:nvPicPr>
          <p:cNvPr id="31751" name="Picture 7"/>
          <p:cNvPicPr>
            <a:picLocks noChangeAspect="1" noChangeArrowheads="1"/>
          </p:cNvPicPr>
          <p:nvPr>
            <p:ph type="body" sz="half" idx="2"/>
          </p:nvPr>
        </p:nvPicPr>
        <p:blipFill>
          <a:blip r:embed="rId2"/>
          <a:srcRect/>
          <a:stretch>
            <a:fillRect/>
          </a:stretch>
        </p:blipFill>
        <p:spPr>
          <a:xfrm>
            <a:off x="4787900" y="1773238"/>
            <a:ext cx="4054475" cy="4392612"/>
          </a:xfrm>
          <a:noFill/>
          <a:ln w="38100">
            <a:solidFill>
              <a:srgbClr val="FF0000"/>
            </a:solidFill>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tr-TR" b="1" i="1"/>
              <a:t>Radyasyon ile sterilizasyon</a:t>
            </a:r>
          </a:p>
        </p:txBody>
      </p:sp>
      <p:sp>
        <p:nvSpPr>
          <p:cNvPr id="36867" name="Rectangle 3"/>
          <p:cNvSpPr>
            <a:spLocks noGrp="1" noChangeArrowheads="1"/>
          </p:cNvSpPr>
          <p:nvPr>
            <p:ph type="body" idx="1"/>
          </p:nvPr>
        </p:nvSpPr>
        <p:spPr>
          <a:xfrm>
            <a:off x="457200" y="1600200"/>
            <a:ext cx="8229600" cy="4708525"/>
          </a:xfrm>
        </p:spPr>
        <p:txBody>
          <a:bodyPr/>
          <a:lstStyle/>
          <a:p>
            <a:pPr>
              <a:lnSpc>
                <a:spcPct val="90000"/>
              </a:lnSpc>
            </a:pPr>
            <a:r>
              <a:rPr lang="tr-TR" sz="2400" b="1" i="1"/>
              <a:t>Çeşitli sterilizasyon yöntemleri arasında etki mekanizması en az bilinen yöntemdir.</a:t>
            </a:r>
          </a:p>
          <a:p>
            <a:pPr>
              <a:lnSpc>
                <a:spcPct val="90000"/>
              </a:lnSpc>
              <a:buFont typeface="Wingdings" pitchFamily="2" charset="2"/>
              <a:buNone/>
            </a:pPr>
            <a:r>
              <a:rPr lang="tr-TR" sz="2400" b="1" i="1"/>
              <a:t>A) İyonize radyasyonları; dalga boyu 100 A°'dan daha kısa olan X ışınlan ve dalga boyu 1 A° 'dan daha kısa olan gamma ışınları oluşturur. Bunların kullanımlarında, yüksek orandaki öldürücü etkileri nedeniyle, özel güvenlik önlemlerine gereksinim duyulur. Bu ışınların penetrasyon (nüfuz) etkileri yüksektir. Genel olarak radyasyon sterilizasyonu denildiğinde iyonize ışınlar kastedilir. </a:t>
            </a:r>
          </a:p>
          <a:p>
            <a:pPr>
              <a:lnSpc>
                <a:spcPct val="90000"/>
              </a:lnSpc>
              <a:buFont typeface="Wingdings" pitchFamily="2" charset="2"/>
              <a:buNone/>
            </a:pPr>
            <a:r>
              <a:rPr lang="tr-TR" sz="2400" b="1" i="1"/>
              <a:t>B) İyonize olmayan radyasyon uygulaması: ultraviyole (UV) ışını ile yapılır. UV, uygulamada yaygın olarak kullanılmaktadır.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tr-TR" b="1" i="1"/>
              <a:t>Ultraviyole Radyasyonu</a:t>
            </a:r>
          </a:p>
        </p:txBody>
      </p:sp>
      <p:sp>
        <p:nvSpPr>
          <p:cNvPr id="33795" name="Rectangle 3"/>
          <p:cNvSpPr>
            <a:spLocks noGrp="1" noChangeArrowheads="1"/>
          </p:cNvSpPr>
          <p:nvPr>
            <p:ph type="body" idx="1"/>
          </p:nvPr>
        </p:nvSpPr>
        <p:spPr/>
        <p:txBody>
          <a:bodyPr/>
          <a:lstStyle/>
          <a:p>
            <a:pPr>
              <a:lnSpc>
                <a:spcPct val="80000"/>
              </a:lnSpc>
            </a:pPr>
            <a:r>
              <a:rPr lang="tr-TR" sz="2000" b="1" i="1"/>
              <a:t>Işın intensitesi ve etki süresi başta olmak üzere sıcaklık, pH, bağıl nem ve mikroorganizma sayısı gibi faktörler UV ışınının öldürücü gücünü etkiler. </a:t>
            </a:r>
          </a:p>
          <a:p>
            <a:pPr>
              <a:lnSpc>
                <a:spcPct val="80000"/>
              </a:lnSpc>
            </a:pPr>
            <a:r>
              <a:rPr lang="tr-TR" sz="2000" b="1" i="1"/>
              <a:t>İyonize radyasyon ile kıyaslandığında UV'nin enerjisi çok az ve penetrasyon gücü çok düşüktür. Bu nedenle, mutlak bir sterilizasyon sağlayamaz, ancak, dezenfektan maddeler gibi popülasyondaki mikroorganizma sayısını önemli ölçüde indirir. </a:t>
            </a:r>
          </a:p>
          <a:p>
            <a:pPr lvl="1">
              <a:lnSpc>
                <a:spcPct val="80000"/>
              </a:lnSpc>
            </a:pPr>
            <a:r>
              <a:rPr lang="tr-TR" sz="1800" b="1" i="1"/>
              <a:t>UV radyasyonu, bazı istisnalar dışında mayalar ile gram negatif ve pozitif bakterilere aynı etkiyi yapar. </a:t>
            </a:r>
          </a:p>
          <a:p>
            <a:pPr lvl="1">
              <a:lnSpc>
                <a:spcPct val="80000"/>
              </a:lnSpc>
            </a:pPr>
            <a:r>
              <a:rPr lang="tr-TR" sz="1800" b="1" i="1"/>
              <a:t>Bakteri sporları, vejetatif hücrelere göre, UV'ye daha fazla direnç gösterirler. </a:t>
            </a:r>
          </a:p>
          <a:p>
            <a:pPr lvl="1">
              <a:lnSpc>
                <a:spcPct val="80000"/>
              </a:lnSpc>
            </a:pPr>
            <a:r>
              <a:rPr lang="tr-TR" sz="1800" b="1" i="1"/>
              <a:t>Çoğu küf sporu, bakteri sporları kadar dirençli iken, bazıları bakteri sporlarından 10 kat daha yüksek dirençlidirler. </a:t>
            </a:r>
          </a:p>
          <a:p>
            <a:pPr lvl="1">
              <a:lnSpc>
                <a:spcPct val="80000"/>
              </a:lnSpc>
            </a:pPr>
            <a:r>
              <a:rPr lang="tr-TR" sz="1800" b="1" i="1"/>
              <a:t>Virüslerin direnci ise değişkendir. Bazıları bakteri hücreleri kadar, bazıları ise onlardan 100 kat daha fazla direnç gösterirler. </a:t>
            </a:r>
          </a:p>
          <a:p>
            <a:pPr lvl="1">
              <a:lnSpc>
                <a:spcPct val="80000"/>
              </a:lnSpc>
            </a:pPr>
            <a:r>
              <a:rPr lang="tr-TR" sz="1800" b="1" i="1"/>
              <a:t>Bazı küfler yağ ve mum benzeri salgıları ile, bazı bakteriler ise pigment oluşturmaları ile UV'den korunurlar.</a:t>
            </a:r>
            <a:r>
              <a:rPr lang="tr-TR" sz="2000" b="1" i="1"/>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277813"/>
            <a:ext cx="8229600" cy="776287"/>
          </a:xfrm>
        </p:spPr>
        <p:txBody>
          <a:bodyPr/>
          <a:lstStyle/>
          <a:p>
            <a:r>
              <a:rPr lang="tr-TR" b="1" i="1"/>
              <a:t>Ultraviyole Radyasyonu</a:t>
            </a:r>
          </a:p>
        </p:txBody>
      </p:sp>
      <p:sp>
        <p:nvSpPr>
          <p:cNvPr id="35843" name="Rectangle 3"/>
          <p:cNvSpPr>
            <a:spLocks noGrp="1" noChangeArrowheads="1"/>
          </p:cNvSpPr>
          <p:nvPr>
            <p:ph type="body" sz="half" idx="1"/>
          </p:nvPr>
        </p:nvSpPr>
        <p:spPr>
          <a:xfrm>
            <a:off x="250825" y="1341438"/>
            <a:ext cx="4465638" cy="5111750"/>
          </a:xfrm>
        </p:spPr>
        <p:txBody>
          <a:bodyPr/>
          <a:lstStyle/>
          <a:p>
            <a:pPr>
              <a:lnSpc>
                <a:spcPct val="80000"/>
              </a:lnSpc>
            </a:pPr>
            <a:r>
              <a:rPr lang="tr-TR" sz="2000" b="1" i="1"/>
              <a:t>Işınlar, sadece hücre tarafından absorbe edildiklerinde, kimyasal değişmeler ve biyolojik hasarlar yaparlar. </a:t>
            </a:r>
          </a:p>
          <a:p>
            <a:pPr>
              <a:lnSpc>
                <a:spcPct val="80000"/>
              </a:lnSpc>
            </a:pPr>
            <a:r>
              <a:rPr lang="tr-TR" sz="2000" b="1" i="1"/>
              <a:t>Hücreden geçen bir ışığın etkisi yoktur. 210-300 nm dalga boyundaki ışınlar yüksek absorbsiyonlarına bağlı olarak kuvvetli öldürücü etki yaparlar. </a:t>
            </a:r>
          </a:p>
          <a:p>
            <a:pPr>
              <a:lnSpc>
                <a:spcPct val="80000"/>
              </a:lnSpc>
            </a:pPr>
            <a:r>
              <a:rPr lang="tr-TR" sz="2000" b="1" i="1"/>
              <a:t>2537 A° (253,7 nm) dalga boyundaki ışın, UV spektrumu içinde en etkili olanıdır. Bununla beraber optimum etkin dalga boyu mikroorganizma cinsine göre değişir. </a:t>
            </a:r>
          </a:p>
        </p:txBody>
      </p:sp>
      <p:sp>
        <p:nvSpPr>
          <p:cNvPr id="35844" name="Rectangle 4"/>
          <p:cNvSpPr>
            <a:spLocks noGrp="1" noChangeArrowheads="1"/>
          </p:cNvSpPr>
          <p:nvPr>
            <p:ph type="body" sz="half" idx="2"/>
          </p:nvPr>
        </p:nvSpPr>
        <p:spPr>
          <a:xfrm>
            <a:off x="4926013" y="1270000"/>
            <a:ext cx="4038600" cy="5327650"/>
          </a:xfrm>
        </p:spPr>
        <p:txBody>
          <a:bodyPr/>
          <a:lstStyle/>
          <a:p>
            <a:pPr>
              <a:lnSpc>
                <a:spcPct val="80000"/>
              </a:lnSpc>
            </a:pPr>
            <a:r>
              <a:rPr lang="tr-TR" sz="2000" b="1" i="1"/>
              <a:t>UV; havanın, suyun ve ambalaj kâğıtları gibi düzgün yüzeylerin dezenfeksiyonunda kullanılmaktadır. </a:t>
            </a:r>
          </a:p>
          <a:p>
            <a:pPr>
              <a:lnSpc>
                <a:spcPct val="80000"/>
              </a:lnSpc>
            </a:pPr>
            <a:r>
              <a:rPr lang="tr-TR" sz="2000" b="1" i="1"/>
              <a:t>Kullanım alanı, penetrasyon gücünün zayıflığı nedeniyle mutlak sterilizasyon sağlayamaması dolayısıyla oldukça sınırlıdır. </a:t>
            </a:r>
          </a:p>
          <a:p>
            <a:pPr>
              <a:lnSpc>
                <a:spcPct val="80000"/>
              </a:lnSpc>
            </a:pPr>
            <a:r>
              <a:rPr lang="tr-TR" sz="2000" b="1" i="1"/>
              <a:t>Havadaki ve/veya UV lambası üzerindeki tozlar dahi mikroorganizmaları UV'den koruyabilirler. </a:t>
            </a:r>
          </a:p>
          <a:p>
            <a:pPr>
              <a:lnSpc>
                <a:spcPct val="80000"/>
              </a:lnSpc>
            </a:pPr>
            <a:r>
              <a:rPr lang="tr-TR" sz="2000" b="1" i="1"/>
              <a:t>Benzer şekilde bir mikroorganizma kolonisinde yüzeyin altındaki hücreler UV'den fazlaca etkilenmezler, merkezdekiler ise önemli ölçüde korunur. </a:t>
            </a:r>
            <a:endParaRPr lang="tr-TR" sz="20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tr-TR" b="1" i="1"/>
              <a:t>Ultraviyole Radyasyonu</a:t>
            </a:r>
          </a:p>
        </p:txBody>
      </p:sp>
      <p:sp>
        <p:nvSpPr>
          <p:cNvPr id="34819" name="Rectangle 3"/>
          <p:cNvSpPr>
            <a:spLocks noGrp="1" noChangeArrowheads="1"/>
          </p:cNvSpPr>
          <p:nvPr>
            <p:ph type="body" sz="half" idx="1"/>
          </p:nvPr>
        </p:nvSpPr>
        <p:spPr>
          <a:xfrm>
            <a:off x="250825" y="1600200"/>
            <a:ext cx="4608513" cy="4924425"/>
          </a:xfrm>
        </p:spPr>
        <p:txBody>
          <a:bodyPr/>
          <a:lstStyle/>
          <a:p>
            <a:pPr>
              <a:lnSpc>
                <a:spcPct val="80000"/>
              </a:lnSpc>
            </a:pPr>
            <a:r>
              <a:rPr lang="tr-TR" sz="2000" b="1" i="1"/>
              <a:t>UV radyasyonu, UV lambaları ile sağlanır. UV etkisi, lamba ile sterilize edilecek materyal arasındaki uzaklığın karesi ile ters orantılıdır. Bu nedenle kapalı bir odadaki UV uygulaması sırasında, eğer lamba tavanda ise, tabana yakın yerlerdeki mikroorganizmalar UV’ nin etkisinden önemli ölçüde korunurlar. Bu gibi uygulamalarda havanın sirkülasyonu ile bu sakınca bir ölçüde giderilebilir. </a:t>
            </a:r>
          </a:p>
          <a:p>
            <a:pPr>
              <a:lnSpc>
                <a:spcPct val="80000"/>
              </a:lnSpc>
            </a:pPr>
            <a:r>
              <a:rPr lang="tr-TR" sz="2000" b="1" i="1"/>
              <a:t>Hastane odaları ve peynirhaneler gibi bazı gıda sanayii tesislerinde hava, UV uygulaması ile dezenfekte edilebilir. </a:t>
            </a:r>
          </a:p>
        </p:txBody>
      </p:sp>
      <p:sp>
        <p:nvSpPr>
          <p:cNvPr id="34820" name="Rectangle 4"/>
          <p:cNvSpPr>
            <a:spLocks noGrp="1" noChangeArrowheads="1"/>
          </p:cNvSpPr>
          <p:nvPr>
            <p:ph type="body" sz="half" idx="2"/>
          </p:nvPr>
        </p:nvSpPr>
        <p:spPr>
          <a:xfrm>
            <a:off x="4854575" y="1600200"/>
            <a:ext cx="4038600" cy="4924425"/>
          </a:xfrm>
        </p:spPr>
        <p:txBody>
          <a:bodyPr/>
          <a:lstStyle/>
          <a:p>
            <a:pPr>
              <a:lnSpc>
                <a:spcPct val="90000"/>
              </a:lnSpc>
            </a:pPr>
            <a:r>
              <a:rPr lang="tr-TR" sz="2000" b="1" i="1"/>
              <a:t>UV radyasyonu ile suların dezenfeksiyonunda su, UV lambasının etrafından geçirilir. Suyun temizliği, UV'nin penetrasyon gücünü önemli ölçüde etkiler. Temiz sularda 5 cm derinlikte yüzeydekinin % 40 kadarı UV etkisi elde edilirken, kirli nehir sularında 1 cm derinlikte % 30 etki kalır. Bu durumda 44 W gücündeki bir lamba; temiz sularda 60 cm, kirli sularda 2 - 3 cm derinliğe kadar etkin bir şekilde kullanılabilir. </a:t>
            </a:r>
            <a:endParaRPr lang="tr-TR" sz="20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tr-TR" sz="4000" b="1" i="1"/>
              <a:t>Sterilizasyon (Sterilliğin) Kontrolü</a:t>
            </a:r>
            <a:r>
              <a:rPr lang="tr-TR" sz="4000" b="1"/>
              <a:t> </a:t>
            </a:r>
            <a:endParaRPr lang="tr-TR" sz="4000"/>
          </a:p>
        </p:txBody>
      </p:sp>
      <p:sp>
        <p:nvSpPr>
          <p:cNvPr id="37891" name="Rectangle 3"/>
          <p:cNvSpPr>
            <a:spLocks noGrp="1" noChangeArrowheads="1"/>
          </p:cNvSpPr>
          <p:nvPr>
            <p:ph type="body" sz="half" idx="1"/>
          </p:nvPr>
        </p:nvSpPr>
        <p:spPr>
          <a:xfrm>
            <a:off x="457200" y="1706563"/>
            <a:ext cx="4038600" cy="4530725"/>
          </a:xfrm>
        </p:spPr>
        <p:txBody>
          <a:bodyPr/>
          <a:lstStyle/>
          <a:p>
            <a:pPr>
              <a:lnSpc>
                <a:spcPct val="90000"/>
              </a:lnSpc>
            </a:pPr>
            <a:r>
              <a:rPr lang="tr-TR" sz="2400" b="1" i="1"/>
              <a:t>Hangi yöntemle sterilize edilmiş olursa olsun malzemenin gerçekten sterilize olup olmadığının kontrolü yapılmalıdır. </a:t>
            </a:r>
          </a:p>
          <a:p>
            <a:pPr>
              <a:lnSpc>
                <a:spcPct val="90000"/>
              </a:lnSpc>
              <a:buFont typeface="Wingdings" pitchFamily="2" charset="2"/>
              <a:buNone/>
            </a:pPr>
            <a:endParaRPr lang="tr-TR" sz="2400" b="1" i="1"/>
          </a:p>
          <a:p>
            <a:pPr>
              <a:lnSpc>
                <a:spcPct val="90000"/>
              </a:lnSpc>
            </a:pPr>
            <a:r>
              <a:rPr lang="tr-TR" sz="2400" b="1" i="1"/>
              <a:t>Bu kontrol bir anlamda sterilizasyon uygulamasının kontrolü demektir. </a:t>
            </a:r>
          </a:p>
        </p:txBody>
      </p:sp>
      <p:sp>
        <p:nvSpPr>
          <p:cNvPr id="37892" name="Rectangle 4"/>
          <p:cNvSpPr>
            <a:spLocks noGrp="1" noChangeArrowheads="1"/>
          </p:cNvSpPr>
          <p:nvPr>
            <p:ph type="body" sz="half" idx="2"/>
          </p:nvPr>
        </p:nvSpPr>
        <p:spPr>
          <a:xfrm>
            <a:off x="4648200" y="1701800"/>
            <a:ext cx="4244975" cy="4895850"/>
          </a:xfrm>
        </p:spPr>
        <p:txBody>
          <a:bodyPr/>
          <a:lstStyle/>
          <a:p>
            <a:pPr>
              <a:lnSpc>
                <a:spcPct val="90000"/>
              </a:lnSpc>
            </a:pPr>
            <a:r>
              <a:rPr lang="tr-TR" sz="2400" b="1" i="1"/>
              <a:t>Kontrollerde, sterilizasyon uygulaması sonrası kontaminasyon olmamasına özen gösterilmelidir. </a:t>
            </a:r>
          </a:p>
          <a:p>
            <a:pPr>
              <a:lnSpc>
                <a:spcPct val="90000"/>
              </a:lnSpc>
            </a:pPr>
            <a:endParaRPr lang="tr-TR" sz="2400" b="1" i="1"/>
          </a:p>
          <a:p>
            <a:pPr>
              <a:lnSpc>
                <a:spcPct val="90000"/>
              </a:lnSpc>
              <a:buFont typeface="Wingdings" pitchFamily="2" charset="2"/>
              <a:buNone/>
            </a:pPr>
            <a:endParaRPr lang="tr-TR" sz="2400" b="1" i="1"/>
          </a:p>
          <a:p>
            <a:pPr>
              <a:lnSpc>
                <a:spcPct val="90000"/>
              </a:lnSpc>
            </a:pPr>
            <a:r>
              <a:rPr lang="tr-TR" sz="2400" b="1" i="1"/>
              <a:t>Sterilizasyonun kontrolü; </a:t>
            </a:r>
          </a:p>
          <a:p>
            <a:pPr>
              <a:lnSpc>
                <a:spcPct val="90000"/>
              </a:lnSpc>
              <a:buFont typeface="Wingdings" pitchFamily="2" charset="2"/>
              <a:buNone/>
            </a:pPr>
            <a:r>
              <a:rPr lang="tr-TR" sz="2400" b="1" i="1"/>
              <a:t>	1) Bakteriyolojik, </a:t>
            </a:r>
          </a:p>
          <a:p>
            <a:pPr>
              <a:lnSpc>
                <a:spcPct val="90000"/>
              </a:lnSpc>
              <a:buFont typeface="Wingdings" pitchFamily="2" charset="2"/>
              <a:buNone/>
            </a:pPr>
            <a:r>
              <a:rPr lang="tr-TR" sz="2400" b="1" i="1"/>
              <a:t>	2) Kimyasal ve </a:t>
            </a:r>
          </a:p>
          <a:p>
            <a:pPr>
              <a:lnSpc>
                <a:spcPct val="90000"/>
              </a:lnSpc>
              <a:buFont typeface="Wingdings" pitchFamily="2" charset="2"/>
              <a:buNone/>
            </a:pPr>
            <a:r>
              <a:rPr lang="tr-TR" sz="2400" b="1" i="1"/>
              <a:t>	3) Elektrikli indikatörler </a:t>
            </a:r>
          </a:p>
          <a:p>
            <a:pPr>
              <a:lnSpc>
                <a:spcPct val="90000"/>
              </a:lnSpc>
              <a:buFont typeface="Wingdings" pitchFamily="2" charset="2"/>
              <a:buNone/>
            </a:pPr>
            <a:r>
              <a:rPr lang="tr-TR" sz="2400" b="1" i="1"/>
              <a:t>	ile yapılır. </a:t>
            </a:r>
            <a:endParaRPr lang="tr-TR" sz="24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115888"/>
            <a:ext cx="8229600" cy="865187"/>
          </a:xfrm>
        </p:spPr>
        <p:txBody>
          <a:bodyPr/>
          <a:lstStyle/>
          <a:p>
            <a:r>
              <a:rPr lang="tr-TR" b="1" i="1"/>
              <a:t>Bakteriyolojik indikatörler </a:t>
            </a:r>
            <a:endParaRPr lang="tr-TR" i="1"/>
          </a:p>
        </p:txBody>
      </p:sp>
      <p:sp>
        <p:nvSpPr>
          <p:cNvPr id="38915" name="Rectangle 3"/>
          <p:cNvSpPr>
            <a:spLocks noGrp="1" noChangeArrowheads="1"/>
          </p:cNvSpPr>
          <p:nvPr>
            <p:ph type="body" sz="half" idx="1"/>
          </p:nvPr>
        </p:nvSpPr>
        <p:spPr>
          <a:xfrm>
            <a:off x="73025" y="1125538"/>
            <a:ext cx="4643438" cy="5732462"/>
          </a:xfrm>
        </p:spPr>
        <p:txBody>
          <a:bodyPr/>
          <a:lstStyle/>
          <a:p>
            <a:pPr>
              <a:lnSpc>
                <a:spcPct val="80000"/>
              </a:lnSpc>
            </a:pPr>
            <a:r>
              <a:rPr lang="tr-TR" sz="2400" b="1" i="1"/>
              <a:t>Ürünlerin sterilite testinde direnci bilinen belli sayıda canlı spor içeren test materyalleri önemli avantajlar sağlar. </a:t>
            </a:r>
          </a:p>
          <a:p>
            <a:pPr>
              <a:lnSpc>
                <a:spcPct val="80000"/>
              </a:lnSpc>
            </a:pPr>
            <a:r>
              <a:rPr lang="tr-TR" sz="2400" b="1" i="1"/>
              <a:t>Sterilizasyon sırasında bunların devreye sokulması ve sterilizasyon sonunda da kontrol edilmeleri, tesadüfi örnekleme, kaza ile olan kontaminasyonlar, uygun olmayan kültürel yöntemlerin uygulanması ve test edilen madde içindeki antimikrobiyel maddelerin inaktivasyonundaki hata ve eksikliklerden kaynaklanan aksaklıkları büyük ölçüde ortadan kaldırır. </a:t>
            </a:r>
          </a:p>
        </p:txBody>
      </p:sp>
      <p:sp>
        <p:nvSpPr>
          <p:cNvPr id="38916" name="Rectangle 4"/>
          <p:cNvSpPr>
            <a:spLocks noGrp="1" noChangeArrowheads="1"/>
          </p:cNvSpPr>
          <p:nvPr>
            <p:ph type="body" sz="half" idx="2"/>
          </p:nvPr>
        </p:nvSpPr>
        <p:spPr>
          <a:xfrm>
            <a:off x="4787900" y="1125538"/>
            <a:ext cx="4356100" cy="5732462"/>
          </a:xfrm>
        </p:spPr>
        <p:txBody>
          <a:bodyPr/>
          <a:lstStyle/>
          <a:p>
            <a:pPr>
              <a:lnSpc>
                <a:spcPct val="80000"/>
              </a:lnSpc>
            </a:pPr>
            <a:r>
              <a:rPr lang="tr-TR" sz="2400" b="1" i="1"/>
              <a:t>Test materyallerinden beklenen avantajları sağlayabilmek için, bunların hazırlanması ve standardizasyonuna büyük özen gösterilmelidir. </a:t>
            </a:r>
          </a:p>
          <a:p>
            <a:pPr>
              <a:lnSpc>
                <a:spcPct val="80000"/>
              </a:lnSpc>
            </a:pPr>
            <a:r>
              <a:rPr lang="tr-TR" sz="2400" b="1" i="1"/>
              <a:t>Bir test materyalinde kullanılan test kültüründeki sporların rezistanslık farklılıkları, hazırlama sırasında LD50 değerlerinin belirlenmesi suretiyle kontrol edilmelidir. </a:t>
            </a:r>
            <a:endParaRPr lang="tr-TR" sz="2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tr-TR" b="1" i="1"/>
              <a:t>Bakteriyolojik indikatörler</a:t>
            </a:r>
          </a:p>
        </p:txBody>
      </p:sp>
      <p:sp>
        <p:nvSpPr>
          <p:cNvPr id="39939" name="Rectangle 3"/>
          <p:cNvSpPr>
            <a:spLocks noGrp="1" noChangeArrowheads="1"/>
          </p:cNvSpPr>
          <p:nvPr>
            <p:ph type="body" sz="half" idx="1"/>
          </p:nvPr>
        </p:nvSpPr>
        <p:spPr>
          <a:xfrm>
            <a:off x="179388" y="1268413"/>
            <a:ext cx="4316412" cy="5589587"/>
          </a:xfrm>
        </p:spPr>
        <p:txBody>
          <a:bodyPr/>
          <a:lstStyle/>
          <a:p>
            <a:pPr>
              <a:lnSpc>
                <a:spcPct val="90000"/>
              </a:lnSpc>
            </a:pPr>
            <a:r>
              <a:rPr lang="tr-TR" sz="2000" b="1" i="1"/>
              <a:t>Test için kullanılan materyal sterilize edilecek malzemenin doğası ile uyumlu olmalıdır. </a:t>
            </a:r>
          </a:p>
          <a:p>
            <a:pPr>
              <a:lnSpc>
                <a:spcPct val="90000"/>
              </a:lnSpc>
            </a:pPr>
            <a:r>
              <a:rPr lang="tr-TR" sz="2000" b="1" i="1"/>
              <a:t>Örneğin; kâğıtla hazırlanmış test materyallerinin, herhangi bir plastik maddeden yapılan bir ürünün, etilen oksit ile sterilizasyonu sırasında kullanılmaları çok hatalıdır. Çünkü kâğıt üzerinde kurutulmuş bakteriler, etilen okside, plastik üzerindekilerden çok daha hassastırlar. </a:t>
            </a:r>
          </a:p>
        </p:txBody>
      </p:sp>
      <p:sp>
        <p:nvSpPr>
          <p:cNvPr id="39940" name="Rectangle 4"/>
          <p:cNvSpPr>
            <a:spLocks noGrp="1" noChangeArrowheads="1"/>
          </p:cNvSpPr>
          <p:nvPr>
            <p:ph type="body" sz="half" idx="2"/>
          </p:nvPr>
        </p:nvSpPr>
        <p:spPr>
          <a:xfrm>
            <a:off x="4427538" y="1268413"/>
            <a:ext cx="4537075" cy="5589587"/>
          </a:xfrm>
        </p:spPr>
        <p:txBody>
          <a:bodyPr/>
          <a:lstStyle/>
          <a:p>
            <a:pPr>
              <a:lnSpc>
                <a:spcPct val="90000"/>
              </a:lnSpc>
            </a:pPr>
            <a:r>
              <a:rPr lang="tr-TR" sz="2000" b="1" i="1"/>
              <a:t>Dolayısıyla, etilen okside belli bir süre maruz bırakılan kâğıt üzerindeki sporların kültürel kontrol sonucunda öldüklerinin saptanmasıyla, aynı tür mikroorganizmaların plastik üzerinde de bulunması halinde onların da öldüğü sonucu çıkarılamaz. </a:t>
            </a:r>
          </a:p>
          <a:p>
            <a:pPr>
              <a:lnSpc>
                <a:spcPct val="90000"/>
              </a:lnSpc>
            </a:pPr>
            <a:r>
              <a:rPr lang="tr-TR" sz="2000" b="1" i="1"/>
              <a:t>Aynı şekilde polivinilklorid şeritlerle yapılmış olan test materyallerinin, radyasyon etkinliğini belirlemede kullanılmaları, radyasyon, bu maddeden bakterisit özellikteki kloru açığa çıkardığı için istenmez. </a:t>
            </a:r>
            <a:endParaRPr lang="tr-TR" sz="2000"/>
          </a:p>
          <a:p>
            <a:pPr>
              <a:lnSpc>
                <a:spcPct val="90000"/>
              </a:lnSpc>
            </a:pPr>
            <a:endParaRPr lang="tr-TR" sz="20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tr-TR" b="1" i="1"/>
              <a:t>Bakteriyolojik indikatörler</a:t>
            </a:r>
          </a:p>
        </p:txBody>
      </p:sp>
      <p:sp>
        <p:nvSpPr>
          <p:cNvPr id="44035" name="Rectangle 3"/>
          <p:cNvSpPr>
            <a:spLocks noGrp="1" noChangeArrowheads="1"/>
          </p:cNvSpPr>
          <p:nvPr>
            <p:ph type="body" sz="half" idx="1"/>
          </p:nvPr>
        </p:nvSpPr>
        <p:spPr>
          <a:xfrm>
            <a:off x="457200" y="1600200"/>
            <a:ext cx="4038600" cy="4852988"/>
          </a:xfrm>
        </p:spPr>
        <p:txBody>
          <a:bodyPr/>
          <a:lstStyle/>
          <a:p>
            <a:pPr>
              <a:lnSpc>
                <a:spcPct val="80000"/>
              </a:lnSpc>
            </a:pPr>
            <a:r>
              <a:rPr lang="tr-TR" sz="2400" b="1" i="1"/>
              <a:t>Bir sterilizasyon işleminde kullanılacak olan test materyallerinin sayısını, spor sayısı ve sterilize edilecek maddenin bakteriyel yükü etkiler. </a:t>
            </a:r>
          </a:p>
          <a:p>
            <a:pPr>
              <a:lnSpc>
                <a:spcPct val="80000"/>
              </a:lnSpc>
            </a:pPr>
            <a:r>
              <a:rPr lang="tr-TR" sz="2400" b="1" i="1"/>
              <a:t>Sterilize edilecek maddenin bakteriyel yükü çok ender olarak başlangıçta bilinebildiği için, gerekli test materyali sayısını da önceden kesin olarak saptamak son derece güçtür. </a:t>
            </a:r>
          </a:p>
        </p:txBody>
      </p:sp>
      <p:sp>
        <p:nvSpPr>
          <p:cNvPr id="44036" name="Rectangle 4"/>
          <p:cNvSpPr>
            <a:spLocks noGrp="1" noChangeArrowheads="1"/>
          </p:cNvSpPr>
          <p:nvPr>
            <p:ph type="body" sz="half" idx="2"/>
          </p:nvPr>
        </p:nvSpPr>
        <p:spPr/>
        <p:txBody>
          <a:bodyPr/>
          <a:lstStyle/>
          <a:p>
            <a:pPr>
              <a:lnSpc>
                <a:spcPct val="80000"/>
              </a:lnSpc>
            </a:pPr>
            <a:r>
              <a:rPr lang="tr-TR" sz="2400" b="1" i="1"/>
              <a:t>Bu nedenle test materyali sayısını belirlemede mantıklı bir yol, bunların içerdiği spor sayısını 10</a:t>
            </a:r>
            <a:r>
              <a:rPr lang="tr-TR" sz="2400" b="1" i="1" baseline="30000"/>
              <a:t>6</a:t>
            </a:r>
            <a:r>
              <a:rPr lang="tr-TR" sz="2400" b="1" i="1"/>
              <a:t>' dan daha az olmayan bir inaktivasyon faktörü ile eşlemektir. </a:t>
            </a:r>
          </a:p>
          <a:p>
            <a:pPr>
              <a:lnSpc>
                <a:spcPct val="80000"/>
              </a:lnSpc>
            </a:pPr>
            <a:endParaRPr lang="tr-TR" sz="24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8" name="Rectangle 4"/>
          <p:cNvSpPr>
            <a:spLocks noGrp="1" noChangeArrowheads="1"/>
          </p:cNvSpPr>
          <p:nvPr>
            <p:ph type="title"/>
          </p:nvPr>
        </p:nvSpPr>
        <p:spPr/>
        <p:txBody>
          <a:bodyPr/>
          <a:lstStyle/>
          <a:p>
            <a:r>
              <a:rPr lang="tr-TR" b="1" i="1"/>
              <a:t>Bakteriyolojik indikatörler</a:t>
            </a:r>
          </a:p>
        </p:txBody>
      </p:sp>
      <p:sp>
        <p:nvSpPr>
          <p:cNvPr id="129029" name="Rectangle 5"/>
          <p:cNvSpPr>
            <a:spLocks noGrp="1" noChangeArrowheads="1"/>
          </p:cNvSpPr>
          <p:nvPr>
            <p:ph type="body" sz="half" idx="1"/>
          </p:nvPr>
        </p:nvSpPr>
        <p:spPr>
          <a:xfrm>
            <a:off x="250825" y="1600200"/>
            <a:ext cx="4244975" cy="5257800"/>
          </a:xfrm>
        </p:spPr>
        <p:txBody>
          <a:bodyPr/>
          <a:lstStyle/>
          <a:p>
            <a:r>
              <a:rPr lang="tr-TR" sz="2400" b="1" i="1"/>
              <a:t>Standart bir otoklavlama sırasında 10</a:t>
            </a:r>
            <a:r>
              <a:rPr lang="tr-TR" sz="2400" b="1" i="1" baseline="30000"/>
              <a:t>6</a:t>
            </a:r>
            <a:r>
              <a:rPr lang="tr-TR" sz="2400" b="1" i="1"/>
              <a:t> adet spor içeren 2 adet test materyali genellikle yeterli olmaktadır. Eğer sonuçta test materyalleri sterilize edilebilmişse bu, 2X10</a:t>
            </a:r>
            <a:r>
              <a:rPr lang="tr-TR" sz="2400" b="1" i="1" baseline="30000"/>
              <a:t>6</a:t>
            </a:r>
            <a:r>
              <a:rPr lang="tr-TR" sz="2400" b="1" i="1"/>
              <a:t> dan daha büyük bir inaktivasyon faktörüne eşdeğerdir ki, bu işlem çoğu kez yeterli kabul edilebilir. </a:t>
            </a:r>
          </a:p>
          <a:p>
            <a:endParaRPr lang="tr-TR" sz="2400"/>
          </a:p>
        </p:txBody>
      </p:sp>
      <p:sp>
        <p:nvSpPr>
          <p:cNvPr id="129030" name="Rectangle 6"/>
          <p:cNvSpPr>
            <a:spLocks noGrp="1" noChangeArrowheads="1"/>
          </p:cNvSpPr>
          <p:nvPr>
            <p:ph type="body" sz="half" idx="2"/>
          </p:nvPr>
        </p:nvSpPr>
        <p:spPr>
          <a:xfrm>
            <a:off x="4648200" y="1600200"/>
            <a:ext cx="4244975" cy="5257800"/>
          </a:xfrm>
        </p:spPr>
        <p:txBody>
          <a:bodyPr/>
          <a:lstStyle/>
          <a:p>
            <a:r>
              <a:rPr lang="tr-TR" sz="2400" b="1" i="1"/>
              <a:t>İnaktivasyon faktörü: Belli bir sterilizasyon işlemi ile mikrobiyel popülasyonun azaltılma veya öldürülme oranıdır. Bu faktör seçilen bir sterilizasyon işlemine yüksek rezistanslık gösteren herhangi bir test mikroorganizmasının sterilizasyon öncesi sayısının işlem sonunda bulunan canlı sayıya bölünmesi ile bulunur. </a:t>
            </a:r>
            <a:endParaRPr lang="tr-TR" sz="24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tr-TR" b="1" i="1"/>
              <a:t>Bakteriyolojik İndikatörler</a:t>
            </a:r>
          </a:p>
        </p:txBody>
      </p:sp>
      <p:sp>
        <p:nvSpPr>
          <p:cNvPr id="43011" name="Rectangle 3"/>
          <p:cNvSpPr>
            <a:spLocks noGrp="1" noChangeArrowheads="1"/>
          </p:cNvSpPr>
          <p:nvPr>
            <p:ph type="body" idx="1"/>
          </p:nvPr>
        </p:nvSpPr>
        <p:spPr>
          <a:xfrm>
            <a:off x="179388" y="1600200"/>
            <a:ext cx="8713787" cy="5068888"/>
          </a:xfrm>
        </p:spPr>
        <p:txBody>
          <a:bodyPr/>
          <a:lstStyle/>
          <a:p>
            <a:pPr>
              <a:buFont typeface="Wingdings" pitchFamily="2" charset="2"/>
              <a:buNone/>
            </a:pPr>
            <a:r>
              <a:rPr lang="tr-TR" sz="2000" b="1" i="1"/>
              <a:t>İşlem 	              Spor (10</a:t>
            </a:r>
            <a:r>
              <a:rPr lang="tr-TR" sz="2000" b="1" i="1" baseline="30000"/>
              <a:t>6</a:t>
            </a:r>
            <a:r>
              <a:rPr lang="tr-TR" sz="2000" b="1" i="1"/>
              <a:t> adet) 	Test Materyali 	          İnkübasyon</a:t>
            </a:r>
          </a:p>
          <a:p>
            <a:pPr>
              <a:buFont typeface="Wingdings" pitchFamily="2" charset="2"/>
              <a:buNone/>
            </a:pPr>
            <a:endParaRPr lang="tr-TR" sz="2000" b="1" i="1"/>
          </a:p>
          <a:p>
            <a:pPr>
              <a:buFont typeface="Wingdings" pitchFamily="2" charset="2"/>
              <a:buNone/>
            </a:pPr>
            <a:r>
              <a:rPr lang="tr-TR" sz="1600" b="1" i="1"/>
              <a:t>Otoklav 	           Bacillus stearothermophilus 	Kâğıt şerit ya da diskler	55</a:t>
            </a:r>
            <a:r>
              <a:rPr lang="tr-TR" sz="1600" b="1" i="1" baseline="30000"/>
              <a:t>o</a:t>
            </a:r>
            <a:r>
              <a:rPr lang="tr-TR" sz="1600" b="1" i="1"/>
              <a:t> C 5 gün </a:t>
            </a:r>
          </a:p>
          <a:p>
            <a:pPr>
              <a:buFont typeface="Wingdings" pitchFamily="2" charset="2"/>
              <a:buNone/>
            </a:pPr>
            <a:r>
              <a:rPr lang="tr-TR" sz="1600" b="1" i="1"/>
              <a:t>                                                                                                                                     aerobik </a:t>
            </a:r>
          </a:p>
          <a:p>
            <a:pPr>
              <a:buFont typeface="Wingdings" pitchFamily="2" charset="2"/>
              <a:buNone/>
            </a:pPr>
            <a:r>
              <a:rPr lang="tr-TR" sz="1600" b="1" i="1"/>
              <a:t>	</a:t>
            </a:r>
          </a:p>
          <a:p>
            <a:pPr>
              <a:buFont typeface="Wingdings" pitchFamily="2" charset="2"/>
              <a:buNone/>
            </a:pPr>
            <a:r>
              <a:rPr lang="tr-TR" sz="1600" b="1" i="1"/>
              <a:t>Kuru Hava 	Clostridium tetani 	                       Steril kum 	               37</a:t>
            </a:r>
            <a:r>
              <a:rPr lang="tr-TR" sz="1600" b="1" i="1" baseline="30000"/>
              <a:t>o</a:t>
            </a:r>
            <a:r>
              <a:rPr lang="tr-TR" sz="1600" b="1" i="1"/>
              <a:t> C 5 gün  </a:t>
            </a:r>
          </a:p>
          <a:p>
            <a:pPr>
              <a:buFont typeface="Wingdings" pitchFamily="2" charset="2"/>
              <a:buNone/>
            </a:pPr>
            <a:r>
              <a:rPr lang="tr-TR" sz="1600" b="1" i="1"/>
              <a:t>                                 (toksik olmayan)                                                                   anaerobik </a:t>
            </a:r>
          </a:p>
          <a:p>
            <a:pPr>
              <a:buFont typeface="Wingdings" pitchFamily="2" charset="2"/>
              <a:buNone/>
            </a:pPr>
            <a:r>
              <a:rPr lang="tr-TR" sz="1600" b="1" i="1"/>
              <a:t>	</a:t>
            </a:r>
          </a:p>
          <a:p>
            <a:pPr>
              <a:buFont typeface="Wingdings" pitchFamily="2" charset="2"/>
              <a:buNone/>
            </a:pPr>
            <a:r>
              <a:rPr lang="tr-TR" sz="1600" b="1" i="1"/>
              <a:t>Etilen Oksit 	Bacillus globigii 	                   Alüminyum folyo 	37</a:t>
            </a:r>
            <a:r>
              <a:rPr lang="tr-TR" sz="1600" b="1" i="1" baseline="30000"/>
              <a:t>o </a:t>
            </a:r>
            <a:r>
              <a:rPr lang="tr-TR" sz="1600" b="1" i="1"/>
              <a:t>C 5 gün </a:t>
            </a:r>
          </a:p>
          <a:p>
            <a:pPr>
              <a:buFont typeface="Wingdings" pitchFamily="2" charset="2"/>
              <a:buNone/>
            </a:pPr>
            <a:r>
              <a:rPr lang="tr-TR" sz="1600" b="1" i="1"/>
              <a:t>									   aerobik </a:t>
            </a:r>
          </a:p>
          <a:p>
            <a:pPr>
              <a:buFont typeface="Wingdings" pitchFamily="2" charset="2"/>
              <a:buNone/>
            </a:pPr>
            <a:r>
              <a:rPr lang="tr-TR" sz="1600" b="1" i="1"/>
              <a:t>	</a:t>
            </a:r>
          </a:p>
          <a:p>
            <a:pPr>
              <a:buFont typeface="Wingdings" pitchFamily="2" charset="2"/>
              <a:buNone/>
            </a:pPr>
            <a:r>
              <a:rPr lang="tr-TR" sz="1600" b="1" i="1"/>
              <a:t>Gamma Rady. 	Bacillus pumilis 	                Kâğıt şerit ya da diskler	37</a:t>
            </a:r>
            <a:r>
              <a:rPr lang="tr-TR" sz="1600" b="1" i="1" baseline="30000"/>
              <a:t>o </a:t>
            </a:r>
            <a:r>
              <a:rPr lang="tr-TR" sz="1600" b="1" i="1"/>
              <a:t>C 5 gün </a:t>
            </a:r>
          </a:p>
          <a:p>
            <a:pPr>
              <a:buFont typeface="Wingdings" pitchFamily="2" charset="2"/>
              <a:buNone/>
            </a:pPr>
            <a:r>
              <a:rPr lang="tr-TR" sz="1600" b="1" i="1"/>
              <a:t>                                                                                                                                   aerobik 	</a:t>
            </a:r>
          </a:p>
          <a:p>
            <a:pPr>
              <a:buFont typeface="Wingdings" pitchFamily="2" charset="2"/>
              <a:buNone/>
            </a:pPr>
            <a:endParaRPr lang="tr-TR" sz="1600" b="1" i="1"/>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tr-TR" b="1" i="1"/>
              <a:t>Kimyasal indikatörler</a:t>
            </a:r>
            <a:endParaRPr lang="tr-TR" i="1"/>
          </a:p>
        </p:txBody>
      </p:sp>
      <p:sp>
        <p:nvSpPr>
          <p:cNvPr id="41987" name="Rectangle 3"/>
          <p:cNvSpPr>
            <a:spLocks noGrp="1" noChangeArrowheads="1"/>
          </p:cNvSpPr>
          <p:nvPr>
            <p:ph type="body" sz="half" idx="1"/>
          </p:nvPr>
        </p:nvSpPr>
        <p:spPr>
          <a:xfrm>
            <a:off x="317500" y="1600200"/>
            <a:ext cx="4398963" cy="4997450"/>
          </a:xfrm>
        </p:spPr>
        <p:txBody>
          <a:bodyPr/>
          <a:lstStyle/>
          <a:p>
            <a:pPr>
              <a:lnSpc>
                <a:spcPct val="90000"/>
              </a:lnSpc>
            </a:pPr>
            <a:r>
              <a:rPr lang="tr-TR" sz="2000" b="1" i="1"/>
              <a:t>Sterilizasyon işlemlerinin rutin kontrolünde uygun bir yöntem olup, süratli sonuç almada büyük avantaj sağlarlar. </a:t>
            </a:r>
          </a:p>
          <a:p>
            <a:pPr>
              <a:lnSpc>
                <a:spcPct val="90000"/>
              </a:lnSpc>
            </a:pPr>
            <a:r>
              <a:rPr lang="tr-TR" sz="2000" b="1" i="1"/>
              <a:t>Ya ürüne sterilizasyon işlemi uygulandığını göstermek üzere paket dışına, ya da işlemde uygulanan sterilizasyon sıcaklığına ulaşıldığını göstermek amacıyla paketin içine yerleştirirler. </a:t>
            </a:r>
          </a:p>
          <a:p>
            <a:pPr>
              <a:lnSpc>
                <a:spcPct val="90000"/>
              </a:lnSpc>
            </a:pPr>
            <a:r>
              <a:rPr lang="tr-TR" sz="2000" b="1" i="1"/>
              <a:t>Genellikle ısı ve radyasyon ile yapılan sterilizasyon işleminde kullanılmakla beraber bazen etilen oksit sterilizasyonunda da kullanılmaktadır. </a:t>
            </a:r>
          </a:p>
        </p:txBody>
      </p:sp>
      <p:pic>
        <p:nvPicPr>
          <p:cNvPr id="41990" name="Picture 6" descr="autoclave-tape"/>
          <p:cNvPicPr>
            <a:picLocks noChangeAspect="1" noChangeArrowheads="1"/>
          </p:cNvPicPr>
          <p:nvPr>
            <p:ph type="body" sz="half" idx="2"/>
          </p:nvPr>
        </p:nvPicPr>
        <p:blipFill>
          <a:blip r:embed="rId2"/>
          <a:srcRect l="2263" t="3339"/>
          <a:stretch>
            <a:fillRect/>
          </a:stretch>
        </p:blipFill>
        <p:spPr>
          <a:xfrm>
            <a:off x="4860925" y="2481263"/>
            <a:ext cx="4032250" cy="3019425"/>
          </a:xfrm>
          <a:noFill/>
          <a:ln w="38100">
            <a:solidFill>
              <a:srgbClr val="FF0000"/>
            </a:solid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277813"/>
            <a:ext cx="8229600" cy="919162"/>
          </a:xfrm>
        </p:spPr>
        <p:txBody>
          <a:bodyPr/>
          <a:lstStyle/>
          <a:p>
            <a:r>
              <a:rPr lang="tr-TR" b="1" i="1"/>
              <a:t>Kimyasal indikatörler</a:t>
            </a:r>
          </a:p>
        </p:txBody>
      </p:sp>
      <p:sp>
        <p:nvSpPr>
          <p:cNvPr id="40963" name="Rectangle 3"/>
          <p:cNvSpPr>
            <a:spLocks noGrp="1" noChangeArrowheads="1"/>
          </p:cNvSpPr>
          <p:nvPr>
            <p:ph type="body" sz="half" idx="1"/>
          </p:nvPr>
        </p:nvSpPr>
        <p:spPr>
          <a:xfrm>
            <a:off x="250825" y="1341438"/>
            <a:ext cx="4244975" cy="5183187"/>
          </a:xfrm>
        </p:spPr>
        <p:txBody>
          <a:bodyPr/>
          <a:lstStyle/>
          <a:p>
            <a:pPr>
              <a:lnSpc>
                <a:spcPct val="80000"/>
              </a:lnSpc>
            </a:pPr>
            <a:r>
              <a:rPr lang="tr-TR" sz="2400" b="1" i="1"/>
              <a:t>Uygulamada yaygın olarak kullanılan kimyasal indikatörler Diack tüpleri ve otoklav şeritleridir. </a:t>
            </a:r>
          </a:p>
          <a:p>
            <a:pPr>
              <a:lnSpc>
                <a:spcPct val="80000"/>
              </a:lnSpc>
            </a:pPr>
            <a:r>
              <a:rPr lang="tr-TR" sz="2400" b="1" i="1"/>
              <a:t>Diack tüpleri kapalı cam tüpler içine yerleştirilmiş ve sıcaklık 121 °C'a erişince 5- 8 dakikada eriyen veya buharlaşan; soğuduktan sonra renkleri bejden kırmızıya dönüşen tabletlerdir. Bunlar pratikte kullanılmakla beraber buhar penetrasyonunu ölçmeye yaramazlar. </a:t>
            </a:r>
          </a:p>
        </p:txBody>
      </p:sp>
      <p:sp>
        <p:nvSpPr>
          <p:cNvPr id="40966" name="Rectangle 6"/>
          <p:cNvSpPr>
            <a:spLocks noGrp="1" noChangeArrowheads="1"/>
          </p:cNvSpPr>
          <p:nvPr>
            <p:ph type="body" sz="half" idx="2"/>
          </p:nvPr>
        </p:nvSpPr>
        <p:spPr/>
        <p:txBody>
          <a:bodyPr/>
          <a:lstStyle/>
          <a:p>
            <a:pPr>
              <a:lnSpc>
                <a:spcPct val="80000"/>
              </a:lnSpc>
            </a:pPr>
            <a:endParaRPr lang="tr-TR" sz="2400"/>
          </a:p>
        </p:txBody>
      </p:sp>
      <p:pic>
        <p:nvPicPr>
          <p:cNvPr id="40965" name="Picture 5" descr="Qosina Sterilization Indicators (13122, 13123, 13124)">
            <a:hlinkClick r:id="rId2"/>
          </p:cNvPr>
          <p:cNvPicPr>
            <a:picLocks noChangeAspect="1" noChangeArrowheads="1"/>
          </p:cNvPicPr>
          <p:nvPr/>
        </p:nvPicPr>
        <p:blipFill>
          <a:blip r:embed="rId3"/>
          <a:srcRect/>
          <a:stretch>
            <a:fillRect/>
          </a:stretch>
        </p:blipFill>
        <p:spPr bwMode="auto">
          <a:xfrm>
            <a:off x="4643438" y="1854200"/>
            <a:ext cx="4038600" cy="4022725"/>
          </a:xfrm>
          <a:prstGeom prst="rect">
            <a:avLst/>
          </a:prstGeom>
          <a:noFill/>
          <a:ln w="38100">
            <a:solidFill>
              <a:srgbClr val="FF0000"/>
            </a:solid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8" name="Rectangle 4"/>
          <p:cNvSpPr>
            <a:spLocks noGrp="1" noChangeArrowheads="1"/>
          </p:cNvSpPr>
          <p:nvPr>
            <p:ph type="title"/>
          </p:nvPr>
        </p:nvSpPr>
        <p:spPr/>
        <p:txBody>
          <a:bodyPr/>
          <a:lstStyle/>
          <a:p>
            <a:r>
              <a:rPr lang="tr-TR" b="1" i="1"/>
              <a:t>Kimyasal indikatörler</a:t>
            </a:r>
          </a:p>
        </p:txBody>
      </p:sp>
      <p:sp>
        <p:nvSpPr>
          <p:cNvPr id="113669" name="Rectangle 5"/>
          <p:cNvSpPr>
            <a:spLocks noGrp="1" noChangeArrowheads="1"/>
          </p:cNvSpPr>
          <p:nvPr>
            <p:ph type="body" sz="half" idx="1"/>
          </p:nvPr>
        </p:nvSpPr>
        <p:spPr>
          <a:xfrm>
            <a:off x="250825" y="1600200"/>
            <a:ext cx="4244975" cy="5257800"/>
          </a:xfrm>
        </p:spPr>
        <p:txBody>
          <a:bodyPr/>
          <a:lstStyle/>
          <a:p>
            <a:pPr>
              <a:lnSpc>
                <a:spcPct val="90000"/>
              </a:lnSpc>
            </a:pPr>
            <a:r>
              <a:rPr lang="tr-TR" sz="2400" b="1" i="1"/>
              <a:t>Otoklav şeridi ise, basit olarak paket halindeki eşyaların otoklavlardaki sterilizasyonlarının olup olmadığını anlamada kullanılır. </a:t>
            </a:r>
          </a:p>
          <a:p>
            <a:pPr>
              <a:lnSpc>
                <a:spcPct val="90000"/>
              </a:lnSpc>
            </a:pPr>
            <a:r>
              <a:rPr lang="tr-TR" sz="2400" b="1" i="1"/>
              <a:t>Bu testin olumlu sonuç vermesi, süratli buhar penetrasyonunu ve otoklav içindeki havanın mutlak bir şekilde uzaklaştırılmış olduğunu gösterir. </a:t>
            </a:r>
          </a:p>
          <a:p>
            <a:pPr>
              <a:lnSpc>
                <a:spcPct val="90000"/>
              </a:lnSpc>
            </a:pPr>
            <a:endParaRPr lang="tr-TR" sz="2400"/>
          </a:p>
        </p:txBody>
      </p:sp>
      <p:pic>
        <p:nvPicPr>
          <p:cNvPr id="113672" name="Picture 8" descr="360"/>
          <p:cNvPicPr>
            <a:picLocks noChangeAspect="1" noChangeArrowheads="1"/>
          </p:cNvPicPr>
          <p:nvPr/>
        </p:nvPicPr>
        <p:blipFill>
          <a:blip r:embed="rId2"/>
          <a:srcRect/>
          <a:stretch>
            <a:fillRect/>
          </a:stretch>
        </p:blipFill>
        <p:spPr bwMode="auto">
          <a:xfrm>
            <a:off x="5053013" y="1751013"/>
            <a:ext cx="3695700" cy="2541587"/>
          </a:xfrm>
          <a:prstGeom prst="rect">
            <a:avLst/>
          </a:prstGeom>
          <a:noFill/>
          <a:ln w="38100">
            <a:solidFill>
              <a:srgbClr val="FF0000"/>
            </a:solidFill>
            <a:miter lim="800000"/>
            <a:headEnd/>
            <a:tailEnd/>
          </a:ln>
        </p:spPr>
      </p:pic>
      <p:sp>
        <p:nvSpPr>
          <p:cNvPr id="113673" name="Rectangle 9"/>
          <p:cNvSpPr>
            <a:spLocks noGrp="1" noChangeArrowheads="1"/>
          </p:cNvSpPr>
          <p:nvPr>
            <p:ph type="body" sz="half" idx="2"/>
          </p:nvPr>
        </p:nvSpPr>
        <p:spPr>
          <a:xfrm>
            <a:off x="4648200" y="4437063"/>
            <a:ext cx="4244975" cy="2420937"/>
          </a:xfrm>
        </p:spPr>
        <p:txBody>
          <a:bodyPr/>
          <a:lstStyle/>
          <a:p>
            <a:pPr>
              <a:lnSpc>
                <a:spcPct val="90000"/>
              </a:lnSpc>
            </a:pPr>
            <a:r>
              <a:rPr lang="tr-TR" sz="2400" b="1" i="1"/>
              <a:t>Şeridin otoklavlama işlemi sonucunda renginin uniform olarak değişmesi, emin bir sterilizasyonun göstergesi olarak kabul edilir.</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tr-TR" sz="4000" b="1" i="1"/>
              <a:t>Sterilizasyonda kullanılan kimyasal indikatörler </a:t>
            </a:r>
          </a:p>
        </p:txBody>
      </p:sp>
      <p:sp>
        <p:nvSpPr>
          <p:cNvPr id="45059" name="Rectangle 3"/>
          <p:cNvSpPr>
            <a:spLocks noGrp="1" noChangeArrowheads="1"/>
          </p:cNvSpPr>
          <p:nvPr>
            <p:ph type="body" idx="1"/>
          </p:nvPr>
        </p:nvSpPr>
        <p:spPr>
          <a:xfrm>
            <a:off x="250825" y="1600200"/>
            <a:ext cx="8642350" cy="5257800"/>
          </a:xfrm>
        </p:spPr>
        <p:txBody>
          <a:bodyPr/>
          <a:lstStyle/>
          <a:p>
            <a:pPr>
              <a:lnSpc>
                <a:spcPct val="90000"/>
              </a:lnSpc>
              <a:buFont typeface="Wingdings" pitchFamily="2" charset="2"/>
              <a:buNone/>
            </a:pPr>
            <a:r>
              <a:rPr lang="tr-TR" sz="2000" b="1" i="1"/>
              <a:t>İndikatörler 		     Değişim 		        Sterilizasyon işlemi </a:t>
            </a:r>
          </a:p>
          <a:p>
            <a:pPr>
              <a:lnSpc>
                <a:spcPct val="90000"/>
              </a:lnSpc>
              <a:buFont typeface="Wingdings" pitchFamily="2" charset="2"/>
              <a:buNone/>
            </a:pPr>
            <a:endParaRPr lang="tr-TR" sz="1800" b="1" i="1"/>
          </a:p>
          <a:p>
            <a:pPr>
              <a:lnSpc>
                <a:spcPct val="90000"/>
              </a:lnSpc>
              <a:buFont typeface="Wingdings" pitchFamily="2" charset="2"/>
              <a:buNone/>
            </a:pPr>
            <a:r>
              <a:rPr lang="tr-TR" sz="1800" b="1" i="1"/>
              <a:t>Browne Tüpleri 	          Kırmızıdan yeşile dönüşür 	         Basınçlı buhar veya </a:t>
            </a:r>
          </a:p>
          <a:p>
            <a:pPr>
              <a:lnSpc>
                <a:spcPct val="90000"/>
              </a:lnSpc>
              <a:buFont typeface="Wingdings" pitchFamily="2" charset="2"/>
              <a:buNone/>
            </a:pPr>
            <a:r>
              <a:rPr lang="tr-TR" sz="1800" b="1" i="1"/>
              <a:t>                                                                                               kuru sıcaklık 	</a:t>
            </a:r>
          </a:p>
          <a:p>
            <a:pPr>
              <a:lnSpc>
                <a:spcPct val="90000"/>
              </a:lnSpc>
              <a:buFont typeface="Wingdings" pitchFamily="2" charset="2"/>
              <a:buNone/>
            </a:pPr>
            <a:r>
              <a:rPr lang="tr-TR" sz="1800" b="1" i="1"/>
              <a:t>Steam – Clox 	          Mordan yeşile dönüşür 	         Basınçlı buhar</a:t>
            </a:r>
          </a:p>
          <a:p>
            <a:pPr>
              <a:lnSpc>
                <a:spcPct val="90000"/>
              </a:lnSpc>
              <a:buFont typeface="Wingdings" pitchFamily="2" charset="2"/>
              <a:buNone/>
            </a:pPr>
            <a:r>
              <a:rPr lang="tr-TR" sz="1800" b="1" i="1"/>
              <a:t>kâğıtları  	</a:t>
            </a:r>
          </a:p>
          <a:p>
            <a:pPr>
              <a:lnSpc>
                <a:spcPct val="90000"/>
              </a:lnSpc>
              <a:buFont typeface="Wingdings" pitchFamily="2" charset="2"/>
              <a:buNone/>
            </a:pPr>
            <a:r>
              <a:rPr lang="tr-TR" sz="1800" b="1" i="1"/>
              <a:t>Diack Tüpleri 	          Erir ve bej renk kırmızıya 	         Basınçlı buhar</a:t>
            </a:r>
          </a:p>
          <a:p>
            <a:pPr>
              <a:lnSpc>
                <a:spcPct val="90000"/>
              </a:lnSpc>
              <a:buFont typeface="Wingdings" pitchFamily="2" charset="2"/>
              <a:buNone/>
            </a:pPr>
            <a:r>
              <a:rPr lang="tr-TR" sz="1800" b="1" i="1"/>
              <a:t>			          dönüşür </a:t>
            </a:r>
          </a:p>
          <a:p>
            <a:pPr>
              <a:lnSpc>
                <a:spcPct val="90000"/>
              </a:lnSpc>
              <a:buFont typeface="Wingdings" pitchFamily="2" charset="2"/>
              <a:buNone/>
            </a:pPr>
            <a:r>
              <a:rPr lang="tr-TR" sz="1800" b="1" i="1"/>
              <a:t>Otoklav şeridi 	          Açık renkten koyuya dönüşür      Basınçlı buhar </a:t>
            </a:r>
          </a:p>
          <a:p>
            <a:pPr>
              <a:lnSpc>
                <a:spcPct val="90000"/>
              </a:lnSpc>
              <a:buFont typeface="Wingdings" pitchFamily="2" charset="2"/>
              <a:buNone/>
            </a:pPr>
            <a:r>
              <a:rPr lang="tr-TR" sz="1800" b="1" i="1"/>
              <a:t>Bowie – Dick 	          Açık renkten koyuya dönüşür      Basınçlı buhar </a:t>
            </a:r>
          </a:p>
          <a:p>
            <a:pPr>
              <a:lnSpc>
                <a:spcPct val="90000"/>
              </a:lnSpc>
              <a:buFont typeface="Wingdings" pitchFamily="2" charset="2"/>
              <a:buNone/>
            </a:pPr>
            <a:r>
              <a:rPr lang="tr-TR" sz="1800" b="1" i="1"/>
              <a:t>şeritleri </a:t>
            </a:r>
          </a:p>
          <a:p>
            <a:pPr>
              <a:lnSpc>
                <a:spcPct val="90000"/>
              </a:lnSpc>
              <a:buFont typeface="Wingdings" pitchFamily="2" charset="2"/>
              <a:buNone/>
            </a:pPr>
            <a:r>
              <a:rPr lang="tr-TR" sz="1800" b="1" i="1"/>
              <a:t>Azo boyalı klorid          Sarıdan kırmızıya dönüşür 	         Gamma</a:t>
            </a:r>
          </a:p>
          <a:p>
            <a:pPr>
              <a:lnSpc>
                <a:spcPct val="90000"/>
              </a:lnSpc>
              <a:buFont typeface="Wingdings" pitchFamily="2" charset="2"/>
              <a:buNone/>
            </a:pPr>
            <a:r>
              <a:rPr lang="tr-TR" sz="1800" b="1" i="1"/>
              <a:t>şeritler                                                                                    radyasyonunda  	</a:t>
            </a:r>
          </a:p>
          <a:p>
            <a:pPr>
              <a:lnSpc>
                <a:spcPct val="90000"/>
              </a:lnSpc>
              <a:buFont typeface="Wingdings" pitchFamily="2" charset="2"/>
              <a:buNone/>
            </a:pPr>
            <a:r>
              <a:rPr lang="tr-TR" sz="1800" b="1" i="1"/>
              <a:t>Royce keseciği 	          Sarıdan mora dönüşür 	         Etilen oksit ile</a:t>
            </a:r>
          </a:p>
          <a:p>
            <a:pPr>
              <a:lnSpc>
                <a:spcPct val="90000"/>
              </a:lnSpc>
              <a:buFont typeface="Wingdings" pitchFamily="2" charset="2"/>
              <a:buNone/>
            </a:pPr>
            <a:r>
              <a:rPr lang="tr-TR" sz="1800" b="1" i="1"/>
              <a:t>                                                                                               sterilizasyon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tr-TR" b="1" i="1"/>
              <a:t>Elektrikli indikatörler</a:t>
            </a:r>
            <a:endParaRPr lang="tr-TR" i="1"/>
          </a:p>
        </p:txBody>
      </p:sp>
      <p:sp>
        <p:nvSpPr>
          <p:cNvPr id="46083" name="Rectangle 3"/>
          <p:cNvSpPr>
            <a:spLocks noGrp="1" noChangeArrowheads="1"/>
          </p:cNvSpPr>
          <p:nvPr>
            <p:ph type="body" sz="half" idx="1"/>
          </p:nvPr>
        </p:nvSpPr>
        <p:spPr>
          <a:xfrm>
            <a:off x="457200" y="1600200"/>
            <a:ext cx="4038600" cy="4852988"/>
          </a:xfrm>
        </p:spPr>
        <p:txBody>
          <a:bodyPr/>
          <a:lstStyle/>
          <a:p>
            <a:pPr>
              <a:lnSpc>
                <a:spcPct val="80000"/>
              </a:lnSpc>
            </a:pPr>
            <a:r>
              <a:rPr lang="tr-TR" sz="2400" b="1" i="1"/>
              <a:t>Otoklavdaki malzemelerin içine veya otoklav ve fırınların çeşitli yerlerine yerleştirilen termokopullar bulundukları yerdeki sıcaklığı doğrudan doğruya ölçmektedirler. </a:t>
            </a:r>
          </a:p>
          <a:p>
            <a:pPr>
              <a:lnSpc>
                <a:spcPct val="80000"/>
              </a:lnSpc>
            </a:pPr>
            <a:r>
              <a:rPr lang="tr-TR" sz="2400" b="1" i="1"/>
              <a:t>Bunların elektrotlarının uçları sıcaklığa hassas kurşundan ibaret olup sterilizatör dışındaki bir kaydedici alete bağlıdırlar. </a:t>
            </a:r>
          </a:p>
        </p:txBody>
      </p:sp>
      <p:sp>
        <p:nvSpPr>
          <p:cNvPr id="46084" name="Rectangle 4"/>
          <p:cNvSpPr>
            <a:spLocks noGrp="1" noChangeArrowheads="1"/>
          </p:cNvSpPr>
          <p:nvPr>
            <p:ph type="body" sz="half" idx="2"/>
          </p:nvPr>
        </p:nvSpPr>
        <p:spPr/>
        <p:txBody>
          <a:bodyPr/>
          <a:lstStyle/>
          <a:p>
            <a:pPr>
              <a:lnSpc>
                <a:spcPct val="80000"/>
              </a:lnSpc>
            </a:pPr>
            <a:r>
              <a:rPr lang="tr-TR" sz="2400" b="1" i="1"/>
              <a:t>Kontrol için seçilen paketlerin içine uçların yerleştirilmesi halinde buharın kurşun boyunca paket içine yoğunlaşmasını önlemek amacıyla gerekli önlemler alınmalıdır. Aksi takdirde buharın paket içine kurşun taşıması sonucunda kurşun zehirlenmesi görülebilir. </a:t>
            </a:r>
          </a:p>
          <a:p>
            <a:pPr>
              <a:lnSpc>
                <a:spcPct val="80000"/>
              </a:lnSpc>
            </a:pPr>
            <a:endParaRPr lang="tr-TR" sz="24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tr-TR" b="1" i="1"/>
              <a:t>Elektrikli indikatörler</a:t>
            </a:r>
          </a:p>
        </p:txBody>
      </p:sp>
      <p:sp>
        <p:nvSpPr>
          <p:cNvPr id="135172" name="Rectangle 4"/>
          <p:cNvSpPr>
            <a:spLocks noGrp="1" noChangeArrowheads="1"/>
          </p:cNvSpPr>
          <p:nvPr>
            <p:ph type="body" sz="half" idx="1"/>
          </p:nvPr>
        </p:nvSpPr>
        <p:spPr>
          <a:xfrm>
            <a:off x="457200" y="1600200"/>
            <a:ext cx="4038600" cy="4924425"/>
          </a:xfrm>
        </p:spPr>
        <p:txBody>
          <a:bodyPr/>
          <a:lstStyle/>
          <a:p>
            <a:pPr>
              <a:lnSpc>
                <a:spcPct val="90000"/>
              </a:lnSpc>
            </a:pPr>
            <a:r>
              <a:rPr lang="tr-TR" sz="2400" b="1" i="1"/>
              <a:t>Geniş çapta, şişelenmiş sıvıların sterilizasyonunda kullanılan tek cidarlı otoklavlarda malzemeye ısı penetrasyon süresini güvenilir bir şekilde ölçmek amacıyla, her zaman bu termokopullar kullanılmaktadır. </a:t>
            </a:r>
            <a:endParaRPr lang="tr-TR" sz="2400"/>
          </a:p>
        </p:txBody>
      </p:sp>
      <p:sp>
        <p:nvSpPr>
          <p:cNvPr id="135173" name="Rectangle 5"/>
          <p:cNvSpPr>
            <a:spLocks noGrp="1" noChangeArrowheads="1"/>
          </p:cNvSpPr>
          <p:nvPr>
            <p:ph type="body" sz="half" idx="2"/>
          </p:nvPr>
        </p:nvSpPr>
        <p:spPr/>
        <p:txBody>
          <a:bodyPr/>
          <a:lstStyle/>
          <a:p>
            <a:pPr>
              <a:lnSpc>
                <a:spcPct val="90000"/>
              </a:lnSpc>
            </a:pPr>
            <a:r>
              <a:rPr lang="tr-TR" sz="2400" b="1" i="1"/>
              <a:t>Kurşun uçlar otoklavın çeşitli seviyelerindeki şişeler içine daldırılarak istenen sıcaklığa ulaşma ve bu sıcaklıkta tutulma süreleri tespit edilir. </a:t>
            </a:r>
          </a:p>
          <a:p>
            <a:pPr>
              <a:lnSpc>
                <a:spcPct val="90000"/>
              </a:lnSpc>
            </a:pPr>
            <a:r>
              <a:rPr lang="tr-TR" sz="2400" b="1" i="1"/>
              <a:t>Ancak bu yapılırken uçların şişe duvarına veya tabanına değmemesine özen gösterilir. </a:t>
            </a:r>
            <a:endParaRPr lang="tr-TR" sz="2400"/>
          </a:p>
          <a:p>
            <a:pPr>
              <a:lnSpc>
                <a:spcPct val="90000"/>
              </a:lnSpc>
            </a:pPr>
            <a:endParaRPr lang="tr-TR" sz="240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tr-TR" sz="4000" b="1" i="1"/>
              <a:t>Kimyasal Sterilizasyon ve Dezenfeksiyon </a:t>
            </a:r>
            <a:endParaRPr lang="tr-TR" sz="4000" i="1"/>
          </a:p>
        </p:txBody>
      </p:sp>
      <p:sp>
        <p:nvSpPr>
          <p:cNvPr id="22531" name="Rectangle 3"/>
          <p:cNvSpPr>
            <a:spLocks noGrp="1" noChangeArrowheads="1"/>
          </p:cNvSpPr>
          <p:nvPr>
            <p:ph type="body" sz="half" idx="1"/>
          </p:nvPr>
        </p:nvSpPr>
        <p:spPr>
          <a:xfrm>
            <a:off x="250825" y="1744663"/>
            <a:ext cx="4244975" cy="4852987"/>
          </a:xfrm>
        </p:spPr>
        <p:txBody>
          <a:bodyPr/>
          <a:lstStyle/>
          <a:p>
            <a:pPr>
              <a:lnSpc>
                <a:spcPct val="80000"/>
              </a:lnSpc>
            </a:pPr>
            <a:r>
              <a:rPr lang="tr-TR" sz="2400" b="1" i="1"/>
              <a:t>Bazı kimyasal çözeltiler ile bunların gaz ya da buharları, sterilizasyon ve dezenfeksiyon amacıyla kullanılabilir. </a:t>
            </a:r>
          </a:p>
          <a:p>
            <a:pPr>
              <a:lnSpc>
                <a:spcPct val="80000"/>
              </a:lnSpc>
            </a:pPr>
            <a:r>
              <a:rPr lang="tr-TR" sz="2400" b="1" i="1"/>
              <a:t>Çeşitli kimyasal maddeler farklı etki şekilleri ile mikroorganizmaları öldürürler. Aynı kimyasal madde, yüksek konsantrasyonlarda sterilizasyon etkisi gösterirken, düşük konsantrasyonlarda bu etki azalır. </a:t>
            </a:r>
          </a:p>
        </p:txBody>
      </p:sp>
      <p:sp>
        <p:nvSpPr>
          <p:cNvPr id="22532" name="Rectangle 4"/>
          <p:cNvSpPr>
            <a:spLocks noGrp="1" noChangeArrowheads="1"/>
          </p:cNvSpPr>
          <p:nvPr>
            <p:ph type="body" sz="half" idx="2"/>
          </p:nvPr>
        </p:nvSpPr>
        <p:spPr>
          <a:xfrm>
            <a:off x="4648200" y="1744663"/>
            <a:ext cx="4244975" cy="4924425"/>
          </a:xfrm>
        </p:spPr>
        <p:txBody>
          <a:bodyPr/>
          <a:lstStyle/>
          <a:p>
            <a:pPr>
              <a:lnSpc>
                <a:spcPct val="80000"/>
              </a:lnSpc>
            </a:pPr>
            <a:r>
              <a:rPr lang="tr-TR" sz="2400" b="1" i="1"/>
              <a:t>Sterilizasyon ve dezenfeksiyon amacıyla kullanılan kimyasal maddelerin kullanılma alanları; </a:t>
            </a:r>
          </a:p>
          <a:p>
            <a:pPr lvl="1">
              <a:lnSpc>
                <a:spcPct val="80000"/>
              </a:lnSpc>
            </a:pPr>
            <a:r>
              <a:rPr lang="tr-TR" sz="2000" b="1" i="1"/>
              <a:t>ortamdaki mikroorganizmaların cins ve türü, </a:t>
            </a:r>
          </a:p>
          <a:p>
            <a:pPr lvl="1">
              <a:lnSpc>
                <a:spcPct val="80000"/>
              </a:lnSpc>
            </a:pPr>
            <a:r>
              <a:rPr lang="tr-TR" sz="2000" b="1" i="1"/>
              <a:t>mikroorganizma yükü, </a:t>
            </a:r>
          </a:p>
          <a:p>
            <a:pPr lvl="1">
              <a:lnSpc>
                <a:spcPct val="80000"/>
              </a:lnSpc>
            </a:pPr>
            <a:r>
              <a:rPr lang="tr-TR" sz="2000" b="1" i="1"/>
              <a:t>istenilen sterilizasyon gücü, </a:t>
            </a:r>
          </a:p>
          <a:p>
            <a:pPr lvl="1">
              <a:lnSpc>
                <a:spcPct val="80000"/>
              </a:lnSpc>
            </a:pPr>
            <a:r>
              <a:rPr lang="tr-TR" sz="2000" b="1" i="1"/>
              <a:t>materyalin özellikleri, </a:t>
            </a:r>
          </a:p>
          <a:p>
            <a:pPr lvl="1">
              <a:lnSpc>
                <a:spcPct val="80000"/>
              </a:lnSpc>
            </a:pPr>
            <a:r>
              <a:rPr lang="tr-TR" sz="2000" b="1" i="1"/>
              <a:t>ortam sıcaklığı, </a:t>
            </a:r>
          </a:p>
          <a:p>
            <a:pPr lvl="1">
              <a:lnSpc>
                <a:spcPct val="80000"/>
              </a:lnSpc>
            </a:pPr>
            <a:r>
              <a:rPr lang="tr-TR" sz="2000" b="1" i="1"/>
              <a:t>temas süresi vb faktörlere bağlı olarak değişir. </a:t>
            </a:r>
          </a:p>
          <a:p>
            <a:pPr>
              <a:lnSpc>
                <a:spcPct val="80000"/>
              </a:lnSpc>
            </a:pPr>
            <a:endParaRPr lang="tr-TR" sz="240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tr-TR" sz="4000" b="1" i="1"/>
              <a:t>Kimyasal Sterilizasyon ve Dezenfeksiyon</a:t>
            </a:r>
          </a:p>
        </p:txBody>
      </p:sp>
      <p:sp>
        <p:nvSpPr>
          <p:cNvPr id="26627" name="Rectangle 3"/>
          <p:cNvSpPr>
            <a:spLocks noGrp="1" noChangeArrowheads="1"/>
          </p:cNvSpPr>
          <p:nvPr>
            <p:ph type="body" sz="half" idx="1"/>
          </p:nvPr>
        </p:nvSpPr>
        <p:spPr>
          <a:xfrm>
            <a:off x="457200" y="1600200"/>
            <a:ext cx="4038600" cy="4997450"/>
          </a:xfrm>
        </p:spPr>
        <p:txBody>
          <a:bodyPr/>
          <a:lstStyle/>
          <a:p>
            <a:r>
              <a:rPr lang="tr-TR" sz="2400" b="1" i="1"/>
              <a:t>Genel olarak, bir kimyasal maddenin dezenfeksiyon etkinliği arttıkça, buna paralel olarak toksiklik ve koroziflik gibi kullanımında istenmeyen özellikleri de artar. Hiç bir dezenfektan her koşulda aynı etkiyi sağlamaz. </a:t>
            </a:r>
            <a:endParaRPr lang="tr-TR" sz="2400"/>
          </a:p>
        </p:txBody>
      </p:sp>
      <p:sp>
        <p:nvSpPr>
          <p:cNvPr id="26628" name="Rectangle 4"/>
          <p:cNvSpPr>
            <a:spLocks noGrp="1" noChangeArrowheads="1"/>
          </p:cNvSpPr>
          <p:nvPr>
            <p:ph type="body" sz="half" idx="2"/>
          </p:nvPr>
        </p:nvSpPr>
        <p:spPr>
          <a:xfrm>
            <a:off x="4427538" y="1600200"/>
            <a:ext cx="4537075" cy="4997450"/>
          </a:xfrm>
        </p:spPr>
        <p:txBody>
          <a:bodyPr/>
          <a:lstStyle/>
          <a:p>
            <a:r>
              <a:rPr lang="tr-TR" sz="2400" b="1" i="1"/>
              <a:t>Dezenfektan etki.</a:t>
            </a:r>
          </a:p>
          <a:p>
            <a:pPr lvl="1"/>
            <a:r>
              <a:rPr lang="tr-TR" sz="2000" b="1" i="1"/>
              <a:t>aktif bileşiğin konsantrasyonu, </a:t>
            </a:r>
          </a:p>
          <a:p>
            <a:pPr lvl="1"/>
            <a:r>
              <a:rPr lang="tr-TR" sz="2000" b="1" i="1"/>
              <a:t>temas süresi, </a:t>
            </a:r>
          </a:p>
          <a:p>
            <a:pPr lvl="1"/>
            <a:r>
              <a:rPr lang="tr-TR" sz="2000" b="1" i="1"/>
              <a:t>pH, </a:t>
            </a:r>
          </a:p>
          <a:p>
            <a:pPr lvl="1"/>
            <a:r>
              <a:rPr lang="tr-TR" sz="2000" b="1" i="1"/>
              <a:t>sıcaklık, </a:t>
            </a:r>
          </a:p>
          <a:p>
            <a:pPr lvl="1"/>
            <a:r>
              <a:rPr lang="tr-TR" sz="2000" b="1" i="1"/>
              <a:t>nem ve </a:t>
            </a:r>
          </a:p>
          <a:p>
            <a:pPr lvl="1"/>
            <a:r>
              <a:rPr lang="tr-TR" sz="2000" b="1" i="1"/>
              <a:t>organik maddelerin varlığına göre değişiklik gösterir. </a:t>
            </a:r>
            <a:endParaRPr lang="tr-TR" sz="2000"/>
          </a:p>
          <a:p>
            <a:endParaRPr lang="tr-TR" sz="24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4"/>
          <p:cNvSpPr>
            <a:spLocks noGrp="1" noChangeArrowheads="1"/>
          </p:cNvSpPr>
          <p:nvPr>
            <p:ph type="title"/>
          </p:nvPr>
        </p:nvSpPr>
        <p:spPr>
          <a:xfrm>
            <a:off x="179388" y="274638"/>
            <a:ext cx="8713787" cy="1498600"/>
          </a:xfrm>
        </p:spPr>
        <p:txBody>
          <a:bodyPr/>
          <a:lstStyle/>
          <a:p>
            <a:r>
              <a:rPr lang="tr-TR" sz="2800" b="1" i="1"/>
              <a:t>Kimyasal maddelerin</a:t>
            </a:r>
            <a:br>
              <a:rPr lang="tr-TR" sz="2800" b="1" i="1"/>
            </a:br>
            <a:r>
              <a:rPr lang="tr-TR" sz="2800" b="1" i="1"/>
              <a:t>mikroorganizmalar üzerine öldürücü veya üremeyi durdurucu özelliklerini etkileyen faktörler</a:t>
            </a:r>
          </a:p>
        </p:txBody>
      </p:sp>
      <p:sp>
        <p:nvSpPr>
          <p:cNvPr id="55299" name="Rectangle 3"/>
          <p:cNvSpPr>
            <a:spLocks noGrp="1" noChangeArrowheads="1"/>
          </p:cNvSpPr>
          <p:nvPr>
            <p:ph type="body" sz="half" idx="1"/>
          </p:nvPr>
        </p:nvSpPr>
        <p:spPr>
          <a:xfrm>
            <a:off x="457200" y="2071688"/>
            <a:ext cx="4038600" cy="4525962"/>
          </a:xfrm>
        </p:spPr>
        <p:txBody>
          <a:bodyPr/>
          <a:lstStyle/>
          <a:p>
            <a:pPr>
              <a:buFont typeface="Wingdings" pitchFamily="2" charset="2"/>
              <a:buNone/>
            </a:pPr>
            <a:r>
              <a:rPr lang="tr-TR" b="1" i="1">
                <a:solidFill>
                  <a:schemeClr val="accent1"/>
                </a:solidFill>
                <a:effectLst>
                  <a:outerShdw blurRad="38100" dist="38100" dir="2700000" algn="tl">
                    <a:srgbClr val="FFFFFF"/>
                  </a:outerShdw>
                </a:effectLst>
              </a:rPr>
              <a:t>Dezenfektanın konsantrasyonu:</a:t>
            </a:r>
          </a:p>
          <a:p>
            <a:r>
              <a:rPr lang="tr-TR" sz="2400" b="1" i="1"/>
              <a:t>Dezenfektan maddenin etkisi konsantrasyonla doğru orantılı olarak artmaktadır. </a:t>
            </a:r>
          </a:p>
          <a:p>
            <a:r>
              <a:rPr lang="tr-TR" sz="2400" b="1" i="1"/>
              <a:t>Genelde yüksek konsantrasyonda bakterisidal etkilidirler.</a:t>
            </a:r>
          </a:p>
        </p:txBody>
      </p:sp>
      <p:sp>
        <p:nvSpPr>
          <p:cNvPr id="55301" name="Rectangle 5"/>
          <p:cNvSpPr>
            <a:spLocks noGrp="1" noChangeArrowheads="1"/>
          </p:cNvSpPr>
          <p:nvPr>
            <p:ph type="body" sz="half" idx="2"/>
          </p:nvPr>
        </p:nvSpPr>
        <p:spPr>
          <a:xfrm>
            <a:off x="4648200" y="2071688"/>
            <a:ext cx="4038600" cy="4525962"/>
          </a:xfrm>
        </p:spPr>
        <p:txBody>
          <a:bodyPr/>
          <a:lstStyle/>
          <a:p>
            <a:pPr>
              <a:buFont typeface="Wingdings" pitchFamily="2" charset="2"/>
              <a:buNone/>
            </a:pPr>
            <a:r>
              <a:rPr lang="tr-TR" b="1" i="1">
                <a:solidFill>
                  <a:schemeClr val="accent1"/>
                </a:solidFill>
                <a:effectLst>
                  <a:outerShdw blurRad="38100" dist="38100" dir="2700000" algn="tl">
                    <a:srgbClr val="FFFFFF"/>
                  </a:outerShdw>
                </a:effectLst>
              </a:rPr>
              <a:t>Etki süresi:</a:t>
            </a:r>
            <a:r>
              <a:rPr lang="tr-TR" b="1" i="1"/>
              <a:t> </a:t>
            </a:r>
          </a:p>
          <a:p>
            <a:r>
              <a:rPr lang="tr-TR" sz="2400" b="1" i="1"/>
              <a:t>Dezenfektan veya kimyasal maddenin mikroorganizmalar üzerine etkili olabilmesi için belirli bir süre geçmesi gerekir. </a:t>
            </a:r>
          </a:p>
          <a:p>
            <a:r>
              <a:rPr lang="tr-TR" sz="2400" b="1" i="1"/>
              <a:t>Etki süresi uygulanan kimyasal maddeye ve uygulandığı ortam şartlarına göre değişir.</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323850" y="274638"/>
            <a:ext cx="8820150" cy="1641475"/>
          </a:xfrm>
        </p:spPr>
        <p:txBody>
          <a:bodyPr/>
          <a:lstStyle/>
          <a:p>
            <a:r>
              <a:rPr lang="tr-TR" sz="2800" b="1" i="1"/>
              <a:t>Kimyasal maddelerin</a:t>
            </a:r>
            <a:br>
              <a:rPr lang="tr-TR" sz="2800" b="1" i="1"/>
            </a:br>
            <a:r>
              <a:rPr lang="tr-TR" sz="2800" b="1" i="1"/>
              <a:t>mikroorganizmalar üzerine öldürücü veya üremeyi durdurucu özelliklerini etkileyen faktörler</a:t>
            </a:r>
          </a:p>
        </p:txBody>
      </p:sp>
      <p:sp>
        <p:nvSpPr>
          <p:cNvPr id="56323" name="Rectangle 3"/>
          <p:cNvSpPr>
            <a:spLocks noGrp="1" noChangeArrowheads="1"/>
          </p:cNvSpPr>
          <p:nvPr>
            <p:ph type="body" sz="half" idx="1"/>
          </p:nvPr>
        </p:nvSpPr>
        <p:spPr>
          <a:xfrm>
            <a:off x="457200" y="2071688"/>
            <a:ext cx="4038600" cy="4525962"/>
          </a:xfrm>
        </p:spPr>
        <p:txBody>
          <a:bodyPr/>
          <a:lstStyle/>
          <a:p>
            <a:pPr>
              <a:lnSpc>
                <a:spcPct val="90000"/>
              </a:lnSpc>
              <a:buFont typeface="Wingdings" pitchFamily="2" charset="2"/>
              <a:buNone/>
            </a:pPr>
            <a:r>
              <a:rPr lang="tr-TR" b="1" i="1">
                <a:solidFill>
                  <a:schemeClr val="accent1"/>
                </a:solidFill>
                <a:effectLst>
                  <a:outerShdw blurRad="38100" dist="38100" dir="2700000" algn="tl">
                    <a:srgbClr val="FFFFFF"/>
                  </a:outerShdw>
                </a:effectLst>
              </a:rPr>
              <a:t>Isı:</a:t>
            </a:r>
            <a:r>
              <a:rPr lang="tr-TR" b="1">
                <a:solidFill>
                  <a:schemeClr val="accent1"/>
                </a:solidFill>
                <a:effectLst>
                  <a:outerShdw blurRad="38100" dist="38100" dir="2700000" algn="tl">
                    <a:srgbClr val="FFFFFF"/>
                  </a:outerShdw>
                </a:effectLst>
              </a:rPr>
              <a:t> </a:t>
            </a:r>
          </a:p>
          <a:p>
            <a:pPr>
              <a:lnSpc>
                <a:spcPct val="90000"/>
              </a:lnSpc>
            </a:pPr>
            <a:r>
              <a:rPr lang="tr-TR" sz="2400" b="1" i="1"/>
              <a:t>Isı arttıkça dezenfektan maddenin etkisi de buna paralel olarak artar. </a:t>
            </a:r>
          </a:p>
          <a:p>
            <a:pPr>
              <a:lnSpc>
                <a:spcPct val="90000"/>
              </a:lnSpc>
            </a:pPr>
            <a:r>
              <a:rPr lang="tr-TR" sz="2400" b="1" i="1"/>
              <a:t>Her 10°C’lik ısı artımı öldürmeyi en az bir kat arttırmaktadır. </a:t>
            </a:r>
          </a:p>
          <a:p>
            <a:pPr>
              <a:lnSpc>
                <a:spcPct val="90000"/>
              </a:lnSpc>
            </a:pPr>
            <a:r>
              <a:rPr lang="tr-TR" sz="2400" b="1" i="1"/>
              <a:t>Dezenfektan içerisinde fenol gibi maddelerin varlığında bu oran 5-10 kata ulaşmaktadır.</a:t>
            </a:r>
          </a:p>
        </p:txBody>
      </p:sp>
      <p:sp>
        <p:nvSpPr>
          <p:cNvPr id="56324" name="Rectangle 4"/>
          <p:cNvSpPr>
            <a:spLocks noGrp="1" noChangeArrowheads="1"/>
          </p:cNvSpPr>
          <p:nvPr>
            <p:ph type="body" sz="half" idx="2"/>
          </p:nvPr>
        </p:nvSpPr>
        <p:spPr>
          <a:xfrm>
            <a:off x="4648200" y="2143125"/>
            <a:ext cx="4038600" cy="4525963"/>
          </a:xfrm>
        </p:spPr>
        <p:txBody>
          <a:bodyPr/>
          <a:lstStyle/>
          <a:p>
            <a:pPr>
              <a:lnSpc>
                <a:spcPct val="90000"/>
              </a:lnSpc>
              <a:buFont typeface="Wingdings" pitchFamily="2" charset="2"/>
              <a:buNone/>
            </a:pPr>
            <a:r>
              <a:rPr lang="tr-TR" b="1" i="1">
                <a:solidFill>
                  <a:schemeClr val="accent1"/>
                </a:solidFill>
                <a:effectLst>
                  <a:outerShdw blurRad="38100" dist="38100" dir="2700000" algn="tl">
                    <a:srgbClr val="FFFFFF"/>
                  </a:outerShdw>
                </a:effectLst>
              </a:rPr>
              <a:t>pH:</a:t>
            </a:r>
            <a:r>
              <a:rPr lang="tr-TR" b="1"/>
              <a:t> </a:t>
            </a:r>
          </a:p>
          <a:p>
            <a:pPr>
              <a:lnSpc>
                <a:spcPct val="90000"/>
              </a:lnSpc>
            </a:pPr>
            <a:r>
              <a:rPr lang="tr-TR" sz="2400" b="1" i="1"/>
              <a:t>Ortamın pH'sı ne kadar nötrden uzak olursa etki o denli artar. </a:t>
            </a:r>
          </a:p>
          <a:p>
            <a:pPr>
              <a:lnSpc>
                <a:spcPct val="90000"/>
              </a:lnSpc>
            </a:pPr>
            <a:r>
              <a:rPr lang="tr-TR" sz="2400" b="1" i="1"/>
              <a:t>hidrojen iyon konsantrasyonu bakterisidal etkiyi arttırmaktadır.</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142875" y="274638"/>
            <a:ext cx="8893175" cy="1714500"/>
          </a:xfrm>
        </p:spPr>
        <p:txBody>
          <a:bodyPr/>
          <a:lstStyle/>
          <a:p>
            <a:r>
              <a:rPr lang="tr-TR" sz="2800" b="1" i="1"/>
              <a:t>Kimyasal maddelerin</a:t>
            </a:r>
            <a:br>
              <a:rPr lang="tr-TR" sz="2800" b="1" i="1"/>
            </a:br>
            <a:r>
              <a:rPr lang="tr-TR" sz="2800" b="1" i="1"/>
              <a:t>mikroorganizmalar üzerine öldürücü veya üremeyi durdurucu özelliklerini etkileyen faktörler</a:t>
            </a:r>
          </a:p>
        </p:txBody>
      </p:sp>
      <p:sp>
        <p:nvSpPr>
          <p:cNvPr id="58371" name="Rectangle 3"/>
          <p:cNvSpPr>
            <a:spLocks noGrp="1" noChangeArrowheads="1"/>
          </p:cNvSpPr>
          <p:nvPr>
            <p:ph type="body" sz="half" idx="1"/>
          </p:nvPr>
        </p:nvSpPr>
        <p:spPr>
          <a:xfrm>
            <a:off x="457200" y="2071688"/>
            <a:ext cx="4038600" cy="4525962"/>
          </a:xfrm>
        </p:spPr>
        <p:txBody>
          <a:bodyPr/>
          <a:lstStyle/>
          <a:p>
            <a:pPr>
              <a:lnSpc>
                <a:spcPct val="90000"/>
              </a:lnSpc>
              <a:buFont typeface="Wingdings" pitchFamily="2" charset="2"/>
              <a:buNone/>
            </a:pPr>
            <a:r>
              <a:rPr lang="tr-TR" b="1" i="1">
                <a:solidFill>
                  <a:schemeClr val="accent1"/>
                </a:solidFill>
                <a:effectLst>
                  <a:outerShdw blurRad="38100" dist="38100" dir="2700000" algn="tl">
                    <a:srgbClr val="FFFFFF"/>
                  </a:outerShdw>
                </a:effectLst>
              </a:rPr>
              <a:t>Organik maddeler:</a:t>
            </a:r>
            <a:r>
              <a:rPr lang="tr-TR" b="1" i="1"/>
              <a:t> </a:t>
            </a:r>
          </a:p>
          <a:p>
            <a:pPr>
              <a:lnSpc>
                <a:spcPct val="90000"/>
              </a:lnSpc>
            </a:pPr>
            <a:r>
              <a:rPr lang="tr-TR" sz="2400" b="1" i="1"/>
              <a:t>Ortamda bulunan organik maddeler dezenfeksiyon işlemini olumsuz yönde etkiler.</a:t>
            </a:r>
          </a:p>
        </p:txBody>
      </p:sp>
      <p:sp>
        <p:nvSpPr>
          <p:cNvPr id="58372" name="Rectangle 4"/>
          <p:cNvSpPr>
            <a:spLocks noGrp="1" noChangeArrowheads="1"/>
          </p:cNvSpPr>
          <p:nvPr>
            <p:ph type="body" sz="half" idx="2"/>
          </p:nvPr>
        </p:nvSpPr>
        <p:spPr>
          <a:xfrm>
            <a:off x="4648200" y="2062163"/>
            <a:ext cx="4038600" cy="4679950"/>
          </a:xfrm>
        </p:spPr>
        <p:txBody>
          <a:bodyPr/>
          <a:lstStyle/>
          <a:p>
            <a:pPr>
              <a:lnSpc>
                <a:spcPct val="90000"/>
              </a:lnSpc>
              <a:buFont typeface="Wingdings" pitchFamily="2" charset="2"/>
              <a:buNone/>
            </a:pPr>
            <a:r>
              <a:rPr lang="tr-TR" b="1" i="1">
                <a:solidFill>
                  <a:schemeClr val="accent1"/>
                </a:solidFill>
                <a:effectLst>
                  <a:outerShdw blurRad="38100" dist="38100" dir="2700000" algn="tl">
                    <a:srgbClr val="FFFFFF"/>
                  </a:outerShdw>
                </a:effectLst>
              </a:rPr>
              <a:t>Mikroorganizmaya bağlı etkiler:</a:t>
            </a:r>
            <a:r>
              <a:rPr lang="tr-TR" sz="2400" b="1" i="1">
                <a:solidFill>
                  <a:schemeClr val="accent1"/>
                </a:solidFill>
                <a:effectLst>
                  <a:outerShdw blurRad="38100" dist="38100" dir="2700000" algn="tl">
                    <a:srgbClr val="FFFFFF"/>
                  </a:outerShdw>
                </a:effectLst>
              </a:rPr>
              <a:t> </a:t>
            </a:r>
          </a:p>
          <a:p>
            <a:pPr>
              <a:lnSpc>
                <a:spcPct val="90000"/>
              </a:lnSpc>
            </a:pPr>
            <a:r>
              <a:rPr lang="tr-TR" sz="2400" b="1" i="1"/>
              <a:t>Mikroorganizmanın cins ve türü</a:t>
            </a:r>
          </a:p>
          <a:p>
            <a:pPr lvl="1">
              <a:lnSpc>
                <a:spcPct val="90000"/>
              </a:lnSpc>
            </a:pPr>
            <a:r>
              <a:rPr lang="tr-TR" sz="2000" b="1" i="1"/>
              <a:t>sporlar bakterilerin üreyen şekillerine göre dezenfektan maddelere karşı oldukça dirençlidir. </a:t>
            </a:r>
          </a:p>
          <a:p>
            <a:pPr>
              <a:lnSpc>
                <a:spcPct val="90000"/>
              </a:lnSpc>
            </a:pPr>
            <a:r>
              <a:rPr lang="tr-TR" sz="2400" b="1" i="1"/>
              <a:t>Bakterinin bulunduğu yaşam evresi. </a:t>
            </a:r>
          </a:p>
          <a:p>
            <a:pPr lvl="1">
              <a:lnSpc>
                <a:spcPct val="90000"/>
              </a:lnSpc>
            </a:pPr>
            <a:r>
              <a:rPr lang="tr-TR" sz="2000" b="1" i="1"/>
              <a:t>bakterilerin üreme fazları, sayıları ve diğer özel yapıların varlığı etkilidirler.</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tr-TR" sz="3200" b="1" i="1"/>
              <a:t>Dezenfeksiyonda kullanılan maddelerde aranan özellikler</a:t>
            </a:r>
          </a:p>
        </p:txBody>
      </p:sp>
      <p:sp>
        <p:nvSpPr>
          <p:cNvPr id="61443" name="Rectangle 3"/>
          <p:cNvSpPr>
            <a:spLocks noGrp="1" noChangeArrowheads="1"/>
          </p:cNvSpPr>
          <p:nvPr>
            <p:ph type="body" sz="half" idx="1"/>
          </p:nvPr>
        </p:nvSpPr>
        <p:spPr/>
        <p:txBody>
          <a:bodyPr/>
          <a:lstStyle/>
          <a:p>
            <a:pPr>
              <a:lnSpc>
                <a:spcPct val="90000"/>
              </a:lnSpc>
              <a:buFont typeface="Wingdings" pitchFamily="2" charset="2"/>
              <a:buNone/>
            </a:pPr>
            <a:r>
              <a:rPr lang="tr-TR" b="1" i="1"/>
              <a:t>■ Ucuz ve etkili olmalı,</a:t>
            </a:r>
          </a:p>
          <a:p>
            <a:pPr>
              <a:lnSpc>
                <a:spcPct val="90000"/>
              </a:lnSpc>
              <a:buFont typeface="Wingdings" pitchFamily="2" charset="2"/>
              <a:buNone/>
            </a:pPr>
            <a:r>
              <a:rPr lang="tr-TR" b="1" i="1"/>
              <a:t>■ Suda erimeli ve iyi ıslatıcı olmalı</a:t>
            </a:r>
          </a:p>
          <a:p>
            <a:pPr>
              <a:lnSpc>
                <a:spcPct val="90000"/>
              </a:lnSpc>
              <a:buFont typeface="Wingdings" pitchFamily="2" charset="2"/>
              <a:buNone/>
            </a:pPr>
            <a:r>
              <a:rPr lang="tr-TR" b="1" i="1"/>
              <a:t>■ Kısa sürede etkisini göstermeli,</a:t>
            </a:r>
          </a:p>
          <a:p>
            <a:pPr>
              <a:lnSpc>
                <a:spcPct val="90000"/>
              </a:lnSpc>
              <a:buFont typeface="Wingdings" pitchFamily="2" charset="2"/>
              <a:buNone/>
            </a:pPr>
            <a:r>
              <a:rPr lang="tr-TR" b="1" i="1"/>
              <a:t>■ Az zehirli olmalı, allerjenik, kanserojen etki göstermemeli,</a:t>
            </a:r>
          </a:p>
        </p:txBody>
      </p:sp>
      <p:sp>
        <p:nvSpPr>
          <p:cNvPr id="61444" name="Rectangle 4"/>
          <p:cNvSpPr>
            <a:spLocks noGrp="1" noChangeArrowheads="1"/>
          </p:cNvSpPr>
          <p:nvPr>
            <p:ph type="body" sz="half" idx="2"/>
          </p:nvPr>
        </p:nvSpPr>
        <p:spPr/>
        <p:txBody>
          <a:bodyPr/>
          <a:lstStyle/>
          <a:p>
            <a:pPr>
              <a:lnSpc>
                <a:spcPct val="90000"/>
              </a:lnSpc>
              <a:buFont typeface="Wingdings" pitchFamily="2" charset="2"/>
              <a:buNone/>
            </a:pPr>
            <a:r>
              <a:rPr lang="tr-TR" b="1" i="1"/>
              <a:t>■ Açık yaralara uygulandığında doğal direnç mekanizmalarını bozmamalı,</a:t>
            </a:r>
          </a:p>
          <a:p>
            <a:pPr>
              <a:lnSpc>
                <a:spcPct val="90000"/>
              </a:lnSpc>
              <a:buFont typeface="Wingdings" pitchFamily="2" charset="2"/>
              <a:buNone/>
            </a:pPr>
            <a:r>
              <a:rPr lang="tr-TR" b="1" i="1"/>
              <a:t>■ İnvivo ve invitro etki mekanizmaları bilinmeli,</a:t>
            </a:r>
          </a:p>
          <a:p>
            <a:pPr>
              <a:lnSpc>
                <a:spcPct val="90000"/>
              </a:lnSpc>
              <a:buFont typeface="Wingdings" pitchFamily="2" charset="2"/>
              <a:buNone/>
            </a:pPr>
            <a:r>
              <a:rPr lang="tr-TR" b="1" i="1"/>
              <a:t>■ Kötü kokulu olmamalıdır.</a:t>
            </a:r>
            <a:endParaRPr lang="tr-T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9750" y="274638"/>
            <a:ext cx="8147050" cy="1785937"/>
          </a:xfrm>
        </p:spPr>
        <p:txBody>
          <a:bodyPr/>
          <a:lstStyle/>
          <a:p>
            <a:r>
              <a:rPr lang="tr-TR" sz="4000" b="1" i="1"/>
              <a:t>Fenol katsayısı </a:t>
            </a:r>
            <a:br>
              <a:rPr lang="tr-TR" sz="4000" b="1" i="1"/>
            </a:br>
            <a:r>
              <a:rPr lang="tr-TR" sz="3200" b="1" i="1"/>
              <a:t>(Riedel-Walker testi = phenol coefficient = RW coefficient)</a:t>
            </a:r>
            <a:r>
              <a:rPr lang="tr-TR" sz="4000" b="1" i="1"/>
              <a:t> </a:t>
            </a:r>
          </a:p>
        </p:txBody>
      </p:sp>
      <p:sp>
        <p:nvSpPr>
          <p:cNvPr id="29699" name="Rectangle 3"/>
          <p:cNvSpPr>
            <a:spLocks noGrp="1" noChangeArrowheads="1"/>
          </p:cNvSpPr>
          <p:nvPr>
            <p:ph type="body" idx="1"/>
          </p:nvPr>
        </p:nvSpPr>
        <p:spPr>
          <a:xfrm>
            <a:off x="457200" y="2359025"/>
            <a:ext cx="8229600" cy="4094163"/>
          </a:xfrm>
        </p:spPr>
        <p:txBody>
          <a:bodyPr/>
          <a:lstStyle/>
          <a:p>
            <a:pPr>
              <a:lnSpc>
                <a:spcPct val="90000"/>
              </a:lnSpc>
            </a:pPr>
            <a:r>
              <a:rPr lang="tr-TR" sz="2400" b="1" i="1"/>
              <a:t>Kimyasal maddelerin sterilizasyon ve dezenfeksiyon etkileri çeşitli şekillerde birbirleri ile kıyaslanabilir. </a:t>
            </a:r>
          </a:p>
          <a:p>
            <a:pPr>
              <a:lnSpc>
                <a:spcPct val="90000"/>
              </a:lnSpc>
            </a:pPr>
            <a:r>
              <a:rPr lang="tr-TR" sz="2400" b="1" i="1"/>
              <a:t>Fenol katsayısı hesaplanacak dezenfektan maddenin sudaki çözeltisi hazırlanır. </a:t>
            </a:r>
          </a:p>
          <a:p>
            <a:pPr>
              <a:lnSpc>
                <a:spcPct val="90000"/>
              </a:lnSpc>
            </a:pPr>
            <a:r>
              <a:rPr lang="tr-TR" sz="2400" b="1" i="1"/>
              <a:t>Bu çözeltinin konsantrasyonu Salmonella typhi bakterisini 7,5 dakikada öldürecek ancak 5 dakikada öldüremeyecek şekilde hazırlanır. Örneğin, (A) maddesinin 1/400'lük konsantrasyonu ile fenolün 1/100'lük konsantrasyonu aynı öldürücü etkiyi gösteriyorsa, (A) çözeltisinin fenol katsayısı 400/100 ya da doğrudan doğruya 4 olarak verilir.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tr-TR" sz="4000" b="1" i="1"/>
              <a:t>Dezenfektan ve Antiseptik Maddelerin Etki Mekanizmaları</a:t>
            </a:r>
          </a:p>
        </p:txBody>
      </p:sp>
      <p:sp>
        <p:nvSpPr>
          <p:cNvPr id="63491" name="Rectangle 3"/>
          <p:cNvSpPr>
            <a:spLocks noGrp="1" noChangeArrowheads="1"/>
          </p:cNvSpPr>
          <p:nvPr>
            <p:ph type="body" sz="half" idx="1"/>
          </p:nvPr>
        </p:nvSpPr>
        <p:spPr>
          <a:xfrm>
            <a:off x="457200" y="1600200"/>
            <a:ext cx="4038600" cy="4924425"/>
          </a:xfrm>
        </p:spPr>
        <p:txBody>
          <a:bodyPr/>
          <a:lstStyle/>
          <a:p>
            <a:pPr>
              <a:lnSpc>
                <a:spcPct val="80000"/>
              </a:lnSpc>
              <a:buFont typeface="Wingdings" pitchFamily="2" charset="2"/>
              <a:buNone/>
            </a:pPr>
            <a:r>
              <a:rPr lang="tr-TR" b="1" i="1">
                <a:solidFill>
                  <a:schemeClr val="accent1"/>
                </a:solidFill>
                <a:effectLst>
                  <a:outerShdw blurRad="38100" dist="38100" dir="2700000" algn="tl">
                    <a:srgbClr val="FFFFFF"/>
                  </a:outerShdw>
                </a:effectLst>
              </a:rPr>
              <a:t>1) Hücre zarına etkili dezenfektanlar</a:t>
            </a:r>
          </a:p>
          <a:p>
            <a:pPr>
              <a:lnSpc>
                <a:spcPct val="80000"/>
              </a:lnSpc>
            </a:pPr>
            <a:r>
              <a:rPr lang="tr-TR" sz="2400" b="1" i="1"/>
              <a:t>Hücre zarının mikroorganizmalar için önemi bilinmektedir. </a:t>
            </a:r>
          </a:p>
          <a:p>
            <a:pPr>
              <a:lnSpc>
                <a:spcPct val="80000"/>
              </a:lnSpc>
            </a:pPr>
            <a:r>
              <a:rPr lang="tr-TR" sz="2400" b="1" i="1"/>
              <a:t>Yüzey aktif maddeler, fenoller ve organik çözücüler gibi dezenfektanlar hücre sitoplazma zarının yapısını değiştirerek hücrenin aktif transportunu ve enerji metabolizmasını bozarlar.</a:t>
            </a:r>
          </a:p>
        </p:txBody>
      </p:sp>
      <p:sp>
        <p:nvSpPr>
          <p:cNvPr id="63492" name="Rectangle 4"/>
          <p:cNvSpPr>
            <a:spLocks noGrp="1" noChangeArrowheads="1"/>
          </p:cNvSpPr>
          <p:nvPr>
            <p:ph type="body" sz="half" idx="2"/>
          </p:nvPr>
        </p:nvSpPr>
        <p:spPr>
          <a:xfrm>
            <a:off x="4648200" y="1600200"/>
            <a:ext cx="4244975" cy="5068888"/>
          </a:xfrm>
        </p:spPr>
        <p:txBody>
          <a:bodyPr/>
          <a:lstStyle/>
          <a:p>
            <a:pPr>
              <a:lnSpc>
                <a:spcPct val="80000"/>
              </a:lnSpc>
              <a:buFont typeface="Wingdings" pitchFamily="2" charset="2"/>
              <a:buNone/>
            </a:pPr>
            <a:r>
              <a:rPr lang="tr-TR"/>
              <a:t>■ </a:t>
            </a:r>
            <a:r>
              <a:rPr lang="tr-TR" b="1" i="1">
                <a:solidFill>
                  <a:srgbClr val="FF99CC"/>
                </a:solidFill>
                <a:effectLst>
                  <a:outerShdw blurRad="38100" dist="38100" dir="2700000" algn="tl">
                    <a:srgbClr val="FFFFFF"/>
                  </a:outerShdw>
                </a:effectLst>
              </a:rPr>
              <a:t>Yüzey aktif dezenfektanlar:</a:t>
            </a:r>
            <a:r>
              <a:rPr lang="tr-TR" sz="2400" b="1">
                <a:solidFill>
                  <a:srgbClr val="FF99CC"/>
                </a:solidFill>
                <a:effectLst>
                  <a:outerShdw blurRad="38100" dist="38100" dir="2700000" algn="tl">
                    <a:srgbClr val="FFFFFF"/>
                  </a:outerShdw>
                </a:effectLst>
              </a:rPr>
              <a:t> </a:t>
            </a:r>
          </a:p>
          <a:p>
            <a:pPr>
              <a:lnSpc>
                <a:spcPct val="80000"/>
              </a:lnSpc>
            </a:pPr>
            <a:r>
              <a:rPr lang="tr-TR" sz="2400" b="1" i="1"/>
              <a:t>İyonlaşma özelliklerine göre katyonik, anyonik ve noniyonik olmak üzere üçe ayrılırlar. </a:t>
            </a:r>
          </a:p>
          <a:p>
            <a:pPr>
              <a:lnSpc>
                <a:spcPct val="80000"/>
              </a:lnSpc>
            </a:pPr>
            <a:r>
              <a:rPr lang="tr-TR" sz="2400" b="1" i="1"/>
              <a:t>Katyonik dezenfektanlar grubunda örnek olarak benzalkonium klorür'ü verebiliriz. </a:t>
            </a:r>
          </a:p>
          <a:p>
            <a:pPr>
              <a:lnSpc>
                <a:spcPct val="80000"/>
              </a:lnSpc>
            </a:pPr>
            <a:r>
              <a:rPr lang="tr-TR" sz="2400" b="1" i="1"/>
              <a:t>Anyonik grupta sabunlar ve yağ asidleri yer alır. </a:t>
            </a:r>
          </a:p>
          <a:p>
            <a:pPr>
              <a:lnSpc>
                <a:spcPct val="80000"/>
              </a:lnSpc>
            </a:pPr>
            <a:r>
              <a:rPr lang="tr-TR" sz="2400" b="1" i="1"/>
              <a:t>Anyonik ve katyonik dezenfektanlar birlikte kullanılmazlar.</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tr-TR" sz="4000" b="1" i="1"/>
              <a:t>2) Hücre proteinlerini denatüre ederek etki gösterenler</a:t>
            </a:r>
          </a:p>
        </p:txBody>
      </p:sp>
      <p:sp>
        <p:nvSpPr>
          <p:cNvPr id="67587" name="Rectangle 3"/>
          <p:cNvSpPr>
            <a:spLocks noGrp="1" noChangeArrowheads="1"/>
          </p:cNvSpPr>
          <p:nvPr>
            <p:ph type="body" sz="half" idx="1"/>
          </p:nvPr>
        </p:nvSpPr>
        <p:spPr>
          <a:xfrm>
            <a:off x="179388" y="1816100"/>
            <a:ext cx="4316412" cy="4997450"/>
          </a:xfrm>
        </p:spPr>
        <p:txBody>
          <a:bodyPr/>
          <a:lstStyle/>
          <a:p>
            <a:pPr>
              <a:lnSpc>
                <a:spcPct val="80000"/>
              </a:lnSpc>
            </a:pPr>
            <a:r>
              <a:rPr lang="tr-TR" sz="2400" b="1" i="1"/>
              <a:t>Proteinler, mikroorganizmaların işlevleri için gerekli organik moleküllerdir. </a:t>
            </a:r>
          </a:p>
          <a:p>
            <a:pPr>
              <a:lnSpc>
                <a:spcPct val="80000"/>
              </a:lnSpc>
            </a:pPr>
            <a:r>
              <a:rPr lang="tr-TR" sz="2400" b="1" i="1"/>
              <a:t>Protein moleküllerinin normal işlevlerini görebilmeleri için uzayda uygun bir konumda bulunmaları gerekir.</a:t>
            </a:r>
          </a:p>
          <a:p>
            <a:pPr>
              <a:lnSpc>
                <a:spcPct val="80000"/>
              </a:lnSpc>
            </a:pPr>
            <a:r>
              <a:rPr lang="tr-TR" sz="2400" b="1" i="1"/>
              <a:t>Proteinleri denatüre eden dezenfektanlar bu uzay konumunu değiştirerek proteinlerin rastgele şekil almasına neden olurlar. Böylece bakterisid etki gösterirler. </a:t>
            </a:r>
          </a:p>
        </p:txBody>
      </p:sp>
      <p:sp>
        <p:nvSpPr>
          <p:cNvPr id="67588" name="Rectangle 4"/>
          <p:cNvSpPr>
            <a:spLocks noGrp="1" noChangeArrowheads="1"/>
          </p:cNvSpPr>
          <p:nvPr>
            <p:ph type="body" sz="half" idx="2"/>
          </p:nvPr>
        </p:nvSpPr>
        <p:spPr>
          <a:xfrm>
            <a:off x="4648200" y="1778000"/>
            <a:ext cx="4038600" cy="4530725"/>
          </a:xfrm>
        </p:spPr>
        <p:txBody>
          <a:bodyPr/>
          <a:lstStyle/>
          <a:p>
            <a:pPr>
              <a:lnSpc>
                <a:spcPct val="80000"/>
              </a:lnSpc>
            </a:pPr>
            <a:r>
              <a:rPr lang="tr-TR" sz="2400" b="1" i="1"/>
              <a:t>Asitler, alkaliler, alkoller, aseton ve diğer organik çözücü maddeler bu gruptaki dezenfaktanlardır. </a:t>
            </a:r>
          </a:p>
          <a:p>
            <a:pPr>
              <a:lnSpc>
                <a:spcPct val="80000"/>
              </a:lnSpc>
            </a:pPr>
            <a:r>
              <a:rPr lang="tr-TR" sz="2400" b="1" i="1"/>
              <a:t>Değişik amaçlarla sulandırımları yapılarak kullanılan asitlere; asetik asit, silfirik asit, klorhidrik asit, borik asit ve propiyonik asiti örnek verebiliriz.</a:t>
            </a:r>
          </a:p>
          <a:p>
            <a:pPr>
              <a:lnSpc>
                <a:spcPct val="80000"/>
              </a:lnSpc>
            </a:pPr>
            <a:endParaRPr lang="tr-TR" sz="240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tr-TR" sz="4000" b="1" i="1"/>
              <a:t>Dezenfektan ve Antiseptik Maddelerin Etki Mekanizmaları</a:t>
            </a:r>
          </a:p>
        </p:txBody>
      </p:sp>
      <p:sp>
        <p:nvSpPr>
          <p:cNvPr id="64515" name="Rectangle 3"/>
          <p:cNvSpPr>
            <a:spLocks noGrp="1" noChangeArrowheads="1"/>
          </p:cNvSpPr>
          <p:nvPr>
            <p:ph type="body" sz="half" idx="1"/>
          </p:nvPr>
        </p:nvSpPr>
        <p:spPr>
          <a:xfrm>
            <a:off x="0" y="1600200"/>
            <a:ext cx="4495800" cy="5068888"/>
          </a:xfrm>
        </p:spPr>
        <p:txBody>
          <a:bodyPr/>
          <a:lstStyle/>
          <a:p>
            <a:pPr>
              <a:lnSpc>
                <a:spcPct val="80000"/>
              </a:lnSpc>
              <a:buFont typeface="Wingdings" pitchFamily="2" charset="2"/>
              <a:buNone/>
            </a:pPr>
            <a:r>
              <a:rPr lang="tr-TR" sz="2400" b="1" i="1">
                <a:solidFill>
                  <a:srgbClr val="FF99CC"/>
                </a:solidFill>
                <a:effectLst>
                  <a:outerShdw blurRad="38100" dist="38100" dir="2700000" algn="tl">
                    <a:srgbClr val="FFFFFF"/>
                  </a:outerShdw>
                </a:effectLst>
              </a:rPr>
              <a:t>■ Fenol ve fenol bileşikleri:</a:t>
            </a:r>
            <a:r>
              <a:rPr lang="tr-TR" sz="2000" b="1" i="1"/>
              <a:t> </a:t>
            </a:r>
          </a:p>
          <a:p>
            <a:pPr>
              <a:lnSpc>
                <a:spcPct val="80000"/>
              </a:lnSpc>
            </a:pPr>
            <a:r>
              <a:rPr lang="tr-TR" sz="2000" b="1" i="1"/>
              <a:t>Hücre zarını parçalayarak hücre yapısının dışarı çıkmasına neden olurlar. </a:t>
            </a:r>
          </a:p>
          <a:p>
            <a:pPr>
              <a:lnSpc>
                <a:spcPct val="80000"/>
              </a:lnSpc>
            </a:pPr>
            <a:r>
              <a:rPr lang="tr-TR" sz="2000" b="1" i="1"/>
              <a:t>Fenollerin bir diğer etkisi de hücre proteinlerini denature etmektir. </a:t>
            </a:r>
          </a:p>
          <a:p>
            <a:pPr>
              <a:lnSpc>
                <a:spcPct val="80000"/>
              </a:lnSpc>
            </a:pPr>
            <a:r>
              <a:rPr lang="tr-TR" sz="2000" b="1" i="1"/>
              <a:t>Fenolün yerini bu gün daha az toksik olan alkil ve klor türevleri almıştır. Bu maddelerin dezenfektan etkileri hem daha fazla hem de insanlar için daha az toksiktirler. </a:t>
            </a:r>
          </a:p>
          <a:p>
            <a:pPr>
              <a:lnSpc>
                <a:spcPct val="80000"/>
              </a:lnSpc>
            </a:pPr>
            <a:r>
              <a:rPr lang="tr-TR" sz="2000" b="1" i="1"/>
              <a:t>Fenolün </a:t>
            </a:r>
          </a:p>
          <a:p>
            <a:pPr lvl="1">
              <a:lnSpc>
                <a:spcPct val="80000"/>
              </a:lnSpc>
            </a:pPr>
            <a:r>
              <a:rPr lang="tr-TR" sz="1800" b="1" i="1"/>
              <a:t>alkil türevi krezol </a:t>
            </a:r>
          </a:p>
          <a:p>
            <a:pPr lvl="1">
              <a:lnSpc>
                <a:spcPct val="80000"/>
              </a:lnSpc>
            </a:pPr>
            <a:r>
              <a:rPr lang="tr-TR" sz="1800" b="1" i="1"/>
              <a:t>klorlü türevi heksaklorofen olup, özellikle Gram pozitif bakteriler üzerine etkilidir.</a:t>
            </a:r>
          </a:p>
        </p:txBody>
      </p:sp>
      <p:sp>
        <p:nvSpPr>
          <p:cNvPr id="64516" name="Rectangle 4"/>
          <p:cNvSpPr>
            <a:spLocks noGrp="1" noChangeArrowheads="1"/>
          </p:cNvSpPr>
          <p:nvPr>
            <p:ph type="body" sz="half" idx="2"/>
          </p:nvPr>
        </p:nvSpPr>
        <p:spPr>
          <a:xfrm>
            <a:off x="4648200" y="1600200"/>
            <a:ext cx="4495800" cy="4924425"/>
          </a:xfrm>
        </p:spPr>
        <p:txBody>
          <a:bodyPr/>
          <a:lstStyle/>
          <a:p>
            <a:pPr>
              <a:lnSpc>
                <a:spcPct val="80000"/>
              </a:lnSpc>
              <a:buFont typeface="Wingdings" pitchFamily="2" charset="2"/>
              <a:buNone/>
            </a:pPr>
            <a:r>
              <a:rPr lang="tr-TR" sz="2400" b="1" i="1">
                <a:solidFill>
                  <a:srgbClr val="FF99CC"/>
                </a:solidFill>
                <a:effectLst>
                  <a:outerShdw blurRad="38100" dist="38100" dir="2700000" algn="tl">
                    <a:srgbClr val="FFFFFF"/>
                  </a:outerShdw>
                </a:effectLst>
              </a:rPr>
              <a:t>■ Organik çözücüler:</a:t>
            </a:r>
            <a:r>
              <a:rPr lang="tr-TR" sz="2400" b="1" i="1"/>
              <a:t> </a:t>
            </a:r>
          </a:p>
          <a:p>
            <a:pPr>
              <a:lnSpc>
                <a:spcPct val="80000"/>
              </a:lnSpc>
            </a:pPr>
            <a:r>
              <a:rPr lang="tr-TR" sz="2000" b="1" i="1"/>
              <a:t>Alkol, eter, kloroform bu gruba örnektir. </a:t>
            </a:r>
          </a:p>
          <a:p>
            <a:pPr>
              <a:lnSpc>
                <a:spcPct val="80000"/>
              </a:lnSpc>
            </a:pPr>
            <a:r>
              <a:rPr lang="tr-TR" sz="2000" b="1" i="1"/>
              <a:t>Bu maddelerin içinde en çok alkol kullanılır. </a:t>
            </a:r>
          </a:p>
          <a:p>
            <a:pPr>
              <a:lnSpc>
                <a:spcPct val="80000"/>
              </a:lnSpc>
            </a:pPr>
            <a:r>
              <a:rPr lang="tr-TR" sz="2000" b="1" i="1"/>
              <a:t>Alkolün en etkili konsantrasyonu %70 dir. </a:t>
            </a:r>
          </a:p>
          <a:p>
            <a:pPr>
              <a:lnSpc>
                <a:spcPct val="80000"/>
              </a:lnSpc>
            </a:pPr>
            <a:r>
              <a:rPr lang="tr-TR" sz="2000" b="1" i="1"/>
              <a:t>Alkol, aynı zamanda proteinleri de denatüre eder. Ancak sporlu bakterilere etkileri yoktur. </a:t>
            </a:r>
          </a:p>
          <a:p>
            <a:pPr>
              <a:lnSpc>
                <a:spcPct val="80000"/>
              </a:lnSpc>
            </a:pPr>
            <a:r>
              <a:rPr lang="tr-TR" sz="2000" b="1" i="1"/>
              <a:t>Dezenfeksiyon amacıyla en çok kullanılan dezenfektanlardan biridir.</a:t>
            </a:r>
          </a:p>
          <a:p>
            <a:pPr>
              <a:lnSpc>
                <a:spcPct val="80000"/>
              </a:lnSpc>
            </a:pPr>
            <a:endParaRPr lang="tr-TR" sz="2000" b="1" i="1"/>
          </a:p>
          <a:p>
            <a:pPr>
              <a:lnSpc>
                <a:spcPct val="80000"/>
              </a:lnSpc>
            </a:pPr>
            <a:endParaRPr lang="tr-TR" sz="2000" b="1" i="1"/>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0" y="274638"/>
            <a:ext cx="9144000" cy="1143000"/>
          </a:xfrm>
        </p:spPr>
        <p:txBody>
          <a:bodyPr/>
          <a:lstStyle/>
          <a:p>
            <a:r>
              <a:rPr lang="tr-TR" sz="3200" b="1"/>
              <a:t>3) Mikroorganizma enzimlerinin işlevlerini bozarak etki gösteren dezenfektanlar</a:t>
            </a:r>
          </a:p>
        </p:txBody>
      </p:sp>
      <p:sp>
        <p:nvSpPr>
          <p:cNvPr id="68611" name="Rectangle 3"/>
          <p:cNvSpPr>
            <a:spLocks noGrp="1" noChangeArrowheads="1"/>
          </p:cNvSpPr>
          <p:nvPr>
            <p:ph type="body" sz="half" idx="1"/>
          </p:nvPr>
        </p:nvSpPr>
        <p:spPr>
          <a:xfrm>
            <a:off x="250825" y="1600200"/>
            <a:ext cx="4244975" cy="5257800"/>
          </a:xfrm>
        </p:spPr>
        <p:txBody>
          <a:bodyPr/>
          <a:lstStyle/>
          <a:p>
            <a:pPr>
              <a:buFont typeface="Wingdings" pitchFamily="2" charset="2"/>
              <a:buNone/>
            </a:pPr>
            <a:r>
              <a:rPr lang="tr-TR" b="1" i="1">
                <a:solidFill>
                  <a:srgbClr val="FF99CC"/>
                </a:solidFill>
                <a:effectLst>
                  <a:outerShdw blurRad="38100" dist="38100" dir="2700000" algn="tl">
                    <a:srgbClr val="FFFFFF"/>
                  </a:outerShdw>
                </a:effectLst>
              </a:rPr>
              <a:t>■ Ağır metal tuzları:</a:t>
            </a:r>
            <a:r>
              <a:rPr lang="tr-TR" b="1"/>
              <a:t> </a:t>
            </a:r>
          </a:p>
          <a:p>
            <a:r>
              <a:rPr lang="tr-TR" sz="2400" b="1" i="1"/>
              <a:t>Civa, gümüş, bakır tuzları başlıcalarıdır. </a:t>
            </a:r>
          </a:p>
          <a:p>
            <a:r>
              <a:rPr lang="tr-TR" sz="2400" b="1" i="1"/>
              <a:t>Bunların etkileri enzimlerin sülfridril grupları ile birleşerek ortaya çıkar. </a:t>
            </a:r>
          </a:p>
          <a:p>
            <a:r>
              <a:rPr lang="tr-TR" sz="2400" b="1" i="1"/>
              <a:t>Civa bileşikleri bugün önemli yan etkileri ve antiseptik olarak etkisinin azlığı nedeniyle pek kullanılmaz. </a:t>
            </a:r>
          </a:p>
        </p:txBody>
      </p:sp>
      <p:sp>
        <p:nvSpPr>
          <p:cNvPr id="68612" name="Rectangle 4"/>
          <p:cNvSpPr>
            <a:spLocks noGrp="1" noChangeArrowheads="1"/>
          </p:cNvSpPr>
          <p:nvPr>
            <p:ph type="body" sz="half" idx="2"/>
          </p:nvPr>
        </p:nvSpPr>
        <p:spPr>
          <a:xfrm>
            <a:off x="4648200" y="1600200"/>
            <a:ext cx="4244975" cy="4924425"/>
          </a:xfrm>
        </p:spPr>
        <p:txBody>
          <a:bodyPr/>
          <a:lstStyle/>
          <a:p>
            <a:r>
              <a:rPr lang="tr-TR" sz="2400" b="1" i="1"/>
              <a:t>Merthiolate ve mercurochrome deri dezenfektanı olarak kullanılır. </a:t>
            </a:r>
          </a:p>
          <a:p>
            <a:r>
              <a:rPr lang="tr-TR" sz="2400" b="1" i="1"/>
              <a:t>Gümüş nitratın %1 lik çözeltisi ise çeşitli amaçlarla özellikle yenidoğan bebeklerde göz antiseptiği olarak kullanılır.</a:t>
            </a:r>
          </a:p>
          <a:p>
            <a:pPr>
              <a:buFont typeface="Wingdings" pitchFamily="2" charset="2"/>
              <a:buNone/>
            </a:pPr>
            <a:endParaRPr lang="tr-TR" sz="2400" b="1" i="1"/>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250825" y="188913"/>
            <a:ext cx="8569325" cy="1139825"/>
          </a:xfrm>
        </p:spPr>
        <p:txBody>
          <a:bodyPr/>
          <a:lstStyle/>
          <a:p>
            <a:r>
              <a:rPr lang="tr-TR" sz="3200" b="1"/>
              <a:t>3) Mikroorganizma enzimlerinin işlevlerini bozarak etki gösteren dezenfektanlar</a:t>
            </a:r>
          </a:p>
        </p:txBody>
      </p:sp>
      <p:sp>
        <p:nvSpPr>
          <p:cNvPr id="70659" name="Rectangle 3"/>
          <p:cNvSpPr>
            <a:spLocks noGrp="1" noChangeArrowheads="1"/>
          </p:cNvSpPr>
          <p:nvPr>
            <p:ph type="body" sz="half" idx="1"/>
          </p:nvPr>
        </p:nvSpPr>
        <p:spPr>
          <a:xfrm>
            <a:off x="250825" y="1600200"/>
            <a:ext cx="4244975" cy="4852988"/>
          </a:xfrm>
        </p:spPr>
        <p:txBody>
          <a:bodyPr/>
          <a:lstStyle/>
          <a:p>
            <a:pPr>
              <a:lnSpc>
                <a:spcPct val="80000"/>
              </a:lnSpc>
              <a:buFont typeface="Wingdings" pitchFamily="2" charset="2"/>
              <a:buNone/>
            </a:pPr>
            <a:r>
              <a:rPr lang="tr-TR" sz="2400"/>
              <a:t>■</a:t>
            </a:r>
            <a:r>
              <a:rPr lang="tr-TR" b="1" i="1">
                <a:solidFill>
                  <a:srgbClr val="FF99CC"/>
                </a:solidFill>
                <a:effectLst>
                  <a:outerShdw blurRad="38100" dist="38100" dir="2700000" algn="tl">
                    <a:srgbClr val="FFFFFF"/>
                  </a:outerShdw>
                </a:effectLst>
              </a:rPr>
              <a:t> Alkilleyici maddeler:</a:t>
            </a:r>
            <a:r>
              <a:rPr lang="tr-TR" sz="2400" b="1">
                <a:solidFill>
                  <a:srgbClr val="FF99CC"/>
                </a:solidFill>
                <a:effectLst>
                  <a:outerShdw blurRad="38100" dist="38100" dir="2700000" algn="tl">
                    <a:srgbClr val="FFFFFF"/>
                  </a:outerShdw>
                </a:effectLst>
              </a:rPr>
              <a:t> </a:t>
            </a:r>
          </a:p>
          <a:p>
            <a:pPr>
              <a:lnSpc>
                <a:spcPct val="80000"/>
              </a:lnSpc>
            </a:pPr>
            <a:r>
              <a:rPr lang="tr-TR" sz="2400" b="1" i="1"/>
              <a:t>Bu grupta formalin, etilen oksit ve betapropiolakton yer alır.</a:t>
            </a:r>
          </a:p>
          <a:p>
            <a:pPr>
              <a:lnSpc>
                <a:spcPct val="80000"/>
              </a:lnSpc>
            </a:pPr>
            <a:r>
              <a:rPr lang="tr-TR" sz="2400" b="1" i="1"/>
              <a:t>Formalin yüksek konsantrasyonda bütün mikroorganizmalar üzerine öldürücü etkilidir. </a:t>
            </a:r>
          </a:p>
          <a:p>
            <a:pPr>
              <a:lnSpc>
                <a:spcPct val="80000"/>
              </a:lnSpc>
            </a:pPr>
            <a:r>
              <a:rPr lang="tr-TR" sz="2400" b="1" i="1"/>
              <a:t>Kadavra ve dokuların saklanmasında kullanılır. </a:t>
            </a:r>
          </a:p>
          <a:p>
            <a:pPr>
              <a:lnSpc>
                <a:spcPct val="80000"/>
              </a:lnSpc>
            </a:pPr>
            <a:r>
              <a:rPr lang="tr-TR" sz="2400" b="1" i="1"/>
              <a:t>Etilen oksit, polietilen araçların sterilizasyonunda kullanılır.</a:t>
            </a:r>
          </a:p>
        </p:txBody>
      </p:sp>
      <p:sp>
        <p:nvSpPr>
          <p:cNvPr id="70660" name="Rectangle 4"/>
          <p:cNvSpPr>
            <a:spLocks noGrp="1" noChangeArrowheads="1"/>
          </p:cNvSpPr>
          <p:nvPr>
            <p:ph type="body" sz="half" idx="2"/>
          </p:nvPr>
        </p:nvSpPr>
        <p:spPr>
          <a:xfrm>
            <a:off x="4500563" y="1600200"/>
            <a:ext cx="4464050" cy="5068888"/>
          </a:xfrm>
        </p:spPr>
        <p:txBody>
          <a:bodyPr/>
          <a:lstStyle/>
          <a:p>
            <a:pPr>
              <a:lnSpc>
                <a:spcPct val="80000"/>
              </a:lnSpc>
              <a:buFont typeface="Wingdings" pitchFamily="2" charset="2"/>
              <a:buNone/>
            </a:pPr>
            <a:r>
              <a:rPr lang="tr-TR" b="1" i="1">
                <a:solidFill>
                  <a:srgbClr val="FF99CC"/>
                </a:solidFill>
                <a:effectLst>
                  <a:outerShdw blurRad="38100" dist="38100" dir="2700000" algn="tl">
                    <a:srgbClr val="FFFFFF"/>
                  </a:outerShdw>
                </a:effectLst>
              </a:rPr>
              <a:t>■ Okside edici maddeler:</a:t>
            </a:r>
            <a:r>
              <a:rPr lang="tr-TR" b="1"/>
              <a:t> </a:t>
            </a:r>
          </a:p>
          <a:p>
            <a:pPr>
              <a:lnSpc>
                <a:spcPct val="80000"/>
              </a:lnSpc>
            </a:pPr>
            <a:r>
              <a:rPr lang="tr-TR" sz="2400" b="1" i="1"/>
              <a:t>Hidrojen peroksit, potasyum permanganat, ozon, oksitleyici etkileriyle enzim aktivitesini bozarlar. </a:t>
            </a:r>
          </a:p>
          <a:p>
            <a:pPr>
              <a:lnSpc>
                <a:spcPct val="80000"/>
              </a:lnSpc>
            </a:pPr>
            <a:r>
              <a:rPr lang="tr-TR" sz="2400" b="1" i="1"/>
              <a:t>Halojenlerden klor ve klor vericiler (sodyum hipoklorit, kloraminler), brom ve iyot bileşikleri kuvvetli oksitleyici etkileri olan dezenfektanlardır. </a:t>
            </a:r>
          </a:p>
          <a:p>
            <a:pPr>
              <a:lnSpc>
                <a:spcPct val="80000"/>
              </a:lnSpc>
            </a:pPr>
            <a:r>
              <a:rPr lang="tr-TR" sz="2400" b="1" i="1"/>
              <a:t>Klor ve ozon, suların dezenfeksiyonunda kullanılır.</a:t>
            </a:r>
            <a:endParaRPr lang="tr-TR" sz="240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tr-TR" sz="4000" b="1" i="1"/>
              <a:t>4) Nükleik asit üzerine etkili dezenfektanlar</a:t>
            </a:r>
          </a:p>
        </p:txBody>
      </p:sp>
      <p:sp>
        <p:nvSpPr>
          <p:cNvPr id="71683" name="Rectangle 3"/>
          <p:cNvSpPr>
            <a:spLocks noGrp="1" noChangeArrowheads="1"/>
          </p:cNvSpPr>
          <p:nvPr>
            <p:ph type="body" sz="half" idx="1"/>
          </p:nvPr>
        </p:nvSpPr>
        <p:spPr>
          <a:xfrm>
            <a:off x="323850" y="1600200"/>
            <a:ext cx="4171950" cy="4525963"/>
          </a:xfrm>
        </p:spPr>
        <p:txBody>
          <a:bodyPr/>
          <a:lstStyle/>
          <a:p>
            <a:r>
              <a:rPr lang="tr-TR" sz="2400" b="1" i="1"/>
              <a:t>Bu grupta çoğu mikrobiyolojide de kullanılan boyalar yer alır. </a:t>
            </a:r>
          </a:p>
          <a:p>
            <a:r>
              <a:rPr lang="tr-TR" sz="2400" b="1" i="1"/>
              <a:t>Bu boyaların başlıcaları: </a:t>
            </a:r>
          </a:p>
          <a:p>
            <a:pPr lvl="1"/>
            <a:r>
              <a:rPr lang="tr-TR" sz="2000" b="1" i="1"/>
              <a:t>kristal viyole, </a:t>
            </a:r>
          </a:p>
          <a:p>
            <a:pPr lvl="1"/>
            <a:r>
              <a:rPr lang="tr-TR" sz="2000" b="1" i="1"/>
              <a:t>malaşit yeşili, </a:t>
            </a:r>
          </a:p>
          <a:p>
            <a:pPr lvl="1"/>
            <a:r>
              <a:rPr lang="tr-TR" sz="2000" b="1" i="1"/>
              <a:t>brillant yeşili, </a:t>
            </a:r>
          </a:p>
          <a:p>
            <a:pPr lvl="1"/>
            <a:r>
              <a:rPr lang="tr-TR" sz="2000" b="1" i="1"/>
              <a:t>fuksin, </a:t>
            </a:r>
          </a:p>
          <a:p>
            <a:pPr lvl="1"/>
            <a:r>
              <a:rPr lang="tr-TR" sz="2000" b="1" i="1"/>
              <a:t>metilen mavisi </a:t>
            </a:r>
          </a:p>
          <a:p>
            <a:pPr lvl="1"/>
            <a:r>
              <a:rPr lang="tr-TR" sz="2000" b="1" i="1"/>
              <a:t>akridin</a:t>
            </a:r>
          </a:p>
        </p:txBody>
      </p:sp>
      <p:sp>
        <p:nvSpPr>
          <p:cNvPr id="71684" name="Rectangle 4"/>
          <p:cNvSpPr>
            <a:spLocks noGrp="1" noChangeArrowheads="1"/>
          </p:cNvSpPr>
          <p:nvPr>
            <p:ph type="body" sz="half" idx="2"/>
          </p:nvPr>
        </p:nvSpPr>
        <p:spPr/>
        <p:txBody>
          <a:bodyPr/>
          <a:lstStyle/>
          <a:p>
            <a:r>
              <a:rPr lang="tr-TR" sz="2400" b="1" i="1"/>
              <a:t>Bu boyalar nükleik asitlerle bileşikler yaparak, onların aktivitelerini bozmak suretiyle dezenfektan etki gösterirler.</a:t>
            </a:r>
          </a:p>
          <a:p>
            <a:r>
              <a:rPr lang="tr-TR" sz="2400" b="1" i="1"/>
              <a:t>Metilen mavisi ve akridin boyaları mukozalar üzerine dezenfektan olarak kullanılır.</a:t>
            </a:r>
          </a:p>
          <a:p>
            <a:endParaRPr lang="tr-TR" sz="240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4"/>
          <p:cNvSpPr>
            <a:spLocks noGrp="1" noChangeArrowheads="1"/>
          </p:cNvSpPr>
          <p:nvPr>
            <p:ph type="title"/>
          </p:nvPr>
        </p:nvSpPr>
        <p:spPr/>
        <p:txBody>
          <a:bodyPr/>
          <a:lstStyle/>
          <a:p>
            <a:r>
              <a:rPr lang="tr-TR" sz="4000" b="1" i="1"/>
              <a:t>Kimyasal Sterilizasyon ve Dezenfeksiyon</a:t>
            </a:r>
          </a:p>
        </p:txBody>
      </p:sp>
      <p:sp>
        <p:nvSpPr>
          <p:cNvPr id="47107" name="Rectangle 3"/>
          <p:cNvSpPr>
            <a:spLocks noGrp="1" noChangeArrowheads="1"/>
          </p:cNvSpPr>
          <p:nvPr>
            <p:ph type="body" sz="half" idx="1"/>
          </p:nvPr>
        </p:nvSpPr>
        <p:spPr>
          <a:xfrm>
            <a:off x="323850" y="1484313"/>
            <a:ext cx="4171950" cy="5373687"/>
          </a:xfrm>
        </p:spPr>
        <p:txBody>
          <a:bodyPr/>
          <a:lstStyle/>
          <a:p>
            <a:pPr>
              <a:buFont typeface="Wingdings" pitchFamily="2" charset="2"/>
              <a:buNone/>
            </a:pPr>
            <a:r>
              <a:rPr lang="tr-TR" b="1" i="1">
                <a:solidFill>
                  <a:srgbClr val="FF99CC"/>
                </a:solidFill>
                <a:effectLst>
                  <a:outerShdw blurRad="38100" dist="38100" dir="2700000" algn="tl">
                    <a:srgbClr val="FFFFFF"/>
                  </a:outerShdw>
                </a:effectLst>
              </a:rPr>
              <a:t>Alkoller:</a:t>
            </a:r>
            <a:r>
              <a:rPr lang="tr-TR" b="1" i="1"/>
              <a:t> </a:t>
            </a:r>
          </a:p>
          <a:p>
            <a:r>
              <a:rPr lang="tr-TR" sz="2400" b="1" i="1"/>
              <a:t>% 70 konsantrasyonlu etil alkol veya izopropil alkol genellikle yüzeylerin sterilizasyonu için kullanılır. </a:t>
            </a:r>
          </a:p>
          <a:p>
            <a:r>
              <a:rPr lang="tr-TR" sz="2400" b="1" i="1"/>
              <a:t>Germisidal etkileri yavaş olan bileşiklerdir, bir diğer deyiş ile germisidal etkilerini göstermek için 4 - 5 dakika gibi süreye ihtiyaç gösterirler. </a:t>
            </a:r>
          </a:p>
          <a:p>
            <a:r>
              <a:rPr lang="tr-TR" sz="2400" b="1" i="1"/>
              <a:t>Sporlara etkisi yoktur. </a:t>
            </a:r>
          </a:p>
        </p:txBody>
      </p:sp>
      <p:sp>
        <p:nvSpPr>
          <p:cNvPr id="47109" name="Rectangle 5"/>
          <p:cNvSpPr>
            <a:spLocks noGrp="1" noChangeArrowheads="1"/>
          </p:cNvSpPr>
          <p:nvPr>
            <p:ph type="body" sz="half" idx="2"/>
          </p:nvPr>
        </p:nvSpPr>
        <p:spPr>
          <a:xfrm>
            <a:off x="4648200" y="2103438"/>
            <a:ext cx="4244975" cy="4565650"/>
          </a:xfrm>
        </p:spPr>
        <p:txBody>
          <a:bodyPr/>
          <a:lstStyle/>
          <a:p>
            <a:r>
              <a:rPr lang="tr-TR" sz="2400" b="1" i="1"/>
              <a:t>Alkol mutlaka su ile karıştırılarak % 70-% 80 (v/v) konsantrasyonda kullanılmalıdır. </a:t>
            </a:r>
          </a:p>
          <a:p>
            <a:r>
              <a:rPr lang="tr-TR" sz="2400" b="1" i="1"/>
              <a:t>Saf alkol, % 70 (v/v) konsantrasyondaki alkole göre daha zayıf etki gösterir. Bunun nedeni saf alkolün hücre duvarındaki proteinleri bloke ederek hücre içine nüfuz edememesidir. </a:t>
            </a:r>
          </a:p>
          <a:p>
            <a:pPr>
              <a:buFont typeface="Wingdings" pitchFamily="2" charset="2"/>
              <a:buNone/>
            </a:pPr>
            <a:endParaRPr lang="tr-TR" sz="2400" b="1" i="1"/>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4"/>
          <p:cNvSpPr>
            <a:spLocks noGrp="1" noChangeArrowheads="1"/>
          </p:cNvSpPr>
          <p:nvPr>
            <p:ph type="title"/>
          </p:nvPr>
        </p:nvSpPr>
        <p:spPr/>
        <p:txBody>
          <a:bodyPr/>
          <a:lstStyle/>
          <a:p>
            <a:r>
              <a:rPr lang="tr-TR" sz="4000" b="1" i="1"/>
              <a:t>Kimyasal Sterilizasyon ve Dezenfeksiyon</a:t>
            </a:r>
          </a:p>
        </p:txBody>
      </p:sp>
      <p:sp>
        <p:nvSpPr>
          <p:cNvPr id="132101" name="Rectangle 5"/>
          <p:cNvSpPr>
            <a:spLocks noGrp="1" noChangeArrowheads="1"/>
          </p:cNvSpPr>
          <p:nvPr>
            <p:ph type="body" sz="half" idx="1"/>
          </p:nvPr>
        </p:nvSpPr>
        <p:spPr>
          <a:xfrm>
            <a:off x="179388" y="1600200"/>
            <a:ext cx="4316412" cy="5257800"/>
          </a:xfrm>
        </p:spPr>
        <p:txBody>
          <a:bodyPr/>
          <a:lstStyle/>
          <a:p>
            <a:pPr>
              <a:lnSpc>
                <a:spcPct val="90000"/>
              </a:lnSpc>
              <a:buFont typeface="Wingdings" pitchFamily="2" charset="2"/>
              <a:buNone/>
            </a:pPr>
            <a:r>
              <a:rPr lang="tr-TR" b="1" i="1">
                <a:solidFill>
                  <a:srgbClr val="FF99CC"/>
                </a:solidFill>
                <a:effectLst>
                  <a:outerShdw blurRad="38100" dist="38100" dir="2700000" algn="tl">
                    <a:srgbClr val="FFFFFF"/>
                  </a:outerShdw>
                </a:effectLst>
              </a:rPr>
              <a:t>Formaldehit:</a:t>
            </a:r>
            <a:r>
              <a:rPr lang="tr-TR" sz="2000" b="1" i="1">
                <a:solidFill>
                  <a:srgbClr val="FF99CC"/>
                </a:solidFill>
                <a:effectLst>
                  <a:outerShdw blurRad="38100" dist="38100" dir="2700000" algn="tl">
                    <a:srgbClr val="FFFFFF"/>
                  </a:outerShdw>
                </a:effectLst>
              </a:rPr>
              <a:t> </a:t>
            </a:r>
          </a:p>
          <a:p>
            <a:pPr>
              <a:lnSpc>
                <a:spcPct val="90000"/>
              </a:lnSpc>
            </a:pPr>
            <a:r>
              <a:rPr lang="tr-TR" sz="2000" b="1" i="1"/>
              <a:t>Dezenfektan olarak, genellikle % 37-40'lık konsantrasyonu ile (formol) sıvı halde; ya da keti polimerize bileşik (paraformaldehit) halinde kullanılır. </a:t>
            </a:r>
          </a:p>
          <a:p>
            <a:pPr>
              <a:lnSpc>
                <a:spcPct val="90000"/>
              </a:lnSpc>
            </a:pPr>
            <a:r>
              <a:rPr lang="tr-TR" sz="2000" b="1" i="1"/>
              <a:t>% 5 konsantrasyonlu formaldehit çözeltisi, bina veya odalarda yüzey sterilizasyonunda etkin bir şekilde kullanılır.</a:t>
            </a:r>
          </a:p>
          <a:p>
            <a:pPr>
              <a:lnSpc>
                <a:spcPct val="90000"/>
              </a:lnSpc>
            </a:pPr>
            <a:r>
              <a:rPr lang="tr-TR" sz="2000" b="1" i="1"/>
              <a:t>Formaldehit, zehirli buharları nedeni ile kullanımına özen gösterilmesi gereken bir bileşiktir.</a:t>
            </a:r>
          </a:p>
        </p:txBody>
      </p:sp>
      <p:sp>
        <p:nvSpPr>
          <p:cNvPr id="132102" name="Rectangle 6"/>
          <p:cNvSpPr>
            <a:spLocks noGrp="1" noChangeArrowheads="1"/>
          </p:cNvSpPr>
          <p:nvPr>
            <p:ph type="body" sz="half" idx="2"/>
          </p:nvPr>
        </p:nvSpPr>
        <p:spPr>
          <a:xfrm>
            <a:off x="4648200" y="1600200"/>
            <a:ext cx="4244975" cy="4530725"/>
          </a:xfrm>
        </p:spPr>
        <p:txBody>
          <a:bodyPr/>
          <a:lstStyle/>
          <a:p>
            <a:pPr>
              <a:lnSpc>
                <a:spcPct val="90000"/>
              </a:lnSpc>
              <a:buFont typeface="Wingdings" pitchFamily="2" charset="2"/>
              <a:buNone/>
            </a:pPr>
            <a:r>
              <a:rPr lang="tr-TR" b="1" i="1">
                <a:solidFill>
                  <a:srgbClr val="FF99CC"/>
                </a:solidFill>
                <a:effectLst>
                  <a:outerShdw blurRad="38100" dist="38100" dir="2700000" algn="tl">
                    <a:srgbClr val="FFFFFF"/>
                  </a:outerShdw>
                </a:effectLst>
              </a:rPr>
              <a:t>Fenol: </a:t>
            </a:r>
          </a:p>
          <a:p>
            <a:pPr>
              <a:lnSpc>
                <a:spcPct val="90000"/>
              </a:lnSpc>
            </a:pPr>
            <a:r>
              <a:rPr lang="tr-TR" sz="2000" b="1" i="1"/>
              <a:t>Kokusu rahatsız edici olduğu gibi, kullanıldıktan sonra yüzeyde yapışkan bir iz bırakır. </a:t>
            </a:r>
          </a:p>
          <a:p>
            <a:pPr>
              <a:lnSpc>
                <a:spcPct val="90000"/>
              </a:lnSpc>
            </a:pPr>
            <a:r>
              <a:rPr lang="tr-TR" sz="2000" b="1" i="1"/>
              <a:t>0- phenylphenol gibi bileşikleri kokusuz ve vegetatif hücrelere karşı oldukça etkilidir. </a:t>
            </a:r>
          </a:p>
          <a:p>
            <a:pPr>
              <a:lnSpc>
                <a:spcPct val="90000"/>
              </a:lnSpc>
            </a:pPr>
            <a:r>
              <a:rPr lang="tr-TR" sz="2000" b="1" i="1"/>
              <a:t>Bakteri sporları etkilenmezler. </a:t>
            </a:r>
          </a:p>
          <a:p>
            <a:pPr>
              <a:lnSpc>
                <a:spcPct val="90000"/>
              </a:lnSpc>
            </a:pPr>
            <a:endParaRPr lang="tr-TR" sz="200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tr-TR" sz="4000" b="1" i="1"/>
              <a:t>Kimyasal Sterilizasyon ve Dezenfeksiyon</a:t>
            </a:r>
          </a:p>
        </p:txBody>
      </p:sp>
      <p:sp>
        <p:nvSpPr>
          <p:cNvPr id="48131" name="Rectangle 3"/>
          <p:cNvSpPr>
            <a:spLocks noGrp="1" noChangeArrowheads="1"/>
          </p:cNvSpPr>
          <p:nvPr>
            <p:ph type="body" sz="half" idx="1"/>
          </p:nvPr>
        </p:nvSpPr>
        <p:spPr>
          <a:xfrm>
            <a:off x="457200" y="1600200"/>
            <a:ext cx="4330700" cy="4852988"/>
          </a:xfrm>
        </p:spPr>
        <p:txBody>
          <a:bodyPr/>
          <a:lstStyle/>
          <a:p>
            <a:pPr>
              <a:lnSpc>
                <a:spcPct val="80000"/>
              </a:lnSpc>
              <a:buFont typeface="Wingdings" pitchFamily="2" charset="2"/>
              <a:buNone/>
            </a:pPr>
            <a:r>
              <a:rPr lang="tr-TR" b="1" i="1">
                <a:solidFill>
                  <a:srgbClr val="FF99CC"/>
                </a:solidFill>
                <a:effectLst>
                  <a:outerShdw blurRad="38100" dist="38100" dir="2700000" algn="tl">
                    <a:srgbClr val="FFFFFF"/>
                  </a:outerShdw>
                </a:effectLst>
              </a:rPr>
              <a:t>Kuarter amonyum bileşikleri:</a:t>
            </a:r>
            <a:r>
              <a:rPr lang="tr-TR" sz="3200" b="1" i="1"/>
              <a:t> </a:t>
            </a:r>
          </a:p>
          <a:p>
            <a:pPr>
              <a:lnSpc>
                <a:spcPct val="80000"/>
              </a:lnSpc>
            </a:pPr>
            <a:r>
              <a:rPr lang="tr-TR" sz="2400" b="1" i="1"/>
              <a:t>Kuvvetli yüzey aktif maddelerdir. </a:t>
            </a:r>
          </a:p>
          <a:p>
            <a:pPr>
              <a:lnSpc>
                <a:spcPct val="80000"/>
              </a:lnSpc>
            </a:pPr>
            <a:r>
              <a:rPr lang="tr-TR" sz="2400" b="1" i="1"/>
              <a:t>Proteinlerle birleştikleri için, seyreltik çözeltilerinin etkinliği protein varlığında zayıflar. </a:t>
            </a:r>
          </a:p>
          <a:p>
            <a:pPr>
              <a:lnSpc>
                <a:spcPct val="80000"/>
              </a:lnSpc>
              <a:buFont typeface="Wingdings" pitchFamily="2" charset="2"/>
              <a:buNone/>
            </a:pPr>
            <a:endParaRPr lang="tr-TR" sz="2400" b="1" i="1"/>
          </a:p>
        </p:txBody>
      </p:sp>
      <p:sp>
        <p:nvSpPr>
          <p:cNvPr id="48132" name="Rectangle 4"/>
          <p:cNvSpPr>
            <a:spLocks noGrp="1" noChangeArrowheads="1"/>
          </p:cNvSpPr>
          <p:nvPr>
            <p:ph type="body" sz="half" idx="2"/>
          </p:nvPr>
        </p:nvSpPr>
        <p:spPr>
          <a:xfrm>
            <a:off x="4864100" y="1600200"/>
            <a:ext cx="4244975" cy="4924425"/>
          </a:xfrm>
        </p:spPr>
        <p:txBody>
          <a:bodyPr/>
          <a:lstStyle/>
          <a:p>
            <a:pPr>
              <a:lnSpc>
                <a:spcPct val="80000"/>
              </a:lnSpc>
            </a:pPr>
            <a:r>
              <a:rPr lang="tr-TR" sz="2400" b="1" i="1"/>
              <a:t>Sabun gibi anyonik deterjanlar ile nötralize olurlar. % 0,1-2 gibi konsantrasyonlarda bakterisidal etkileri olmakla beraber yüksek konsantrasyonlarda dahi sporisit etkileri yoktur. </a:t>
            </a:r>
          </a:p>
          <a:p>
            <a:pPr>
              <a:lnSpc>
                <a:spcPct val="80000"/>
              </a:lnSpc>
            </a:pPr>
            <a:r>
              <a:rPr lang="tr-TR" sz="2400" b="1" i="1"/>
              <a:t>Kokusuz olmaları, yüzeyleri boyamamaları, metallere korozif etki yapmamaları, stabil olmaları, ucuz olmaları ve nispeten toksik olmamaları gibi avantajları vardır.</a:t>
            </a:r>
            <a:endParaRPr lang="tr-TR" sz="240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198438"/>
            <a:ext cx="8229600" cy="1143000"/>
          </a:xfrm>
        </p:spPr>
        <p:txBody>
          <a:bodyPr/>
          <a:lstStyle/>
          <a:p>
            <a:r>
              <a:rPr lang="tr-TR" sz="4000" b="1" i="1"/>
              <a:t>Kimyasal Sterilizasyon ve Dezenfeksiyon</a:t>
            </a:r>
          </a:p>
        </p:txBody>
      </p:sp>
      <p:sp>
        <p:nvSpPr>
          <p:cNvPr id="49155" name="Rectangle 3"/>
          <p:cNvSpPr>
            <a:spLocks noGrp="1" noChangeArrowheads="1"/>
          </p:cNvSpPr>
          <p:nvPr>
            <p:ph type="body" sz="half" idx="1"/>
          </p:nvPr>
        </p:nvSpPr>
        <p:spPr>
          <a:xfrm>
            <a:off x="457200" y="1412875"/>
            <a:ext cx="4330700" cy="5257800"/>
          </a:xfrm>
        </p:spPr>
        <p:txBody>
          <a:bodyPr/>
          <a:lstStyle/>
          <a:p>
            <a:pPr>
              <a:lnSpc>
                <a:spcPct val="80000"/>
              </a:lnSpc>
              <a:buFont typeface="Wingdings" pitchFamily="2" charset="2"/>
              <a:buNone/>
            </a:pPr>
            <a:r>
              <a:rPr lang="tr-TR" b="1" i="1">
                <a:solidFill>
                  <a:srgbClr val="FF99CC"/>
                </a:solidFill>
                <a:effectLst>
                  <a:outerShdw blurRad="38100" dist="38100" dir="2700000" algn="tl">
                    <a:srgbClr val="FFFFFF"/>
                  </a:outerShdw>
                </a:effectLst>
              </a:rPr>
              <a:t>Klor:</a:t>
            </a:r>
            <a:r>
              <a:rPr lang="tr-TR" sz="2400" b="1" i="1">
                <a:solidFill>
                  <a:srgbClr val="FF99CC"/>
                </a:solidFill>
                <a:effectLst>
                  <a:outerShdw blurRad="38100" dist="38100" dir="2700000" algn="tl">
                    <a:srgbClr val="FFFFFF"/>
                  </a:outerShdw>
                </a:effectLst>
              </a:rPr>
              <a:t> </a:t>
            </a:r>
          </a:p>
          <a:p>
            <a:pPr>
              <a:lnSpc>
                <a:spcPct val="80000"/>
              </a:lnSpc>
            </a:pPr>
            <a:r>
              <a:rPr lang="tr-TR" sz="2400" b="1" i="1"/>
              <a:t>Tüm bakterilere, bakteri sporlarına karşı çok geniş sıcaklık sınırlarında dahi etkili olabilen ve dolayısı ile en yaygın kullanım alanı olan dezenfektan maddedir. </a:t>
            </a:r>
          </a:p>
          <a:p>
            <a:pPr>
              <a:lnSpc>
                <a:spcPct val="80000"/>
              </a:lnSpc>
            </a:pPr>
            <a:r>
              <a:rPr lang="tr-TR" sz="2400" b="1" i="1"/>
              <a:t>Proteinler ile birleşir. </a:t>
            </a:r>
          </a:p>
          <a:p>
            <a:pPr>
              <a:lnSpc>
                <a:spcPct val="80000"/>
              </a:lnSpc>
            </a:pPr>
            <a:r>
              <a:rPr lang="tr-TR" sz="2400" b="1" i="1"/>
              <a:t>Gereğinden yüksek konsantrasyonda çözelti hazırlanırsa proteinlerle birleşmeden kalan artık kısım metaller üzerine kuvvetli korozif etki yapar. </a:t>
            </a:r>
          </a:p>
        </p:txBody>
      </p:sp>
      <p:sp>
        <p:nvSpPr>
          <p:cNvPr id="49156" name="Rectangle 4"/>
          <p:cNvSpPr>
            <a:spLocks noGrp="1" noChangeArrowheads="1"/>
          </p:cNvSpPr>
          <p:nvPr>
            <p:ph type="body" sz="half" idx="2"/>
          </p:nvPr>
        </p:nvSpPr>
        <p:spPr>
          <a:xfrm>
            <a:off x="4859338" y="1773238"/>
            <a:ext cx="4038600" cy="4924425"/>
          </a:xfrm>
        </p:spPr>
        <p:txBody>
          <a:bodyPr/>
          <a:lstStyle/>
          <a:p>
            <a:pPr>
              <a:lnSpc>
                <a:spcPct val="80000"/>
              </a:lnSpc>
            </a:pPr>
            <a:r>
              <a:rPr lang="tr-TR" sz="2400" b="1" i="1"/>
              <a:t>Klor çözeltileri zamanla etkilerini kaybederler. Bu nedenle taze hazırlanmış çözeltileri kullanılmalıdır. </a:t>
            </a:r>
          </a:p>
          <a:p>
            <a:pPr>
              <a:lnSpc>
                <a:spcPct val="80000"/>
              </a:lnSpc>
            </a:pPr>
            <a:r>
              <a:rPr lang="tr-TR" sz="2400" b="1" i="1"/>
              <a:t>525 ppm klor çözeltisine % 0,7 düzeyinde iyonik olmayan bir deterjan ilave edilirse çok iyi bir dezenfektan etki elde edilir. </a:t>
            </a:r>
          </a:p>
          <a:p>
            <a:pPr>
              <a:lnSpc>
                <a:spcPct val="80000"/>
              </a:lnSpc>
            </a:pPr>
            <a:endParaRPr lang="tr-TR" sz="240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4" name="Rectangle 4"/>
          <p:cNvSpPr>
            <a:spLocks noGrp="1" noChangeArrowheads="1"/>
          </p:cNvSpPr>
          <p:nvPr>
            <p:ph type="title"/>
          </p:nvPr>
        </p:nvSpPr>
        <p:spPr/>
        <p:txBody>
          <a:bodyPr/>
          <a:lstStyle/>
          <a:p>
            <a:r>
              <a:rPr lang="tr-TR" sz="4000" b="1" i="1"/>
              <a:t>Kimyasal Sterilizasyon ve Dezenfeksiyon</a:t>
            </a:r>
          </a:p>
        </p:txBody>
      </p:sp>
      <p:sp>
        <p:nvSpPr>
          <p:cNvPr id="122885" name="Rectangle 5"/>
          <p:cNvSpPr>
            <a:spLocks noGrp="1" noChangeArrowheads="1"/>
          </p:cNvSpPr>
          <p:nvPr>
            <p:ph type="body" sz="half" idx="1"/>
          </p:nvPr>
        </p:nvSpPr>
        <p:spPr/>
        <p:txBody>
          <a:bodyPr/>
          <a:lstStyle/>
          <a:p>
            <a:pPr>
              <a:lnSpc>
                <a:spcPct val="90000"/>
              </a:lnSpc>
              <a:buFont typeface="Wingdings" pitchFamily="2" charset="2"/>
              <a:buNone/>
            </a:pPr>
            <a:r>
              <a:rPr lang="tr-TR" b="1" i="1">
                <a:solidFill>
                  <a:srgbClr val="FF99CC"/>
                </a:solidFill>
                <a:effectLst>
                  <a:outerShdw blurRad="38100" dist="38100" dir="2700000" algn="tl">
                    <a:srgbClr val="FFFFFF"/>
                  </a:outerShdw>
                </a:effectLst>
              </a:rPr>
              <a:t>İyot bileşikleri:</a:t>
            </a:r>
          </a:p>
          <a:p>
            <a:pPr>
              <a:lnSpc>
                <a:spcPct val="90000"/>
              </a:lnSpc>
            </a:pPr>
            <a:r>
              <a:rPr lang="tr-TR" sz="2400" b="1" i="1"/>
              <a:t>Laboratuvarlarda en yaygın olarak kullanılan dezenfektanlardan birisidir. </a:t>
            </a:r>
          </a:p>
          <a:p>
            <a:pPr>
              <a:lnSpc>
                <a:spcPct val="90000"/>
              </a:lnSpc>
            </a:pPr>
            <a:r>
              <a:rPr lang="tr-TR" sz="2400" b="1" i="1"/>
              <a:t>75 -150 ppm iyot konsantrasyonu, temiz yüzeyler ya da temiz suyun dezenfeksiyonunda etkin bir şekilde kullanılmaktadır. </a:t>
            </a:r>
          </a:p>
        </p:txBody>
      </p:sp>
      <p:sp>
        <p:nvSpPr>
          <p:cNvPr id="122886" name="Rectangle 6"/>
          <p:cNvSpPr>
            <a:spLocks noGrp="1" noChangeArrowheads="1"/>
          </p:cNvSpPr>
          <p:nvPr>
            <p:ph type="body" sz="half" idx="2"/>
          </p:nvPr>
        </p:nvSpPr>
        <p:spPr>
          <a:xfrm>
            <a:off x="4648200" y="2066925"/>
            <a:ext cx="4038600" cy="4530725"/>
          </a:xfrm>
        </p:spPr>
        <p:txBody>
          <a:bodyPr/>
          <a:lstStyle/>
          <a:p>
            <a:pPr>
              <a:lnSpc>
                <a:spcPct val="90000"/>
              </a:lnSpc>
            </a:pPr>
            <a:r>
              <a:rPr lang="tr-TR" sz="2400" b="1" i="1"/>
              <a:t>Konsantrasyon, klorda olduğu gibi dezenfekte edilecek materyaldeki kirlilik ile yakın ilişkilidir. </a:t>
            </a:r>
          </a:p>
          <a:p>
            <a:pPr>
              <a:lnSpc>
                <a:spcPct val="90000"/>
              </a:lnSpc>
            </a:pPr>
            <a:r>
              <a:rPr lang="tr-TR" sz="2400" b="1" i="1"/>
              <a:t>% 50'lik alkol içinde 1600 ppm konsantrasyonlu iyot çözeltisi pek çok bakteri ve bakteri sporları için hızlı bir inaktivasyon etki gösterir. </a:t>
            </a:r>
            <a:endParaRPr lang="tr-TR" sz="2400"/>
          </a:p>
          <a:p>
            <a:pPr>
              <a:lnSpc>
                <a:spcPct val="90000"/>
              </a:lnSpc>
            </a:pPr>
            <a:endParaRPr lang="tr-TR" sz="240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tr-TR" sz="4000" b="1" i="1"/>
              <a:t>Kimyasal Sterilizasyon ve Dezenfeksiyon</a:t>
            </a:r>
          </a:p>
        </p:txBody>
      </p:sp>
      <p:sp>
        <p:nvSpPr>
          <p:cNvPr id="50179" name="Rectangle 3"/>
          <p:cNvSpPr>
            <a:spLocks noGrp="1" noChangeArrowheads="1"/>
          </p:cNvSpPr>
          <p:nvPr>
            <p:ph type="body" sz="half" idx="1"/>
          </p:nvPr>
        </p:nvSpPr>
        <p:spPr>
          <a:xfrm>
            <a:off x="457200" y="1600200"/>
            <a:ext cx="4038600" cy="4997450"/>
          </a:xfrm>
        </p:spPr>
        <p:txBody>
          <a:bodyPr/>
          <a:lstStyle/>
          <a:p>
            <a:pPr>
              <a:lnSpc>
                <a:spcPct val="80000"/>
              </a:lnSpc>
              <a:buFont typeface="Wingdings" pitchFamily="2" charset="2"/>
              <a:buNone/>
            </a:pPr>
            <a:r>
              <a:rPr lang="tr-TR" b="1" i="1">
                <a:solidFill>
                  <a:srgbClr val="FF99CC"/>
                </a:solidFill>
                <a:effectLst>
                  <a:outerShdw blurRad="38100" dist="38100" dir="2700000" algn="tl">
                    <a:srgbClr val="FFFFFF"/>
                  </a:outerShdw>
                </a:effectLst>
              </a:rPr>
              <a:t>Ağır metaller:</a:t>
            </a:r>
            <a:r>
              <a:rPr lang="tr-TR" sz="2400" b="1" i="1">
                <a:solidFill>
                  <a:srgbClr val="FF99CC"/>
                </a:solidFill>
                <a:effectLst>
                  <a:outerShdw blurRad="38100" dist="38100" dir="2700000" algn="tl">
                    <a:srgbClr val="FFFFFF"/>
                  </a:outerShdw>
                </a:effectLst>
              </a:rPr>
              <a:t> </a:t>
            </a:r>
          </a:p>
          <a:p>
            <a:pPr>
              <a:lnSpc>
                <a:spcPct val="80000"/>
              </a:lnSpc>
            </a:pPr>
            <a:r>
              <a:rPr lang="tr-TR" sz="2400" b="1" i="1"/>
              <a:t>Cıva gibi ağır metaller toksik olmaları ve etkilerinin bakterisit değil daha ziyade bakteriostatik olmaları nedenleri ile geniş kullanım alanlarına sahip değildirler. </a:t>
            </a:r>
          </a:p>
          <a:p>
            <a:pPr>
              <a:lnSpc>
                <a:spcPct val="80000"/>
              </a:lnSpc>
            </a:pPr>
            <a:r>
              <a:rPr lang="tr-TR" sz="2400" b="1" i="1"/>
              <a:t>Ancak tohum yüzeylerinin sterilizasyonunda eşitlendirilmiş % 1'lik HgCl</a:t>
            </a:r>
            <a:r>
              <a:rPr lang="tr-TR" sz="2400" b="1" i="1" baseline="-25000"/>
              <a:t>2</a:t>
            </a:r>
            <a:r>
              <a:rPr lang="tr-TR" sz="2400" b="1" i="1"/>
              <a:t> çözeltisi yaygın olarak kullanılmaktadır. </a:t>
            </a:r>
          </a:p>
        </p:txBody>
      </p:sp>
      <p:sp>
        <p:nvSpPr>
          <p:cNvPr id="50180" name="Rectangle 4"/>
          <p:cNvSpPr>
            <a:spLocks noGrp="1" noChangeArrowheads="1"/>
          </p:cNvSpPr>
          <p:nvPr>
            <p:ph type="body" sz="half" idx="2"/>
          </p:nvPr>
        </p:nvSpPr>
        <p:spPr>
          <a:xfrm>
            <a:off x="4648200" y="1600200"/>
            <a:ext cx="4038600" cy="4924425"/>
          </a:xfrm>
        </p:spPr>
        <p:txBody>
          <a:bodyPr/>
          <a:lstStyle/>
          <a:p>
            <a:pPr>
              <a:lnSpc>
                <a:spcPct val="80000"/>
              </a:lnSpc>
              <a:buFont typeface="Wingdings" pitchFamily="2" charset="2"/>
              <a:buNone/>
            </a:pPr>
            <a:r>
              <a:rPr lang="tr-TR" b="1" i="1">
                <a:solidFill>
                  <a:srgbClr val="FF99CC"/>
                </a:solidFill>
                <a:effectLst>
                  <a:outerShdw blurRad="38100" dist="38100" dir="2700000" algn="tl">
                    <a:srgbClr val="FFFFFF"/>
                  </a:outerShdw>
                </a:effectLst>
              </a:rPr>
              <a:t>Peroksitler:</a:t>
            </a:r>
            <a:r>
              <a:rPr lang="tr-TR" sz="2400" b="1" i="1"/>
              <a:t> </a:t>
            </a:r>
          </a:p>
          <a:p>
            <a:pPr>
              <a:lnSpc>
                <a:spcPct val="80000"/>
              </a:lnSpc>
            </a:pPr>
            <a:r>
              <a:rPr lang="tr-TR" sz="2400" b="1" i="1"/>
              <a:t>Hidrojen peroksitin zayıf konsantrasyonu ellerin temizlenmesi amacı ile kullanılabilir. </a:t>
            </a:r>
          </a:p>
          <a:p>
            <a:pPr>
              <a:lnSpc>
                <a:spcPct val="80000"/>
              </a:lnSpc>
            </a:pPr>
            <a:r>
              <a:rPr lang="tr-TR" sz="2400" b="1" i="1"/>
              <a:t>Ancak bunun önemsenmeyecek kadar zayıf bir antimikrobiyal etkisi vardır. </a:t>
            </a:r>
          </a:p>
          <a:p>
            <a:pPr>
              <a:lnSpc>
                <a:spcPct val="80000"/>
              </a:lnSpc>
            </a:pPr>
            <a:r>
              <a:rPr lang="tr-TR" sz="2400" b="1" i="1"/>
              <a:t>Buna karşın düşük pH'da, yüksek konsantrasyondaki hidrojen peroksit etkin bir dezenfektandır. </a:t>
            </a:r>
            <a:endParaRPr lang="tr-TR" sz="240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5" name="Picture 7" descr="Peelable pouches and non-peelable pouches are primarily used for  terminally sterilized medical devices.">
            <a:hlinkClick r:id="rId2"/>
          </p:cNvPr>
          <p:cNvPicPr>
            <a:picLocks noChangeAspect="1" noChangeArrowheads="1"/>
          </p:cNvPicPr>
          <p:nvPr/>
        </p:nvPicPr>
        <p:blipFill>
          <a:blip r:embed="rId3"/>
          <a:srcRect/>
          <a:stretch>
            <a:fillRect/>
          </a:stretch>
        </p:blipFill>
        <p:spPr bwMode="auto">
          <a:xfrm>
            <a:off x="4787900" y="2278063"/>
            <a:ext cx="4176713" cy="4464050"/>
          </a:xfrm>
          <a:prstGeom prst="rect">
            <a:avLst/>
          </a:prstGeom>
          <a:noFill/>
          <a:ln w="38100">
            <a:solidFill>
              <a:srgbClr val="FF0000"/>
            </a:solidFill>
            <a:miter lim="800000"/>
            <a:headEnd/>
            <a:tailEnd/>
          </a:ln>
        </p:spPr>
      </p:pic>
      <p:pic>
        <p:nvPicPr>
          <p:cNvPr id="12297" name="Picture 9" descr="Lidding materials are sold in a variety of forms depending on the application: rollstock and lidstock, in rectangular or custom die cut shapes.">
            <a:hlinkClick r:id="rId4"/>
          </p:cNvPr>
          <p:cNvPicPr>
            <a:picLocks noChangeAspect="1" noChangeArrowheads="1"/>
          </p:cNvPicPr>
          <p:nvPr/>
        </p:nvPicPr>
        <p:blipFill>
          <a:blip r:embed="rId5"/>
          <a:srcRect/>
          <a:stretch>
            <a:fillRect/>
          </a:stretch>
        </p:blipFill>
        <p:spPr bwMode="auto">
          <a:xfrm>
            <a:off x="250825" y="260350"/>
            <a:ext cx="1800225" cy="1800225"/>
          </a:xfrm>
          <a:prstGeom prst="rect">
            <a:avLst/>
          </a:prstGeom>
          <a:noFill/>
          <a:ln w="38100">
            <a:solidFill>
              <a:srgbClr val="FF0000"/>
            </a:solidFill>
            <a:miter lim="800000"/>
            <a:headEnd/>
            <a:tailEnd/>
          </a:ln>
        </p:spPr>
      </p:pic>
      <p:pic>
        <p:nvPicPr>
          <p:cNvPr id="12299" name="Picture 11" descr="Beacon offers the most advanced medical grade materials, including Dupont Tyvek, single and multilayer films, medical grade paper, and laminations containing foil, paper and film">
            <a:hlinkClick r:id="rId6"/>
          </p:cNvPr>
          <p:cNvPicPr>
            <a:picLocks noChangeAspect="1" noChangeArrowheads="1"/>
          </p:cNvPicPr>
          <p:nvPr/>
        </p:nvPicPr>
        <p:blipFill>
          <a:blip r:embed="rId7"/>
          <a:srcRect/>
          <a:stretch>
            <a:fillRect/>
          </a:stretch>
        </p:blipFill>
        <p:spPr bwMode="auto">
          <a:xfrm>
            <a:off x="250825" y="2278063"/>
            <a:ext cx="4176713" cy="4464050"/>
          </a:xfrm>
          <a:prstGeom prst="rect">
            <a:avLst/>
          </a:prstGeom>
          <a:noFill/>
          <a:ln w="38100">
            <a:solidFill>
              <a:srgbClr val="FF0000"/>
            </a:solidFill>
            <a:miter lim="800000"/>
            <a:headEnd/>
            <a:tailEnd/>
          </a:ln>
        </p:spPr>
      </p:pic>
      <p:pic>
        <p:nvPicPr>
          <p:cNvPr id="12300" name="Picture 12" descr="Beacon Converters - Medical Device and Pharmaceutical Industry Sterilization Packaging">
            <a:hlinkClick r:id="rId8"/>
          </p:cNvPr>
          <p:cNvPicPr>
            <a:picLocks noChangeAspect="1" noChangeArrowheads="1"/>
          </p:cNvPicPr>
          <p:nvPr>
            <p:ph type="title"/>
          </p:nvPr>
        </p:nvPicPr>
        <p:blipFill>
          <a:blip r:embed="rId9"/>
          <a:srcRect/>
          <a:stretch>
            <a:fillRect/>
          </a:stretch>
        </p:blipFill>
        <p:spPr>
          <a:xfrm>
            <a:off x="7164388" y="260350"/>
            <a:ext cx="1800225" cy="1800225"/>
          </a:xfrm>
          <a:noFill/>
          <a:ln w="38100">
            <a:solidFill>
              <a:srgbClr val="FF0000"/>
            </a:solidFill>
          </a:ln>
        </p:spPr>
      </p:pic>
    </p:spTree>
  </p:cSld>
  <p:clrMapOvr>
    <a:masterClrMapping/>
  </p:clrMapOvr>
</p:sld>
</file>

<file path=ppt/theme/theme1.xml><?xml version="1.0" encoding="utf-8"?>
<a:theme xmlns:a="http://schemas.openxmlformats.org/drawingml/2006/main" name="default">
  <a:themeElements>
    <a:clrScheme name="defaul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fontScheme name="defaul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default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default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default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default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default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default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default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650</TotalTime>
  <Words>4486</Words>
  <Application>Microsoft Office PowerPoint</Application>
  <PresentationFormat>Ekran Gösterisi (4:3)</PresentationFormat>
  <Paragraphs>436</Paragraphs>
  <Slides>66</Slides>
  <Notes>0</Notes>
  <HiddenSlides>0</HiddenSlides>
  <MMClips>0</MMClips>
  <ScaleCrop>false</ScaleCrop>
  <HeadingPairs>
    <vt:vector size="6" baseType="variant">
      <vt:variant>
        <vt:lpstr>Kullanılan Yazı Tipleri</vt:lpstr>
      </vt:variant>
      <vt:variant>
        <vt:i4>3</vt:i4>
      </vt:variant>
      <vt:variant>
        <vt:lpstr>Tasarım Şablonu</vt:lpstr>
      </vt:variant>
      <vt:variant>
        <vt:i4>1</vt:i4>
      </vt:variant>
      <vt:variant>
        <vt:lpstr>Slayt Başlıkları</vt:lpstr>
      </vt:variant>
      <vt:variant>
        <vt:i4>66</vt:i4>
      </vt:variant>
    </vt:vector>
  </HeadingPairs>
  <TitlesOfParts>
    <vt:vector size="70" baseType="lpstr">
      <vt:lpstr>Arial</vt:lpstr>
      <vt:lpstr>Times New Roman</vt:lpstr>
      <vt:lpstr>Wingdings</vt:lpstr>
      <vt:lpstr>default</vt:lpstr>
      <vt:lpstr>Sterilizasyon ve Dezenfeksiyon</vt:lpstr>
      <vt:lpstr>Tarihçe</vt:lpstr>
      <vt:lpstr>Tarihçe</vt:lpstr>
      <vt:lpstr>Tarihçe</vt:lpstr>
      <vt:lpstr>Tarihçe</vt:lpstr>
      <vt:lpstr>Sterilizasyon</vt:lpstr>
      <vt:lpstr>Sterilizasyon</vt:lpstr>
      <vt:lpstr>Sterilizasyon</vt:lpstr>
      <vt:lpstr>Dezenfeksiyon</vt:lpstr>
      <vt:lpstr>Dezenfeksiyon</vt:lpstr>
      <vt:lpstr>Pastörizasyon</vt:lpstr>
      <vt:lpstr>Sterilizasyon şekilleri</vt:lpstr>
      <vt:lpstr>Isı ile sterilizasyon</vt:lpstr>
      <vt:lpstr>Basınçlı buhar ile sterilizasyon</vt:lpstr>
      <vt:lpstr>Otoklavda Sterilizasyon</vt:lpstr>
      <vt:lpstr>Basınç - Sıcaklık ilişkisi </vt:lpstr>
      <vt:lpstr>Basınçlı su buharı ile sterilizasyon</vt:lpstr>
      <vt:lpstr>Sterilize edilecek hacıma göre 121° C 'daki otoklavlama süresi </vt:lpstr>
      <vt:lpstr>Basınçlı su buharı ile sterilizasyon </vt:lpstr>
      <vt:lpstr>Basınçlı su buharı ile sterilizasyon</vt:lpstr>
      <vt:lpstr>Tindalizasyon</vt:lpstr>
      <vt:lpstr>Kuru sıcak hava ile sterilizasyon</vt:lpstr>
      <vt:lpstr>Kuru hava ile sterilizasyon Pasteur fırınında sterilize edilecek malzemenin cihaza doldurulmasında  dikkat edilmesi gereken hususlar: </vt:lpstr>
      <vt:lpstr>Kuru hava ile sterilizasyon Pasteur fırınında sterilize edilecek malzemenin cihaza doldurulmasında  dikkat edilmesi gereken hususlar:</vt:lpstr>
      <vt:lpstr>Filtre ile sterilizasyon </vt:lpstr>
      <vt:lpstr>Filtre ile sterilizasyon</vt:lpstr>
      <vt:lpstr>Filtre ile sterilizasyon</vt:lpstr>
      <vt:lpstr>Filtre ile sterilizasyon</vt:lpstr>
      <vt:lpstr>Filtre ile sterilizasyon</vt:lpstr>
      <vt:lpstr>Filtre ile sterilizasyon</vt:lpstr>
      <vt:lpstr>Radyasyon ile sterilizasyon</vt:lpstr>
      <vt:lpstr>Ultraviyole Radyasyonu</vt:lpstr>
      <vt:lpstr>Ultraviyole Radyasyonu</vt:lpstr>
      <vt:lpstr>Ultraviyole Radyasyonu</vt:lpstr>
      <vt:lpstr>Sterilizasyon (Sterilliğin) Kontrolü </vt:lpstr>
      <vt:lpstr>Bakteriyolojik indikatörler </vt:lpstr>
      <vt:lpstr>Bakteriyolojik indikatörler</vt:lpstr>
      <vt:lpstr>Bakteriyolojik indikatörler</vt:lpstr>
      <vt:lpstr>Bakteriyolojik indikatörler</vt:lpstr>
      <vt:lpstr>Bakteriyolojik İndikatörler</vt:lpstr>
      <vt:lpstr>Kimyasal indikatörler</vt:lpstr>
      <vt:lpstr>Kimyasal indikatörler</vt:lpstr>
      <vt:lpstr>Kimyasal indikatörler</vt:lpstr>
      <vt:lpstr>Sterilizasyonda kullanılan kimyasal indikatörler </vt:lpstr>
      <vt:lpstr>Elektrikli indikatörler</vt:lpstr>
      <vt:lpstr>Elektrikli indikatörler</vt:lpstr>
      <vt:lpstr>Kimyasal Sterilizasyon ve Dezenfeksiyon </vt:lpstr>
      <vt:lpstr>Kimyasal Sterilizasyon ve Dezenfeksiyon</vt:lpstr>
      <vt:lpstr>Kimyasal maddelerin mikroorganizmalar üzerine öldürücü veya üremeyi durdurucu özelliklerini etkileyen faktörler</vt:lpstr>
      <vt:lpstr>Kimyasal maddelerin mikroorganizmalar üzerine öldürücü veya üremeyi durdurucu özelliklerini etkileyen faktörler</vt:lpstr>
      <vt:lpstr>Kimyasal maddelerin mikroorganizmalar üzerine öldürücü veya üremeyi durdurucu özelliklerini etkileyen faktörler</vt:lpstr>
      <vt:lpstr>Dezenfeksiyonda kullanılan maddelerde aranan özellikler</vt:lpstr>
      <vt:lpstr>Fenol katsayısı  (Riedel-Walker testi = phenol coefficient = RW coefficient) </vt:lpstr>
      <vt:lpstr>Dezenfektan ve Antiseptik Maddelerin Etki Mekanizmaları</vt:lpstr>
      <vt:lpstr>2) Hücre proteinlerini denatüre ederek etki gösterenler</vt:lpstr>
      <vt:lpstr>Dezenfektan ve Antiseptik Maddelerin Etki Mekanizmaları</vt:lpstr>
      <vt:lpstr>3) Mikroorganizma enzimlerinin işlevlerini bozarak etki gösteren dezenfektanlar</vt:lpstr>
      <vt:lpstr>3) Mikroorganizma enzimlerinin işlevlerini bozarak etki gösteren dezenfektanlar</vt:lpstr>
      <vt:lpstr>4) Nükleik asit üzerine etkili dezenfektanlar</vt:lpstr>
      <vt:lpstr>Kimyasal Sterilizasyon ve Dezenfeksiyon</vt:lpstr>
      <vt:lpstr>Kimyasal Sterilizasyon ve Dezenfeksiyon</vt:lpstr>
      <vt:lpstr>Kimyasal Sterilizasyon ve Dezenfeksiyon</vt:lpstr>
      <vt:lpstr>Kimyasal Sterilizasyon ve Dezenfeksiyon</vt:lpstr>
      <vt:lpstr>Kimyasal Sterilizasyon ve Dezenfeksiyon</vt:lpstr>
      <vt:lpstr>Kimyasal Sterilizasyon ve Dezenfeksiyon</vt:lpstr>
      <vt:lpstr>Slayt 66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Sterilizasyon ve Dezenfeksiyon</dc:title>
  <dc:creator>CEREN</dc:creator>
  <cp:lastModifiedBy>Mehmet Kıyan</cp:lastModifiedBy>
  <cp:revision>61</cp:revision>
  <dcterms:created xsi:type="dcterms:W3CDTF">2007-10-18T18:10:39Z</dcterms:created>
  <dcterms:modified xsi:type="dcterms:W3CDTF">2009-12-14T13:55:39Z</dcterms:modified>
</cp:coreProperties>
</file>