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71"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660"/>
  </p:normalViewPr>
  <p:slideViewPr>
    <p:cSldViewPr snapToGrid="0">
      <p:cViewPr varScale="1">
        <p:scale>
          <a:sx n="64" d="100"/>
          <a:sy n="64" d="100"/>
        </p:scale>
        <p:origin x="78"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notesMaster" Target="notesMasters/notesMaster1.xml" /><Relationship Id="rId3" Type="http://schemas.openxmlformats.org/officeDocument/2006/relationships/slide" Target="slides/slide2.xml" /><Relationship Id="rId21"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slide" Target="slides/slide14.xml" /><Relationship Id="rId10" Type="http://schemas.openxmlformats.org/officeDocument/2006/relationships/slide" Target="slides/slide9.xml" /><Relationship Id="rId19"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a:extLst>
              <a:ext uri="{FF2B5EF4-FFF2-40B4-BE49-F238E27FC236}">
                <a16:creationId xmlns:a16="http://schemas.microsoft.com/office/drawing/2014/main" id="{334FC7A5-273F-4A2B-B465-1B9279724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a:extLst>
              <a:ext uri="{FF2B5EF4-FFF2-40B4-BE49-F238E27FC236}">
                <a16:creationId xmlns:a16="http://schemas.microsoft.com/office/drawing/2014/main" id="{6EB08AFA-CF2E-49B0-9F27-197A8E221C2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408B91-FC1A-4B50-9CE5-6E7B22D991CE}" type="datetimeFigureOut">
              <a:rPr lang="tr-TR" smtClean="0"/>
              <a:t>14.12.2019</a:t>
            </a:fld>
            <a:endParaRPr lang="tr-TR"/>
          </a:p>
        </p:txBody>
      </p:sp>
      <p:sp>
        <p:nvSpPr>
          <p:cNvPr id="4" name="Slayt Resmi Yer Tutucusu 3">
            <a:extLst>
              <a:ext uri="{FF2B5EF4-FFF2-40B4-BE49-F238E27FC236}">
                <a16:creationId xmlns:a16="http://schemas.microsoft.com/office/drawing/2014/main" id="{181D6B10-5143-48D9-BECF-965274C5C7AD}"/>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a:extLst>
              <a:ext uri="{FF2B5EF4-FFF2-40B4-BE49-F238E27FC236}">
                <a16:creationId xmlns:a16="http://schemas.microsoft.com/office/drawing/2014/main" id="{5B5BE9D6-ED17-4792-9D2B-A78AB8B69F08}"/>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a:extLst>
              <a:ext uri="{FF2B5EF4-FFF2-40B4-BE49-F238E27FC236}">
                <a16:creationId xmlns:a16="http://schemas.microsoft.com/office/drawing/2014/main" id="{BB3B4366-2713-487E-8761-37D246B6F2A6}"/>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a:extLst>
              <a:ext uri="{FF2B5EF4-FFF2-40B4-BE49-F238E27FC236}">
                <a16:creationId xmlns:a16="http://schemas.microsoft.com/office/drawing/2014/main" id="{D8FD8BD5-5A36-48A2-8695-1E370765B6EB}"/>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A51803-B301-422C-8325-B5DFD6C312AA}" type="slidenum">
              <a:rPr lang="tr-TR" smtClean="0"/>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sz="1200" b="0" i="0" kern="1200" dirty="0">
                <a:solidFill>
                  <a:schemeClr val="tx1"/>
                </a:solidFill>
                <a:effectLst/>
                <a:latin typeface="+mn-lt"/>
                <a:ea typeface="+mn-ea"/>
                <a:cs typeface="+mn-cs"/>
              </a:rPr>
              <a:t>EKSTRAPOLASYON: Bir zaman dizisinin kapsadığı dönemin veya verilerin dışındaki değerlerin geçmiş değerlerden hareketle tahmin edilmesi.</a:t>
            </a:r>
            <a:endParaRPr lang="tr-TR" dirty="0"/>
          </a:p>
        </p:txBody>
      </p:sp>
      <p:sp>
        <p:nvSpPr>
          <p:cNvPr id="4" name="Slayt Numarası Yer Tutucusu 3"/>
          <p:cNvSpPr>
            <a:spLocks noGrp="1"/>
          </p:cNvSpPr>
          <p:nvPr>
            <p:ph type="sldNum" sz="quarter" idx="5"/>
          </p:nvPr>
        </p:nvSpPr>
        <p:spPr/>
        <p:txBody>
          <a:bodyPr/>
          <a:lstStyle/>
          <a:p>
            <a:fld id="{93D0C842-D881-47BF-9436-48E20814723C}" type="slidenum">
              <a:rPr lang="tr-TR" smtClean="0"/>
              <a:t>5</a:t>
            </a:fld>
            <a:endParaRPr lang="tr-TR"/>
          </a:p>
        </p:txBody>
      </p:sp>
    </p:spTree>
    <p:extLst>
      <p:ext uri="{BB962C8B-B14F-4D97-AF65-F5344CB8AC3E}">
        <p14:creationId xmlns:p14="http://schemas.microsoft.com/office/powerpoint/2010/main" val="16214337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tr-TR"/>
              <a:t>Asıl başlık stilini düzenlemek için tıklayın</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8C097BA9-7E1E-4A9C-AE18-EB3F9F79422C}" type="datetimeFigureOut">
              <a:rPr lang="tr-TR" smtClean="0"/>
              <a:t>14.12.2019</a:t>
            </a:fld>
            <a:endParaRPr lang="tr-TR"/>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tr-TR"/>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014A2DD3-71C2-435B-94A2-F55DB374771F}" type="slidenum">
              <a:rPr lang="tr-TR" smtClean="0"/>
              <a:t>‹#›</a:t>
            </a:fld>
            <a:endParaRPr lang="tr-TR"/>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26446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C097BA9-7E1E-4A9C-AE18-EB3F9F79422C}" type="datetimeFigureOut">
              <a:rPr lang="tr-TR" smtClean="0"/>
              <a:t>14.12.2019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2792473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tr-TR"/>
              <a:t>Asıl başlık stilini düzenlemek için tıklayın</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8C097BA9-7E1E-4A9C-AE18-EB3F9F79422C}" type="datetimeFigureOut">
              <a:rPr lang="tr-TR" smtClean="0"/>
              <a:t>14.12.2019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497158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tr-TR"/>
              <a:t>Asıl başlık stilini düzenlemek için tıklayın</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8C097BA9-7E1E-4A9C-AE18-EB3F9F79422C}" type="datetimeFigureOut">
              <a:rPr lang="tr-TR" smtClean="0"/>
              <a:t>14.12.2019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3388915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12" name="Content Placeholder 3"/>
          <p:cNvSpPr>
            <a:spLocks noGrp="1"/>
          </p:cNvSpPr>
          <p:nvPr>
            <p:ph sz="quarter" idx="13"/>
          </p:nvPr>
        </p:nvSpPr>
        <p:spPr>
          <a:xfrm>
            <a:off x="685802" y="2861733"/>
            <a:ext cx="5088712" cy="2512852"/>
          </a:xfrm>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13" name="Content Placeholder 5"/>
          <p:cNvSpPr>
            <a:spLocks noGrp="1"/>
          </p:cNvSpPr>
          <p:nvPr>
            <p:ph sz="quarter" idx="14"/>
          </p:nvPr>
        </p:nvSpPr>
        <p:spPr>
          <a:xfrm>
            <a:off x="5993969" y="2861733"/>
            <a:ext cx="5088713" cy="2512852"/>
          </a:xfrm>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8C097BA9-7E1E-4A9C-AE18-EB3F9F79422C}" type="datetimeFigureOut">
              <a:rPr lang="tr-TR" smtClean="0"/>
              <a:t>14.12.2019</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2353666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8C097BA9-7E1E-4A9C-AE18-EB3F9F79422C}" type="datetimeFigureOut">
              <a:rPr lang="tr-TR" smtClean="0"/>
              <a:t>14.12.2019</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1477652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097BA9-7E1E-4A9C-AE18-EB3F9F79422C}" type="datetimeFigureOut">
              <a:rPr lang="tr-TR" smtClean="0"/>
              <a:t>14.12.2019</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1451962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tr-TR"/>
              <a:t>Asıl başlık stilini düzenlemek için tıklayın</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8C097BA9-7E1E-4A9C-AE18-EB3F9F79422C}" type="datetimeFigureOut">
              <a:rPr lang="tr-TR" smtClean="0"/>
              <a:t>14.12.2019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2998482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8C097BA9-7E1E-4A9C-AE18-EB3F9F79422C}" type="datetimeFigureOut">
              <a:rPr lang="tr-TR" smtClean="0"/>
              <a:t>14.12.2019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1156074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8C097BA9-7E1E-4A9C-AE18-EB3F9F79422C}" type="datetimeFigureOut">
              <a:rPr lang="tr-TR" smtClean="0"/>
              <a:t>14.12.2019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2077747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tr-TR"/>
              <a:t>Asıl başlık stilini düzenlemek için tıklayın</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8C097BA9-7E1E-4A9C-AE18-EB3F9F79422C}" type="datetimeFigureOut">
              <a:rPr lang="tr-TR" smtClean="0"/>
              <a:t>14.12.2019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31435419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tr-TR"/>
              <a:t>Asıl başlık stilini düzenlemek için tıklayın</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8C097BA9-7E1E-4A9C-AE18-EB3F9F79422C}" type="datetimeFigureOut">
              <a:rPr lang="tr-TR" smtClean="0"/>
              <a:t>14.12.2019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14A2DD3-71C2-435B-94A2-F55DB374771F}" type="slidenum">
              <a:rPr lang="tr-TR" smtClean="0"/>
              <a:t>‹#›</a:t>
            </a:fld>
            <a:endParaRPr lang="tr-TR"/>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766498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tr-TR"/>
              <a:t>Asıl başlık stilini düzenlemek için tıklayın</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fld id="{8C097BA9-7E1E-4A9C-AE18-EB3F9F79422C}" type="datetimeFigureOut">
              <a:rPr lang="tr-TR" smtClean="0"/>
              <a:t>14.12.2019</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7432878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Sütu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tr-TR"/>
              <a:t>Asıl başlık stilini düzenlemek için tıklayın</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3" name="Date Placeholder 2"/>
          <p:cNvSpPr>
            <a:spLocks noGrp="1"/>
          </p:cNvSpPr>
          <p:nvPr>
            <p:ph type="dt" sz="half" idx="10"/>
          </p:nvPr>
        </p:nvSpPr>
        <p:spPr/>
        <p:txBody>
          <a:bodyPr/>
          <a:lstStyle/>
          <a:p>
            <a:fld id="{8C097BA9-7E1E-4A9C-AE18-EB3F9F79422C}" type="datetimeFigureOut">
              <a:rPr lang="tr-TR" smtClean="0"/>
              <a:t>14.12.2019</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17410589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Resim Sütunu">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tr-TR"/>
              <a:t>Asıl başlık stilini düzenlemek için tıklayın</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tıklayın</a:t>
            </a:r>
          </a:p>
        </p:txBody>
      </p:sp>
      <p:sp>
        <p:nvSpPr>
          <p:cNvPr id="3" name="Date Placeholder 2"/>
          <p:cNvSpPr>
            <a:spLocks noGrp="1"/>
          </p:cNvSpPr>
          <p:nvPr>
            <p:ph type="dt" sz="half" idx="10"/>
          </p:nvPr>
        </p:nvSpPr>
        <p:spPr/>
        <p:txBody>
          <a:bodyPr/>
          <a:lstStyle/>
          <a:p>
            <a:fld id="{8C097BA9-7E1E-4A9C-AE18-EB3F9F79422C}" type="datetimeFigureOut">
              <a:rPr lang="tr-TR" smtClean="0"/>
              <a:t>14.12.2019</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5547008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tr-TR"/>
              <a:t>Asıl başlık stilini düzenlemek için tıklayın</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C097BA9-7E1E-4A9C-AE18-EB3F9F79422C}" type="datetimeFigureOut">
              <a:rPr lang="tr-TR" smtClean="0"/>
              <a:t>14.12.2019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28805402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tr-TR"/>
              <a:t>Asıl başlık stilini düzenlemek için tıklayın</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C097BA9-7E1E-4A9C-AE18-EB3F9F79422C}" type="datetimeFigureOut">
              <a:rPr lang="tr-TR" smtClean="0"/>
              <a:t>14.12.2019</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14A2DD3-71C2-435B-94A2-F55DB374771F}" type="slidenum">
              <a:rPr lang="tr-TR" smtClean="0"/>
              <a:t>‹#›</a:t>
            </a:fld>
            <a:endParaRPr lang="tr-TR"/>
          </a:p>
        </p:txBody>
      </p:sp>
    </p:spTree>
    <p:extLst>
      <p:ext uri="{BB962C8B-B14F-4D97-AF65-F5344CB8AC3E}">
        <p14:creationId xmlns:p14="http://schemas.microsoft.com/office/powerpoint/2010/main" val="3454230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3.jp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8C097BA9-7E1E-4A9C-AE18-EB3F9F79422C}" type="datetimeFigureOut">
              <a:rPr lang="tr-TR" smtClean="0"/>
              <a:t>14.12.2019</a:t>
            </a:fld>
            <a:endParaRPr lang="tr-TR"/>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tr-TR"/>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014A2DD3-71C2-435B-94A2-F55DB374771F}" type="slidenum">
              <a:rPr lang="tr-TR" smtClean="0"/>
              <a:t>‹#›</a:t>
            </a:fld>
            <a:endParaRPr lang="tr-TR"/>
          </a:p>
        </p:txBody>
      </p:sp>
    </p:spTree>
    <p:extLst>
      <p:ext uri="{BB962C8B-B14F-4D97-AF65-F5344CB8AC3E}">
        <p14:creationId xmlns:p14="http://schemas.microsoft.com/office/powerpoint/2010/main" val="12975137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4.jpg"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5.jpg" /><Relationship Id="rId2" Type="http://schemas.openxmlformats.org/officeDocument/2006/relationships/hyperlink" Target="http://www.cevrebilinci.com/propolis-nedir-propolisin-faydalari-nelerdir-nasil-kullanilir/" TargetMode="Externa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 /></Relationships>
</file>

<file path=ppt/slides/_rels/slide8.xml.rels><?xml version="1.0" encoding="UTF-8" standalone="yes"?>
<Relationships xmlns="http://schemas.openxmlformats.org/package/2006/relationships"><Relationship Id="rId2" Type="http://schemas.openxmlformats.org/officeDocument/2006/relationships/image" Target="../media/image7.jp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8.jpg" /><Relationship Id="rId2" Type="http://schemas.openxmlformats.org/officeDocument/2006/relationships/hyperlink" Target="https://www.ncbi.nlm.nih.gov/pmc/articles/PMC4276980/" TargetMode="Externa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13529339-4A93-4B83-90E2-3DAE803275C5}"/>
              </a:ext>
            </a:extLst>
          </p:cNvPr>
          <p:cNvSpPr>
            <a:spLocks noGrp="1"/>
          </p:cNvSpPr>
          <p:nvPr>
            <p:ph type="ctrTitle"/>
          </p:nvPr>
        </p:nvSpPr>
        <p:spPr>
          <a:xfrm rot="21420000">
            <a:off x="904453" y="901195"/>
            <a:ext cx="9755187" cy="2766528"/>
          </a:xfrm>
        </p:spPr>
        <p:txBody>
          <a:bodyPr anchor="ctr"/>
          <a:lstStyle/>
          <a:p>
            <a:pPr algn="ctr"/>
            <a:r>
              <a:rPr lang="tr-TR" dirty="0"/>
              <a:t>BESLENME VE SAĞLIK</a:t>
            </a:r>
          </a:p>
        </p:txBody>
      </p:sp>
    </p:spTree>
    <p:extLst>
      <p:ext uri="{BB962C8B-B14F-4D97-AF65-F5344CB8AC3E}">
        <p14:creationId xmlns:p14="http://schemas.microsoft.com/office/powerpoint/2010/main" val="2850777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706B2A-3C51-46D0-9589-8490311969CD}"/>
              </a:ext>
            </a:extLst>
          </p:cNvPr>
          <p:cNvSpPr>
            <a:spLocks noGrp="1"/>
          </p:cNvSpPr>
          <p:nvPr>
            <p:ph type="ctrTitle"/>
          </p:nvPr>
        </p:nvSpPr>
        <p:spPr>
          <a:xfrm rot="21420000">
            <a:off x="775169" y="507179"/>
            <a:ext cx="9755187" cy="897310"/>
          </a:xfrm>
        </p:spPr>
        <p:txBody>
          <a:bodyPr>
            <a:normAutofit fontScale="90000"/>
          </a:bodyPr>
          <a:lstStyle/>
          <a:p>
            <a:r>
              <a:rPr lang="tr-TR" dirty="0"/>
              <a:t>Arı poleni</a:t>
            </a:r>
          </a:p>
        </p:txBody>
      </p:sp>
      <p:sp>
        <p:nvSpPr>
          <p:cNvPr id="3" name="Alt Başlık 2">
            <a:extLst>
              <a:ext uri="{FF2B5EF4-FFF2-40B4-BE49-F238E27FC236}">
                <a16:creationId xmlns:a16="http://schemas.microsoft.com/office/drawing/2014/main" id="{5BC71346-2E27-4C40-9D65-92038BA6589B}"/>
              </a:ext>
            </a:extLst>
          </p:cNvPr>
          <p:cNvSpPr>
            <a:spLocks noGrp="1"/>
          </p:cNvSpPr>
          <p:nvPr>
            <p:ph type="subTitle" idx="1"/>
          </p:nvPr>
        </p:nvSpPr>
        <p:spPr>
          <a:xfrm rot="21420000">
            <a:off x="1105265" y="1291030"/>
            <a:ext cx="9203619" cy="3209534"/>
          </a:xfrm>
        </p:spPr>
        <p:txBody>
          <a:bodyPr/>
          <a:lstStyle/>
          <a:p>
            <a:pPr marL="342900" indent="-342900">
              <a:buFont typeface="+mj-lt"/>
              <a:buAutoNum type="arabicPeriod"/>
            </a:pPr>
            <a:r>
              <a:rPr lang="tr-TR" sz="1800" dirty="0"/>
              <a:t>Nedir?</a:t>
            </a:r>
          </a:p>
          <a:p>
            <a:pPr marL="342900" indent="-342900">
              <a:buFont typeface="+mj-lt"/>
              <a:buAutoNum type="arabicPeriod"/>
            </a:pPr>
            <a:r>
              <a:rPr lang="tr-TR" sz="1800" dirty="0"/>
              <a:t>İÇİNDE NELER BULUNUR?</a:t>
            </a:r>
          </a:p>
          <a:p>
            <a:pPr marL="342900" indent="-342900">
              <a:buFont typeface="+mj-lt"/>
              <a:buAutoNum type="arabicPeriod"/>
            </a:pPr>
            <a:r>
              <a:rPr lang="tr-TR" sz="1800" dirty="0"/>
              <a:t>Faydaları nelerdir?</a:t>
            </a:r>
          </a:p>
          <a:p>
            <a:pPr marL="342900" indent="-342900">
              <a:buFont typeface="+mj-lt"/>
              <a:buAutoNum type="arabicPeriod"/>
            </a:pPr>
            <a:r>
              <a:rPr lang="tr-TR" sz="1800" dirty="0"/>
              <a:t>Zararları ve sınırlılıkları nelerdir?</a:t>
            </a:r>
          </a:p>
          <a:p>
            <a:pPr marL="342900" indent="-342900">
              <a:buFont typeface="+mj-lt"/>
              <a:buAutoNum type="arabicPeriod"/>
            </a:pPr>
            <a:r>
              <a:rPr lang="tr-TR" sz="1800" dirty="0"/>
              <a:t>performansa etkileri nelerdir?</a:t>
            </a:r>
          </a:p>
          <a:p>
            <a:pPr marL="342900" indent="-342900">
              <a:buFont typeface="+mj-lt"/>
              <a:buAutoNum type="arabicPeriod"/>
            </a:pPr>
            <a:r>
              <a:rPr lang="tr-TR" sz="1800" dirty="0"/>
              <a:t>Nasıl kullanılır?</a:t>
            </a:r>
          </a:p>
          <a:p>
            <a:pPr marL="342900" indent="-342900">
              <a:buFont typeface="+mj-lt"/>
              <a:buAutoNum type="arabicPeriod"/>
            </a:pPr>
            <a:r>
              <a:rPr lang="tr-TR" sz="1800" dirty="0"/>
              <a:t>KİMLER KULLANIR?</a:t>
            </a:r>
          </a:p>
        </p:txBody>
      </p:sp>
      <p:pic>
        <p:nvPicPr>
          <p:cNvPr id="5" name="Resim 4">
            <a:extLst>
              <a:ext uri="{FF2B5EF4-FFF2-40B4-BE49-F238E27FC236}">
                <a16:creationId xmlns:a16="http://schemas.microsoft.com/office/drawing/2014/main" id="{48750A1E-8C38-4B74-984B-A1F8EF0C84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392914">
            <a:off x="825491" y="1640205"/>
            <a:ext cx="4167020" cy="2355272"/>
          </a:xfrm>
          <a:prstGeom prst="rect">
            <a:avLst/>
          </a:prstGeom>
        </p:spPr>
      </p:pic>
    </p:spTree>
    <p:extLst>
      <p:ext uri="{BB962C8B-B14F-4D97-AF65-F5344CB8AC3E}">
        <p14:creationId xmlns:p14="http://schemas.microsoft.com/office/powerpoint/2010/main" val="2487148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up)">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up)">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up)">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up)">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up)">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up)">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up)">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4"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heel(4)">
                                      <p:cBhvr>
                                        <p:cTn id="4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1A3EF53-B012-4537-947C-9119285CE9F9}"/>
              </a:ext>
            </a:extLst>
          </p:cNvPr>
          <p:cNvSpPr>
            <a:spLocks noGrp="1"/>
          </p:cNvSpPr>
          <p:nvPr>
            <p:ph type="title"/>
          </p:nvPr>
        </p:nvSpPr>
        <p:spPr>
          <a:xfrm>
            <a:off x="683625" y="117137"/>
            <a:ext cx="10396882" cy="1151965"/>
          </a:xfrm>
        </p:spPr>
        <p:txBody>
          <a:bodyPr/>
          <a:lstStyle/>
          <a:p>
            <a:r>
              <a:rPr lang="tr-TR" dirty="0"/>
              <a:t>Nedir?</a:t>
            </a:r>
          </a:p>
        </p:txBody>
      </p:sp>
      <p:sp>
        <p:nvSpPr>
          <p:cNvPr id="3" name="İçerik Yer Tutucusu 2">
            <a:extLst>
              <a:ext uri="{FF2B5EF4-FFF2-40B4-BE49-F238E27FC236}">
                <a16:creationId xmlns:a16="http://schemas.microsoft.com/office/drawing/2014/main" id="{F0490089-7006-450F-9FCD-8017FDE67F30}"/>
              </a:ext>
            </a:extLst>
          </p:cNvPr>
          <p:cNvSpPr>
            <a:spLocks noGrp="1"/>
          </p:cNvSpPr>
          <p:nvPr>
            <p:ph sz="quarter" idx="13"/>
          </p:nvPr>
        </p:nvSpPr>
        <p:spPr>
          <a:xfrm>
            <a:off x="685800" y="1085850"/>
            <a:ext cx="10394707" cy="4443413"/>
          </a:xfrm>
        </p:spPr>
        <p:txBody>
          <a:bodyPr>
            <a:normAutofit fontScale="92500" lnSpcReduction="10000"/>
          </a:bodyPr>
          <a:lstStyle/>
          <a:p>
            <a:pPr>
              <a:buFont typeface="Wingdings" panose="05000000000000000000" pitchFamily="2" charset="2"/>
              <a:buChar char="Ø"/>
            </a:pPr>
            <a:r>
              <a:rPr lang="tr-TR" dirty="0">
                <a:latin typeface="Arial Black" panose="020B0A04020102020204" pitchFamily="34" charset="0"/>
              </a:rPr>
              <a:t>   Arı poleni, işçi bal arıları tarafından çiçeklerden toplanan kovanın birincil besin kaynağıdır.</a:t>
            </a:r>
          </a:p>
          <a:p>
            <a:pPr marL="0" indent="0">
              <a:buNone/>
            </a:pPr>
            <a:endParaRPr lang="tr-TR" dirty="0">
              <a:latin typeface="Arial Black" panose="020B0A04020102020204" pitchFamily="34" charset="0"/>
            </a:endParaRPr>
          </a:p>
          <a:p>
            <a:pPr>
              <a:buFont typeface="Wingdings" panose="05000000000000000000" pitchFamily="2" charset="2"/>
              <a:buChar char="Ø"/>
            </a:pPr>
            <a:r>
              <a:rPr lang="tr-TR" dirty="0">
                <a:latin typeface="Arial Black" panose="020B0A04020102020204" pitchFamily="34" charset="0"/>
              </a:rPr>
              <a:t>Polen, çiçeklerin erkek tohumudur.</a:t>
            </a:r>
          </a:p>
          <a:p>
            <a:pPr>
              <a:buFont typeface="Wingdings" panose="05000000000000000000" pitchFamily="2" charset="2"/>
              <a:buChar char="Ø"/>
            </a:pPr>
            <a:endParaRPr lang="tr-TR" dirty="0">
              <a:latin typeface="Arial Black" panose="020B0A04020102020204" pitchFamily="34" charset="0"/>
            </a:endParaRPr>
          </a:p>
          <a:p>
            <a:pPr>
              <a:buFont typeface="Wingdings" panose="05000000000000000000" pitchFamily="2" charset="2"/>
              <a:buChar char="Ø"/>
            </a:pPr>
            <a:r>
              <a:rPr lang="tr-TR" dirty="0">
                <a:latin typeface="Arial Black" panose="020B0A04020102020204" pitchFamily="34" charset="0"/>
              </a:rPr>
              <a:t> Bitkinin döllenmesi için gereklidir. </a:t>
            </a:r>
          </a:p>
          <a:p>
            <a:pPr marL="0" indent="0">
              <a:buNone/>
            </a:pPr>
            <a:endParaRPr lang="tr-TR" dirty="0">
              <a:latin typeface="Arial Black" panose="020B0A04020102020204" pitchFamily="34" charset="0"/>
            </a:endParaRPr>
          </a:p>
          <a:p>
            <a:pPr>
              <a:buFont typeface="Wingdings" panose="05000000000000000000" pitchFamily="2" charset="2"/>
              <a:buChar char="Ø"/>
            </a:pPr>
            <a:r>
              <a:rPr lang="tr-TR" dirty="0">
                <a:latin typeface="Arial Black" panose="020B0A04020102020204" pitchFamily="34" charset="0"/>
              </a:rPr>
              <a:t>Ayrıca arı ekmeği veya tanrı yemeği olarak da adlandırılır, kuluçka yada bal biriktirilen balmumundan yapılmış altıgen hücrelerde saklanır, tükürük ile karıştırılır ve bal ile mühürlenir. </a:t>
            </a:r>
          </a:p>
        </p:txBody>
      </p:sp>
    </p:spTree>
    <p:extLst>
      <p:ext uri="{BB962C8B-B14F-4D97-AF65-F5344CB8AC3E}">
        <p14:creationId xmlns:p14="http://schemas.microsoft.com/office/powerpoint/2010/main" val="4132834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7" presetClass="entr" presetSubtype="8"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ppt_w/2"/>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7"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17" presetClass="entr" presetSubtype="8"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p:cTn id="22" dur="500" fill="hold"/>
                                        <p:tgtEl>
                                          <p:spTgt spid="3">
                                            <p:txEl>
                                              <p:pRg st="2" end="2"/>
                                            </p:txEl>
                                          </p:spTgt>
                                        </p:tgtEl>
                                        <p:attrNameLst>
                                          <p:attrName>ppt_x</p:attrName>
                                        </p:attrNameLst>
                                      </p:cBhvr>
                                      <p:tavLst>
                                        <p:tav tm="0">
                                          <p:val>
                                            <p:strVal val="#ppt_x-#ppt_w/2"/>
                                          </p:val>
                                        </p:tav>
                                        <p:tav tm="100000">
                                          <p:val>
                                            <p:strVal val="#ppt_x"/>
                                          </p:val>
                                        </p:tav>
                                      </p:tavLst>
                                    </p:anim>
                                    <p:anim calcmode="lin" valueType="num">
                                      <p:cBhvr>
                                        <p:cTn id="23"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8" fill="hold"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500" fill="hold"/>
                                        <p:tgtEl>
                                          <p:spTgt spid="3">
                                            <p:txEl>
                                              <p:pRg st="4" end="4"/>
                                            </p:txEl>
                                          </p:spTgt>
                                        </p:tgtEl>
                                        <p:attrNameLst>
                                          <p:attrName>ppt_x</p:attrName>
                                        </p:attrNameLst>
                                      </p:cBhvr>
                                      <p:tavLst>
                                        <p:tav tm="0">
                                          <p:val>
                                            <p:strVal val="#ppt_x-#ppt_w/2"/>
                                          </p:val>
                                        </p:tav>
                                        <p:tav tm="100000">
                                          <p:val>
                                            <p:strVal val="#ppt_x"/>
                                          </p:val>
                                        </p:tav>
                                      </p:tavLst>
                                    </p:anim>
                                    <p:anim calcmode="lin" valueType="num">
                                      <p:cBhvr>
                                        <p:cTn id="31"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3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7" presetClass="entr" presetSubtype="8"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p:cTn id="38" dur="500" fill="hold"/>
                                        <p:tgtEl>
                                          <p:spTgt spid="3">
                                            <p:txEl>
                                              <p:pRg st="6" end="6"/>
                                            </p:txEl>
                                          </p:spTgt>
                                        </p:tgtEl>
                                        <p:attrNameLst>
                                          <p:attrName>ppt_x</p:attrName>
                                        </p:attrNameLst>
                                      </p:cBhvr>
                                      <p:tavLst>
                                        <p:tav tm="0">
                                          <p:val>
                                            <p:strVal val="#ppt_x-#ppt_w/2"/>
                                          </p:val>
                                        </p:tav>
                                        <p:tav tm="100000">
                                          <p:val>
                                            <p:strVal val="#ppt_x"/>
                                          </p:val>
                                        </p:tav>
                                      </p:tavLst>
                                    </p:anim>
                                    <p:anim calcmode="lin" valueType="num">
                                      <p:cBhvr>
                                        <p:cTn id="39" dur="500" fill="hold"/>
                                        <p:tgtEl>
                                          <p:spTgt spid="3">
                                            <p:txEl>
                                              <p:pRg st="6" end="6"/>
                                            </p:txEl>
                                          </p:spTgt>
                                        </p:tgtEl>
                                        <p:attrNameLst>
                                          <p:attrName>ppt_y</p:attrName>
                                        </p:attrNameLst>
                                      </p:cBhvr>
                                      <p:tavLst>
                                        <p:tav tm="0">
                                          <p:val>
                                            <p:strVal val="#ppt_y"/>
                                          </p:val>
                                        </p:tav>
                                        <p:tav tm="100000">
                                          <p:val>
                                            <p:strVal val="#ppt_y"/>
                                          </p:val>
                                        </p:tav>
                                      </p:tavLst>
                                    </p:anim>
                                    <p:anim calcmode="lin" valueType="num">
                                      <p:cBhvr>
                                        <p:cTn id="40"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1A37A27-D2A0-457A-8053-ACCF46C6F067}"/>
              </a:ext>
            </a:extLst>
          </p:cNvPr>
          <p:cNvSpPr>
            <a:spLocks noGrp="1"/>
          </p:cNvSpPr>
          <p:nvPr>
            <p:ph type="title"/>
          </p:nvPr>
        </p:nvSpPr>
        <p:spPr>
          <a:xfrm>
            <a:off x="685800" y="129209"/>
            <a:ext cx="10396882" cy="1151965"/>
          </a:xfrm>
        </p:spPr>
        <p:txBody>
          <a:bodyPr>
            <a:normAutofit fontScale="90000"/>
          </a:bodyPr>
          <a:lstStyle/>
          <a:p>
            <a:br>
              <a:rPr lang="tr-TR" dirty="0"/>
            </a:br>
            <a:r>
              <a:rPr lang="tr-TR" dirty="0"/>
              <a:t>İÇİNDE NELER BULUNUR?</a:t>
            </a:r>
            <a:br>
              <a:rPr lang="tr-TR" dirty="0"/>
            </a:br>
            <a:endParaRPr lang="tr-TR" dirty="0"/>
          </a:p>
        </p:txBody>
      </p:sp>
      <p:sp>
        <p:nvSpPr>
          <p:cNvPr id="3" name="İçerik Yer Tutucusu 2">
            <a:extLst>
              <a:ext uri="{FF2B5EF4-FFF2-40B4-BE49-F238E27FC236}">
                <a16:creationId xmlns:a16="http://schemas.microsoft.com/office/drawing/2014/main" id="{651C6BD4-E09F-48DE-B996-D7F21827BCD8}"/>
              </a:ext>
            </a:extLst>
          </p:cNvPr>
          <p:cNvSpPr>
            <a:spLocks noGrp="1"/>
          </p:cNvSpPr>
          <p:nvPr>
            <p:ph sz="quarter" idx="13"/>
          </p:nvPr>
        </p:nvSpPr>
        <p:spPr>
          <a:xfrm>
            <a:off x="685800" y="993914"/>
            <a:ext cx="10394707" cy="4625008"/>
          </a:xfrm>
        </p:spPr>
        <p:txBody>
          <a:bodyPr>
            <a:normAutofit/>
          </a:bodyPr>
          <a:lstStyle/>
          <a:p>
            <a:pPr fontAlgn="base"/>
            <a:endParaRPr lang="tr-TR" dirty="0">
              <a:latin typeface="Arial Black" panose="020B0A04020102020204" pitchFamily="34" charset="0"/>
            </a:endParaRPr>
          </a:p>
          <a:p>
            <a:pPr fontAlgn="base"/>
            <a:r>
              <a:rPr lang="tr-TR" dirty="0">
                <a:latin typeface="Arial Black" panose="020B0A04020102020204" pitchFamily="34" charset="0"/>
              </a:rPr>
              <a:t>Bal ve </a:t>
            </a:r>
            <a:r>
              <a:rPr lang="tr-TR" dirty="0" err="1">
                <a:latin typeface="Arial Black" panose="020B0A04020102020204" pitchFamily="34" charset="0"/>
                <a:hlinkClick r:id="rId2"/>
              </a:rPr>
              <a:t>propolis</a:t>
            </a:r>
            <a:r>
              <a:rPr lang="tr-TR" dirty="0">
                <a:latin typeface="Arial Black" panose="020B0A04020102020204" pitchFamily="34" charset="0"/>
              </a:rPr>
              <a:t> gibi, salgılanmak yerine toplanan diğer tanınmış bal arısı ürünleri (yani, arı sütü ve balmumu aksine), kimyasal bileşiminin tamamı işçi arılarının polen topladığı bitkilere bağlıdır ve bunlar arasında değişiklik gösterebilir. Polenin kompozisyonu, saatten saate, günden güne, haftadan haftaya, aynı arı kovanında bile koloni </a:t>
            </a:r>
            <a:r>
              <a:rPr lang="tr-TR" dirty="0" err="1">
                <a:latin typeface="Arial Black" panose="020B0A04020102020204" pitchFamily="34" charset="0"/>
              </a:rPr>
              <a:t>koloni</a:t>
            </a:r>
            <a:r>
              <a:rPr lang="tr-TR" dirty="0">
                <a:latin typeface="Arial Black" panose="020B0A04020102020204" pitchFamily="34" charset="0"/>
              </a:rPr>
              <a:t> incelendiğinde iki arı poleni örneği tamamen aynı değildir.</a:t>
            </a:r>
          </a:p>
          <a:p>
            <a:pPr marL="0" indent="0">
              <a:buNone/>
            </a:pPr>
            <a:endParaRPr lang="tr-TR" dirty="0">
              <a:latin typeface="Arial Black" panose="020B0A04020102020204" pitchFamily="34" charset="0"/>
            </a:endParaRPr>
          </a:p>
        </p:txBody>
      </p:sp>
      <p:sp>
        <p:nvSpPr>
          <p:cNvPr id="4" name="Konuşma Balonu: Köşeleri Yuvarlanmış Dikdörtgen 3">
            <a:extLst>
              <a:ext uri="{FF2B5EF4-FFF2-40B4-BE49-F238E27FC236}">
                <a16:creationId xmlns:a16="http://schemas.microsoft.com/office/drawing/2014/main" id="{BDE669C4-B8CB-4895-906E-CE6F5F3FEC4A}"/>
              </a:ext>
            </a:extLst>
          </p:cNvPr>
          <p:cNvSpPr/>
          <p:nvPr/>
        </p:nvSpPr>
        <p:spPr>
          <a:xfrm>
            <a:off x="2548327" y="2614589"/>
            <a:ext cx="5831174" cy="2848131"/>
          </a:xfrm>
          <a:prstGeom prst="wedgeRoundRectCallout">
            <a:avLst>
              <a:gd name="adj1" fmla="val -34458"/>
              <a:gd name="adj2" fmla="val -6381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6" name="Resim 5">
            <a:extLst>
              <a:ext uri="{FF2B5EF4-FFF2-40B4-BE49-F238E27FC236}">
                <a16:creationId xmlns:a16="http://schemas.microsoft.com/office/drawing/2014/main" id="{43C85C1C-547E-4845-A46D-29206CC3CA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87492" y="2821278"/>
            <a:ext cx="5002265" cy="2425279"/>
          </a:xfrm>
          <a:prstGeom prst="rect">
            <a:avLst/>
          </a:prstGeom>
        </p:spPr>
      </p:pic>
    </p:spTree>
    <p:extLst>
      <p:ext uri="{BB962C8B-B14F-4D97-AF65-F5344CB8AC3E}">
        <p14:creationId xmlns:p14="http://schemas.microsoft.com/office/powerpoint/2010/main" val="1344710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arn(outVertical)">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1BD3DA0-15F6-4270-B5B9-ED40120A1BD9}"/>
              </a:ext>
            </a:extLst>
          </p:cNvPr>
          <p:cNvSpPr>
            <a:spLocks noGrp="1"/>
          </p:cNvSpPr>
          <p:nvPr>
            <p:ph type="title"/>
          </p:nvPr>
        </p:nvSpPr>
        <p:spPr>
          <a:xfrm>
            <a:off x="685800" y="129208"/>
            <a:ext cx="10396882" cy="1151965"/>
          </a:xfrm>
        </p:spPr>
        <p:txBody>
          <a:bodyPr>
            <a:normAutofit fontScale="90000"/>
          </a:bodyPr>
          <a:lstStyle/>
          <a:p>
            <a:br>
              <a:rPr lang="tr-TR" dirty="0"/>
            </a:br>
            <a:r>
              <a:rPr lang="tr-TR" dirty="0"/>
              <a:t>İÇİNDE NELER BULUNUR?</a:t>
            </a:r>
            <a:br>
              <a:rPr lang="tr-TR" dirty="0"/>
            </a:br>
            <a:endParaRPr lang="tr-TR" dirty="0"/>
          </a:p>
        </p:txBody>
      </p:sp>
      <p:sp>
        <p:nvSpPr>
          <p:cNvPr id="3" name="İçerik Yer Tutucusu 2">
            <a:extLst>
              <a:ext uri="{FF2B5EF4-FFF2-40B4-BE49-F238E27FC236}">
                <a16:creationId xmlns:a16="http://schemas.microsoft.com/office/drawing/2014/main" id="{B209FBA3-6E4A-457C-B929-BBE0AA559544}"/>
              </a:ext>
            </a:extLst>
          </p:cNvPr>
          <p:cNvSpPr>
            <a:spLocks noGrp="1"/>
          </p:cNvSpPr>
          <p:nvPr>
            <p:ph sz="quarter" idx="13"/>
          </p:nvPr>
        </p:nvSpPr>
        <p:spPr>
          <a:xfrm>
            <a:off x="687975" y="1281173"/>
            <a:ext cx="10394707" cy="4529798"/>
          </a:xfrm>
        </p:spPr>
        <p:txBody>
          <a:bodyPr>
            <a:normAutofit/>
          </a:bodyPr>
          <a:lstStyle/>
          <a:p>
            <a:pPr marL="0" indent="0">
              <a:buNone/>
            </a:pPr>
            <a:r>
              <a:rPr lang="tr-TR" dirty="0">
                <a:latin typeface="Arial Black" panose="020B0A04020102020204" pitchFamily="34" charset="0"/>
              </a:rPr>
              <a:t>   Arı poleninin kimyasal ve besinsel analizleri sadece test edilen belirli numunelere uygulanır ve başka yerlerde veya başka zamanlarda toplanan numunelere </a:t>
            </a:r>
            <a:r>
              <a:rPr lang="tr-TR" dirty="0" err="1">
                <a:solidFill>
                  <a:srgbClr val="FF0000"/>
                </a:solidFill>
                <a:latin typeface="Arial Black" panose="020B0A04020102020204" pitchFamily="34" charset="0"/>
              </a:rPr>
              <a:t>ekstrapolasyon</a:t>
            </a:r>
            <a:r>
              <a:rPr lang="tr-TR" dirty="0">
                <a:latin typeface="Arial Black" panose="020B0A04020102020204" pitchFamily="34" charset="0"/>
              </a:rPr>
              <a:t> yapılamaz. </a:t>
            </a:r>
          </a:p>
          <a:p>
            <a:pPr marL="0" indent="0">
              <a:buNone/>
            </a:pPr>
            <a:endParaRPr lang="tr-TR" dirty="0">
              <a:latin typeface="Arial Black" panose="020B0A04020102020204" pitchFamily="34" charset="0"/>
            </a:endParaRPr>
          </a:p>
          <a:p>
            <a:pPr marL="0" indent="0">
              <a:buNone/>
            </a:pPr>
            <a:r>
              <a:rPr lang="tr-TR" dirty="0">
                <a:latin typeface="Arial Black" panose="020B0A04020102020204" pitchFamily="34" charset="0"/>
              </a:rPr>
              <a:t>   Spesifik bir kimyasal bileşim olmamasına rağmen, ortalama bileşimin;</a:t>
            </a:r>
          </a:p>
          <a:p>
            <a:endParaRPr lang="tr-TR" dirty="0"/>
          </a:p>
        </p:txBody>
      </p:sp>
      <p:sp>
        <p:nvSpPr>
          <p:cNvPr id="4" name="Ok: Sağ 3">
            <a:extLst>
              <a:ext uri="{FF2B5EF4-FFF2-40B4-BE49-F238E27FC236}">
                <a16:creationId xmlns:a16="http://schemas.microsoft.com/office/drawing/2014/main" id="{577DCD94-9770-4793-9778-FCDD9FD0C311}"/>
              </a:ext>
            </a:extLst>
          </p:cNvPr>
          <p:cNvSpPr/>
          <p:nvPr/>
        </p:nvSpPr>
        <p:spPr>
          <a:xfrm>
            <a:off x="1072076" y="887440"/>
            <a:ext cx="9624330" cy="14979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t> %40-60 basit şeker (</a:t>
            </a:r>
            <a:r>
              <a:rPr lang="tr-TR" dirty="0" err="1"/>
              <a:t>fruktoz</a:t>
            </a:r>
            <a:r>
              <a:rPr lang="tr-TR" dirty="0"/>
              <a:t> ve glikoz), </a:t>
            </a:r>
          </a:p>
        </p:txBody>
      </p:sp>
      <p:sp>
        <p:nvSpPr>
          <p:cNvPr id="5" name="Ok: Sol 4">
            <a:extLst>
              <a:ext uri="{FF2B5EF4-FFF2-40B4-BE49-F238E27FC236}">
                <a16:creationId xmlns:a16="http://schemas.microsoft.com/office/drawing/2014/main" id="{48524430-C8B3-4828-8721-F37793695E6A}"/>
              </a:ext>
            </a:extLst>
          </p:cNvPr>
          <p:cNvSpPr/>
          <p:nvPr/>
        </p:nvSpPr>
        <p:spPr>
          <a:xfrm>
            <a:off x="204188" y="1771927"/>
            <a:ext cx="9624330" cy="149795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latin typeface="Arial Black" panose="020B0A04020102020204" pitchFamily="34" charset="0"/>
            </a:endParaRPr>
          </a:p>
          <a:p>
            <a:pPr algn="ctr"/>
            <a:r>
              <a:rPr lang="tr-TR" dirty="0">
                <a:latin typeface="Arial Black" panose="020B0A04020102020204" pitchFamily="34" charset="0"/>
              </a:rPr>
              <a:t>%20-60 protein, </a:t>
            </a:r>
          </a:p>
          <a:p>
            <a:pPr algn="ctr"/>
            <a:endParaRPr lang="tr-TR" dirty="0"/>
          </a:p>
        </p:txBody>
      </p:sp>
      <p:sp>
        <p:nvSpPr>
          <p:cNvPr id="6" name="Ok: Sağ 5">
            <a:extLst>
              <a:ext uri="{FF2B5EF4-FFF2-40B4-BE49-F238E27FC236}">
                <a16:creationId xmlns:a16="http://schemas.microsoft.com/office/drawing/2014/main" id="{7D06D7F6-BD97-499E-8226-29D7146B9EF4}"/>
              </a:ext>
            </a:extLst>
          </p:cNvPr>
          <p:cNvSpPr/>
          <p:nvPr/>
        </p:nvSpPr>
        <p:spPr>
          <a:xfrm>
            <a:off x="1109318" y="2680025"/>
            <a:ext cx="9624330" cy="14979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latin typeface="Arial Black" panose="020B0A04020102020204" pitchFamily="34" charset="0"/>
            </a:endParaRPr>
          </a:p>
          <a:p>
            <a:pPr algn="ctr"/>
            <a:r>
              <a:rPr lang="tr-TR" dirty="0">
                <a:latin typeface="Arial Black" panose="020B0A04020102020204" pitchFamily="34" charset="0"/>
              </a:rPr>
              <a:t>%3 mineral ve vitamin, </a:t>
            </a:r>
          </a:p>
          <a:p>
            <a:pPr algn="ctr"/>
            <a:endParaRPr lang="tr-TR" dirty="0"/>
          </a:p>
        </p:txBody>
      </p:sp>
      <p:sp>
        <p:nvSpPr>
          <p:cNvPr id="7" name="Ok: Sol 6">
            <a:extLst>
              <a:ext uri="{FF2B5EF4-FFF2-40B4-BE49-F238E27FC236}">
                <a16:creationId xmlns:a16="http://schemas.microsoft.com/office/drawing/2014/main" id="{7F46BBCA-DA72-4026-8427-63DA5683491B}"/>
              </a:ext>
            </a:extLst>
          </p:cNvPr>
          <p:cNvSpPr/>
          <p:nvPr/>
        </p:nvSpPr>
        <p:spPr>
          <a:xfrm>
            <a:off x="204188" y="3564511"/>
            <a:ext cx="9624330" cy="149795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latin typeface="Arial Black" panose="020B0A04020102020204" pitchFamily="34" charset="0"/>
            </a:endParaRPr>
          </a:p>
          <a:p>
            <a:pPr algn="ctr"/>
            <a:r>
              <a:rPr lang="tr-TR" dirty="0">
                <a:latin typeface="Arial Black" panose="020B0A04020102020204" pitchFamily="34" charset="0"/>
              </a:rPr>
              <a:t>%1-2 yağ asidi </a:t>
            </a:r>
          </a:p>
          <a:p>
            <a:pPr algn="ctr"/>
            <a:endParaRPr lang="tr-TR" dirty="0"/>
          </a:p>
        </p:txBody>
      </p:sp>
      <p:sp>
        <p:nvSpPr>
          <p:cNvPr id="8" name="Ok: Sağ 7">
            <a:extLst>
              <a:ext uri="{FF2B5EF4-FFF2-40B4-BE49-F238E27FC236}">
                <a16:creationId xmlns:a16="http://schemas.microsoft.com/office/drawing/2014/main" id="{70D5197A-0664-47AD-B7E9-0F3C20E20FD9}"/>
              </a:ext>
            </a:extLst>
          </p:cNvPr>
          <p:cNvSpPr/>
          <p:nvPr/>
        </p:nvSpPr>
        <p:spPr>
          <a:xfrm>
            <a:off x="1109318" y="4478468"/>
            <a:ext cx="9624330" cy="14979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latin typeface="Arial Black" panose="020B0A04020102020204" pitchFamily="34" charset="0"/>
            </a:endParaRPr>
          </a:p>
          <a:p>
            <a:pPr algn="ctr"/>
            <a:r>
              <a:rPr lang="tr-TR" dirty="0">
                <a:latin typeface="Arial Black" panose="020B0A04020102020204" pitchFamily="34" charset="0"/>
              </a:rPr>
              <a:t>%5 diğer maddeler söylenir. </a:t>
            </a:r>
          </a:p>
          <a:p>
            <a:pPr algn="ctr"/>
            <a:endParaRPr lang="tr-TR" dirty="0"/>
          </a:p>
        </p:txBody>
      </p:sp>
      <p:sp>
        <p:nvSpPr>
          <p:cNvPr id="9" name="Konuşma Balonu: Dikdörtgen 8">
            <a:extLst>
              <a:ext uri="{FF2B5EF4-FFF2-40B4-BE49-F238E27FC236}">
                <a16:creationId xmlns:a16="http://schemas.microsoft.com/office/drawing/2014/main" id="{029BDF4C-0D8C-4FF5-9AA9-FC06CB4EE7C0}"/>
              </a:ext>
            </a:extLst>
          </p:cNvPr>
          <p:cNvSpPr/>
          <p:nvPr/>
        </p:nvSpPr>
        <p:spPr>
          <a:xfrm>
            <a:off x="7129790" y="181416"/>
            <a:ext cx="3759754" cy="1899847"/>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bg1"/>
                </a:solidFill>
                <a:latin typeface="Arial Black" panose="020B0A04020102020204" pitchFamily="34" charset="0"/>
              </a:rPr>
              <a:t> Bir zaman dizisinin kapsadığı dönemin veya verilerin dışındaki değerlerin geçmiş değerlerden hareketle tahmin edilmesi.</a:t>
            </a:r>
          </a:p>
        </p:txBody>
      </p:sp>
      <p:pic>
        <p:nvPicPr>
          <p:cNvPr id="13" name="Resim 12">
            <a:extLst>
              <a:ext uri="{FF2B5EF4-FFF2-40B4-BE49-F238E27FC236}">
                <a16:creationId xmlns:a16="http://schemas.microsoft.com/office/drawing/2014/main" id="{3A4E7D55-2F26-46AD-9D05-0CAE0530C9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1269" y="260618"/>
            <a:ext cx="3431706" cy="1647377"/>
          </a:xfrm>
          <a:prstGeom prst="rect">
            <a:avLst/>
          </a:prstGeom>
        </p:spPr>
      </p:pic>
    </p:spTree>
    <p:extLst>
      <p:ext uri="{BB962C8B-B14F-4D97-AF65-F5344CB8AC3E}">
        <p14:creationId xmlns:p14="http://schemas.microsoft.com/office/powerpoint/2010/main" val="3315660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p:cTn id="19" dur="1000" fill="hold"/>
                                        <p:tgtEl>
                                          <p:spTgt spid="9">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9">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9">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xit" presetSubtype="0" fill="hold" nodeType="clickEffect">
                                  <p:stCondLst>
                                    <p:cond delay="0"/>
                                  </p:stCondLst>
                                  <p:childTnLst>
                                    <p:animEffect transition="out" filter="fade">
                                      <p:cBhvr>
                                        <p:cTn id="25" dur="500"/>
                                        <p:tgtEl>
                                          <p:spTgt spid="9">
                                            <p:txEl>
                                              <p:pRg st="0" end="0"/>
                                            </p:txEl>
                                          </p:spTgt>
                                        </p:tgtEl>
                                      </p:cBhvr>
                                    </p:animEffect>
                                    <p:set>
                                      <p:cBhvr>
                                        <p:cTn id="26" dur="1" fill="hold">
                                          <p:stCondLst>
                                            <p:cond delay="499"/>
                                          </p:stCondLst>
                                        </p:cTn>
                                        <p:tgtEl>
                                          <p:spTgt spid="9">
                                            <p:txEl>
                                              <p:pRg st="0" end="0"/>
                                            </p:txEl>
                                          </p:spTgt>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3"/>
                                        </p:tgtEl>
                                      </p:cBhvr>
                                    </p:animEffect>
                                    <p:set>
                                      <p:cBhvr>
                                        <p:cTn id="36" dur="1" fill="hold">
                                          <p:stCondLst>
                                            <p:cond delay="499"/>
                                          </p:stCondLst>
                                        </p:cTn>
                                        <p:tgtEl>
                                          <p:spTgt spid="13"/>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2" presetClass="exit" presetSubtype="4" fill="hold" grpId="1" nodeType="clickEffect">
                                  <p:stCondLst>
                                    <p:cond delay="0"/>
                                  </p:stCondLst>
                                  <p:childTnLst>
                                    <p:anim calcmode="lin" valueType="num">
                                      <p:cBhvr additive="base">
                                        <p:cTn id="40" dur="500"/>
                                        <p:tgtEl>
                                          <p:spTgt spid="9">
                                            <p:txEl>
                                              <p:pRg st="0" end="0"/>
                                            </p:txEl>
                                          </p:spTgt>
                                        </p:tgtEl>
                                        <p:attrNameLst>
                                          <p:attrName>ppt_y</p:attrName>
                                        </p:attrNameLst>
                                      </p:cBhvr>
                                      <p:tavLst>
                                        <p:tav tm="0">
                                          <p:val>
                                            <p:strVal val="#ppt_y"/>
                                          </p:val>
                                        </p:tav>
                                        <p:tav tm="100000">
                                          <p:val>
                                            <p:strVal val="#ppt_y+#ppt_h*1.125000"/>
                                          </p:val>
                                        </p:tav>
                                      </p:tavLst>
                                    </p:anim>
                                    <p:animEffect transition="out" filter="wipe(down)">
                                      <p:cBhvr>
                                        <p:cTn id="41" dur="500"/>
                                        <p:tgtEl>
                                          <p:spTgt spid="9">
                                            <p:txEl>
                                              <p:pRg st="0" end="0"/>
                                            </p:txEl>
                                          </p:spTgt>
                                        </p:tgtEl>
                                      </p:cBhvr>
                                    </p:animEffect>
                                    <p:set>
                                      <p:cBhvr>
                                        <p:cTn id="42" dur="1" fill="hold">
                                          <p:stCondLst>
                                            <p:cond delay="499"/>
                                          </p:stCondLst>
                                        </p:cTn>
                                        <p:tgtEl>
                                          <p:spTgt spid="9">
                                            <p:txEl>
                                              <p:pRg st="0" end="0"/>
                                            </p:txEl>
                                          </p:spTgt>
                                        </p:tgtEl>
                                        <p:attrNameLst>
                                          <p:attrName>style.visibility</p:attrName>
                                        </p:attrNameLst>
                                      </p:cBhvr>
                                      <p:to>
                                        <p:strVal val="hidden"/>
                                      </p:to>
                                    </p:set>
                                  </p:childTnLst>
                                </p:cTn>
                              </p:par>
                              <p:par>
                                <p:cTn id="43" presetID="12" presetClass="exit" presetSubtype="4" fill="hold" grpId="1" nodeType="withEffect">
                                  <p:stCondLst>
                                    <p:cond delay="0"/>
                                  </p:stCondLst>
                                  <p:childTnLst>
                                    <p:anim calcmode="lin" valueType="num">
                                      <p:cBhvr additive="base">
                                        <p:cTn id="44" dur="500"/>
                                        <p:tgtEl>
                                          <p:spTgt spid="9">
                                            <p:bg/>
                                          </p:spTgt>
                                        </p:tgtEl>
                                        <p:attrNameLst>
                                          <p:attrName>ppt_y</p:attrName>
                                        </p:attrNameLst>
                                      </p:cBhvr>
                                      <p:tavLst>
                                        <p:tav tm="0">
                                          <p:val>
                                            <p:strVal val="#ppt_y"/>
                                          </p:val>
                                        </p:tav>
                                        <p:tav tm="100000">
                                          <p:val>
                                            <p:strVal val="#ppt_y+#ppt_h*1.125000"/>
                                          </p:val>
                                        </p:tav>
                                      </p:tavLst>
                                    </p:anim>
                                    <p:animEffect transition="out" filter="wipe(down)">
                                      <p:cBhvr>
                                        <p:cTn id="45" dur="500"/>
                                        <p:tgtEl>
                                          <p:spTgt spid="9">
                                            <p:bg/>
                                          </p:spTgt>
                                        </p:tgtEl>
                                      </p:cBhvr>
                                    </p:animEffect>
                                    <p:set>
                                      <p:cBhvr>
                                        <p:cTn id="46" dur="1" fill="hold">
                                          <p:stCondLst>
                                            <p:cond delay="499"/>
                                          </p:stCondLst>
                                        </p:cTn>
                                        <p:tgtEl>
                                          <p:spTgt spid="9">
                                            <p:bg/>
                                          </p:spTgt>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3">
                                            <p:txEl>
                                              <p:pRg st="2" end="2"/>
                                            </p:txEl>
                                          </p:spTgt>
                                        </p:tgtEl>
                                        <p:attrNameLst>
                                          <p:attrName>style.visibility</p:attrName>
                                        </p:attrNameLst>
                                      </p:cBhvr>
                                      <p:to>
                                        <p:strVal val="visible"/>
                                      </p:to>
                                    </p:set>
                                    <p:animEffect transition="in" filter="wipe(left)">
                                      <p:cBhvr>
                                        <p:cTn id="51" dur="500"/>
                                        <p:tgtEl>
                                          <p:spTgt spid="3">
                                            <p:txEl>
                                              <p:pRg st="2" end="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grpId="0" nodeType="click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wipe(left)">
                                      <p:cBhvr>
                                        <p:cTn id="56" dur="500"/>
                                        <p:tgtEl>
                                          <p:spTgt spid="4"/>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2" fill="hold" grpId="0" nodeType="click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wipe(right)">
                                      <p:cBhvr>
                                        <p:cTn id="61" dur="500"/>
                                        <p:tgtEl>
                                          <p:spTgt spid="5"/>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wipe(left)">
                                      <p:cBhvr>
                                        <p:cTn id="66" dur="500"/>
                                        <p:tgtEl>
                                          <p:spTgt spid="6"/>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2" fill="hold" grpId="0" nodeType="click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wipe(right)">
                                      <p:cBhvr>
                                        <p:cTn id="71" dur="500"/>
                                        <p:tgtEl>
                                          <p:spTgt spid="7"/>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left)">
                                      <p:cBhvr>
                                        <p:cTn id="7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9" grpId="1" uiExpand="1"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9F25AEE-0708-4447-92B2-791C65DA92F9}"/>
              </a:ext>
            </a:extLst>
          </p:cNvPr>
          <p:cNvSpPr>
            <a:spLocks noGrp="1"/>
          </p:cNvSpPr>
          <p:nvPr>
            <p:ph type="title"/>
          </p:nvPr>
        </p:nvSpPr>
        <p:spPr>
          <a:xfrm>
            <a:off x="685800" y="104931"/>
            <a:ext cx="10396882" cy="1151965"/>
          </a:xfrm>
        </p:spPr>
        <p:txBody>
          <a:bodyPr>
            <a:normAutofit fontScale="90000"/>
          </a:bodyPr>
          <a:lstStyle/>
          <a:p>
            <a:br>
              <a:rPr lang="tr-TR" dirty="0"/>
            </a:br>
            <a:r>
              <a:rPr lang="tr-TR" dirty="0"/>
              <a:t>İÇİNDE NELER BULUNUR?</a:t>
            </a:r>
            <a:br>
              <a:rPr lang="tr-TR" dirty="0"/>
            </a:br>
            <a:endParaRPr lang="tr-TR" dirty="0"/>
          </a:p>
        </p:txBody>
      </p:sp>
      <p:sp>
        <p:nvSpPr>
          <p:cNvPr id="3" name="İçerik Yer Tutucusu 2">
            <a:extLst>
              <a:ext uri="{FF2B5EF4-FFF2-40B4-BE49-F238E27FC236}">
                <a16:creationId xmlns:a16="http://schemas.microsoft.com/office/drawing/2014/main" id="{E90D27BC-D576-41A4-AD07-5705CF0926E6}"/>
              </a:ext>
            </a:extLst>
          </p:cNvPr>
          <p:cNvSpPr>
            <a:spLocks noGrp="1"/>
          </p:cNvSpPr>
          <p:nvPr>
            <p:ph sz="quarter" idx="13"/>
          </p:nvPr>
        </p:nvSpPr>
        <p:spPr>
          <a:xfrm>
            <a:off x="685800" y="1139252"/>
            <a:ext cx="10394707" cy="4235333"/>
          </a:xfrm>
        </p:spPr>
        <p:txBody>
          <a:bodyPr>
            <a:normAutofit/>
          </a:bodyPr>
          <a:lstStyle/>
          <a:p>
            <a:r>
              <a:rPr lang="tr-TR" sz="2800" dirty="0">
                <a:latin typeface="Arial Black" panose="020B0A04020102020204" pitchFamily="34" charset="0"/>
              </a:rPr>
              <a:t> Arı poleni örnekleri üzerinde yapılan bir çalışma, </a:t>
            </a:r>
            <a:r>
              <a:rPr lang="tr-TR" sz="2800" b="1" i="1" u="sng" dirty="0">
                <a:solidFill>
                  <a:srgbClr val="FF0000"/>
                </a:solidFill>
                <a:latin typeface="Arial Black" panose="020B0A04020102020204" pitchFamily="34" charset="0"/>
              </a:rPr>
              <a:t>188 </a:t>
            </a:r>
            <a:r>
              <a:rPr lang="tr-TR" sz="2800" dirty="0">
                <a:latin typeface="Arial Black" panose="020B0A04020102020204" pitchFamily="34" charset="0"/>
              </a:rPr>
              <a:t>çeşit mantar ve </a:t>
            </a:r>
            <a:r>
              <a:rPr lang="tr-TR" sz="2800" b="1" i="1" u="sng" dirty="0">
                <a:solidFill>
                  <a:srgbClr val="FF0000"/>
                </a:solidFill>
                <a:latin typeface="Arial Black" panose="020B0A04020102020204" pitchFamily="34" charset="0"/>
              </a:rPr>
              <a:t>29</a:t>
            </a:r>
            <a:r>
              <a:rPr lang="tr-TR" sz="2800" dirty="0">
                <a:latin typeface="Arial Black" panose="020B0A04020102020204" pitchFamily="34" charset="0"/>
              </a:rPr>
              <a:t> çeşit bakteri içerebileceğini göstermiştir. Bu </a:t>
            </a:r>
            <a:r>
              <a:rPr lang="tr-TR" sz="2800" dirty="0" err="1">
                <a:latin typeface="Arial Black" panose="020B0A04020102020204" pitchFamily="34" charset="0"/>
              </a:rPr>
              <a:t>mikrobiyal</a:t>
            </a:r>
            <a:r>
              <a:rPr lang="tr-TR" sz="2800" dirty="0">
                <a:latin typeface="Arial Black" panose="020B0A04020102020204" pitchFamily="34" charset="0"/>
              </a:rPr>
              <a:t> çeşitliliğe rağmen, depolanan polen bala benzer bir koruma ortamıdır ve sürekli olarak düşük </a:t>
            </a:r>
            <a:r>
              <a:rPr lang="tr-TR" sz="2800" dirty="0" err="1">
                <a:latin typeface="Arial Black" panose="020B0A04020102020204" pitchFamily="34" charset="0"/>
              </a:rPr>
              <a:t>mikrobiyal</a:t>
            </a:r>
            <a:r>
              <a:rPr lang="tr-TR" sz="2800" dirty="0">
                <a:latin typeface="Arial Black" panose="020B0A04020102020204" pitchFamily="34" charset="0"/>
              </a:rPr>
              <a:t> </a:t>
            </a:r>
            <a:r>
              <a:rPr lang="tr-TR" sz="2800" dirty="0" err="1">
                <a:latin typeface="Arial Black" panose="020B0A04020102020204" pitchFamily="34" charset="0"/>
              </a:rPr>
              <a:t>biyokütle</a:t>
            </a:r>
            <a:r>
              <a:rPr lang="tr-TR" sz="2800" dirty="0">
                <a:latin typeface="Arial Black" panose="020B0A04020102020204" pitchFamily="34" charset="0"/>
              </a:rPr>
              <a:t> içerir.</a:t>
            </a:r>
            <a:endParaRPr lang="tr-TR" sz="2800" dirty="0"/>
          </a:p>
        </p:txBody>
      </p:sp>
    </p:spTree>
    <p:extLst>
      <p:ext uri="{BB962C8B-B14F-4D97-AF65-F5344CB8AC3E}">
        <p14:creationId xmlns:p14="http://schemas.microsoft.com/office/powerpoint/2010/main" val="358529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A710E35-2014-48EF-88C4-EC367BAF712C}"/>
              </a:ext>
            </a:extLst>
          </p:cNvPr>
          <p:cNvSpPr>
            <a:spLocks noGrp="1"/>
          </p:cNvSpPr>
          <p:nvPr>
            <p:ph type="title"/>
          </p:nvPr>
        </p:nvSpPr>
        <p:spPr>
          <a:xfrm>
            <a:off x="685802" y="109538"/>
            <a:ext cx="10394706" cy="1151965"/>
          </a:xfrm>
        </p:spPr>
        <p:txBody>
          <a:bodyPr>
            <a:normAutofit fontScale="90000"/>
          </a:bodyPr>
          <a:lstStyle/>
          <a:p>
            <a:pPr algn="l"/>
            <a:br>
              <a:rPr lang="tr-TR" dirty="0"/>
            </a:br>
            <a:r>
              <a:rPr lang="tr-TR" dirty="0"/>
              <a:t>İÇİNDE NELER BULUNUR?</a:t>
            </a:r>
            <a:br>
              <a:rPr lang="tr-TR" dirty="0"/>
            </a:br>
            <a:endParaRPr lang="tr-TR" dirty="0"/>
          </a:p>
        </p:txBody>
      </p:sp>
      <p:sp>
        <p:nvSpPr>
          <p:cNvPr id="7" name="Metin Yer Tutucusu 6">
            <a:extLst>
              <a:ext uri="{FF2B5EF4-FFF2-40B4-BE49-F238E27FC236}">
                <a16:creationId xmlns:a16="http://schemas.microsoft.com/office/drawing/2014/main" id="{E764CCB9-CFFA-425D-A653-1EF7F0B60656}"/>
              </a:ext>
            </a:extLst>
          </p:cNvPr>
          <p:cNvSpPr>
            <a:spLocks noGrp="1"/>
          </p:cNvSpPr>
          <p:nvPr>
            <p:ph type="body" sz="half" idx="15"/>
          </p:nvPr>
        </p:nvSpPr>
        <p:spPr>
          <a:xfrm>
            <a:off x="685802" y="2063395"/>
            <a:ext cx="3310128" cy="3311191"/>
          </a:xfrm>
        </p:spPr>
        <p:txBody>
          <a:bodyPr>
            <a:normAutofit/>
          </a:bodyPr>
          <a:lstStyle/>
          <a:p>
            <a:pPr marL="285750" indent="-285750" algn="l" fontAlgn="base">
              <a:buFont typeface="Wingdings" panose="05000000000000000000" pitchFamily="2" charset="2"/>
              <a:buChar char="ü"/>
            </a:pPr>
            <a:r>
              <a:rPr lang="tr-TR" sz="1800" b="1" dirty="0">
                <a:latin typeface="Arial Black" panose="020B0A04020102020204" pitchFamily="34" charset="0"/>
              </a:rPr>
              <a:t>Protein</a:t>
            </a:r>
          </a:p>
          <a:p>
            <a:pPr marL="285750" indent="-285750" algn="l" fontAlgn="base">
              <a:buFont typeface="Wingdings" panose="05000000000000000000" pitchFamily="2" charset="2"/>
              <a:buChar char="ü"/>
            </a:pPr>
            <a:r>
              <a:rPr lang="tr-TR" sz="1800" b="1" dirty="0">
                <a:latin typeface="Arial Black" panose="020B0A04020102020204" pitchFamily="34" charset="0"/>
              </a:rPr>
              <a:t>Karbonhidrat</a:t>
            </a:r>
          </a:p>
          <a:p>
            <a:pPr marL="285750" indent="-285750" algn="l" fontAlgn="base">
              <a:buFont typeface="Wingdings" panose="05000000000000000000" pitchFamily="2" charset="2"/>
              <a:buChar char="ü"/>
            </a:pPr>
            <a:r>
              <a:rPr lang="tr-TR" sz="1800" b="1" dirty="0">
                <a:latin typeface="Arial Black" panose="020B0A04020102020204" pitchFamily="34" charset="0"/>
              </a:rPr>
              <a:t>Lif</a:t>
            </a:r>
          </a:p>
          <a:p>
            <a:pPr marL="285750" indent="-285750" algn="l" fontAlgn="base">
              <a:buFont typeface="Wingdings" panose="05000000000000000000" pitchFamily="2" charset="2"/>
              <a:buChar char="ü"/>
            </a:pPr>
            <a:r>
              <a:rPr lang="tr-TR" sz="1800" b="1" dirty="0">
                <a:latin typeface="Arial Black" panose="020B0A04020102020204" pitchFamily="34" charset="0"/>
              </a:rPr>
              <a:t>Çeşitli yağlar</a:t>
            </a:r>
          </a:p>
          <a:p>
            <a:pPr marL="285750" indent="-285750" algn="l" fontAlgn="base">
              <a:buFont typeface="Wingdings" panose="05000000000000000000" pitchFamily="2" charset="2"/>
              <a:buChar char="ü"/>
            </a:pPr>
            <a:r>
              <a:rPr lang="tr-TR" sz="1800" b="1" dirty="0" err="1">
                <a:latin typeface="Arial Black" panose="020B0A04020102020204" pitchFamily="34" charset="0"/>
              </a:rPr>
              <a:t>Niasin</a:t>
            </a:r>
            <a:r>
              <a:rPr lang="tr-TR" sz="1800" b="1" dirty="0">
                <a:latin typeface="Arial Black" panose="020B0A04020102020204" pitchFamily="34" charset="0"/>
              </a:rPr>
              <a:t> (B3)</a:t>
            </a:r>
          </a:p>
          <a:p>
            <a:pPr marL="285750" indent="-285750" algn="l" fontAlgn="base">
              <a:buFont typeface="Wingdings" panose="05000000000000000000" pitchFamily="2" charset="2"/>
              <a:buChar char="ü"/>
            </a:pPr>
            <a:r>
              <a:rPr lang="tr-TR" sz="1800" b="1" dirty="0" err="1">
                <a:latin typeface="Arial Black" panose="020B0A04020102020204" pitchFamily="34" charset="0"/>
              </a:rPr>
              <a:t>Piridoksin</a:t>
            </a:r>
            <a:r>
              <a:rPr lang="tr-TR" sz="1800" b="1" dirty="0">
                <a:latin typeface="Arial Black" panose="020B0A04020102020204" pitchFamily="34" charset="0"/>
              </a:rPr>
              <a:t> (B6)</a:t>
            </a:r>
          </a:p>
          <a:p>
            <a:pPr marL="285750" indent="-285750" algn="l" fontAlgn="base">
              <a:buFont typeface="Wingdings" panose="05000000000000000000" pitchFamily="2" charset="2"/>
              <a:buChar char="ü"/>
            </a:pPr>
            <a:r>
              <a:rPr lang="tr-TR" sz="1800" b="1" dirty="0" err="1">
                <a:latin typeface="Arial Black" panose="020B0A04020102020204" pitchFamily="34" charset="0"/>
              </a:rPr>
              <a:t>Tiamin</a:t>
            </a:r>
            <a:r>
              <a:rPr lang="tr-TR" sz="1800" b="1" dirty="0">
                <a:latin typeface="Arial Black" panose="020B0A04020102020204" pitchFamily="34" charset="0"/>
              </a:rPr>
              <a:t> (B1)</a:t>
            </a:r>
          </a:p>
          <a:p>
            <a:pPr marL="285750" indent="-285750" algn="l">
              <a:buFont typeface="Wingdings" panose="05000000000000000000" pitchFamily="2" charset="2"/>
              <a:buChar char="ü"/>
            </a:pPr>
            <a:endParaRPr lang="tr-TR" sz="1800" dirty="0">
              <a:latin typeface="Arial Black" panose="020B0A04020102020204" pitchFamily="34" charset="0"/>
            </a:endParaRPr>
          </a:p>
        </p:txBody>
      </p:sp>
      <p:sp>
        <p:nvSpPr>
          <p:cNvPr id="8" name="Metin Yer Tutucusu 7">
            <a:extLst>
              <a:ext uri="{FF2B5EF4-FFF2-40B4-BE49-F238E27FC236}">
                <a16:creationId xmlns:a16="http://schemas.microsoft.com/office/drawing/2014/main" id="{AE53C52D-6E8A-4F95-A293-75190AD2A37F}"/>
              </a:ext>
            </a:extLst>
          </p:cNvPr>
          <p:cNvSpPr>
            <a:spLocks noGrp="1"/>
          </p:cNvSpPr>
          <p:nvPr>
            <p:ph type="body" sz="half" idx="16"/>
          </p:nvPr>
        </p:nvSpPr>
        <p:spPr>
          <a:xfrm>
            <a:off x="4234621" y="1261503"/>
            <a:ext cx="3310128" cy="4113083"/>
          </a:xfrm>
        </p:spPr>
        <p:txBody>
          <a:bodyPr>
            <a:noAutofit/>
          </a:bodyPr>
          <a:lstStyle/>
          <a:p>
            <a:pPr marL="285750" indent="-285750" algn="l" fontAlgn="base">
              <a:buFont typeface="Wingdings" panose="05000000000000000000" pitchFamily="2" charset="2"/>
              <a:buChar char="ü"/>
            </a:pPr>
            <a:r>
              <a:rPr lang="tr-TR" sz="1700" b="1" dirty="0" err="1">
                <a:latin typeface="Arial Black" panose="020B0A04020102020204" pitchFamily="34" charset="0"/>
              </a:rPr>
              <a:t>Riboflavin</a:t>
            </a:r>
            <a:r>
              <a:rPr lang="tr-TR" sz="1700" b="1" dirty="0">
                <a:latin typeface="Arial Black" panose="020B0A04020102020204" pitchFamily="34" charset="0"/>
              </a:rPr>
              <a:t> (B2)</a:t>
            </a:r>
          </a:p>
          <a:p>
            <a:pPr marL="285750" indent="-285750" algn="l" fontAlgn="base">
              <a:buFont typeface="Wingdings" panose="05000000000000000000" pitchFamily="2" charset="2"/>
              <a:buChar char="ü"/>
            </a:pPr>
            <a:r>
              <a:rPr lang="tr-TR" sz="1700" b="1" dirty="0" err="1">
                <a:latin typeface="Arial Black" panose="020B0A04020102020204" pitchFamily="34" charset="0"/>
              </a:rPr>
              <a:t>Pantotenik</a:t>
            </a:r>
            <a:r>
              <a:rPr lang="tr-TR" sz="1700" b="1" dirty="0">
                <a:latin typeface="Arial Black" panose="020B0A04020102020204" pitchFamily="34" charset="0"/>
              </a:rPr>
              <a:t> asit (B5)</a:t>
            </a:r>
          </a:p>
          <a:p>
            <a:pPr marL="285750" indent="-285750" algn="l" fontAlgn="base">
              <a:buFont typeface="Wingdings" panose="05000000000000000000" pitchFamily="2" charset="2"/>
              <a:buChar char="ü"/>
            </a:pPr>
            <a:r>
              <a:rPr lang="tr-TR" sz="1700" b="1" dirty="0" err="1">
                <a:latin typeface="Arial Black" panose="020B0A04020102020204" pitchFamily="34" charset="0"/>
              </a:rPr>
              <a:t>Folik</a:t>
            </a:r>
            <a:r>
              <a:rPr lang="tr-TR" sz="1700" b="1" dirty="0">
                <a:latin typeface="Arial Black" panose="020B0A04020102020204" pitchFamily="34" charset="0"/>
              </a:rPr>
              <a:t> asit, </a:t>
            </a:r>
            <a:r>
              <a:rPr lang="tr-TR" sz="1700" b="1" dirty="0" err="1">
                <a:latin typeface="Arial Black" panose="020B0A04020102020204" pitchFamily="34" charset="0"/>
              </a:rPr>
              <a:t>Biotin</a:t>
            </a:r>
            <a:r>
              <a:rPr lang="tr-TR" sz="1700" b="1" dirty="0">
                <a:latin typeface="Arial Black" panose="020B0A04020102020204" pitchFamily="34" charset="0"/>
              </a:rPr>
              <a:t> (H)</a:t>
            </a:r>
          </a:p>
          <a:p>
            <a:pPr marL="285750" indent="-285750" algn="l" fontAlgn="base">
              <a:buFont typeface="Wingdings" panose="05000000000000000000" pitchFamily="2" charset="2"/>
              <a:buChar char="ü"/>
            </a:pPr>
            <a:r>
              <a:rPr lang="tr-TR" sz="1700" b="1" dirty="0" err="1">
                <a:latin typeface="Arial Black" panose="020B0A04020102020204" pitchFamily="34" charset="0"/>
              </a:rPr>
              <a:t>Tokoferol</a:t>
            </a:r>
            <a:r>
              <a:rPr lang="tr-TR" sz="1700" b="1" dirty="0">
                <a:latin typeface="Arial Black" panose="020B0A04020102020204" pitchFamily="34" charset="0"/>
              </a:rPr>
              <a:t> (E)</a:t>
            </a:r>
          </a:p>
          <a:p>
            <a:pPr marL="285750" indent="-285750" algn="l" fontAlgn="base">
              <a:buFont typeface="Wingdings" panose="05000000000000000000" pitchFamily="2" charset="2"/>
              <a:buChar char="ü"/>
            </a:pPr>
            <a:r>
              <a:rPr lang="tr-TR" sz="1700" b="1" dirty="0" err="1">
                <a:latin typeface="Arial Black" panose="020B0A04020102020204" pitchFamily="34" charset="0"/>
              </a:rPr>
              <a:t>Askorbik</a:t>
            </a:r>
            <a:r>
              <a:rPr lang="tr-TR" sz="1700" b="1" dirty="0">
                <a:latin typeface="Arial Black" panose="020B0A04020102020204" pitchFamily="34" charset="0"/>
              </a:rPr>
              <a:t> asit (C)</a:t>
            </a:r>
          </a:p>
          <a:p>
            <a:pPr marL="285750" indent="-285750" algn="l" fontAlgn="base">
              <a:buFont typeface="Wingdings" panose="05000000000000000000" pitchFamily="2" charset="2"/>
              <a:buChar char="ü"/>
            </a:pPr>
            <a:r>
              <a:rPr lang="tr-TR" sz="1700" b="1" dirty="0">
                <a:latin typeface="Arial Black" panose="020B0A04020102020204" pitchFamily="34" charset="0"/>
              </a:rPr>
              <a:t>Beta </a:t>
            </a:r>
            <a:r>
              <a:rPr lang="tr-TR" sz="1700" b="1" dirty="0" err="1">
                <a:latin typeface="Arial Black" panose="020B0A04020102020204" pitchFamily="34" charset="0"/>
              </a:rPr>
              <a:t>karoten</a:t>
            </a:r>
            <a:endParaRPr lang="tr-TR" sz="1700" b="1" dirty="0">
              <a:latin typeface="Arial Black" panose="020B0A04020102020204" pitchFamily="34" charset="0"/>
            </a:endParaRPr>
          </a:p>
          <a:p>
            <a:pPr marL="285750" indent="-285750" algn="l" fontAlgn="base">
              <a:buFont typeface="Wingdings" panose="05000000000000000000" pitchFamily="2" charset="2"/>
              <a:buChar char="ü"/>
            </a:pPr>
            <a:r>
              <a:rPr lang="tr-TR" sz="1700" b="1" dirty="0">
                <a:latin typeface="Arial Black" panose="020B0A04020102020204" pitchFamily="34" charset="0"/>
              </a:rPr>
              <a:t>Potasyum (K)</a:t>
            </a:r>
          </a:p>
          <a:p>
            <a:pPr marL="285750" indent="-285750" algn="l" fontAlgn="base">
              <a:buFont typeface="Wingdings" panose="05000000000000000000" pitchFamily="2" charset="2"/>
              <a:buChar char="ü"/>
            </a:pPr>
            <a:r>
              <a:rPr lang="tr-TR" sz="1700" b="1" dirty="0">
                <a:latin typeface="Arial Black" panose="020B0A04020102020204" pitchFamily="34" charset="0"/>
              </a:rPr>
              <a:t>Kalsiyum (</a:t>
            </a:r>
            <a:r>
              <a:rPr lang="tr-TR" sz="1700" b="1" dirty="0" err="1">
                <a:latin typeface="Arial Black" panose="020B0A04020102020204" pitchFamily="34" charset="0"/>
              </a:rPr>
              <a:t>Ca</a:t>
            </a:r>
            <a:r>
              <a:rPr lang="tr-TR" sz="1700" b="1" dirty="0">
                <a:latin typeface="Arial Black" panose="020B0A04020102020204" pitchFamily="34" charset="0"/>
              </a:rPr>
              <a:t>)</a:t>
            </a:r>
          </a:p>
          <a:p>
            <a:pPr marL="285750" indent="-285750" algn="l" fontAlgn="base">
              <a:buFont typeface="Wingdings" panose="05000000000000000000" pitchFamily="2" charset="2"/>
              <a:buChar char="ü"/>
            </a:pPr>
            <a:r>
              <a:rPr lang="tr-TR" sz="1700" b="1" dirty="0">
                <a:latin typeface="Arial Black" panose="020B0A04020102020204" pitchFamily="34" charset="0"/>
              </a:rPr>
              <a:t>Magnezyum (Mg)</a:t>
            </a:r>
          </a:p>
          <a:p>
            <a:pPr marL="285750" indent="-285750" algn="l">
              <a:buFont typeface="Wingdings" panose="05000000000000000000" pitchFamily="2" charset="2"/>
              <a:buChar char="ü"/>
            </a:pPr>
            <a:endParaRPr lang="tr-TR" sz="1700" dirty="0">
              <a:latin typeface="Arial Black" panose="020B0A04020102020204" pitchFamily="34" charset="0"/>
            </a:endParaRPr>
          </a:p>
        </p:txBody>
      </p:sp>
      <p:sp>
        <p:nvSpPr>
          <p:cNvPr id="6" name="Metin Yer Tutucusu 5">
            <a:extLst>
              <a:ext uri="{FF2B5EF4-FFF2-40B4-BE49-F238E27FC236}">
                <a16:creationId xmlns:a16="http://schemas.microsoft.com/office/drawing/2014/main" id="{45F3308C-991F-4DBC-A15C-F63C50F6A4B2}"/>
              </a:ext>
            </a:extLst>
          </p:cNvPr>
          <p:cNvSpPr>
            <a:spLocks noGrp="1"/>
          </p:cNvSpPr>
          <p:nvPr>
            <p:ph type="body" sz="quarter" idx="13"/>
          </p:nvPr>
        </p:nvSpPr>
        <p:spPr>
          <a:xfrm>
            <a:off x="702042" y="1260891"/>
            <a:ext cx="3310128" cy="576262"/>
          </a:xfrm>
        </p:spPr>
        <p:txBody>
          <a:bodyPr/>
          <a:lstStyle/>
          <a:p>
            <a:r>
              <a:rPr lang="tr-TR" dirty="0"/>
              <a:t>POLENİN YAPISINDAKİLER;</a:t>
            </a:r>
          </a:p>
        </p:txBody>
      </p:sp>
      <p:sp>
        <p:nvSpPr>
          <p:cNvPr id="9" name="Metin Yer Tutucusu 8">
            <a:extLst>
              <a:ext uri="{FF2B5EF4-FFF2-40B4-BE49-F238E27FC236}">
                <a16:creationId xmlns:a16="http://schemas.microsoft.com/office/drawing/2014/main" id="{FED01445-E17E-4F93-89BB-D79A15019463}"/>
              </a:ext>
            </a:extLst>
          </p:cNvPr>
          <p:cNvSpPr>
            <a:spLocks noGrp="1"/>
          </p:cNvSpPr>
          <p:nvPr>
            <p:ph type="body" sz="half" idx="17"/>
          </p:nvPr>
        </p:nvSpPr>
        <p:spPr>
          <a:xfrm>
            <a:off x="7770380" y="1260891"/>
            <a:ext cx="3310128" cy="4113695"/>
          </a:xfrm>
        </p:spPr>
        <p:txBody>
          <a:bodyPr>
            <a:normAutofit/>
          </a:bodyPr>
          <a:lstStyle/>
          <a:p>
            <a:pPr marL="285750" indent="-285750" algn="l" fontAlgn="base">
              <a:buFont typeface="Wingdings" panose="05000000000000000000" pitchFamily="2" charset="2"/>
              <a:buChar char="ü"/>
            </a:pPr>
            <a:r>
              <a:rPr lang="tr-TR" sz="1700" b="1" dirty="0">
                <a:latin typeface="Arial Black" panose="020B0A04020102020204" pitchFamily="34" charset="0"/>
              </a:rPr>
              <a:t>Çinko (</a:t>
            </a:r>
            <a:r>
              <a:rPr lang="tr-TR" sz="1700" b="1" dirty="0" err="1">
                <a:latin typeface="Arial Black" panose="020B0A04020102020204" pitchFamily="34" charset="0"/>
              </a:rPr>
              <a:t>Zn</a:t>
            </a:r>
            <a:r>
              <a:rPr lang="tr-TR" sz="1700" b="1" dirty="0">
                <a:latin typeface="Arial Black" panose="020B0A04020102020204" pitchFamily="34" charset="0"/>
              </a:rPr>
              <a:t>)</a:t>
            </a:r>
          </a:p>
          <a:p>
            <a:pPr marL="285750" indent="-285750" algn="l" fontAlgn="base">
              <a:buFont typeface="Wingdings" panose="05000000000000000000" pitchFamily="2" charset="2"/>
              <a:buChar char="ü"/>
            </a:pPr>
            <a:r>
              <a:rPr lang="tr-TR" sz="1700" b="1" dirty="0">
                <a:latin typeface="Arial Black" panose="020B0A04020102020204" pitchFamily="34" charset="0"/>
              </a:rPr>
              <a:t>Demir (Fe)</a:t>
            </a:r>
          </a:p>
          <a:p>
            <a:pPr marL="285750" indent="-285750" algn="l" fontAlgn="base">
              <a:buFont typeface="Wingdings" panose="05000000000000000000" pitchFamily="2" charset="2"/>
              <a:buChar char="ü"/>
            </a:pPr>
            <a:r>
              <a:rPr lang="tr-TR" sz="1700" b="1" dirty="0">
                <a:latin typeface="Arial Black" panose="020B0A04020102020204" pitchFamily="34" charset="0"/>
              </a:rPr>
              <a:t>Bakır (Cu)</a:t>
            </a:r>
          </a:p>
          <a:p>
            <a:pPr marL="285750" indent="-285750" algn="l" fontAlgn="base">
              <a:buFont typeface="Wingdings" panose="05000000000000000000" pitchFamily="2" charset="2"/>
              <a:buChar char="ü"/>
            </a:pPr>
            <a:r>
              <a:rPr lang="tr-TR" sz="1700" b="1" dirty="0">
                <a:latin typeface="Arial Black" panose="020B0A04020102020204" pitchFamily="34" charset="0"/>
              </a:rPr>
              <a:t>Manganez (Mn)</a:t>
            </a:r>
          </a:p>
          <a:p>
            <a:pPr marL="285750" indent="-285750" algn="l" fontAlgn="base">
              <a:buFont typeface="Wingdings" panose="05000000000000000000" pitchFamily="2" charset="2"/>
              <a:buChar char="ü"/>
            </a:pPr>
            <a:r>
              <a:rPr lang="tr-TR" sz="1700" b="1" dirty="0">
                <a:latin typeface="Arial Black" panose="020B0A04020102020204" pitchFamily="34" charset="0"/>
              </a:rPr>
              <a:t>Fosfor(P)</a:t>
            </a:r>
          </a:p>
          <a:p>
            <a:pPr marL="285750" indent="-285750" algn="l" fontAlgn="base">
              <a:buFont typeface="Wingdings" panose="05000000000000000000" pitchFamily="2" charset="2"/>
              <a:buChar char="ü"/>
            </a:pPr>
            <a:r>
              <a:rPr lang="tr-TR" sz="1700" b="1" dirty="0" err="1">
                <a:latin typeface="Arial Black" panose="020B0A04020102020204" pitchFamily="34" charset="0"/>
              </a:rPr>
              <a:t>Fenolik</a:t>
            </a:r>
            <a:r>
              <a:rPr lang="tr-TR" sz="1700" b="1" dirty="0">
                <a:latin typeface="Arial Black" panose="020B0A04020102020204" pitchFamily="34" charset="0"/>
              </a:rPr>
              <a:t> maddeler</a:t>
            </a:r>
          </a:p>
          <a:p>
            <a:pPr marL="285750" indent="-285750" algn="l" fontAlgn="base">
              <a:buFont typeface="Wingdings" panose="05000000000000000000" pitchFamily="2" charset="2"/>
              <a:buChar char="ü"/>
            </a:pPr>
            <a:r>
              <a:rPr lang="tr-TR" sz="1700" b="1" dirty="0">
                <a:latin typeface="Arial Black" panose="020B0A04020102020204" pitchFamily="34" charset="0"/>
              </a:rPr>
              <a:t>Aminoasitler</a:t>
            </a:r>
          </a:p>
          <a:p>
            <a:pPr marL="285750" indent="-285750" algn="l" fontAlgn="base">
              <a:buFont typeface="Wingdings" panose="05000000000000000000" pitchFamily="2" charset="2"/>
              <a:buChar char="ü"/>
            </a:pPr>
            <a:r>
              <a:rPr lang="tr-TR" sz="1700" b="1" dirty="0">
                <a:latin typeface="Arial Black" panose="020B0A04020102020204" pitchFamily="34" charset="0"/>
              </a:rPr>
              <a:t>Yağ asitleri</a:t>
            </a:r>
          </a:p>
          <a:p>
            <a:pPr marL="285750" indent="-285750" algn="l" fontAlgn="base">
              <a:buFont typeface="Wingdings" panose="05000000000000000000" pitchFamily="2" charset="2"/>
              <a:buChar char="ü"/>
            </a:pPr>
            <a:r>
              <a:rPr lang="tr-TR" sz="1700" b="1" dirty="0">
                <a:latin typeface="Arial Black" panose="020B0A04020102020204" pitchFamily="34" charset="0"/>
              </a:rPr>
              <a:t>Organik </a:t>
            </a:r>
            <a:r>
              <a:rPr lang="tr-TR" sz="1700" b="1" dirty="0" err="1">
                <a:latin typeface="Arial Black" panose="020B0A04020102020204" pitchFamily="34" charset="0"/>
              </a:rPr>
              <a:t>asitleR</a:t>
            </a:r>
            <a:endParaRPr lang="tr-TR" sz="1700" b="1" dirty="0">
              <a:latin typeface="Arial Black" panose="020B0A04020102020204" pitchFamily="34" charset="0"/>
            </a:endParaRPr>
          </a:p>
          <a:p>
            <a:pPr marL="285750" indent="-285750" algn="l">
              <a:buFont typeface="Wingdings" panose="05000000000000000000" pitchFamily="2" charset="2"/>
              <a:buChar char="ü"/>
            </a:pPr>
            <a:endParaRPr lang="tr-TR" sz="1700" dirty="0">
              <a:latin typeface="Arial Black" panose="020B0A04020102020204" pitchFamily="34" charset="0"/>
            </a:endParaRPr>
          </a:p>
        </p:txBody>
      </p:sp>
    </p:spTree>
    <p:extLst>
      <p:ext uri="{BB962C8B-B14F-4D97-AF65-F5344CB8AC3E}">
        <p14:creationId xmlns:p14="http://schemas.microsoft.com/office/powerpoint/2010/main" val="2862029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1000"/>
                                        <p:tgtEl>
                                          <p:spTgt spid="7">
                                            <p:txEl>
                                              <p:pRg st="0" end="0"/>
                                            </p:txEl>
                                          </p:spTgt>
                                        </p:tgtEl>
                                      </p:cBhvr>
                                    </p:animEffect>
                                    <p:anim calcmode="lin" valueType="num">
                                      <p:cBhvr>
                                        <p:cTn id="1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7">
                                            <p:txEl>
                                              <p:pRg st="1" end="1"/>
                                            </p:txEl>
                                          </p:spTgt>
                                        </p:tgtEl>
                                        <p:attrNameLst>
                                          <p:attrName>style.visibility</p:attrName>
                                        </p:attrNameLst>
                                      </p:cBhvr>
                                      <p:to>
                                        <p:strVal val="visible"/>
                                      </p:to>
                                    </p:set>
                                    <p:animEffect transition="in" filter="fade">
                                      <p:cBhvr>
                                        <p:cTn id="21" dur="1000"/>
                                        <p:tgtEl>
                                          <p:spTgt spid="7">
                                            <p:txEl>
                                              <p:pRg st="1" end="1"/>
                                            </p:txEl>
                                          </p:spTgt>
                                        </p:tgtEl>
                                      </p:cBhvr>
                                    </p:animEffect>
                                    <p:anim calcmode="lin" valueType="num">
                                      <p:cBhvr>
                                        <p:cTn id="22"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Effect transition="in" filter="fade">
                                      <p:cBhvr>
                                        <p:cTn id="28" dur="1000"/>
                                        <p:tgtEl>
                                          <p:spTgt spid="7">
                                            <p:txEl>
                                              <p:pRg st="2" end="2"/>
                                            </p:txEl>
                                          </p:spTgt>
                                        </p:tgtEl>
                                      </p:cBhvr>
                                    </p:animEffect>
                                    <p:anim calcmode="lin" valueType="num">
                                      <p:cBhvr>
                                        <p:cTn id="29"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Effect transition="in" filter="fade">
                                      <p:cBhvr>
                                        <p:cTn id="35" dur="1000"/>
                                        <p:tgtEl>
                                          <p:spTgt spid="7">
                                            <p:txEl>
                                              <p:pRg st="3" end="3"/>
                                            </p:txEl>
                                          </p:spTgt>
                                        </p:tgtEl>
                                      </p:cBhvr>
                                    </p:animEffect>
                                    <p:anim calcmode="lin" valueType="num">
                                      <p:cBhvr>
                                        <p:cTn id="36"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nodeType="clickEffect">
                                  <p:stCondLst>
                                    <p:cond delay="0"/>
                                  </p:stCondLst>
                                  <p:childTnLst>
                                    <p:set>
                                      <p:cBhvr>
                                        <p:cTn id="41" dur="1" fill="hold">
                                          <p:stCondLst>
                                            <p:cond delay="0"/>
                                          </p:stCondLst>
                                        </p:cTn>
                                        <p:tgtEl>
                                          <p:spTgt spid="7">
                                            <p:txEl>
                                              <p:pRg st="4" end="4"/>
                                            </p:txEl>
                                          </p:spTgt>
                                        </p:tgtEl>
                                        <p:attrNameLst>
                                          <p:attrName>style.visibility</p:attrName>
                                        </p:attrNameLst>
                                      </p:cBhvr>
                                      <p:to>
                                        <p:strVal val="visible"/>
                                      </p:to>
                                    </p:set>
                                    <p:animEffect transition="in" filter="fade">
                                      <p:cBhvr>
                                        <p:cTn id="42" dur="1000"/>
                                        <p:tgtEl>
                                          <p:spTgt spid="7">
                                            <p:txEl>
                                              <p:pRg st="4" end="4"/>
                                            </p:txEl>
                                          </p:spTgt>
                                        </p:tgtEl>
                                      </p:cBhvr>
                                    </p:animEffect>
                                    <p:anim calcmode="lin" valueType="num">
                                      <p:cBhvr>
                                        <p:cTn id="43"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7">
                                            <p:txEl>
                                              <p:pRg st="5" end="5"/>
                                            </p:txEl>
                                          </p:spTgt>
                                        </p:tgtEl>
                                        <p:attrNameLst>
                                          <p:attrName>style.visibility</p:attrName>
                                        </p:attrNameLst>
                                      </p:cBhvr>
                                      <p:to>
                                        <p:strVal val="visible"/>
                                      </p:to>
                                    </p:set>
                                    <p:animEffect transition="in" filter="fade">
                                      <p:cBhvr>
                                        <p:cTn id="49" dur="1000"/>
                                        <p:tgtEl>
                                          <p:spTgt spid="7">
                                            <p:txEl>
                                              <p:pRg st="5" end="5"/>
                                            </p:txEl>
                                          </p:spTgt>
                                        </p:tgtEl>
                                      </p:cBhvr>
                                    </p:animEffect>
                                    <p:anim calcmode="lin" valueType="num">
                                      <p:cBhvr>
                                        <p:cTn id="50"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nodeType="clickEffect">
                                  <p:stCondLst>
                                    <p:cond delay="0"/>
                                  </p:stCondLst>
                                  <p:childTnLst>
                                    <p:set>
                                      <p:cBhvr>
                                        <p:cTn id="55" dur="1" fill="hold">
                                          <p:stCondLst>
                                            <p:cond delay="0"/>
                                          </p:stCondLst>
                                        </p:cTn>
                                        <p:tgtEl>
                                          <p:spTgt spid="7">
                                            <p:txEl>
                                              <p:pRg st="6" end="6"/>
                                            </p:txEl>
                                          </p:spTgt>
                                        </p:tgtEl>
                                        <p:attrNameLst>
                                          <p:attrName>style.visibility</p:attrName>
                                        </p:attrNameLst>
                                      </p:cBhvr>
                                      <p:to>
                                        <p:strVal val="visible"/>
                                      </p:to>
                                    </p:set>
                                    <p:animEffect transition="in" filter="fade">
                                      <p:cBhvr>
                                        <p:cTn id="56" dur="1000"/>
                                        <p:tgtEl>
                                          <p:spTgt spid="7">
                                            <p:txEl>
                                              <p:pRg st="6" end="6"/>
                                            </p:txEl>
                                          </p:spTgt>
                                        </p:tgtEl>
                                      </p:cBhvr>
                                    </p:animEffect>
                                    <p:anim calcmode="lin" valueType="num">
                                      <p:cBhvr>
                                        <p:cTn id="57"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nodeType="clickEffect">
                                  <p:stCondLst>
                                    <p:cond delay="0"/>
                                  </p:stCondLst>
                                  <p:childTnLst>
                                    <p:set>
                                      <p:cBhvr>
                                        <p:cTn id="62" dur="1" fill="hold">
                                          <p:stCondLst>
                                            <p:cond delay="0"/>
                                          </p:stCondLst>
                                        </p:cTn>
                                        <p:tgtEl>
                                          <p:spTgt spid="8">
                                            <p:txEl>
                                              <p:pRg st="0" end="0"/>
                                            </p:txEl>
                                          </p:spTgt>
                                        </p:tgtEl>
                                        <p:attrNameLst>
                                          <p:attrName>style.visibility</p:attrName>
                                        </p:attrNameLst>
                                      </p:cBhvr>
                                      <p:to>
                                        <p:strVal val="visible"/>
                                      </p:to>
                                    </p:set>
                                    <p:animEffect transition="in" filter="fade">
                                      <p:cBhvr>
                                        <p:cTn id="63" dur="1000"/>
                                        <p:tgtEl>
                                          <p:spTgt spid="8">
                                            <p:txEl>
                                              <p:pRg st="0" end="0"/>
                                            </p:txEl>
                                          </p:spTgt>
                                        </p:tgtEl>
                                      </p:cBhvr>
                                    </p:animEffect>
                                    <p:anim calcmode="lin" valueType="num">
                                      <p:cBhvr>
                                        <p:cTn id="64"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65"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7" presetClass="entr" presetSubtype="0" fill="hold" nodeType="clickEffect">
                                  <p:stCondLst>
                                    <p:cond delay="0"/>
                                  </p:stCondLst>
                                  <p:childTnLst>
                                    <p:set>
                                      <p:cBhvr>
                                        <p:cTn id="69" dur="1" fill="hold">
                                          <p:stCondLst>
                                            <p:cond delay="0"/>
                                          </p:stCondLst>
                                        </p:cTn>
                                        <p:tgtEl>
                                          <p:spTgt spid="8">
                                            <p:txEl>
                                              <p:pRg st="1" end="1"/>
                                            </p:txEl>
                                          </p:spTgt>
                                        </p:tgtEl>
                                        <p:attrNameLst>
                                          <p:attrName>style.visibility</p:attrName>
                                        </p:attrNameLst>
                                      </p:cBhvr>
                                      <p:to>
                                        <p:strVal val="visible"/>
                                      </p:to>
                                    </p:set>
                                    <p:animEffect transition="in" filter="fade">
                                      <p:cBhvr>
                                        <p:cTn id="70" dur="1000"/>
                                        <p:tgtEl>
                                          <p:spTgt spid="8">
                                            <p:txEl>
                                              <p:pRg st="1" end="1"/>
                                            </p:txEl>
                                          </p:spTgt>
                                        </p:tgtEl>
                                      </p:cBhvr>
                                    </p:animEffect>
                                    <p:anim calcmode="lin" valueType="num">
                                      <p:cBhvr>
                                        <p:cTn id="7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72"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7" presetClass="entr" presetSubtype="0" fill="hold" nodeType="clickEffect">
                                  <p:stCondLst>
                                    <p:cond delay="0"/>
                                  </p:stCondLst>
                                  <p:childTnLst>
                                    <p:set>
                                      <p:cBhvr>
                                        <p:cTn id="76" dur="1" fill="hold">
                                          <p:stCondLst>
                                            <p:cond delay="0"/>
                                          </p:stCondLst>
                                        </p:cTn>
                                        <p:tgtEl>
                                          <p:spTgt spid="8">
                                            <p:txEl>
                                              <p:pRg st="2" end="2"/>
                                            </p:txEl>
                                          </p:spTgt>
                                        </p:tgtEl>
                                        <p:attrNameLst>
                                          <p:attrName>style.visibility</p:attrName>
                                        </p:attrNameLst>
                                      </p:cBhvr>
                                      <p:to>
                                        <p:strVal val="visible"/>
                                      </p:to>
                                    </p:set>
                                    <p:animEffect transition="in" filter="fade">
                                      <p:cBhvr>
                                        <p:cTn id="77" dur="1000"/>
                                        <p:tgtEl>
                                          <p:spTgt spid="8">
                                            <p:txEl>
                                              <p:pRg st="2" end="2"/>
                                            </p:txEl>
                                          </p:spTgt>
                                        </p:tgtEl>
                                      </p:cBhvr>
                                    </p:animEffect>
                                    <p:anim calcmode="lin" valueType="num">
                                      <p:cBhvr>
                                        <p:cTn id="7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79"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7" presetClass="entr" presetSubtype="0" fill="hold" nodeType="clickEffect">
                                  <p:stCondLst>
                                    <p:cond delay="0"/>
                                  </p:stCondLst>
                                  <p:childTnLst>
                                    <p:set>
                                      <p:cBhvr>
                                        <p:cTn id="83" dur="1" fill="hold">
                                          <p:stCondLst>
                                            <p:cond delay="0"/>
                                          </p:stCondLst>
                                        </p:cTn>
                                        <p:tgtEl>
                                          <p:spTgt spid="8">
                                            <p:txEl>
                                              <p:pRg st="3" end="3"/>
                                            </p:txEl>
                                          </p:spTgt>
                                        </p:tgtEl>
                                        <p:attrNameLst>
                                          <p:attrName>style.visibility</p:attrName>
                                        </p:attrNameLst>
                                      </p:cBhvr>
                                      <p:to>
                                        <p:strVal val="visible"/>
                                      </p:to>
                                    </p:set>
                                    <p:animEffect transition="in" filter="fade">
                                      <p:cBhvr>
                                        <p:cTn id="84" dur="1000"/>
                                        <p:tgtEl>
                                          <p:spTgt spid="8">
                                            <p:txEl>
                                              <p:pRg st="3" end="3"/>
                                            </p:txEl>
                                          </p:spTgt>
                                        </p:tgtEl>
                                      </p:cBhvr>
                                    </p:animEffect>
                                    <p:anim calcmode="lin" valueType="num">
                                      <p:cBhvr>
                                        <p:cTn id="85"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86"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7" presetClass="entr" presetSubtype="0" fill="hold" nodeType="clickEffect">
                                  <p:stCondLst>
                                    <p:cond delay="0"/>
                                  </p:stCondLst>
                                  <p:childTnLst>
                                    <p:set>
                                      <p:cBhvr>
                                        <p:cTn id="90" dur="1" fill="hold">
                                          <p:stCondLst>
                                            <p:cond delay="0"/>
                                          </p:stCondLst>
                                        </p:cTn>
                                        <p:tgtEl>
                                          <p:spTgt spid="8">
                                            <p:txEl>
                                              <p:pRg st="4" end="4"/>
                                            </p:txEl>
                                          </p:spTgt>
                                        </p:tgtEl>
                                        <p:attrNameLst>
                                          <p:attrName>style.visibility</p:attrName>
                                        </p:attrNameLst>
                                      </p:cBhvr>
                                      <p:to>
                                        <p:strVal val="visible"/>
                                      </p:to>
                                    </p:set>
                                    <p:animEffect transition="in" filter="fade">
                                      <p:cBhvr>
                                        <p:cTn id="91" dur="1000"/>
                                        <p:tgtEl>
                                          <p:spTgt spid="8">
                                            <p:txEl>
                                              <p:pRg st="4" end="4"/>
                                            </p:txEl>
                                          </p:spTgt>
                                        </p:tgtEl>
                                      </p:cBhvr>
                                    </p:animEffect>
                                    <p:anim calcmode="lin" valueType="num">
                                      <p:cBhvr>
                                        <p:cTn id="92"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93"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7" presetClass="entr" presetSubtype="0" fill="hold" nodeType="clickEffect">
                                  <p:stCondLst>
                                    <p:cond delay="0"/>
                                  </p:stCondLst>
                                  <p:childTnLst>
                                    <p:set>
                                      <p:cBhvr>
                                        <p:cTn id="97" dur="1" fill="hold">
                                          <p:stCondLst>
                                            <p:cond delay="0"/>
                                          </p:stCondLst>
                                        </p:cTn>
                                        <p:tgtEl>
                                          <p:spTgt spid="8">
                                            <p:txEl>
                                              <p:pRg st="5" end="5"/>
                                            </p:txEl>
                                          </p:spTgt>
                                        </p:tgtEl>
                                        <p:attrNameLst>
                                          <p:attrName>style.visibility</p:attrName>
                                        </p:attrNameLst>
                                      </p:cBhvr>
                                      <p:to>
                                        <p:strVal val="visible"/>
                                      </p:to>
                                    </p:set>
                                    <p:animEffect transition="in" filter="fade">
                                      <p:cBhvr>
                                        <p:cTn id="98" dur="1000"/>
                                        <p:tgtEl>
                                          <p:spTgt spid="8">
                                            <p:txEl>
                                              <p:pRg st="5" end="5"/>
                                            </p:txEl>
                                          </p:spTgt>
                                        </p:tgtEl>
                                      </p:cBhvr>
                                    </p:animEffect>
                                    <p:anim calcmode="lin" valueType="num">
                                      <p:cBhvr>
                                        <p:cTn id="99"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100" dur="10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7" presetClass="entr" presetSubtype="0" fill="hold" nodeType="clickEffect">
                                  <p:stCondLst>
                                    <p:cond delay="0"/>
                                  </p:stCondLst>
                                  <p:childTnLst>
                                    <p:set>
                                      <p:cBhvr>
                                        <p:cTn id="104" dur="1" fill="hold">
                                          <p:stCondLst>
                                            <p:cond delay="0"/>
                                          </p:stCondLst>
                                        </p:cTn>
                                        <p:tgtEl>
                                          <p:spTgt spid="8">
                                            <p:txEl>
                                              <p:pRg st="6" end="6"/>
                                            </p:txEl>
                                          </p:spTgt>
                                        </p:tgtEl>
                                        <p:attrNameLst>
                                          <p:attrName>style.visibility</p:attrName>
                                        </p:attrNameLst>
                                      </p:cBhvr>
                                      <p:to>
                                        <p:strVal val="visible"/>
                                      </p:to>
                                    </p:set>
                                    <p:animEffect transition="in" filter="fade">
                                      <p:cBhvr>
                                        <p:cTn id="105" dur="1000"/>
                                        <p:tgtEl>
                                          <p:spTgt spid="8">
                                            <p:txEl>
                                              <p:pRg st="6" end="6"/>
                                            </p:txEl>
                                          </p:spTgt>
                                        </p:tgtEl>
                                      </p:cBhvr>
                                    </p:animEffect>
                                    <p:anim calcmode="lin" valueType="num">
                                      <p:cBhvr>
                                        <p:cTn id="106"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107"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7" presetClass="entr" presetSubtype="0" fill="hold" nodeType="clickEffect">
                                  <p:stCondLst>
                                    <p:cond delay="0"/>
                                  </p:stCondLst>
                                  <p:childTnLst>
                                    <p:set>
                                      <p:cBhvr>
                                        <p:cTn id="111" dur="1" fill="hold">
                                          <p:stCondLst>
                                            <p:cond delay="0"/>
                                          </p:stCondLst>
                                        </p:cTn>
                                        <p:tgtEl>
                                          <p:spTgt spid="8">
                                            <p:txEl>
                                              <p:pRg st="7" end="7"/>
                                            </p:txEl>
                                          </p:spTgt>
                                        </p:tgtEl>
                                        <p:attrNameLst>
                                          <p:attrName>style.visibility</p:attrName>
                                        </p:attrNameLst>
                                      </p:cBhvr>
                                      <p:to>
                                        <p:strVal val="visible"/>
                                      </p:to>
                                    </p:set>
                                    <p:animEffect transition="in" filter="fade">
                                      <p:cBhvr>
                                        <p:cTn id="112" dur="1000"/>
                                        <p:tgtEl>
                                          <p:spTgt spid="8">
                                            <p:txEl>
                                              <p:pRg st="7" end="7"/>
                                            </p:txEl>
                                          </p:spTgt>
                                        </p:tgtEl>
                                      </p:cBhvr>
                                    </p:animEffect>
                                    <p:anim calcmode="lin" valueType="num">
                                      <p:cBhvr>
                                        <p:cTn id="11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114" dur="1000" fill="hold"/>
                                        <p:tgtEl>
                                          <p:spTgt spid="8">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7" presetClass="entr" presetSubtype="0" fill="hold" nodeType="clickEffect">
                                  <p:stCondLst>
                                    <p:cond delay="0"/>
                                  </p:stCondLst>
                                  <p:childTnLst>
                                    <p:set>
                                      <p:cBhvr>
                                        <p:cTn id="118" dur="1" fill="hold">
                                          <p:stCondLst>
                                            <p:cond delay="0"/>
                                          </p:stCondLst>
                                        </p:cTn>
                                        <p:tgtEl>
                                          <p:spTgt spid="8">
                                            <p:txEl>
                                              <p:pRg st="8" end="8"/>
                                            </p:txEl>
                                          </p:spTgt>
                                        </p:tgtEl>
                                        <p:attrNameLst>
                                          <p:attrName>style.visibility</p:attrName>
                                        </p:attrNameLst>
                                      </p:cBhvr>
                                      <p:to>
                                        <p:strVal val="visible"/>
                                      </p:to>
                                    </p:set>
                                    <p:animEffect transition="in" filter="fade">
                                      <p:cBhvr>
                                        <p:cTn id="119" dur="1000"/>
                                        <p:tgtEl>
                                          <p:spTgt spid="8">
                                            <p:txEl>
                                              <p:pRg st="8" end="8"/>
                                            </p:txEl>
                                          </p:spTgt>
                                        </p:tgtEl>
                                      </p:cBhvr>
                                    </p:animEffect>
                                    <p:anim calcmode="lin" valueType="num">
                                      <p:cBhvr>
                                        <p:cTn id="120"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121" dur="1000" fill="hold"/>
                                        <p:tgtEl>
                                          <p:spTgt spid="8">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7" presetClass="entr" presetSubtype="0" fill="hold" nodeType="clickEffect">
                                  <p:stCondLst>
                                    <p:cond delay="0"/>
                                  </p:stCondLst>
                                  <p:childTnLst>
                                    <p:set>
                                      <p:cBhvr>
                                        <p:cTn id="125" dur="1" fill="hold">
                                          <p:stCondLst>
                                            <p:cond delay="0"/>
                                          </p:stCondLst>
                                        </p:cTn>
                                        <p:tgtEl>
                                          <p:spTgt spid="9">
                                            <p:txEl>
                                              <p:pRg st="0" end="0"/>
                                            </p:txEl>
                                          </p:spTgt>
                                        </p:tgtEl>
                                        <p:attrNameLst>
                                          <p:attrName>style.visibility</p:attrName>
                                        </p:attrNameLst>
                                      </p:cBhvr>
                                      <p:to>
                                        <p:strVal val="visible"/>
                                      </p:to>
                                    </p:set>
                                    <p:animEffect transition="in" filter="fade">
                                      <p:cBhvr>
                                        <p:cTn id="126" dur="1000"/>
                                        <p:tgtEl>
                                          <p:spTgt spid="9">
                                            <p:txEl>
                                              <p:pRg st="0" end="0"/>
                                            </p:txEl>
                                          </p:spTgt>
                                        </p:tgtEl>
                                      </p:cBhvr>
                                    </p:animEffect>
                                    <p:anim calcmode="lin" valueType="num">
                                      <p:cBhvr>
                                        <p:cTn id="127"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28"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7" presetClass="entr" presetSubtype="0" fill="hold" nodeType="clickEffect">
                                  <p:stCondLst>
                                    <p:cond delay="0"/>
                                  </p:stCondLst>
                                  <p:childTnLst>
                                    <p:set>
                                      <p:cBhvr>
                                        <p:cTn id="132" dur="1" fill="hold">
                                          <p:stCondLst>
                                            <p:cond delay="0"/>
                                          </p:stCondLst>
                                        </p:cTn>
                                        <p:tgtEl>
                                          <p:spTgt spid="9">
                                            <p:txEl>
                                              <p:pRg st="1" end="1"/>
                                            </p:txEl>
                                          </p:spTgt>
                                        </p:tgtEl>
                                        <p:attrNameLst>
                                          <p:attrName>style.visibility</p:attrName>
                                        </p:attrNameLst>
                                      </p:cBhvr>
                                      <p:to>
                                        <p:strVal val="visible"/>
                                      </p:to>
                                    </p:set>
                                    <p:animEffect transition="in" filter="fade">
                                      <p:cBhvr>
                                        <p:cTn id="133" dur="1000"/>
                                        <p:tgtEl>
                                          <p:spTgt spid="9">
                                            <p:txEl>
                                              <p:pRg st="1" end="1"/>
                                            </p:txEl>
                                          </p:spTgt>
                                        </p:tgtEl>
                                      </p:cBhvr>
                                    </p:animEffect>
                                    <p:anim calcmode="lin" valueType="num">
                                      <p:cBhvr>
                                        <p:cTn id="134"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35"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7" presetClass="entr" presetSubtype="0" fill="hold" nodeType="clickEffect">
                                  <p:stCondLst>
                                    <p:cond delay="0"/>
                                  </p:stCondLst>
                                  <p:childTnLst>
                                    <p:set>
                                      <p:cBhvr>
                                        <p:cTn id="139" dur="1" fill="hold">
                                          <p:stCondLst>
                                            <p:cond delay="0"/>
                                          </p:stCondLst>
                                        </p:cTn>
                                        <p:tgtEl>
                                          <p:spTgt spid="9">
                                            <p:txEl>
                                              <p:pRg st="2" end="2"/>
                                            </p:txEl>
                                          </p:spTgt>
                                        </p:tgtEl>
                                        <p:attrNameLst>
                                          <p:attrName>style.visibility</p:attrName>
                                        </p:attrNameLst>
                                      </p:cBhvr>
                                      <p:to>
                                        <p:strVal val="visible"/>
                                      </p:to>
                                    </p:set>
                                    <p:animEffect transition="in" filter="fade">
                                      <p:cBhvr>
                                        <p:cTn id="140" dur="1000"/>
                                        <p:tgtEl>
                                          <p:spTgt spid="9">
                                            <p:txEl>
                                              <p:pRg st="2" end="2"/>
                                            </p:txEl>
                                          </p:spTgt>
                                        </p:tgtEl>
                                      </p:cBhvr>
                                    </p:animEffect>
                                    <p:anim calcmode="lin" valueType="num">
                                      <p:cBhvr>
                                        <p:cTn id="141"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42"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47" presetClass="entr" presetSubtype="0" fill="hold" nodeType="clickEffect">
                                  <p:stCondLst>
                                    <p:cond delay="0"/>
                                  </p:stCondLst>
                                  <p:childTnLst>
                                    <p:set>
                                      <p:cBhvr>
                                        <p:cTn id="146" dur="1" fill="hold">
                                          <p:stCondLst>
                                            <p:cond delay="0"/>
                                          </p:stCondLst>
                                        </p:cTn>
                                        <p:tgtEl>
                                          <p:spTgt spid="9">
                                            <p:txEl>
                                              <p:pRg st="3" end="3"/>
                                            </p:txEl>
                                          </p:spTgt>
                                        </p:tgtEl>
                                        <p:attrNameLst>
                                          <p:attrName>style.visibility</p:attrName>
                                        </p:attrNameLst>
                                      </p:cBhvr>
                                      <p:to>
                                        <p:strVal val="visible"/>
                                      </p:to>
                                    </p:set>
                                    <p:animEffect transition="in" filter="fade">
                                      <p:cBhvr>
                                        <p:cTn id="147" dur="1000"/>
                                        <p:tgtEl>
                                          <p:spTgt spid="9">
                                            <p:txEl>
                                              <p:pRg st="3" end="3"/>
                                            </p:txEl>
                                          </p:spTgt>
                                        </p:tgtEl>
                                      </p:cBhvr>
                                    </p:animEffect>
                                    <p:anim calcmode="lin" valueType="num">
                                      <p:cBhvr>
                                        <p:cTn id="148"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149"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50" fill="hold">
                      <p:stCondLst>
                        <p:cond delay="indefinite"/>
                      </p:stCondLst>
                      <p:childTnLst>
                        <p:par>
                          <p:cTn id="151" fill="hold">
                            <p:stCondLst>
                              <p:cond delay="0"/>
                            </p:stCondLst>
                            <p:childTnLst>
                              <p:par>
                                <p:cTn id="152" presetID="47" presetClass="entr" presetSubtype="0" fill="hold" nodeType="clickEffect">
                                  <p:stCondLst>
                                    <p:cond delay="0"/>
                                  </p:stCondLst>
                                  <p:childTnLst>
                                    <p:set>
                                      <p:cBhvr>
                                        <p:cTn id="153" dur="1" fill="hold">
                                          <p:stCondLst>
                                            <p:cond delay="0"/>
                                          </p:stCondLst>
                                        </p:cTn>
                                        <p:tgtEl>
                                          <p:spTgt spid="9">
                                            <p:txEl>
                                              <p:pRg st="4" end="4"/>
                                            </p:txEl>
                                          </p:spTgt>
                                        </p:tgtEl>
                                        <p:attrNameLst>
                                          <p:attrName>style.visibility</p:attrName>
                                        </p:attrNameLst>
                                      </p:cBhvr>
                                      <p:to>
                                        <p:strVal val="visible"/>
                                      </p:to>
                                    </p:set>
                                    <p:animEffect transition="in" filter="fade">
                                      <p:cBhvr>
                                        <p:cTn id="154" dur="1000"/>
                                        <p:tgtEl>
                                          <p:spTgt spid="9">
                                            <p:txEl>
                                              <p:pRg st="4" end="4"/>
                                            </p:txEl>
                                          </p:spTgt>
                                        </p:tgtEl>
                                      </p:cBhvr>
                                    </p:animEffect>
                                    <p:anim calcmode="lin" valueType="num">
                                      <p:cBhvr>
                                        <p:cTn id="155"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156"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47" presetClass="entr" presetSubtype="0" fill="hold" nodeType="clickEffect">
                                  <p:stCondLst>
                                    <p:cond delay="0"/>
                                  </p:stCondLst>
                                  <p:childTnLst>
                                    <p:set>
                                      <p:cBhvr>
                                        <p:cTn id="160" dur="1" fill="hold">
                                          <p:stCondLst>
                                            <p:cond delay="0"/>
                                          </p:stCondLst>
                                        </p:cTn>
                                        <p:tgtEl>
                                          <p:spTgt spid="9">
                                            <p:txEl>
                                              <p:pRg st="5" end="5"/>
                                            </p:txEl>
                                          </p:spTgt>
                                        </p:tgtEl>
                                        <p:attrNameLst>
                                          <p:attrName>style.visibility</p:attrName>
                                        </p:attrNameLst>
                                      </p:cBhvr>
                                      <p:to>
                                        <p:strVal val="visible"/>
                                      </p:to>
                                    </p:set>
                                    <p:animEffect transition="in" filter="fade">
                                      <p:cBhvr>
                                        <p:cTn id="161" dur="1000"/>
                                        <p:tgtEl>
                                          <p:spTgt spid="9">
                                            <p:txEl>
                                              <p:pRg st="5" end="5"/>
                                            </p:txEl>
                                          </p:spTgt>
                                        </p:tgtEl>
                                      </p:cBhvr>
                                    </p:animEffect>
                                    <p:anim calcmode="lin" valueType="num">
                                      <p:cBhvr>
                                        <p:cTn id="162"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163"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64" fill="hold">
                      <p:stCondLst>
                        <p:cond delay="indefinite"/>
                      </p:stCondLst>
                      <p:childTnLst>
                        <p:par>
                          <p:cTn id="165" fill="hold">
                            <p:stCondLst>
                              <p:cond delay="0"/>
                            </p:stCondLst>
                            <p:childTnLst>
                              <p:par>
                                <p:cTn id="166" presetID="47" presetClass="entr" presetSubtype="0" fill="hold" nodeType="clickEffect">
                                  <p:stCondLst>
                                    <p:cond delay="0"/>
                                  </p:stCondLst>
                                  <p:childTnLst>
                                    <p:set>
                                      <p:cBhvr>
                                        <p:cTn id="167" dur="1" fill="hold">
                                          <p:stCondLst>
                                            <p:cond delay="0"/>
                                          </p:stCondLst>
                                        </p:cTn>
                                        <p:tgtEl>
                                          <p:spTgt spid="9">
                                            <p:txEl>
                                              <p:pRg st="6" end="6"/>
                                            </p:txEl>
                                          </p:spTgt>
                                        </p:tgtEl>
                                        <p:attrNameLst>
                                          <p:attrName>style.visibility</p:attrName>
                                        </p:attrNameLst>
                                      </p:cBhvr>
                                      <p:to>
                                        <p:strVal val="visible"/>
                                      </p:to>
                                    </p:set>
                                    <p:animEffect transition="in" filter="fade">
                                      <p:cBhvr>
                                        <p:cTn id="168" dur="1000"/>
                                        <p:tgtEl>
                                          <p:spTgt spid="9">
                                            <p:txEl>
                                              <p:pRg st="6" end="6"/>
                                            </p:txEl>
                                          </p:spTgt>
                                        </p:tgtEl>
                                      </p:cBhvr>
                                    </p:animEffect>
                                    <p:anim calcmode="lin" valueType="num">
                                      <p:cBhvr>
                                        <p:cTn id="169"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170"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71" fill="hold">
                      <p:stCondLst>
                        <p:cond delay="indefinite"/>
                      </p:stCondLst>
                      <p:childTnLst>
                        <p:par>
                          <p:cTn id="172" fill="hold">
                            <p:stCondLst>
                              <p:cond delay="0"/>
                            </p:stCondLst>
                            <p:childTnLst>
                              <p:par>
                                <p:cTn id="173" presetID="47" presetClass="entr" presetSubtype="0" fill="hold" nodeType="clickEffect">
                                  <p:stCondLst>
                                    <p:cond delay="0"/>
                                  </p:stCondLst>
                                  <p:childTnLst>
                                    <p:set>
                                      <p:cBhvr>
                                        <p:cTn id="174" dur="1" fill="hold">
                                          <p:stCondLst>
                                            <p:cond delay="0"/>
                                          </p:stCondLst>
                                        </p:cTn>
                                        <p:tgtEl>
                                          <p:spTgt spid="9">
                                            <p:txEl>
                                              <p:pRg st="7" end="7"/>
                                            </p:txEl>
                                          </p:spTgt>
                                        </p:tgtEl>
                                        <p:attrNameLst>
                                          <p:attrName>style.visibility</p:attrName>
                                        </p:attrNameLst>
                                      </p:cBhvr>
                                      <p:to>
                                        <p:strVal val="visible"/>
                                      </p:to>
                                    </p:set>
                                    <p:animEffect transition="in" filter="fade">
                                      <p:cBhvr>
                                        <p:cTn id="175" dur="1000"/>
                                        <p:tgtEl>
                                          <p:spTgt spid="9">
                                            <p:txEl>
                                              <p:pRg st="7" end="7"/>
                                            </p:txEl>
                                          </p:spTgt>
                                        </p:tgtEl>
                                      </p:cBhvr>
                                    </p:animEffect>
                                    <p:anim calcmode="lin" valueType="num">
                                      <p:cBhvr>
                                        <p:cTn id="176"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177"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78" fill="hold">
                      <p:stCondLst>
                        <p:cond delay="indefinite"/>
                      </p:stCondLst>
                      <p:childTnLst>
                        <p:par>
                          <p:cTn id="179" fill="hold">
                            <p:stCondLst>
                              <p:cond delay="0"/>
                            </p:stCondLst>
                            <p:childTnLst>
                              <p:par>
                                <p:cTn id="180" presetID="47" presetClass="entr" presetSubtype="0" fill="hold" nodeType="clickEffect">
                                  <p:stCondLst>
                                    <p:cond delay="0"/>
                                  </p:stCondLst>
                                  <p:childTnLst>
                                    <p:set>
                                      <p:cBhvr>
                                        <p:cTn id="181" dur="1" fill="hold">
                                          <p:stCondLst>
                                            <p:cond delay="0"/>
                                          </p:stCondLst>
                                        </p:cTn>
                                        <p:tgtEl>
                                          <p:spTgt spid="9">
                                            <p:txEl>
                                              <p:pRg st="8" end="8"/>
                                            </p:txEl>
                                          </p:spTgt>
                                        </p:tgtEl>
                                        <p:attrNameLst>
                                          <p:attrName>style.visibility</p:attrName>
                                        </p:attrNameLst>
                                      </p:cBhvr>
                                      <p:to>
                                        <p:strVal val="visible"/>
                                      </p:to>
                                    </p:set>
                                    <p:animEffect transition="in" filter="fade">
                                      <p:cBhvr>
                                        <p:cTn id="182" dur="1000"/>
                                        <p:tgtEl>
                                          <p:spTgt spid="9">
                                            <p:txEl>
                                              <p:pRg st="8" end="8"/>
                                            </p:txEl>
                                          </p:spTgt>
                                        </p:tgtEl>
                                      </p:cBhvr>
                                    </p:animEffect>
                                    <p:anim calcmode="lin" valueType="num">
                                      <p:cBhvr>
                                        <p:cTn id="183" dur="1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184" dur="1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Başlık 8">
            <a:extLst>
              <a:ext uri="{FF2B5EF4-FFF2-40B4-BE49-F238E27FC236}">
                <a16:creationId xmlns:a16="http://schemas.microsoft.com/office/drawing/2014/main" id="{B8185338-C964-4654-88FA-61D8491BCB51}"/>
              </a:ext>
            </a:extLst>
          </p:cNvPr>
          <p:cNvSpPr>
            <a:spLocks noGrp="1"/>
          </p:cNvSpPr>
          <p:nvPr>
            <p:ph type="title"/>
          </p:nvPr>
        </p:nvSpPr>
        <p:spPr>
          <a:xfrm>
            <a:off x="685801" y="104932"/>
            <a:ext cx="10396882" cy="929389"/>
          </a:xfrm>
        </p:spPr>
        <p:txBody>
          <a:bodyPr>
            <a:noAutofit/>
          </a:bodyPr>
          <a:lstStyle/>
          <a:p>
            <a:br>
              <a:rPr lang="tr-TR" sz="4400" dirty="0"/>
            </a:br>
            <a:r>
              <a:rPr lang="tr-TR" sz="4400" dirty="0"/>
              <a:t>FAYDALARI nelerdir?</a:t>
            </a:r>
            <a:br>
              <a:rPr lang="tr-TR" sz="4400" dirty="0"/>
            </a:br>
            <a:endParaRPr lang="tr-TR" sz="4400" dirty="0"/>
          </a:p>
        </p:txBody>
      </p:sp>
      <p:sp>
        <p:nvSpPr>
          <p:cNvPr id="10" name="İçerik Yer Tutucusu 9">
            <a:extLst>
              <a:ext uri="{FF2B5EF4-FFF2-40B4-BE49-F238E27FC236}">
                <a16:creationId xmlns:a16="http://schemas.microsoft.com/office/drawing/2014/main" id="{31ACAE8A-54B0-4D22-9498-B535DE7F5457}"/>
              </a:ext>
            </a:extLst>
          </p:cNvPr>
          <p:cNvSpPr>
            <a:spLocks noGrp="1"/>
          </p:cNvSpPr>
          <p:nvPr>
            <p:ph sz="quarter" idx="13"/>
          </p:nvPr>
        </p:nvSpPr>
        <p:spPr>
          <a:xfrm>
            <a:off x="685800" y="899410"/>
            <a:ext cx="10394707" cy="4475175"/>
          </a:xfrm>
        </p:spPr>
        <p:txBody>
          <a:bodyPr>
            <a:noAutofit/>
          </a:bodyPr>
          <a:lstStyle/>
          <a:p>
            <a:pPr>
              <a:buFont typeface="Wingdings" panose="05000000000000000000" pitchFamily="2" charset="2"/>
              <a:buChar char="q"/>
            </a:pPr>
            <a:endParaRPr lang="tr-TR" sz="1500" dirty="0">
              <a:latin typeface="Arial Black" panose="020B0A04020102020204" pitchFamily="34" charset="0"/>
            </a:endParaRPr>
          </a:p>
          <a:p>
            <a:pPr>
              <a:buFont typeface="Wingdings" panose="05000000000000000000" pitchFamily="2" charset="2"/>
              <a:buChar char="q"/>
            </a:pPr>
            <a:r>
              <a:rPr lang="tr-TR" sz="1500" dirty="0">
                <a:latin typeface="Arial Black" panose="020B0A04020102020204" pitchFamily="34" charset="0"/>
              </a:rPr>
              <a:t>Polen, metabolizmayı güçlendirerek, hastalıklara karşı dayanıklılığı artırır. </a:t>
            </a:r>
          </a:p>
          <a:p>
            <a:pPr>
              <a:buFont typeface="Wingdings" panose="05000000000000000000" pitchFamily="2" charset="2"/>
              <a:buChar char="q"/>
            </a:pPr>
            <a:r>
              <a:rPr lang="tr-TR" sz="1500" dirty="0">
                <a:latin typeface="Arial Black" panose="020B0A04020102020204" pitchFamily="34" charset="0"/>
              </a:rPr>
              <a:t>Besleyici ve enerji verici özelliği sayesinde zayıf ve iştahsız çocuklarla, yaşlılar için iyi bir besindir. </a:t>
            </a:r>
          </a:p>
          <a:p>
            <a:pPr>
              <a:buFont typeface="Wingdings" panose="05000000000000000000" pitchFamily="2" charset="2"/>
              <a:buChar char="q"/>
            </a:pPr>
            <a:r>
              <a:rPr lang="tr-TR" sz="1500" dirty="0">
                <a:latin typeface="Arial Black" panose="020B0A04020102020204" pitchFamily="34" charset="0"/>
              </a:rPr>
              <a:t>1 gr polen günlük B vitamini gereksinimini karşılamaktadır. </a:t>
            </a:r>
          </a:p>
          <a:p>
            <a:pPr>
              <a:buFont typeface="Wingdings" panose="05000000000000000000" pitchFamily="2" charset="2"/>
              <a:buChar char="q"/>
            </a:pPr>
            <a:r>
              <a:rPr lang="tr-TR" sz="1500" dirty="0">
                <a:latin typeface="Arial Black" panose="020B0A04020102020204" pitchFamily="34" charset="0"/>
              </a:rPr>
              <a:t>Bünyesinde bulunan antibiyotik maddeler sayesinde grip ve soğuk algınlığı gibi hastalıklara karşı bağışıklık sistemini güçlendirir. Kansızlığa iyi gelmektedir. </a:t>
            </a:r>
          </a:p>
          <a:p>
            <a:pPr>
              <a:buFont typeface="Wingdings" panose="05000000000000000000" pitchFamily="2" charset="2"/>
              <a:buChar char="q"/>
            </a:pPr>
            <a:r>
              <a:rPr lang="tr-TR" sz="1500" dirty="0">
                <a:latin typeface="Arial Black" panose="020B0A04020102020204" pitchFamily="34" charset="0"/>
              </a:rPr>
              <a:t>Yaşlılık belirtilerini geciktirmekte, daha dinç ve daha genç bir yaşam sunmakta, halsizliğe yorgunluğa daha iyi gelmektedir. </a:t>
            </a:r>
          </a:p>
          <a:p>
            <a:pPr>
              <a:buFont typeface="Wingdings" panose="05000000000000000000" pitchFamily="2" charset="2"/>
              <a:buChar char="q"/>
            </a:pPr>
            <a:r>
              <a:rPr lang="tr-TR" sz="1500" dirty="0">
                <a:latin typeface="Arial Black" panose="020B0A04020102020204" pitchFamily="34" charset="0"/>
              </a:rPr>
              <a:t>Bozulan sinir sisteminin onarılmasında rol almaktadır. </a:t>
            </a:r>
          </a:p>
          <a:p>
            <a:pPr>
              <a:buFont typeface="Wingdings" panose="05000000000000000000" pitchFamily="2" charset="2"/>
              <a:buChar char="q"/>
            </a:pPr>
            <a:r>
              <a:rPr lang="tr-TR" sz="1500" dirty="0">
                <a:latin typeface="Arial Black" panose="020B0A04020102020204" pitchFamily="34" charset="0"/>
              </a:rPr>
              <a:t>Polen, içeriğindeki zengin çinko sayesinde prostata karşı da kullanılabilmektedir. Düzenli olarak polen tüketen prostat hastalarında iyileşme görülmektedir.</a:t>
            </a:r>
            <a:br>
              <a:rPr lang="tr-TR" sz="1500" dirty="0">
                <a:latin typeface="Arial Black" panose="020B0A04020102020204" pitchFamily="34" charset="0"/>
              </a:rPr>
            </a:br>
            <a:endParaRPr lang="tr-TR" sz="1500" dirty="0">
              <a:latin typeface="Arial Black" panose="020B0A04020102020204" pitchFamily="34" charset="0"/>
            </a:endParaRPr>
          </a:p>
        </p:txBody>
      </p:sp>
      <p:pic>
        <p:nvPicPr>
          <p:cNvPr id="12" name="Resim 11">
            <a:extLst>
              <a:ext uri="{FF2B5EF4-FFF2-40B4-BE49-F238E27FC236}">
                <a16:creationId xmlns:a16="http://schemas.microsoft.com/office/drawing/2014/main" id="{8DBFC79E-70C0-4AD3-8394-817D39B39C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947301"/>
            <a:ext cx="4379392" cy="4379392"/>
          </a:xfrm>
          <a:prstGeom prst="rect">
            <a:avLst/>
          </a:prstGeom>
        </p:spPr>
      </p:pic>
    </p:spTree>
    <p:extLst>
      <p:ext uri="{BB962C8B-B14F-4D97-AF65-F5344CB8AC3E}">
        <p14:creationId xmlns:p14="http://schemas.microsoft.com/office/powerpoint/2010/main" val="401368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1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wipe(left)">
                                      <p:cBhvr>
                                        <p:cTn id="37" dur="500"/>
                                        <p:tgtEl>
                                          <p:spTgt spid="1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wipe(left)">
                                      <p:cBhvr>
                                        <p:cTn id="42" dur="500"/>
                                        <p:tgtEl>
                                          <p:spTgt spid="1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heel(1)">
                                      <p:cBhvr>
                                        <p:cTn id="4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872CD7C-2BA3-4014-81F0-AFDAC1587E4A}"/>
              </a:ext>
            </a:extLst>
          </p:cNvPr>
          <p:cNvSpPr>
            <a:spLocks noGrp="1"/>
          </p:cNvSpPr>
          <p:nvPr>
            <p:ph type="title"/>
          </p:nvPr>
        </p:nvSpPr>
        <p:spPr>
          <a:xfrm>
            <a:off x="685801" y="685800"/>
            <a:ext cx="10396882" cy="678305"/>
          </a:xfrm>
        </p:spPr>
        <p:txBody>
          <a:bodyPr>
            <a:normAutofit fontScale="90000"/>
          </a:bodyPr>
          <a:lstStyle/>
          <a:p>
            <a:br>
              <a:rPr lang="tr-TR" dirty="0"/>
            </a:br>
            <a:r>
              <a:rPr lang="tr-TR" dirty="0"/>
              <a:t>Zararları ve sınırlılıkları nelerdir?</a:t>
            </a:r>
            <a:br>
              <a:rPr lang="tr-TR" dirty="0"/>
            </a:br>
            <a:endParaRPr lang="tr-TR" dirty="0"/>
          </a:p>
        </p:txBody>
      </p:sp>
      <p:sp>
        <p:nvSpPr>
          <p:cNvPr id="3" name="İçerik Yer Tutucusu 2">
            <a:extLst>
              <a:ext uri="{FF2B5EF4-FFF2-40B4-BE49-F238E27FC236}">
                <a16:creationId xmlns:a16="http://schemas.microsoft.com/office/drawing/2014/main" id="{2EDC0A59-F383-4C62-8933-48344901BBF0}"/>
              </a:ext>
            </a:extLst>
          </p:cNvPr>
          <p:cNvSpPr>
            <a:spLocks noGrp="1"/>
          </p:cNvSpPr>
          <p:nvPr>
            <p:ph sz="quarter" idx="13"/>
          </p:nvPr>
        </p:nvSpPr>
        <p:spPr>
          <a:xfrm>
            <a:off x="685800" y="1558978"/>
            <a:ext cx="10394707" cy="3815608"/>
          </a:xfrm>
        </p:spPr>
        <p:txBody>
          <a:bodyPr>
            <a:normAutofit fontScale="92500"/>
          </a:bodyPr>
          <a:lstStyle/>
          <a:p>
            <a:pPr fontAlgn="base"/>
            <a:r>
              <a:rPr lang="tr-TR" dirty="0">
                <a:latin typeface="Arial Black" panose="020B0A04020102020204" pitchFamily="34" charset="0"/>
              </a:rPr>
              <a:t>Arı polenine arıya karşı alerjisi olanların da alerjileri nüksedebilir. Ciddi olarak yüksek oranda zararlı etkisi ortaya çıkabilir. O nedenle dikkat etmek gereklidir. Sersemlik, şişme, halsizlik, nefes darlığı, kaşıntı, pul </a:t>
            </a:r>
            <a:r>
              <a:rPr lang="tr-TR" dirty="0" err="1">
                <a:latin typeface="Arial Black" panose="020B0A04020102020204" pitchFamily="34" charset="0"/>
              </a:rPr>
              <a:t>pul</a:t>
            </a:r>
            <a:r>
              <a:rPr lang="tr-TR" dirty="0">
                <a:latin typeface="Arial Black" panose="020B0A04020102020204" pitchFamily="34" charset="0"/>
              </a:rPr>
              <a:t> dökülmeler oluşması halinde acilen hekime gitmek gereklidir.</a:t>
            </a:r>
          </a:p>
          <a:p>
            <a:pPr fontAlgn="base"/>
            <a:r>
              <a:rPr lang="tr-TR" dirty="0">
                <a:latin typeface="Arial Black" panose="020B0A04020102020204" pitchFamily="34" charset="0"/>
              </a:rPr>
              <a:t>Karaciğer ve böbrek hastalığı olanlar için arı poleni faydalı bir takviye değildir. Ciddi olarak sağlık sorunlarının ortaya çıkmasına neden olabilir.</a:t>
            </a:r>
          </a:p>
          <a:p>
            <a:pPr fontAlgn="base"/>
            <a:r>
              <a:rPr lang="tr-TR" dirty="0">
                <a:latin typeface="Arial Black" panose="020B0A04020102020204" pitchFamily="34" charset="0"/>
              </a:rPr>
              <a:t>Hamilelik döneminde bazı etkiler oluşturabileceği söylenmesi nedeniyle hekim tavsiyesi olmadan polen tüketilmemelidir.</a:t>
            </a:r>
          </a:p>
        </p:txBody>
      </p:sp>
    </p:spTree>
    <p:extLst>
      <p:ext uri="{BB962C8B-B14F-4D97-AF65-F5344CB8AC3E}">
        <p14:creationId xmlns:p14="http://schemas.microsoft.com/office/powerpoint/2010/main" val="3651932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52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anim calcmode="lin" valueType="num">
                                      <p:cBhvr>
                                        <p:cTn id="15" dur="5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6" dur="5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528"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anim calcmode="lin" valueType="num">
                                      <p:cBhvr>
                                        <p:cTn id="24" dur="500" fill="hold"/>
                                        <p:tgtEl>
                                          <p:spTgt spid="3">
                                            <p:txEl>
                                              <p:pRg st="1" end="1"/>
                                            </p:txEl>
                                          </p:spTgt>
                                        </p:tgtEl>
                                        <p:attrNameLst>
                                          <p:attrName>ppt_x</p:attrName>
                                        </p:attrNameLst>
                                      </p:cBhvr>
                                      <p:tavLst>
                                        <p:tav tm="0">
                                          <p:val>
                                            <p:fltVal val="0.5"/>
                                          </p:val>
                                        </p:tav>
                                        <p:tav tm="100000">
                                          <p:val>
                                            <p:strVal val="#ppt_x"/>
                                          </p:val>
                                        </p:tav>
                                      </p:tavLst>
                                    </p:anim>
                                    <p:anim calcmode="lin" valueType="num">
                                      <p:cBhvr>
                                        <p:cTn id="25" dur="500" fill="hold"/>
                                        <p:tgtEl>
                                          <p:spTgt spid="3">
                                            <p:txEl>
                                              <p:pRg st="1" end="1"/>
                                            </p:txEl>
                                          </p:spTgt>
                                        </p:tgtEl>
                                        <p:attrNameLst>
                                          <p:attrName>ppt_y</p:attrName>
                                        </p:attrNameLst>
                                      </p:cBhvr>
                                      <p:tavLst>
                                        <p:tav tm="0">
                                          <p:val>
                                            <p:fltVal val="0.5"/>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528"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2" dur="500"/>
                                        <p:tgtEl>
                                          <p:spTgt spid="3">
                                            <p:txEl>
                                              <p:pRg st="2" end="2"/>
                                            </p:txEl>
                                          </p:spTgt>
                                        </p:tgtEl>
                                      </p:cBhvr>
                                    </p:animEffect>
                                    <p:anim calcmode="lin" valueType="num">
                                      <p:cBhvr>
                                        <p:cTn id="33" dur="5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34" dur="5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6F7BF7A-7F16-4827-A9EF-DE7C597212CD}"/>
              </a:ext>
            </a:extLst>
          </p:cNvPr>
          <p:cNvSpPr>
            <a:spLocks noGrp="1"/>
          </p:cNvSpPr>
          <p:nvPr>
            <p:ph type="title"/>
          </p:nvPr>
        </p:nvSpPr>
        <p:spPr>
          <a:xfrm>
            <a:off x="685800" y="331450"/>
            <a:ext cx="10396882" cy="1151965"/>
          </a:xfrm>
        </p:spPr>
        <p:txBody>
          <a:bodyPr>
            <a:normAutofit/>
          </a:bodyPr>
          <a:lstStyle/>
          <a:p>
            <a:r>
              <a:rPr lang="tr-TR" dirty="0"/>
              <a:t>performansa etkileri nelerdir?</a:t>
            </a:r>
          </a:p>
        </p:txBody>
      </p:sp>
      <p:sp>
        <p:nvSpPr>
          <p:cNvPr id="3" name="İçerik Yer Tutucusu 2">
            <a:extLst>
              <a:ext uri="{FF2B5EF4-FFF2-40B4-BE49-F238E27FC236}">
                <a16:creationId xmlns:a16="http://schemas.microsoft.com/office/drawing/2014/main" id="{0FF0F969-325A-4EB1-A188-3562FCC42D35}"/>
              </a:ext>
            </a:extLst>
          </p:cNvPr>
          <p:cNvSpPr>
            <a:spLocks noGrp="1"/>
          </p:cNvSpPr>
          <p:nvPr>
            <p:ph sz="quarter" idx="13"/>
          </p:nvPr>
        </p:nvSpPr>
        <p:spPr>
          <a:xfrm>
            <a:off x="685800" y="1334126"/>
            <a:ext cx="10394707" cy="4332156"/>
          </a:xfrm>
        </p:spPr>
        <p:txBody>
          <a:bodyPr anchor="t">
            <a:normAutofit/>
          </a:bodyPr>
          <a:lstStyle/>
          <a:p>
            <a:pPr marL="0" indent="0">
              <a:buNone/>
            </a:pPr>
            <a:r>
              <a:rPr lang="tr-TR" sz="1800" b="1" i="1" u="sng" dirty="0">
                <a:solidFill>
                  <a:srgbClr val="FF0000"/>
                </a:solidFill>
                <a:latin typeface="Arial Black" panose="020B0A04020102020204" pitchFamily="34" charset="0"/>
              </a:rPr>
              <a:t>   TEK DOZ POLEN YÜKLEMESİNİN DAYANIKLILIK SPORCULARINDA MAKSİMAL OKSİJEN TÜKETİM VE KAN PARAMETRELERİNE ETKİSİ:</a:t>
            </a:r>
          </a:p>
          <a:p>
            <a:pPr marL="0" indent="0">
              <a:buNone/>
            </a:pPr>
            <a:r>
              <a:rPr lang="tr-TR" sz="1800" dirty="0">
                <a:latin typeface="Arial Black" panose="020B0A04020102020204" pitchFamily="34" charset="0"/>
              </a:rPr>
              <a:t>   Bu araştırmadaki amacımız arı poleni yüklemesinin dayanıklılık sporcularının </a:t>
            </a:r>
            <a:r>
              <a:rPr lang="tr-TR" sz="1800" dirty="0" err="1">
                <a:latin typeface="Arial Black" panose="020B0A04020102020204" pitchFamily="34" charset="0"/>
              </a:rPr>
              <a:t>Maks</a:t>
            </a:r>
            <a:r>
              <a:rPr lang="tr-TR" sz="1800" dirty="0">
                <a:latin typeface="Arial Black" panose="020B0A04020102020204" pitchFamily="34" charset="0"/>
              </a:rPr>
              <a:t>. VO2 ve kan parametreleri (kolesterol, glikoz, </a:t>
            </a:r>
            <a:r>
              <a:rPr lang="tr-TR" sz="1800" dirty="0" err="1">
                <a:latin typeface="Arial Black" panose="020B0A04020102020204" pitchFamily="34" charset="0"/>
              </a:rPr>
              <a:t>trigliserit</a:t>
            </a:r>
            <a:r>
              <a:rPr lang="tr-TR" sz="1800" dirty="0">
                <a:latin typeface="Arial Black" panose="020B0A04020102020204" pitchFamily="34" charset="0"/>
              </a:rPr>
              <a:t>, HDL-C, LDL ve total protein) üzerine etkileri araştırılmıştır. Bu amaçla çalışmamıza düzenli olarak dayanıklılık sporu ile uğraşan 12 gönüllü (21-26 yaş) denek grubu katılmıştır. Deneklere çift-kör ve çapraz çalışma düzeninde, rasgele 15 mg arı poleni yada </a:t>
            </a:r>
            <a:r>
              <a:rPr lang="tr-TR" sz="1800" dirty="0" err="1">
                <a:latin typeface="Arial Black" panose="020B0A04020102020204" pitchFamily="34" charset="0"/>
              </a:rPr>
              <a:t>plasebo</a:t>
            </a:r>
            <a:r>
              <a:rPr lang="tr-TR" sz="1800" dirty="0">
                <a:latin typeface="Arial Black" panose="020B0A04020102020204" pitchFamily="34" charset="0"/>
              </a:rPr>
              <a:t> verilmiştir. Test süresince deneklerin herhangi bir besin maddesi almalarına müsaade edilmemiş ve kontrol altında tutulmuşlardır.</a:t>
            </a:r>
          </a:p>
          <a:p>
            <a:pPr marL="0" indent="0">
              <a:buNone/>
            </a:pPr>
            <a:endParaRPr lang="tr-TR" sz="1800" dirty="0">
              <a:latin typeface="Arial Black" panose="020B0A04020102020204" pitchFamily="34" charset="0"/>
            </a:endParaRPr>
          </a:p>
        </p:txBody>
      </p:sp>
    </p:spTree>
    <p:extLst>
      <p:ext uri="{BB962C8B-B14F-4D97-AF65-F5344CB8AC3E}">
        <p14:creationId xmlns:p14="http://schemas.microsoft.com/office/powerpoint/2010/main" val="2570700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up)">
                                      <p:cBhvr>
                                        <p:cTn id="1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3B47275-A880-4498-A99F-D556634E03E2}"/>
              </a:ext>
            </a:extLst>
          </p:cNvPr>
          <p:cNvSpPr>
            <a:spLocks noGrp="1"/>
          </p:cNvSpPr>
          <p:nvPr>
            <p:ph type="title"/>
          </p:nvPr>
        </p:nvSpPr>
        <p:spPr/>
        <p:txBody>
          <a:bodyPr/>
          <a:lstStyle/>
          <a:p>
            <a:r>
              <a:rPr lang="tr-TR" dirty="0"/>
              <a:t>DENEY</a:t>
            </a:r>
          </a:p>
        </p:txBody>
      </p:sp>
      <p:sp>
        <p:nvSpPr>
          <p:cNvPr id="3" name="İçerik Yer Tutucusu 2">
            <a:extLst>
              <a:ext uri="{FF2B5EF4-FFF2-40B4-BE49-F238E27FC236}">
                <a16:creationId xmlns:a16="http://schemas.microsoft.com/office/drawing/2014/main" id="{0E4D33AB-FCCF-4B64-AA6C-FEBBBE26D332}"/>
              </a:ext>
            </a:extLst>
          </p:cNvPr>
          <p:cNvSpPr>
            <a:spLocks noGrp="1"/>
          </p:cNvSpPr>
          <p:nvPr>
            <p:ph sz="quarter" idx="13"/>
          </p:nvPr>
        </p:nvSpPr>
        <p:spPr>
          <a:xfrm>
            <a:off x="685800" y="1678898"/>
            <a:ext cx="10394707" cy="3695687"/>
          </a:xfrm>
        </p:spPr>
        <p:txBody>
          <a:bodyPr anchor="t">
            <a:noAutofit/>
          </a:bodyPr>
          <a:lstStyle/>
          <a:p>
            <a:r>
              <a:rPr lang="tr-TR" sz="1700" dirty="0">
                <a:latin typeface="Arial Black" panose="020B0A04020102020204" pitchFamily="34" charset="0"/>
              </a:rPr>
              <a:t> Sporcular arasında genel olarak bilinçsiz bir şekilde aerobik  performansı geliştirmek için bir çok maddeler, </a:t>
            </a:r>
            <a:r>
              <a:rPr lang="tr-TR" sz="1700" dirty="0" err="1">
                <a:latin typeface="Arial Black" panose="020B0A04020102020204" pitchFamily="34" charset="0"/>
              </a:rPr>
              <a:t>ergojenik</a:t>
            </a:r>
            <a:r>
              <a:rPr lang="tr-TR" sz="1700" dirty="0">
                <a:latin typeface="Arial Black" panose="020B0A04020102020204" pitchFamily="34" charset="0"/>
              </a:rPr>
              <a:t> yardımcıları kullanma eğilimi vardır. Bir çok hastalığın tedavisinde kullanılan arı-poleni bir </a:t>
            </a:r>
            <a:r>
              <a:rPr lang="tr-TR" sz="1700" dirty="0" err="1">
                <a:latin typeface="Arial Black" panose="020B0A04020102020204" pitchFamily="34" charset="0"/>
              </a:rPr>
              <a:t>ergojenik</a:t>
            </a:r>
            <a:r>
              <a:rPr lang="tr-TR" sz="1700" dirty="0">
                <a:latin typeface="Arial Black" panose="020B0A04020102020204" pitchFamily="34" charset="0"/>
              </a:rPr>
              <a:t> yardımcı olarak da </a:t>
            </a:r>
            <a:r>
              <a:rPr lang="tr-TR" sz="1700" dirty="0" err="1">
                <a:latin typeface="Arial Black" panose="020B0A04020102020204" pitchFamily="34" charset="0"/>
              </a:rPr>
              <a:t>kullanılabiliR</a:t>
            </a:r>
            <a:r>
              <a:rPr lang="tr-TR" sz="1700" dirty="0">
                <a:latin typeface="Arial Black" panose="020B0A04020102020204" pitchFamily="34" charset="0"/>
              </a:rPr>
              <a:t>.</a:t>
            </a:r>
          </a:p>
          <a:p>
            <a:r>
              <a:rPr lang="tr-TR" sz="1700" i="1" u="sng" dirty="0">
                <a:solidFill>
                  <a:schemeClr val="accent1"/>
                </a:solidFill>
                <a:latin typeface="Arial Black" panose="020B0A04020102020204" pitchFamily="34" charset="0"/>
              </a:rPr>
              <a:t> Arı-polenin performans üzerine uzun vadedeki etkisi bir çok defa araştırılmış, fakat kısa süreli kullanımda performans üzerine olan etkisi üzerine pek araştırma yapılmamıştır. Uzun vadede yapılan araştırmalarda arı-poleninin maksimal aerobik performansı artırdığını belirtir çalışmalar olmakla birlikte aerobik performansı etkilemediğini gösteren çalışmalarda mevcuttur.</a:t>
            </a:r>
            <a:br>
              <a:rPr lang="tr-TR" sz="1700" i="1" u="sng" dirty="0">
                <a:solidFill>
                  <a:schemeClr val="accent1"/>
                </a:solidFill>
                <a:latin typeface="Arial Black" panose="020B0A04020102020204" pitchFamily="34" charset="0"/>
              </a:rPr>
            </a:br>
            <a:endParaRPr lang="tr-TR" sz="1700" i="1" u="sng" dirty="0">
              <a:solidFill>
                <a:schemeClr val="accent1"/>
              </a:solidFill>
              <a:latin typeface="Arial Black" panose="020B0A04020102020204" pitchFamily="34" charset="0"/>
            </a:endParaRPr>
          </a:p>
        </p:txBody>
      </p:sp>
    </p:spTree>
    <p:extLst>
      <p:ext uri="{BB962C8B-B14F-4D97-AF65-F5344CB8AC3E}">
        <p14:creationId xmlns:p14="http://schemas.microsoft.com/office/powerpoint/2010/main" val="298152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A20E5CA-3B4F-4D04-B414-8CC8821FD8AB}"/>
              </a:ext>
            </a:extLst>
          </p:cNvPr>
          <p:cNvSpPr>
            <a:spLocks noGrp="1"/>
          </p:cNvSpPr>
          <p:nvPr>
            <p:ph type="title"/>
          </p:nvPr>
        </p:nvSpPr>
        <p:spPr>
          <a:xfrm>
            <a:off x="685800" y="422003"/>
            <a:ext cx="10396882" cy="1151965"/>
          </a:xfrm>
        </p:spPr>
        <p:txBody>
          <a:bodyPr>
            <a:normAutofit/>
          </a:bodyPr>
          <a:lstStyle/>
          <a:p>
            <a:r>
              <a:rPr lang="tr-TR" dirty="0">
                <a:latin typeface="Arial Black" panose="020B0A04020102020204" pitchFamily="34" charset="0"/>
              </a:rPr>
              <a:t>TARTIŞMA;</a:t>
            </a:r>
            <a:endParaRPr lang="tr-TR" dirty="0"/>
          </a:p>
        </p:txBody>
      </p:sp>
      <p:sp>
        <p:nvSpPr>
          <p:cNvPr id="3" name="İçerik Yer Tutucusu 2">
            <a:extLst>
              <a:ext uri="{FF2B5EF4-FFF2-40B4-BE49-F238E27FC236}">
                <a16:creationId xmlns:a16="http://schemas.microsoft.com/office/drawing/2014/main" id="{DE5816DD-3114-440E-A680-87F9A18D03AD}"/>
              </a:ext>
            </a:extLst>
          </p:cNvPr>
          <p:cNvSpPr>
            <a:spLocks noGrp="1"/>
          </p:cNvSpPr>
          <p:nvPr>
            <p:ph sz="quarter" idx="13"/>
          </p:nvPr>
        </p:nvSpPr>
        <p:spPr>
          <a:xfrm>
            <a:off x="685800" y="1573968"/>
            <a:ext cx="10394707" cy="3800618"/>
          </a:xfrm>
        </p:spPr>
        <p:txBody>
          <a:bodyPr anchor="t">
            <a:normAutofit fontScale="85000" lnSpcReduction="10000"/>
          </a:bodyPr>
          <a:lstStyle/>
          <a:p>
            <a:pPr marL="0" indent="0">
              <a:buNone/>
            </a:pPr>
            <a:r>
              <a:rPr lang="tr-TR" dirty="0">
                <a:latin typeface="Arial Black" panose="020B0A04020102020204" pitchFamily="34" charset="0"/>
              </a:rPr>
              <a:t>…</a:t>
            </a:r>
            <a:r>
              <a:rPr lang="tr-TR" dirty="0" err="1">
                <a:latin typeface="Arial Black" panose="020B0A04020102020204" pitchFamily="34" charset="0"/>
              </a:rPr>
              <a:t>Cen</a:t>
            </a:r>
            <a:r>
              <a:rPr lang="tr-TR" dirty="0">
                <a:latin typeface="Arial Black" panose="020B0A04020102020204" pitchFamily="34" charset="0"/>
              </a:rPr>
              <a:t>, H., </a:t>
            </a:r>
            <a:r>
              <a:rPr lang="tr-TR" dirty="0" err="1">
                <a:latin typeface="Arial Black" panose="020B0A04020102020204" pitchFamily="34" charset="0"/>
              </a:rPr>
              <a:t>Wang</a:t>
            </a:r>
            <a:r>
              <a:rPr lang="tr-TR" dirty="0">
                <a:latin typeface="Arial Black" panose="020B0A04020102020204" pitchFamily="34" charset="0"/>
              </a:rPr>
              <a:t>, ve S., </a:t>
            </a:r>
            <a:r>
              <a:rPr lang="tr-TR" dirty="0" err="1">
                <a:latin typeface="Arial Black" panose="020B0A04020102020204" pitchFamily="34" charset="0"/>
              </a:rPr>
              <a:t>Liu</a:t>
            </a:r>
            <a:r>
              <a:rPr lang="tr-TR" dirty="0">
                <a:latin typeface="Arial Black" panose="020B0A04020102020204" pitchFamily="34" charset="0"/>
              </a:rPr>
              <a:t>, Y., (1986) yılında arı polenin spor performansını geliştirmesindeki etkisi ve bu gelişmeyi sağlayacak uygun dozaj üzerinde çalışmalarını </a:t>
            </a:r>
            <a:r>
              <a:rPr lang="tr-TR" dirty="0" err="1">
                <a:latin typeface="Arial Black" panose="020B0A04020102020204" pitchFamily="34" charset="0"/>
              </a:rPr>
              <a:t>yapMIŞTIR</a:t>
            </a:r>
            <a:r>
              <a:rPr lang="tr-TR" dirty="0">
                <a:latin typeface="Arial Black" panose="020B0A04020102020204" pitchFamily="34" charset="0"/>
              </a:rPr>
              <a:t> , Çalışmalarının sonucunda günde 15 gr arı poleni verilen grupta kalp fonksiyonlarının, kas gücünün ve dayanıklılığının belli derece geliştiğini görmüşlerdir. Bu sonucun yanında arı poleninin herhangi bir yan etkisine de </a:t>
            </a:r>
            <a:r>
              <a:rPr lang="tr-TR" dirty="0" err="1">
                <a:latin typeface="Arial Black" panose="020B0A04020102020204" pitchFamily="34" charset="0"/>
              </a:rPr>
              <a:t>rastlamamışlardIR</a:t>
            </a:r>
            <a:r>
              <a:rPr lang="tr-TR" dirty="0">
                <a:latin typeface="Arial Black" panose="020B0A04020102020204" pitchFamily="34" charset="0"/>
              </a:rPr>
              <a:t>.</a:t>
            </a:r>
          </a:p>
          <a:p>
            <a:pPr marL="0" indent="0">
              <a:buNone/>
            </a:pPr>
            <a:r>
              <a:rPr lang="tr-TR" dirty="0">
                <a:latin typeface="Arial Black" panose="020B0A04020102020204" pitchFamily="34" charset="0"/>
              </a:rPr>
              <a:t>   Yaptığımız bu çalışmanın sonucunda aldığımız ölçümlerin sonucunda sporcuların dayanıklılığının belli bir derecede arttığı gözlemlenmiştir. </a:t>
            </a:r>
            <a:r>
              <a:rPr lang="tr-TR" dirty="0" err="1">
                <a:latin typeface="Arial Black" panose="020B0A04020102020204" pitchFamily="34" charset="0"/>
              </a:rPr>
              <a:t>Shuyun</a:t>
            </a:r>
            <a:r>
              <a:rPr lang="tr-TR" dirty="0">
                <a:latin typeface="Arial Black" panose="020B0A04020102020204" pitchFamily="34" charset="0"/>
              </a:rPr>
              <a:t>, W., (1989) arı poleninin büyümeyi artırdığını ve spor performansını geliştirdiği tezini savunmuş, araştırmasında arı polenin spor performansı üzerine etkisi ve uygun dozajını araştırmıştır…</a:t>
            </a:r>
            <a:endParaRPr lang="tr-TR" dirty="0">
              <a:solidFill>
                <a:schemeClr val="accent1"/>
              </a:solidFill>
              <a:latin typeface="Arial Black" panose="020B0A04020102020204" pitchFamily="34" charset="0"/>
            </a:endParaRPr>
          </a:p>
        </p:txBody>
      </p:sp>
    </p:spTree>
    <p:extLst>
      <p:ext uri="{BB962C8B-B14F-4D97-AF65-F5344CB8AC3E}">
        <p14:creationId xmlns:p14="http://schemas.microsoft.com/office/powerpoint/2010/main" val="265597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left)">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0C39E42-43CE-474B-A420-8D87DEC8062E}"/>
              </a:ext>
            </a:extLst>
          </p:cNvPr>
          <p:cNvSpPr>
            <a:spLocks noGrp="1"/>
          </p:cNvSpPr>
          <p:nvPr>
            <p:ph type="title"/>
          </p:nvPr>
        </p:nvSpPr>
        <p:spPr>
          <a:xfrm>
            <a:off x="475938" y="33728"/>
            <a:ext cx="10396882" cy="1135506"/>
          </a:xfrm>
        </p:spPr>
        <p:txBody>
          <a:bodyPr>
            <a:normAutofit/>
          </a:bodyPr>
          <a:lstStyle/>
          <a:p>
            <a:r>
              <a:rPr lang="tr-TR" dirty="0"/>
              <a:t>NASIL </a:t>
            </a:r>
            <a:r>
              <a:rPr lang="tr-TR" dirty="0" err="1"/>
              <a:t>kullanıLIr</a:t>
            </a:r>
            <a:r>
              <a:rPr lang="tr-TR" dirty="0"/>
              <a:t>?</a:t>
            </a:r>
          </a:p>
        </p:txBody>
      </p:sp>
      <p:sp>
        <p:nvSpPr>
          <p:cNvPr id="3" name="İçerik Yer Tutucusu 2">
            <a:extLst>
              <a:ext uri="{FF2B5EF4-FFF2-40B4-BE49-F238E27FC236}">
                <a16:creationId xmlns:a16="http://schemas.microsoft.com/office/drawing/2014/main" id="{DE617802-0AFF-46D1-8D80-3D4FC86C94B9}"/>
              </a:ext>
            </a:extLst>
          </p:cNvPr>
          <p:cNvSpPr>
            <a:spLocks noGrp="1"/>
          </p:cNvSpPr>
          <p:nvPr>
            <p:ph sz="quarter" idx="13"/>
          </p:nvPr>
        </p:nvSpPr>
        <p:spPr>
          <a:xfrm>
            <a:off x="475938" y="1034322"/>
            <a:ext cx="10394707" cy="4362136"/>
          </a:xfrm>
        </p:spPr>
        <p:txBody>
          <a:bodyPr anchor="t">
            <a:noAutofit/>
          </a:bodyPr>
          <a:lstStyle/>
          <a:p>
            <a:pPr marL="0" indent="0" fontAlgn="base">
              <a:buNone/>
            </a:pPr>
            <a:r>
              <a:rPr lang="tr-TR" sz="1500" b="1" dirty="0">
                <a:latin typeface="Arial Black" panose="020B0A04020102020204" pitchFamily="34" charset="0"/>
              </a:rPr>
              <a:t>   Arı poleni bazı kişilerde alerji yapabilmektedir! Bu sebeple hiç tüketmemiş olanlar ve özellikle farklı alerjilere sahip olanlar poleni tüketmeden önce alerji yapıp yapmadığını KONTROL ETMELİDİR. DOKTOR GÖZETİMİNDE TÜKETMEKTE FAYDA VARDIR. AŞIRI DOZU SAĞLIĞA ZARAR VEREBİLİR. </a:t>
            </a:r>
          </a:p>
          <a:p>
            <a:pPr fontAlgn="base"/>
            <a:r>
              <a:rPr lang="tr-TR" sz="1500" dirty="0">
                <a:latin typeface="Arial Black" panose="020B0A04020102020204" pitchFamily="34" charset="0"/>
              </a:rPr>
              <a:t>Süt ile poleni karıştırarak tüketebilirsiniz. Farklı bir lezzet </a:t>
            </a:r>
            <a:r>
              <a:rPr lang="tr-TR" sz="1500" dirty="0" err="1">
                <a:latin typeface="Arial Black" panose="020B0A04020102020204" pitchFamily="34" charset="0"/>
              </a:rPr>
              <a:t>verekek</a:t>
            </a:r>
            <a:r>
              <a:rPr lang="tr-TR" sz="1500" dirty="0">
                <a:latin typeface="Arial Black" panose="020B0A04020102020204" pitchFamily="34" charset="0"/>
              </a:rPr>
              <a:t> size sağlıklı bir seçenek olacaktır.</a:t>
            </a:r>
          </a:p>
          <a:p>
            <a:pPr fontAlgn="base"/>
            <a:r>
              <a:rPr lang="tr-TR" sz="1500" dirty="0">
                <a:latin typeface="Arial Black" panose="020B0A04020102020204" pitchFamily="34" charset="0"/>
              </a:rPr>
              <a:t>Arı poleni yoğurt, tahıl veya yulaf ezmesi üzerine serpilerek tüketilebilir.</a:t>
            </a:r>
          </a:p>
          <a:p>
            <a:pPr fontAlgn="base"/>
            <a:r>
              <a:rPr lang="tr-TR" sz="1500" dirty="0">
                <a:latin typeface="Arial Black" panose="020B0A04020102020204" pitchFamily="34" charset="0"/>
              </a:rPr>
              <a:t>Arı poleni granüllerini doğrudan salataya serpip yiyebilirsiniz.</a:t>
            </a:r>
          </a:p>
          <a:p>
            <a:pPr fontAlgn="base"/>
            <a:r>
              <a:rPr lang="tr-TR" sz="1500" dirty="0">
                <a:latin typeface="Arial Black" panose="020B0A04020102020204" pitchFamily="34" charset="0"/>
              </a:rPr>
              <a:t>Bal hardalı gibi salata sosu içine arı poleni tozu ekleyebilirsiniz.</a:t>
            </a:r>
          </a:p>
          <a:p>
            <a:pPr fontAlgn="base"/>
            <a:r>
              <a:rPr lang="tr-TR" sz="1500" dirty="0">
                <a:latin typeface="Arial Black" panose="020B0A04020102020204" pitchFamily="34" charset="0"/>
              </a:rPr>
              <a:t>Şekeri değiştirmek için kahveye tatlandırıcı olarak ekleyin.</a:t>
            </a:r>
          </a:p>
          <a:p>
            <a:pPr fontAlgn="base"/>
            <a:r>
              <a:rPr lang="tr-TR" sz="1500" dirty="0">
                <a:latin typeface="Arial Black" panose="020B0A04020102020204" pitchFamily="34" charset="0"/>
              </a:rPr>
              <a:t>Sütlaç gibi sütlü tatlıların üzerine bir çay kaşığı kadar poleni serperek değişik bir tatlı keyfi yapabilirsiniz.</a:t>
            </a:r>
          </a:p>
          <a:p>
            <a:pPr fontAlgn="base"/>
            <a:r>
              <a:rPr lang="tr-TR" sz="1500" dirty="0">
                <a:latin typeface="Arial Black" panose="020B0A04020102020204" pitchFamily="34" charset="0"/>
              </a:rPr>
              <a:t>Dondurmanızın üzerine arı poleni serpiştirebilirsiniz.</a:t>
            </a:r>
          </a:p>
          <a:p>
            <a:pPr fontAlgn="base"/>
            <a:endParaRPr lang="tr-TR" sz="1500" dirty="0">
              <a:latin typeface="Arial Black" panose="020B0A04020102020204" pitchFamily="34" charset="0"/>
            </a:endParaRPr>
          </a:p>
        </p:txBody>
      </p:sp>
    </p:spTree>
    <p:extLst>
      <p:ext uri="{BB962C8B-B14F-4D97-AF65-F5344CB8AC3E}">
        <p14:creationId xmlns:p14="http://schemas.microsoft.com/office/powerpoint/2010/main" val="177843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7" presetClass="entr" presetSubtype="1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0"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7" presetClass="entr" presetSubtype="1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17" presetClass="entr" presetSubtype="1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17" presetClass="entr" presetSubtype="10" fill="hold" nodeType="click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 calcmode="lin" valueType="num">
                                      <p:cBhvr>
                                        <p:cTn id="48"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9" dur="5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17" presetClass="entr" presetSubtype="10" fill="hold" nodeType="clickEffect">
                                  <p:stCondLst>
                                    <p:cond delay="0"/>
                                  </p:stCondLst>
                                  <p:childTnLst>
                                    <p:set>
                                      <p:cBhvr>
                                        <p:cTn id="53" dur="1" fill="hold">
                                          <p:stCondLst>
                                            <p:cond delay="0"/>
                                          </p:stCondLst>
                                        </p:cTn>
                                        <p:tgtEl>
                                          <p:spTgt spid="3">
                                            <p:txEl>
                                              <p:pRg st="7" end="7"/>
                                            </p:txEl>
                                          </p:spTgt>
                                        </p:tgtEl>
                                        <p:attrNameLst>
                                          <p:attrName>style.visibility</p:attrName>
                                        </p:attrNameLst>
                                      </p:cBhvr>
                                      <p:to>
                                        <p:strVal val="visible"/>
                                      </p:to>
                                    </p:set>
                                    <p:anim calcmode="lin" valueType="num">
                                      <p:cBhvr>
                                        <p:cTn id="54"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9FFD83B-D07A-41F9-8BC1-B42EA927788A}"/>
              </a:ext>
            </a:extLst>
          </p:cNvPr>
          <p:cNvSpPr>
            <a:spLocks noGrp="1"/>
          </p:cNvSpPr>
          <p:nvPr>
            <p:ph type="title"/>
          </p:nvPr>
        </p:nvSpPr>
        <p:spPr>
          <a:xfrm>
            <a:off x="685800" y="0"/>
            <a:ext cx="10396882" cy="1151965"/>
          </a:xfrm>
        </p:spPr>
        <p:txBody>
          <a:bodyPr/>
          <a:lstStyle/>
          <a:p>
            <a:r>
              <a:rPr lang="tr-TR" dirty="0"/>
              <a:t>KİMLER KULLANIR?</a:t>
            </a:r>
          </a:p>
        </p:txBody>
      </p:sp>
      <p:sp>
        <p:nvSpPr>
          <p:cNvPr id="3" name="İçerik Yer Tutucusu 2">
            <a:extLst>
              <a:ext uri="{FF2B5EF4-FFF2-40B4-BE49-F238E27FC236}">
                <a16:creationId xmlns:a16="http://schemas.microsoft.com/office/drawing/2014/main" id="{3C7EB290-D23F-416B-9499-0590D1B26D9B}"/>
              </a:ext>
            </a:extLst>
          </p:cNvPr>
          <p:cNvSpPr>
            <a:spLocks noGrp="1"/>
          </p:cNvSpPr>
          <p:nvPr>
            <p:ph sz="quarter" idx="13"/>
          </p:nvPr>
        </p:nvSpPr>
        <p:spPr>
          <a:xfrm>
            <a:off x="685800" y="1004341"/>
            <a:ext cx="10394707" cy="4557009"/>
          </a:xfrm>
        </p:spPr>
        <p:txBody>
          <a:bodyPr anchor="t">
            <a:normAutofit fontScale="85000" lnSpcReduction="10000"/>
          </a:bodyPr>
          <a:lstStyle/>
          <a:p>
            <a:r>
              <a:rPr lang="tr-TR" dirty="0">
                <a:latin typeface="Arial Black" panose="020B0A04020102020204" pitchFamily="34" charset="0"/>
              </a:rPr>
              <a:t>Arı poleni, kanser ve tip 2 diyabet de dahil olmak üzere kronik </a:t>
            </a:r>
            <a:r>
              <a:rPr lang="tr-TR" dirty="0" err="1">
                <a:latin typeface="Arial Black" panose="020B0A04020102020204" pitchFamily="34" charset="0"/>
              </a:rPr>
              <a:t>hastaLAR</a:t>
            </a:r>
            <a:endParaRPr lang="tr-TR" dirty="0">
              <a:latin typeface="Arial Black" panose="020B0A04020102020204" pitchFamily="34" charset="0"/>
            </a:endParaRPr>
          </a:p>
          <a:p>
            <a:r>
              <a:rPr lang="tr-TR" dirty="0">
                <a:latin typeface="Arial Black" panose="020B0A04020102020204" pitchFamily="34" charset="0"/>
              </a:rPr>
              <a:t>KALP HASTALARI</a:t>
            </a:r>
          </a:p>
          <a:p>
            <a:r>
              <a:rPr lang="tr-TR" dirty="0">
                <a:latin typeface="Arial Black" panose="020B0A04020102020204" pitchFamily="34" charset="0"/>
              </a:rPr>
              <a:t> AÇIK YARASI OLAN İNSANLAR. (</a:t>
            </a:r>
            <a:r>
              <a:rPr lang="tr-TR" dirty="0" err="1">
                <a:latin typeface="Arial Black" panose="020B0A04020102020204" pitchFamily="34" charset="0"/>
              </a:rPr>
              <a:t>Antimikrobiyal</a:t>
            </a:r>
            <a:r>
              <a:rPr lang="tr-TR" dirty="0">
                <a:latin typeface="Arial Black" panose="020B0A04020102020204" pitchFamily="34" charset="0"/>
              </a:rPr>
              <a:t> özellikleri yara enfeksiyonlarını önler.)</a:t>
            </a:r>
          </a:p>
          <a:p>
            <a:r>
              <a:rPr lang="tr-TR" dirty="0">
                <a:latin typeface="Arial Black" panose="020B0A04020102020204" pitchFamily="34" charset="0"/>
              </a:rPr>
              <a:t>MENEPOZDAKİ İNSANLAR</a:t>
            </a:r>
          </a:p>
          <a:p>
            <a:r>
              <a:rPr lang="it-IT" dirty="0">
                <a:latin typeface="Arial Black" panose="020B0A04020102020204" pitchFamily="34" charset="0"/>
              </a:rPr>
              <a:t> </a:t>
            </a:r>
            <a:r>
              <a:rPr lang="tr-TR" dirty="0">
                <a:latin typeface="Arial Black" panose="020B0A04020102020204" pitchFamily="34" charset="0"/>
              </a:rPr>
              <a:t>DEMİR EKSİKLİĞİ OLANLAR </a:t>
            </a:r>
            <a:r>
              <a:rPr lang="it-IT" dirty="0">
                <a:latin typeface="Arial Black" panose="020B0A04020102020204" pitchFamily="34" charset="0"/>
              </a:rPr>
              <a:t>C v</a:t>
            </a:r>
            <a:r>
              <a:rPr lang="tr-TR" dirty="0">
                <a:latin typeface="Arial Black" panose="020B0A04020102020204" pitchFamily="34" charset="0"/>
              </a:rPr>
              <a:t>İTAMİNİ</a:t>
            </a:r>
            <a:r>
              <a:rPr lang="it-IT" dirty="0">
                <a:latin typeface="Arial Black" panose="020B0A04020102020204" pitchFamily="34" charset="0"/>
              </a:rPr>
              <a:t> ve b</a:t>
            </a:r>
            <a:r>
              <a:rPr lang="tr-TR" dirty="0">
                <a:latin typeface="Arial Black" panose="020B0A04020102020204" pitchFamily="34" charset="0"/>
              </a:rPr>
              <a:t>İ</a:t>
            </a:r>
            <a:r>
              <a:rPr lang="it-IT" dirty="0">
                <a:latin typeface="Arial Black" panose="020B0A04020102020204" pitchFamily="34" charset="0"/>
              </a:rPr>
              <a:t>oflavono</a:t>
            </a:r>
            <a:r>
              <a:rPr lang="tr-TR" dirty="0">
                <a:latin typeface="Arial Black" panose="020B0A04020102020204" pitchFamily="34" charset="0"/>
              </a:rPr>
              <a:t>İ</a:t>
            </a:r>
            <a:r>
              <a:rPr lang="it-IT" dirty="0">
                <a:latin typeface="Arial Black" panose="020B0A04020102020204" pitchFamily="34" charset="0"/>
              </a:rPr>
              <a:t>dler</a:t>
            </a:r>
            <a:r>
              <a:rPr lang="tr-TR" dirty="0">
                <a:latin typeface="Arial Black" panose="020B0A04020102020204" pitchFamily="34" charset="0"/>
              </a:rPr>
              <a:t>İ</a:t>
            </a:r>
            <a:r>
              <a:rPr lang="it-IT" dirty="0">
                <a:latin typeface="Arial Black" panose="020B0A04020102020204" pitchFamily="34" charset="0"/>
              </a:rPr>
              <a:t> </a:t>
            </a:r>
            <a:r>
              <a:rPr lang="tr-TR" dirty="0">
                <a:latin typeface="Arial Black" panose="020B0A04020102020204" pitchFamily="34" charset="0"/>
              </a:rPr>
              <a:t>İ</a:t>
            </a:r>
            <a:r>
              <a:rPr lang="it-IT" dirty="0">
                <a:latin typeface="Arial Black" panose="020B0A04020102020204" pitchFamily="34" charset="0"/>
              </a:rPr>
              <a:t>çer</a:t>
            </a:r>
            <a:r>
              <a:rPr lang="tr-TR" dirty="0">
                <a:latin typeface="Arial Black" panose="020B0A04020102020204" pitchFamily="34" charset="0"/>
              </a:rPr>
              <a:t>DİĞİ İÇİN DEMİR EMİLİMİNİ ARTTIRIR.</a:t>
            </a:r>
          </a:p>
          <a:p>
            <a:r>
              <a:rPr lang="tr-TR" dirty="0">
                <a:latin typeface="Arial Black" panose="020B0A04020102020204" pitchFamily="34" charset="0"/>
              </a:rPr>
              <a:t>SAMAN NEZLESİ</a:t>
            </a:r>
          </a:p>
          <a:p>
            <a:pPr marL="0" indent="0">
              <a:buNone/>
            </a:pPr>
            <a:r>
              <a:rPr lang="tr-TR" dirty="0">
                <a:latin typeface="Arial Black" panose="020B0A04020102020204" pitchFamily="34" charset="0"/>
              </a:rPr>
              <a:t> </a:t>
            </a:r>
            <a:r>
              <a:rPr lang="tr-TR" dirty="0">
                <a:latin typeface="Arial Black" panose="020B0A04020102020204" pitchFamily="34" charset="0"/>
                <a:hlinkClick r:id="rId2"/>
              </a:rPr>
              <a:t>2014 yılında yapılan bir çalışmada</a:t>
            </a:r>
            <a:r>
              <a:rPr lang="tr-TR" dirty="0">
                <a:latin typeface="Arial Black" panose="020B0A04020102020204" pitchFamily="34" charset="0"/>
              </a:rPr>
              <a:t> arı polenlerinin yetersiz beslenmeyi önleyebileceği ve tersine çevirebileceği gösterilmiştir. Aynı zamanda kas kütlesini artırabilir. Besin eksikliklerinizi gidermek istediğinizde mükemmel bir araçtır.</a:t>
            </a:r>
          </a:p>
        </p:txBody>
      </p:sp>
      <p:pic>
        <p:nvPicPr>
          <p:cNvPr id="5" name="Resim 4">
            <a:extLst>
              <a:ext uri="{FF2B5EF4-FFF2-40B4-BE49-F238E27FC236}">
                <a16:creationId xmlns:a16="http://schemas.microsoft.com/office/drawing/2014/main" id="{A4FA57B9-42FC-43F8-8285-50F609D1F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3005" y="1600221"/>
            <a:ext cx="4553496" cy="3125278"/>
          </a:xfrm>
          <a:prstGeom prst="rect">
            <a:avLst/>
          </a:prstGeom>
        </p:spPr>
      </p:pic>
    </p:spTree>
    <p:extLst>
      <p:ext uri="{BB962C8B-B14F-4D97-AF65-F5344CB8AC3E}">
        <p14:creationId xmlns:p14="http://schemas.microsoft.com/office/powerpoint/2010/main" val="1908103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out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out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out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out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37"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out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37"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out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37"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out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randombar(horizontal)">
                                      <p:cBhvr>
                                        <p:cTn id="4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0DC843F-6EFD-4E93-88AC-F58C6B9A7842}"/>
              </a:ext>
            </a:extLst>
          </p:cNvPr>
          <p:cNvSpPr>
            <a:spLocks noGrp="1"/>
          </p:cNvSpPr>
          <p:nvPr>
            <p:ph type="title"/>
          </p:nvPr>
        </p:nvSpPr>
        <p:spPr/>
        <p:txBody>
          <a:bodyPr anchor="t"/>
          <a:lstStyle/>
          <a:p>
            <a:r>
              <a:rPr lang="tr-TR" dirty="0"/>
              <a:t>KAYNAKÇA</a:t>
            </a:r>
          </a:p>
        </p:txBody>
      </p:sp>
      <p:sp>
        <p:nvSpPr>
          <p:cNvPr id="3" name="İçerik Yer Tutucusu 2">
            <a:extLst>
              <a:ext uri="{FF2B5EF4-FFF2-40B4-BE49-F238E27FC236}">
                <a16:creationId xmlns:a16="http://schemas.microsoft.com/office/drawing/2014/main" id="{65FDA270-348E-4112-91EA-A05F15024724}"/>
              </a:ext>
            </a:extLst>
          </p:cNvPr>
          <p:cNvSpPr>
            <a:spLocks noGrp="1"/>
          </p:cNvSpPr>
          <p:nvPr>
            <p:ph sz="quarter" idx="13"/>
          </p:nvPr>
        </p:nvSpPr>
        <p:spPr/>
        <p:txBody>
          <a:bodyPr anchor="t">
            <a:normAutofit fontScale="85000" lnSpcReduction="20000"/>
          </a:bodyPr>
          <a:lstStyle/>
          <a:p>
            <a:r>
              <a:rPr lang="tr-TR" dirty="0">
                <a:latin typeface="Arial Black" panose="020B0A04020102020204" pitchFamily="34" charset="0"/>
              </a:rPr>
              <a:t>ÇEVRE BİLİNCİ PLATFORMU</a:t>
            </a:r>
          </a:p>
          <a:p>
            <a:r>
              <a:rPr lang="tr-TR" dirty="0">
                <a:latin typeface="Arial Black" panose="020B0A04020102020204" pitchFamily="34" charset="0"/>
              </a:rPr>
              <a:t>İBRAHİM ERDEMİR,ERDAL ZORBA,ORHAN IŞIK,YÜKSEL SAVUNUCU/FIRAT ÜNİVERSİTESİ SAĞLIK BİLİMLERİ TIP DERGİSİ/2005/CİLT19/SAYI3/SAYFA 185-191</a:t>
            </a:r>
          </a:p>
          <a:p>
            <a:r>
              <a:rPr lang="tr-TR" dirty="0">
                <a:latin typeface="Arial Black" panose="020B0A04020102020204" pitchFamily="34" charset="0"/>
              </a:rPr>
              <a:t>DR. ALİ KORKMAZ,NECDA ÇANKAYA/ POLEN/</a:t>
            </a:r>
            <a:r>
              <a:rPr lang="tr-TR" b="1" dirty="0">
                <a:latin typeface="Arial Black" panose="020B0A04020102020204" pitchFamily="34" charset="0"/>
              </a:rPr>
              <a:t>T.C. SAMSUN VALİLİĞİ İl Tarım Müdürlüğü/ SAMSUN/ MAYIS 2008</a:t>
            </a:r>
          </a:p>
          <a:p>
            <a:r>
              <a:rPr lang="tr-TR" dirty="0">
                <a:latin typeface="Arial Black" panose="020B0A04020102020204" pitchFamily="34" charset="0"/>
              </a:rPr>
              <a:t>SABAH GAZETESİ, SAĞLIK HABERLERİ / KÖŞE YAZISI /ARI POLENİ NEDİR?, FAYDALARI NELERDİR?</a:t>
            </a:r>
          </a:p>
          <a:p>
            <a:r>
              <a:rPr lang="tr-TR" dirty="0">
                <a:latin typeface="Arial Black" panose="020B0A04020102020204" pitchFamily="34" charset="0"/>
              </a:rPr>
              <a:t>BİTKİ KİTABI, ŞİFALI BİTKİLER VE BİTKİSEL YAĞLAR/ ARI POLENİ/ 2016/ 5. BASKI/ SAYFA 395</a:t>
            </a:r>
            <a:br>
              <a:rPr lang="tr-TR" dirty="0">
                <a:latin typeface="Arial Black" panose="020B0A04020102020204" pitchFamily="34" charset="0"/>
              </a:rPr>
            </a:br>
            <a:endParaRPr lang="tr-TR" dirty="0">
              <a:latin typeface="Arial Black" panose="020B0A04020102020204" pitchFamily="34" charset="0"/>
            </a:endParaRPr>
          </a:p>
          <a:p>
            <a:endParaRPr lang="tr-TR" dirty="0">
              <a:latin typeface="Arial Black" panose="020B0A04020102020204" pitchFamily="34" charset="0"/>
            </a:endParaRPr>
          </a:p>
        </p:txBody>
      </p:sp>
    </p:spTree>
    <p:extLst>
      <p:ext uri="{BB962C8B-B14F-4D97-AF65-F5344CB8AC3E}">
        <p14:creationId xmlns:p14="http://schemas.microsoft.com/office/powerpoint/2010/main" val="358055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out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out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out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out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37"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outVertical)">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40D06E61-61BE-4E0D-BC53-1D2F1FA80F15}"/>
              </a:ext>
            </a:extLst>
          </p:cNvPr>
          <p:cNvSpPr>
            <a:spLocks noGrp="1"/>
          </p:cNvSpPr>
          <p:nvPr>
            <p:ph type="ctrTitle"/>
          </p:nvPr>
        </p:nvSpPr>
        <p:spPr>
          <a:xfrm rot="21420000">
            <a:off x="1221364" y="2947731"/>
            <a:ext cx="9755187" cy="1573154"/>
          </a:xfrm>
        </p:spPr>
        <p:txBody>
          <a:bodyPr>
            <a:noAutofit/>
          </a:bodyPr>
          <a:lstStyle/>
          <a:p>
            <a:r>
              <a:rPr lang="tr-TR" sz="2500" dirty="0" err="1"/>
              <a:t>DeryA</a:t>
            </a:r>
            <a:r>
              <a:rPr lang="tr-TR" sz="2500" dirty="0"/>
              <a:t> YILDIRIM/18170084</a:t>
            </a:r>
            <a:br>
              <a:rPr lang="tr-TR" sz="2500" dirty="0"/>
            </a:br>
            <a:r>
              <a:rPr lang="tr-TR" sz="2500" dirty="0"/>
              <a:t>SEMANUR KANAT/ 18170099</a:t>
            </a:r>
            <a:br>
              <a:rPr lang="tr-TR" sz="2500" dirty="0"/>
            </a:br>
            <a:br>
              <a:rPr lang="tr-TR" sz="2500" dirty="0"/>
            </a:br>
            <a:r>
              <a:rPr lang="tr-TR" sz="2500" dirty="0"/>
              <a:t>TEŞEKKÜRLER…</a:t>
            </a:r>
            <a:br>
              <a:rPr lang="tr-TR" sz="2500" dirty="0"/>
            </a:br>
            <a:r>
              <a:rPr lang="tr-TR" sz="2500" dirty="0"/>
              <a:t>NEVİN GÜNDÜZ</a:t>
            </a:r>
            <a:br>
              <a:rPr lang="tr-TR" sz="2500" dirty="0"/>
            </a:br>
            <a:endParaRPr lang="tr-TR" sz="2500" dirty="0"/>
          </a:p>
        </p:txBody>
      </p:sp>
      <p:sp>
        <p:nvSpPr>
          <p:cNvPr id="5" name="Alt Başlık 4">
            <a:extLst>
              <a:ext uri="{FF2B5EF4-FFF2-40B4-BE49-F238E27FC236}">
                <a16:creationId xmlns:a16="http://schemas.microsoft.com/office/drawing/2014/main" id="{2326E111-E22E-4B18-80EB-69CF04BA55FE}"/>
              </a:ext>
            </a:extLst>
          </p:cNvPr>
          <p:cNvSpPr>
            <a:spLocks noGrp="1"/>
          </p:cNvSpPr>
          <p:nvPr>
            <p:ph type="subTitle" idx="1"/>
          </p:nvPr>
        </p:nvSpPr>
        <p:spPr>
          <a:xfrm rot="21420000">
            <a:off x="578385" y="965053"/>
            <a:ext cx="9755187" cy="1328483"/>
          </a:xfrm>
        </p:spPr>
        <p:txBody>
          <a:bodyPr/>
          <a:lstStyle/>
          <a:p>
            <a:pPr algn="ctr"/>
            <a:r>
              <a:rPr lang="tr-TR" sz="6000" dirty="0"/>
              <a:t>SON</a:t>
            </a:r>
          </a:p>
        </p:txBody>
      </p:sp>
    </p:spTree>
    <p:extLst>
      <p:ext uri="{BB962C8B-B14F-4D97-AF65-F5344CB8AC3E}">
        <p14:creationId xmlns:p14="http://schemas.microsoft.com/office/powerpoint/2010/main" val="2461479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image" Target="../media/image1.jpeg" /></Relationships>
</file>

<file path=ppt/theme/theme1.xml><?xml version="1.0" encoding="utf-8"?>
<a:theme xmlns:a="http://schemas.openxmlformats.org/drawingml/2006/main" name="Ana Olay">
  <a:themeElements>
    <a:clrScheme name="Ana Olay">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Ana Olay">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a Olay">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TM04033927[[fn=Ana Olay]]</Template>
  <TotalTime>855</TotalTime>
  <Words>1212</Words>
  <Application>Microsoft Office PowerPoint</Application>
  <PresentationFormat>Geniş ekran</PresentationFormat>
  <Paragraphs>112</Paragraphs>
  <Slides>16</Slides>
  <Notes>1</Notes>
  <HiddenSlides>0</HiddenSlides>
  <MMClips>0</MMClips>
  <ScaleCrop>false</ScaleCrop>
  <HeadingPairs>
    <vt:vector size="4" baseType="variant">
      <vt:variant>
        <vt:lpstr>Tema</vt:lpstr>
      </vt:variant>
      <vt:variant>
        <vt:i4>1</vt:i4>
      </vt:variant>
      <vt:variant>
        <vt:lpstr>Slayt Başlıkları</vt:lpstr>
      </vt:variant>
      <vt:variant>
        <vt:i4>16</vt:i4>
      </vt:variant>
    </vt:vector>
  </HeadingPairs>
  <TitlesOfParts>
    <vt:vector size="17" baseType="lpstr">
      <vt:lpstr>Ana Olay</vt:lpstr>
      <vt:lpstr>BESLENME VE SAĞLIK</vt:lpstr>
      <vt:lpstr>Arı poleni</vt:lpstr>
      <vt:lpstr>Nedir?</vt:lpstr>
      <vt:lpstr> İÇİNDE NELER BULUNUR? </vt:lpstr>
      <vt:lpstr> İÇİNDE NELER BULUNUR? </vt:lpstr>
      <vt:lpstr> İÇİNDE NELER BULUNUR? </vt:lpstr>
      <vt:lpstr> İÇİNDE NELER BULUNUR? </vt:lpstr>
      <vt:lpstr> FAYDALARI nelerdir? </vt:lpstr>
      <vt:lpstr> Zararları ve sınırlılıkları nelerdir? </vt:lpstr>
      <vt:lpstr>performansa etkileri nelerdir?</vt:lpstr>
      <vt:lpstr>DENEY</vt:lpstr>
      <vt:lpstr>TARTIŞMA;</vt:lpstr>
      <vt:lpstr>NASIL kullanıLIr?</vt:lpstr>
      <vt:lpstr>KİMLER KULLANIR?</vt:lpstr>
      <vt:lpstr>KAYNAKÇA</vt:lpstr>
      <vt:lpstr>DeryA YILDIRIM/18170084 SEMANUR KANAT/ 18170099  TEŞEKKÜRLER… NEVİN GÜNDÜZ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Arı poleni</dc:title>
  <dc:creator>derya yıldırım</dc:creator>
  <cp:lastModifiedBy>kanatsemanur20@gmail.com</cp:lastModifiedBy>
  <cp:revision>23</cp:revision>
  <dcterms:created xsi:type="dcterms:W3CDTF">2019-12-06T15:55:10Z</dcterms:created>
  <dcterms:modified xsi:type="dcterms:W3CDTF">2019-12-14T16:52:24Z</dcterms:modified>
</cp:coreProperties>
</file>