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611" r:id="rId3"/>
    <p:sldId id="616" r:id="rId4"/>
    <p:sldId id="615" r:id="rId5"/>
    <p:sldId id="612" r:id="rId6"/>
    <p:sldId id="546" r:id="rId7"/>
    <p:sldId id="549" r:id="rId8"/>
    <p:sldId id="550" r:id="rId9"/>
    <p:sldId id="551" r:id="rId10"/>
    <p:sldId id="559" r:id="rId11"/>
    <p:sldId id="560" r:id="rId12"/>
    <p:sldId id="561" r:id="rId13"/>
    <p:sldId id="562" r:id="rId14"/>
    <p:sldId id="563" r:id="rId15"/>
    <p:sldId id="564" r:id="rId16"/>
    <p:sldId id="565" r:id="rId17"/>
    <p:sldId id="566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3715"/>
    <a:srgbClr val="1C33DA"/>
    <a:srgbClr val="AAB3F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09" autoAdjust="0"/>
    <p:restoredTop sz="99845" autoAdjust="0"/>
  </p:normalViewPr>
  <p:slideViewPr>
    <p:cSldViewPr>
      <p:cViewPr varScale="1">
        <p:scale>
          <a:sx n="87" d="100"/>
          <a:sy n="87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B6B26-B94D-46D5-80DA-09E0973F9D72}" type="datetimeFigureOut">
              <a:rPr lang="tr-TR" smtClean="0"/>
              <a:pPr/>
              <a:t>20.2.2018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A13426-EA1B-499B-8E99-D13C2882C3A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3147794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63C1E-7B0F-4F85-AD1F-6670C1B3260A}" type="datetimeFigureOut">
              <a:rPr lang="tr-TR" smtClean="0"/>
              <a:pPr/>
              <a:t>20.2.2018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8D221-CBDF-440E-9552-F6092849051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C8C8F-17F5-436D-9676-E11698A36C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D3231-2D17-4DEF-8FD7-0ED96B934A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F1FAE-DDBA-46D0-A0E6-9F6A26C72A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F7970-9B27-43C2-B942-6A2B1BFCCD1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E23F9-B939-4CB6-8AE5-BF71A17B8E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E52168-F06F-4372-958E-25A5F4221E9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1B251-6FDC-4061-9165-57B04A9CE1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4D992-3E4F-497E-B71E-04DCCCA86A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B2931-F47B-488A-93BD-A8BA46DF98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FDF2E-51A3-44E1-B214-343D14BE7C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13A23-B6A5-49CE-B1B5-A4511578F7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fld id="{04DFFF8E-A6AC-4787-89DB-161A6BB58A7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/>
              <a:t>Amino </a:t>
            </a:r>
            <a:r>
              <a:rPr lang="tr-TR"/>
              <a:t>Asit </a:t>
            </a:r>
            <a:r>
              <a:rPr lang="tr-TR" smtClean="0"/>
              <a:t>Metabolizması 1 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/>
              <a:t>Prof. Dr. Bilgehan </a:t>
            </a:r>
            <a:r>
              <a:rPr lang="tr-TR" dirty="0" smtClean="0"/>
              <a:t>Doğru</a:t>
            </a:r>
            <a:endParaRPr lang="tr-TR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latin typeface="Calibri" pitchFamily="34" charset="0"/>
                <a:cs typeface="Arial" charset="0"/>
              </a:rPr>
              <a:t> </a:t>
            </a:r>
            <a:r>
              <a:rPr lang="tr-TR" b="1" dirty="0" err="1" smtClean="0">
                <a:latin typeface="Calibri" pitchFamily="34" charset="0"/>
                <a:cs typeface="Arial" charset="0"/>
              </a:rPr>
              <a:t>Esansiyel</a:t>
            </a:r>
            <a:r>
              <a:rPr lang="tr-TR" b="1" dirty="0" smtClean="0">
                <a:latin typeface="Calibri" pitchFamily="34" charset="0"/>
                <a:cs typeface="Arial" charset="0"/>
              </a:rPr>
              <a:t> amino asitler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dirty="0" smtClean="0"/>
              <a:t>	</a:t>
            </a:r>
            <a:r>
              <a:rPr lang="tr-TR" dirty="0" err="1" smtClean="0"/>
              <a:t>Arjinin</a:t>
            </a:r>
            <a:r>
              <a:rPr lang="tr-TR" dirty="0" smtClean="0"/>
              <a:t>*			</a:t>
            </a:r>
            <a:r>
              <a:rPr lang="tr-TR" dirty="0" err="1" smtClean="0"/>
              <a:t>Lizin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Histidin</a:t>
            </a:r>
            <a:r>
              <a:rPr lang="tr-TR" dirty="0" smtClean="0"/>
              <a:t> * 		</a:t>
            </a:r>
            <a:r>
              <a:rPr lang="tr-TR" dirty="0" err="1" smtClean="0"/>
              <a:t>Metiyonin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İzolösin</a:t>
            </a:r>
            <a:r>
              <a:rPr lang="tr-TR" dirty="0" smtClean="0"/>
              <a:t>			</a:t>
            </a:r>
            <a:r>
              <a:rPr lang="tr-TR" dirty="0" err="1" smtClean="0"/>
              <a:t>Fenilalanin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Lösin</a:t>
            </a:r>
            <a:r>
              <a:rPr lang="tr-TR" dirty="0" smtClean="0"/>
              <a:t>			</a:t>
            </a:r>
            <a:r>
              <a:rPr lang="tr-TR" dirty="0" err="1" smtClean="0"/>
              <a:t>Treonin</a:t>
            </a:r>
            <a:r>
              <a:rPr lang="tr-TR" dirty="0" smtClean="0"/>
              <a:t> </a:t>
            </a:r>
            <a:br>
              <a:rPr lang="tr-TR" dirty="0" smtClean="0"/>
            </a:br>
            <a:r>
              <a:rPr lang="tr-TR" dirty="0" smtClean="0"/>
              <a:t>Valin			</a:t>
            </a:r>
            <a:r>
              <a:rPr lang="tr-TR" dirty="0" err="1" smtClean="0"/>
              <a:t>Triptofan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 * Çocuklarda </a:t>
            </a:r>
            <a:r>
              <a:rPr lang="tr-TR" dirty="0" err="1" smtClean="0"/>
              <a:t>esansiyel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694" y="692696"/>
            <a:ext cx="8229600" cy="4525963"/>
          </a:xfrm>
        </p:spPr>
        <p:txBody>
          <a:bodyPr/>
          <a:lstStyle/>
          <a:p>
            <a:r>
              <a:rPr lang="tr-TR" dirty="0"/>
              <a:t>Amino asitlerin yıkımında ilk basamak, </a:t>
            </a:r>
            <a:r>
              <a:rPr lang="el-GR" dirty="0"/>
              <a:t>α-</a:t>
            </a:r>
            <a:r>
              <a:rPr lang="tr-TR" dirty="0" smtClean="0"/>
              <a:t>amino grubunun </a:t>
            </a:r>
            <a:r>
              <a:rPr lang="tr-TR" dirty="0"/>
              <a:t>uzaklaştırılmasıdır. </a:t>
            </a:r>
            <a:r>
              <a:rPr lang="tr-TR" dirty="0" smtClean="0"/>
              <a:t>Geriye </a:t>
            </a:r>
            <a:r>
              <a:rPr lang="tr-TR" dirty="0"/>
              <a:t>kalan karbon iskeleti de ya ara </a:t>
            </a:r>
            <a:r>
              <a:rPr lang="tr-TR" dirty="0" smtClean="0"/>
              <a:t>bileşik olarak </a:t>
            </a:r>
            <a:r>
              <a:rPr lang="tr-TR" dirty="0"/>
              <a:t>ya da ihtiyaca göre enerji </a:t>
            </a:r>
            <a:r>
              <a:rPr lang="tr-TR" dirty="0" err="1" smtClean="0"/>
              <a:t>eldesinde</a:t>
            </a:r>
            <a:r>
              <a:rPr lang="tr-TR" dirty="0" smtClean="0"/>
              <a:t> kullanılır.</a:t>
            </a:r>
            <a:br>
              <a:rPr lang="tr-TR" dirty="0" smtClean="0"/>
            </a:br>
            <a:endParaRPr lang="tr-TR" dirty="0"/>
          </a:p>
          <a:p>
            <a:r>
              <a:rPr lang="tr-TR" dirty="0" smtClean="0"/>
              <a:t>Standart </a:t>
            </a:r>
            <a:r>
              <a:rPr lang="tr-TR" dirty="0"/>
              <a:t>20 amino </a:t>
            </a:r>
            <a:r>
              <a:rPr lang="tr-TR" dirty="0" smtClean="0"/>
              <a:t>asitten </a:t>
            </a:r>
            <a:r>
              <a:rPr lang="tr-TR" dirty="0"/>
              <a:t>7 farklı bileşik </a:t>
            </a:r>
            <a:r>
              <a:rPr lang="tr-TR" dirty="0" smtClean="0"/>
              <a:t>elde </a:t>
            </a:r>
            <a:r>
              <a:rPr lang="fi-FI" dirty="0" smtClean="0"/>
              <a:t>edilir</a:t>
            </a:r>
            <a:r>
              <a:rPr lang="fi-FI" dirty="0"/>
              <a:t>; piruvat, </a:t>
            </a:r>
            <a:r>
              <a:rPr lang="fi-FI" dirty="0" smtClean="0"/>
              <a:t>Asetil-</a:t>
            </a:r>
            <a:r>
              <a:rPr lang="tr-TR" dirty="0" smtClean="0"/>
              <a:t>K</a:t>
            </a:r>
            <a:r>
              <a:rPr lang="fi-FI" dirty="0" smtClean="0"/>
              <a:t>oA</a:t>
            </a:r>
            <a:r>
              <a:rPr lang="fi-FI" dirty="0"/>
              <a:t>, Aseto </a:t>
            </a:r>
            <a:r>
              <a:rPr lang="fi-FI" dirty="0" smtClean="0"/>
              <a:t>asetil-</a:t>
            </a:r>
            <a:r>
              <a:rPr lang="tr-TR" dirty="0" smtClean="0"/>
              <a:t>K</a:t>
            </a:r>
            <a:r>
              <a:rPr lang="fi-FI" dirty="0" smtClean="0"/>
              <a:t>oA</a:t>
            </a:r>
            <a:r>
              <a:rPr lang="fi-FI" dirty="0"/>
              <a:t>, </a:t>
            </a:r>
            <a:r>
              <a:rPr lang="el-GR" dirty="0"/>
              <a:t>α- </a:t>
            </a:r>
            <a:r>
              <a:rPr lang="fi-FI" dirty="0" smtClean="0"/>
              <a:t>ketoglutarat,</a:t>
            </a:r>
            <a:r>
              <a:rPr lang="tr-TR" dirty="0" smtClean="0"/>
              <a:t> </a:t>
            </a:r>
            <a:r>
              <a:rPr lang="tr-TR" dirty="0" err="1" smtClean="0"/>
              <a:t>Süksinil-KoA</a:t>
            </a:r>
            <a:r>
              <a:rPr lang="tr-TR" dirty="0"/>
              <a:t>, </a:t>
            </a:r>
            <a:r>
              <a:rPr lang="tr-TR" dirty="0" err="1" smtClean="0"/>
              <a:t>Fumarat</a:t>
            </a:r>
            <a:r>
              <a:rPr lang="tr-TR" dirty="0" smtClean="0"/>
              <a:t> ve </a:t>
            </a:r>
            <a:r>
              <a:rPr lang="tr-TR" dirty="0" err="1" smtClean="0"/>
              <a:t>Okzalasetat</a:t>
            </a:r>
            <a:r>
              <a:rPr lang="tr-TR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89367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err="1" smtClean="0"/>
              <a:t>Asetil-KoA</a:t>
            </a:r>
            <a:r>
              <a:rPr lang="tr-TR" dirty="0" smtClean="0"/>
              <a:t> </a:t>
            </a:r>
            <a:r>
              <a:rPr lang="tr-TR" dirty="0"/>
              <a:t>ve </a:t>
            </a:r>
            <a:r>
              <a:rPr lang="tr-TR" dirty="0" err="1" smtClean="0"/>
              <a:t>asetoasetil-KoA’ya</a:t>
            </a:r>
            <a:r>
              <a:rPr lang="tr-TR" dirty="0" smtClean="0"/>
              <a:t> </a:t>
            </a:r>
            <a:r>
              <a:rPr lang="tr-TR" dirty="0"/>
              <a:t>dönüşen</a:t>
            </a:r>
          </a:p>
          <a:p>
            <a:pPr marL="0" indent="0">
              <a:buNone/>
            </a:pPr>
            <a:r>
              <a:rPr lang="tr-TR" dirty="0"/>
              <a:t>amino asitler </a:t>
            </a:r>
            <a:r>
              <a:rPr lang="tr-TR" dirty="0" smtClean="0"/>
              <a:t> </a:t>
            </a:r>
            <a:r>
              <a:rPr lang="tr-TR" dirty="0" err="1"/>
              <a:t>ketojenik</a:t>
            </a:r>
            <a:r>
              <a:rPr lang="tr-TR" dirty="0"/>
              <a:t> </a:t>
            </a:r>
            <a:r>
              <a:rPr lang="tr-TR" dirty="0" smtClean="0"/>
              <a:t>olarak adlandırılırlar</a:t>
            </a:r>
            <a:r>
              <a:rPr lang="tr-TR" dirty="0"/>
              <a:t>. Çünkü bunların son </a:t>
            </a:r>
            <a:r>
              <a:rPr lang="tr-TR" dirty="0" smtClean="0"/>
              <a:t>ürünleri keton </a:t>
            </a:r>
            <a:r>
              <a:rPr lang="tr-TR" dirty="0"/>
              <a:t>cisimcikleridir</a:t>
            </a:r>
            <a:r>
              <a:rPr lang="tr-TR" dirty="0" smtClean="0"/>
              <a:t>.</a:t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70873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Bazı amino asitler </a:t>
            </a:r>
            <a:r>
              <a:rPr lang="tr-TR" dirty="0" err="1" smtClean="0"/>
              <a:t>pirüvat</a:t>
            </a:r>
            <a:r>
              <a:rPr lang="tr-TR" dirty="0" smtClean="0"/>
              <a:t>, </a:t>
            </a:r>
            <a:r>
              <a:rPr lang="el-GR" dirty="0" smtClean="0"/>
              <a:t>α-</a:t>
            </a:r>
            <a:r>
              <a:rPr lang="tr-TR" dirty="0" err="1" smtClean="0"/>
              <a:t>ketoglutarat</a:t>
            </a:r>
            <a:r>
              <a:rPr lang="tr-TR" dirty="0" smtClean="0"/>
              <a:t>, </a:t>
            </a:r>
            <a:r>
              <a:rPr lang="tr-TR" dirty="0" err="1" smtClean="0"/>
              <a:t>süksinil</a:t>
            </a:r>
            <a:r>
              <a:rPr lang="tr-TR" dirty="0" smtClean="0"/>
              <a:t>-</a:t>
            </a:r>
            <a:r>
              <a:rPr lang="tr-TR" dirty="0" err="1" smtClean="0"/>
              <a:t>KoA</a:t>
            </a:r>
            <a:r>
              <a:rPr lang="tr-TR" dirty="0" smtClean="0"/>
              <a:t>, </a:t>
            </a:r>
            <a:r>
              <a:rPr lang="tr-TR" dirty="0" err="1" smtClean="0"/>
              <a:t>fumarat</a:t>
            </a:r>
            <a:r>
              <a:rPr lang="tr-TR" dirty="0" smtClean="0"/>
              <a:t>, </a:t>
            </a:r>
            <a:r>
              <a:rPr lang="tr-TR" dirty="0" err="1" smtClean="0"/>
              <a:t>oksaloasetata</a:t>
            </a:r>
            <a:r>
              <a:rPr lang="tr-TR" dirty="0" smtClean="0"/>
              <a:t> ve sonuçta </a:t>
            </a:r>
            <a:r>
              <a:rPr lang="tr-TR" dirty="0" err="1" smtClean="0"/>
              <a:t>glukoneojenez</a:t>
            </a:r>
            <a:r>
              <a:rPr lang="tr-TR" dirty="0" smtClean="0"/>
              <a:t> yoluyla </a:t>
            </a:r>
            <a:r>
              <a:rPr lang="tr-TR" dirty="0" err="1" smtClean="0"/>
              <a:t>glukoza</a:t>
            </a:r>
            <a:r>
              <a:rPr lang="tr-TR" dirty="0" smtClean="0"/>
              <a:t> dönüşebilirler ki bu nedenle bu amino asitlere </a:t>
            </a:r>
            <a:r>
              <a:rPr lang="tr-TR" b="1" dirty="0" err="1" smtClean="0"/>
              <a:t>glikojenik</a:t>
            </a:r>
            <a:r>
              <a:rPr lang="tr-TR" b="1" dirty="0" smtClean="0"/>
              <a:t> amino asitler denilir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tr-TR" dirty="0"/>
              <a:t>Hem </a:t>
            </a:r>
            <a:r>
              <a:rPr lang="tr-TR" dirty="0" err="1" smtClean="0"/>
              <a:t>Asetil</a:t>
            </a:r>
            <a:r>
              <a:rPr lang="tr-TR" dirty="0" smtClean="0"/>
              <a:t> </a:t>
            </a:r>
            <a:r>
              <a:rPr lang="tr-TR" dirty="0" err="1"/>
              <a:t>Ko</a:t>
            </a:r>
            <a:r>
              <a:rPr lang="tr-TR" dirty="0"/>
              <a:t> A  ve </a:t>
            </a:r>
            <a:r>
              <a:rPr lang="tr-TR" dirty="0" err="1" smtClean="0"/>
              <a:t>Asetoasetil</a:t>
            </a:r>
            <a:r>
              <a:rPr lang="tr-TR" dirty="0" smtClean="0"/>
              <a:t> </a:t>
            </a:r>
            <a:r>
              <a:rPr lang="tr-TR" dirty="0" err="1"/>
              <a:t>KoA</a:t>
            </a:r>
            <a:r>
              <a:rPr lang="tr-TR" dirty="0"/>
              <a:t> veren hem de </a:t>
            </a:r>
            <a:r>
              <a:rPr lang="tr-TR" dirty="0" err="1"/>
              <a:t>piruvat</a:t>
            </a:r>
            <a:r>
              <a:rPr lang="tr-TR" dirty="0"/>
              <a:t> </a:t>
            </a:r>
            <a:r>
              <a:rPr lang="tr-TR" dirty="0" smtClean="0"/>
              <a:t>ya </a:t>
            </a:r>
            <a:r>
              <a:rPr lang="tr-TR" dirty="0"/>
              <a:t>da TCA </a:t>
            </a:r>
            <a:r>
              <a:rPr lang="tr-TR" dirty="0" err="1"/>
              <a:t>siklusunun</a:t>
            </a:r>
            <a:r>
              <a:rPr lang="tr-TR" dirty="0"/>
              <a:t> ara ürünlerine dönüşebilen amino asitler ise hem </a:t>
            </a:r>
            <a:r>
              <a:rPr lang="tr-TR" dirty="0" err="1"/>
              <a:t>glikojenik</a:t>
            </a:r>
            <a:r>
              <a:rPr lang="tr-TR" dirty="0"/>
              <a:t> hem </a:t>
            </a:r>
            <a:r>
              <a:rPr lang="tr-TR" dirty="0" err="1"/>
              <a:t>ketojeniktir</a:t>
            </a:r>
            <a:r>
              <a:rPr lang="tr-TR" dirty="0"/>
              <a:t> </a:t>
            </a:r>
            <a:endParaRPr lang="tr-TR" dirty="0" smtClean="0"/>
          </a:p>
          <a:p>
            <a:endParaRPr lang="tr-TR" b="1" dirty="0"/>
          </a:p>
          <a:p>
            <a:endParaRPr lang="tr-TR" b="1" dirty="0" smtClean="0"/>
          </a:p>
          <a:p>
            <a:r>
              <a:rPr lang="tr-TR" b="1" dirty="0" err="1" smtClean="0"/>
              <a:t>İzolösin</a:t>
            </a:r>
            <a:r>
              <a:rPr lang="tr-TR" b="1" dirty="0"/>
              <a:t>, </a:t>
            </a:r>
            <a:r>
              <a:rPr lang="tr-TR" b="1" dirty="0" err="1"/>
              <a:t>treonin</a:t>
            </a:r>
            <a:r>
              <a:rPr lang="tr-TR" b="1" dirty="0"/>
              <a:t>, </a:t>
            </a:r>
            <a:r>
              <a:rPr lang="tr-TR" b="1" dirty="0" err="1"/>
              <a:t>fenilalanin</a:t>
            </a:r>
            <a:r>
              <a:rPr lang="tr-TR" b="1" dirty="0"/>
              <a:t>, </a:t>
            </a:r>
            <a:r>
              <a:rPr lang="tr-TR" b="1" dirty="0" err="1"/>
              <a:t>tirozin</a:t>
            </a:r>
            <a:r>
              <a:rPr lang="tr-TR" b="1" dirty="0"/>
              <a:t> ve </a:t>
            </a:r>
            <a:r>
              <a:rPr lang="tr-TR" b="1" dirty="0" err="1" smtClean="0"/>
              <a:t>triptofan</a:t>
            </a:r>
            <a:endParaRPr lang="tr-T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0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50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43000"/>
          </a:xfrm>
        </p:spPr>
        <p:txBody>
          <a:bodyPr/>
          <a:lstStyle/>
          <a:p>
            <a:r>
              <a:rPr lang="tr-TR" sz="4000">
                <a:solidFill>
                  <a:srgbClr val="1C33DA"/>
                </a:solidFill>
              </a:rPr>
              <a:t>Glutamat, Glutamin Aspartat, Asparagin ve Alanin’in sentez degredasyonları</a:t>
            </a:r>
            <a:r>
              <a:rPr lang="tr-TR" sz="4000"/>
              <a:t/>
            </a:r>
            <a:br>
              <a:rPr lang="tr-TR" sz="4000"/>
            </a:br>
            <a:endParaRPr lang="en-US" sz="4000"/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4525963"/>
          </a:xfrm>
        </p:spPr>
        <p:txBody>
          <a:bodyPr/>
          <a:lstStyle/>
          <a:p>
            <a:endParaRPr lang="tr-TR" dirty="0"/>
          </a:p>
          <a:p>
            <a:r>
              <a:rPr lang="tr-TR" dirty="0" err="1"/>
              <a:t>Glutamat</a:t>
            </a:r>
            <a:r>
              <a:rPr lang="tr-TR" dirty="0"/>
              <a:t>, </a:t>
            </a:r>
            <a:r>
              <a:rPr lang="tr-TR" dirty="0" err="1"/>
              <a:t>aspartat</a:t>
            </a:r>
            <a:r>
              <a:rPr lang="tr-TR" dirty="0"/>
              <a:t> ve </a:t>
            </a:r>
            <a:r>
              <a:rPr lang="tr-TR" dirty="0" err="1"/>
              <a:t>alaninin</a:t>
            </a:r>
            <a:r>
              <a:rPr lang="tr-TR" dirty="0"/>
              <a:t> sentez ve </a:t>
            </a:r>
            <a:r>
              <a:rPr lang="tr-TR" dirty="0" err="1"/>
              <a:t>degredasyonunda</a:t>
            </a:r>
            <a:r>
              <a:rPr lang="tr-TR" dirty="0"/>
              <a:t> </a:t>
            </a:r>
            <a:r>
              <a:rPr lang="tr-TR" dirty="0" err="1">
                <a:solidFill>
                  <a:srgbClr val="E13715"/>
                </a:solidFill>
              </a:rPr>
              <a:t>transaminasyon</a:t>
            </a:r>
            <a:r>
              <a:rPr lang="tr-TR" dirty="0">
                <a:solidFill>
                  <a:srgbClr val="E13715"/>
                </a:solidFill>
              </a:rPr>
              <a:t> </a:t>
            </a:r>
            <a:r>
              <a:rPr lang="tr-TR" dirty="0"/>
              <a:t>reaksiyonları çok önemlidir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3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/>
      <p:bldP spid="35328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AF07E129-C59D-4DE5-BB97-6D8FD7AC5CC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8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5430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228600"/>
            <a:ext cx="7772400" cy="671513"/>
          </a:xfrm>
        </p:spPr>
        <p:txBody>
          <a:bodyPr/>
          <a:lstStyle/>
          <a:p>
            <a:r>
              <a:rPr lang="tr-TR" sz="4000" dirty="0" err="1">
                <a:solidFill>
                  <a:schemeClr val="tx1"/>
                </a:solidFill>
              </a:rPr>
              <a:t>Glutamat</a:t>
            </a:r>
            <a:r>
              <a:rPr lang="tr-TR" sz="4000" dirty="0">
                <a:solidFill>
                  <a:schemeClr val="tx1"/>
                </a:solidFill>
              </a:rPr>
              <a:t> </a:t>
            </a:r>
            <a:r>
              <a:rPr lang="tr-TR" sz="4000" dirty="0" err="1">
                <a:solidFill>
                  <a:schemeClr val="tx1"/>
                </a:solidFill>
              </a:rPr>
              <a:t>biyosentezi</a:t>
            </a:r>
            <a:endParaRPr lang="tr-TR" sz="4000" dirty="0">
              <a:solidFill>
                <a:schemeClr val="tx1"/>
              </a:solidFill>
            </a:endParaRPr>
          </a:p>
        </p:txBody>
      </p:sp>
      <p:sp>
        <p:nvSpPr>
          <p:cNvPr id="354308" name="Text Box 3"/>
          <p:cNvSpPr txBox="1">
            <a:spLocks noChangeArrowheads="1"/>
          </p:cNvSpPr>
          <p:nvPr/>
        </p:nvSpPr>
        <p:spPr bwMode="auto">
          <a:xfrm>
            <a:off x="827088" y="1689328"/>
            <a:ext cx="80660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800" b="1" dirty="0" err="1">
                <a:solidFill>
                  <a:srgbClr val="FF0000"/>
                </a:solidFill>
                <a:cs typeface="Arial" charset="0"/>
              </a:rPr>
              <a:t>Glutamat</a:t>
            </a:r>
            <a:r>
              <a:rPr lang="tr-TR" sz="2800" b="1" dirty="0">
                <a:solidFill>
                  <a:srgbClr val="FF0000"/>
                </a:solidFill>
                <a:cs typeface="Arial" charset="0"/>
              </a:rPr>
              <a:t>,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sz="2800" dirty="0">
                <a:solidFill>
                  <a:srgbClr val="FF0000"/>
                </a:solidFill>
                <a:cs typeface="Arial" charset="0"/>
                <a:sym typeface="Symbol" pitchFamily="18" charset="2"/>
              </a:rPr>
              <a:t>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-</a:t>
            </a:r>
            <a:r>
              <a:rPr lang="tr-TR" sz="2800" dirty="0" err="1">
                <a:solidFill>
                  <a:srgbClr val="FF0000"/>
                </a:solidFill>
                <a:cs typeface="Arial" charset="0"/>
              </a:rPr>
              <a:t>ketoglutarat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 ve amonyaktan </a:t>
            </a:r>
            <a:r>
              <a:rPr lang="tr-TR" sz="2800" b="1" i="1" dirty="0" err="1">
                <a:solidFill>
                  <a:srgbClr val="FF0000"/>
                </a:solidFill>
                <a:cs typeface="Arial" charset="0"/>
              </a:rPr>
              <a:t>glutamat</a:t>
            </a:r>
            <a:r>
              <a:rPr lang="tr-TR" sz="2800" b="1" i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sz="2800" b="1" i="1" dirty="0" err="1" smtClean="0">
                <a:solidFill>
                  <a:srgbClr val="FF0000"/>
                </a:solidFill>
                <a:cs typeface="Arial" charset="0"/>
              </a:rPr>
              <a:t>dehidrogenaz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tr-TR" sz="2800" dirty="0">
                <a:solidFill>
                  <a:srgbClr val="FF0000"/>
                </a:solidFill>
                <a:cs typeface="Arial" charset="0"/>
              </a:rPr>
              <a:t>etkisiyle de </a:t>
            </a:r>
            <a:r>
              <a:rPr lang="tr-TR" sz="2800" dirty="0" smtClean="0">
                <a:solidFill>
                  <a:srgbClr val="FF0000"/>
                </a:solidFill>
                <a:cs typeface="Arial" charset="0"/>
              </a:rPr>
              <a:t>sentezlenir</a:t>
            </a:r>
            <a:endParaRPr lang="tr-TR" sz="280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54310" name="Rectangle 6"/>
          <p:cNvSpPr>
            <a:spLocks noChangeArrowheads="1"/>
          </p:cNvSpPr>
          <p:nvPr/>
        </p:nvSpPr>
        <p:spPr bwMode="auto">
          <a:xfrm>
            <a:off x="827088" y="1125538"/>
            <a:ext cx="69850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tr-TR" sz="2800" dirty="0" err="1"/>
              <a:t>Glutamat</a:t>
            </a:r>
            <a:r>
              <a:rPr lang="tr-TR" sz="2800" dirty="0"/>
              <a:t> </a:t>
            </a:r>
            <a:r>
              <a:rPr lang="tr-TR" sz="2800" dirty="0" err="1">
                <a:solidFill>
                  <a:srgbClr val="FF0000"/>
                </a:solidFill>
              </a:rPr>
              <a:t>transaminasyon</a:t>
            </a:r>
            <a:r>
              <a:rPr lang="tr-TR" sz="2800" dirty="0">
                <a:solidFill>
                  <a:schemeClr val="hlink"/>
                </a:solidFill>
              </a:rPr>
              <a:t> </a:t>
            </a:r>
            <a:r>
              <a:rPr lang="tr-TR" sz="2800" dirty="0"/>
              <a:t>ile sentezlenir.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7" y="3435119"/>
            <a:ext cx="8229600" cy="3455987"/>
          </a:xfrm>
        </p:spPr>
        <p:txBody>
          <a:bodyPr/>
          <a:lstStyle/>
          <a:p>
            <a:pPr algn="l"/>
            <a:r>
              <a:rPr lang="tr-TR" sz="2000" dirty="0" err="1"/>
              <a:t>Transamidasyon</a:t>
            </a:r>
            <a:r>
              <a:rPr lang="tr-TR" sz="2000" dirty="0"/>
              <a:t> reaksiyonunda </a:t>
            </a:r>
            <a:r>
              <a:rPr lang="tr-TR" sz="2000" dirty="0" err="1"/>
              <a:t>glutamat</a:t>
            </a:r>
            <a:r>
              <a:rPr lang="tr-TR" sz="2000" dirty="0"/>
              <a:t> </a:t>
            </a:r>
            <a:r>
              <a:rPr lang="tr-TR" sz="2000" dirty="0" err="1"/>
              <a:t>sentazla</a:t>
            </a:r>
            <a:r>
              <a:rPr lang="tr-TR" sz="2000" dirty="0"/>
              <a:t> da </a:t>
            </a:r>
            <a:r>
              <a:rPr lang="tr-TR" sz="2000" dirty="0" smtClean="0"/>
              <a:t>sentezlenir</a:t>
            </a:r>
            <a:br>
              <a:rPr lang="tr-TR" sz="2000" dirty="0" smtClean="0"/>
            </a:br>
            <a:r>
              <a:rPr lang="tr-TR" sz="2000" dirty="0" err="1" smtClean="0"/>
              <a:t>Glutaminin</a:t>
            </a:r>
            <a:r>
              <a:rPr lang="tr-TR" sz="2000" dirty="0" smtClean="0"/>
              <a:t> </a:t>
            </a:r>
            <a:r>
              <a:rPr lang="tr-TR" sz="2000" dirty="0" err="1" smtClean="0"/>
              <a:t>amid</a:t>
            </a:r>
            <a:r>
              <a:rPr lang="tr-TR" sz="2000" dirty="0" smtClean="0"/>
              <a:t> nitrojeni taşındığı için bu bir </a:t>
            </a:r>
            <a:r>
              <a:rPr lang="tr-TR" sz="2000" dirty="0" err="1" smtClean="0"/>
              <a:t>transamidasyondur</a:t>
            </a:r>
            <a:r>
              <a:rPr lang="tr-TR" sz="2000" dirty="0" smtClean="0"/>
              <a:t>.</a:t>
            </a:r>
            <a:r>
              <a:rPr lang="tr-TR" sz="2000" dirty="0"/>
              <a:t/>
            </a:r>
            <a:br>
              <a:rPr lang="tr-TR" sz="2000" dirty="0"/>
            </a:br>
            <a:r>
              <a:rPr lang="tr-TR" sz="2000" dirty="0"/>
              <a:t> </a:t>
            </a: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 smtClean="0"/>
              <a:t/>
            </a:r>
            <a:br>
              <a:rPr lang="tr-TR" sz="3200" dirty="0" smtClean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 smtClean="0"/>
              <a:t/>
            </a:r>
            <a:br>
              <a:rPr lang="tr-TR" sz="3200" dirty="0" smtClean="0"/>
            </a:br>
            <a:r>
              <a:rPr lang="tr-TR" sz="2400" b="1" dirty="0"/>
              <a:t/>
            </a:r>
            <a:br>
              <a:rPr lang="tr-TR" sz="2400" b="1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r>
              <a:rPr lang="tr-TR" sz="3200" dirty="0"/>
              <a:t/>
            </a:r>
            <a:br>
              <a:rPr lang="tr-TR" sz="3200" dirty="0"/>
            </a:br>
            <a:endParaRPr lang="en-US" sz="3200" dirty="0"/>
          </a:p>
        </p:txBody>
      </p:sp>
      <p:sp>
        <p:nvSpPr>
          <p:cNvPr id="4" name="3 İçerik Yer Tutucusu"/>
          <p:cNvSpPr>
            <a:spLocks noGrp="1"/>
          </p:cNvSpPr>
          <p:nvPr>
            <p:ph idx="1"/>
          </p:nvPr>
        </p:nvSpPr>
        <p:spPr>
          <a:xfrm>
            <a:off x="642910" y="714356"/>
            <a:ext cx="8229600" cy="4525963"/>
          </a:xfrm>
        </p:spPr>
        <p:txBody>
          <a:bodyPr/>
          <a:lstStyle/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tr-TR" sz="3200" dirty="0" err="1"/>
              <a:t>Glutamin</a:t>
            </a:r>
            <a:r>
              <a:rPr lang="tr-TR" sz="3200" dirty="0"/>
              <a:t> sentezi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714356"/>
            <a:ext cx="8229600" cy="5905500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None/>
            </a:pPr>
            <a:r>
              <a:rPr lang="tr-TR" sz="2000" b="1" dirty="0" smtClean="0">
                <a:solidFill>
                  <a:srgbClr val="FF0000"/>
                </a:solidFill>
              </a:rPr>
              <a:t/>
            </a:r>
            <a:br>
              <a:rPr lang="tr-TR" sz="2000" b="1" dirty="0" smtClean="0">
                <a:solidFill>
                  <a:srgbClr val="FF0000"/>
                </a:solidFill>
              </a:rPr>
            </a:br>
            <a:r>
              <a:rPr lang="tr-TR" sz="2000" b="1" dirty="0" smtClean="0">
                <a:solidFill>
                  <a:srgbClr val="FF0000"/>
                </a:solidFill>
              </a:rPr>
              <a:t>Kanda </a:t>
            </a:r>
            <a:r>
              <a:rPr lang="tr-TR" sz="2000" b="1" dirty="0">
                <a:solidFill>
                  <a:srgbClr val="FF0000"/>
                </a:solidFill>
              </a:rPr>
              <a:t>en çok bulunan amino asit olan </a:t>
            </a:r>
            <a:r>
              <a:rPr lang="tr-TR" sz="2000" b="1" dirty="0" err="1">
                <a:solidFill>
                  <a:srgbClr val="FF0000"/>
                </a:solidFill>
              </a:rPr>
              <a:t>glutamin</a:t>
            </a:r>
            <a:r>
              <a:rPr lang="tr-TR" sz="2000" b="1" dirty="0">
                <a:solidFill>
                  <a:srgbClr val="FF0000"/>
                </a:solidFill>
              </a:rPr>
              <a:t>’ in sentezi </a:t>
            </a:r>
            <a:r>
              <a:rPr lang="tr-TR" sz="2000" b="1" dirty="0" smtClean="0">
                <a:solidFill>
                  <a:srgbClr val="FF0000"/>
                </a:solidFill>
              </a:rPr>
              <a:t>amonyak </a:t>
            </a:r>
            <a:r>
              <a:rPr lang="tr-TR" sz="2000" b="1" dirty="0" err="1" smtClean="0">
                <a:solidFill>
                  <a:srgbClr val="FF0000"/>
                </a:solidFill>
              </a:rPr>
              <a:t>detoksifikasyonunda</a:t>
            </a:r>
            <a:r>
              <a:rPr lang="tr-TR" sz="2000" b="1" dirty="0" smtClean="0">
                <a:solidFill>
                  <a:srgbClr val="FF0000"/>
                </a:solidFill>
              </a:rPr>
              <a:t> önemlidir</a:t>
            </a:r>
            <a:br>
              <a:rPr lang="tr-TR" sz="2000" b="1" dirty="0" smtClean="0">
                <a:solidFill>
                  <a:srgbClr val="FF0000"/>
                </a:solidFill>
              </a:rPr>
            </a:br>
            <a:r>
              <a:rPr lang="tr-TR" sz="2000" b="1" dirty="0" smtClean="0">
                <a:solidFill>
                  <a:srgbClr val="FF0000"/>
                </a:solidFill>
              </a:rPr>
              <a:t/>
            </a:r>
            <a:br>
              <a:rPr lang="tr-TR" sz="2000" b="1" dirty="0" smtClean="0">
                <a:solidFill>
                  <a:srgbClr val="FF0000"/>
                </a:solidFill>
              </a:rPr>
            </a:br>
            <a:r>
              <a:rPr lang="tr-TR" sz="2000" dirty="0" err="1" smtClean="0"/>
              <a:t>Glutamin</a:t>
            </a:r>
            <a:r>
              <a:rPr lang="tr-TR" sz="2000" dirty="0"/>
              <a:t>, </a:t>
            </a:r>
            <a:r>
              <a:rPr lang="tr-TR" sz="2000" dirty="0" err="1"/>
              <a:t>glutamat</a:t>
            </a:r>
            <a:r>
              <a:rPr lang="tr-TR" sz="2000" dirty="0"/>
              <a:t> ve amonyaktan, </a:t>
            </a:r>
            <a:r>
              <a:rPr lang="tr-TR" sz="2000" b="1" i="1" dirty="0" err="1"/>
              <a:t>glutamin</a:t>
            </a:r>
            <a:r>
              <a:rPr lang="tr-TR" sz="2000" b="1" i="1" dirty="0"/>
              <a:t> </a:t>
            </a:r>
            <a:r>
              <a:rPr lang="tr-TR" sz="2000" b="1" i="1" dirty="0" err="1"/>
              <a:t>sentetaz</a:t>
            </a:r>
            <a:r>
              <a:rPr lang="tr-TR" sz="2000" dirty="0" err="1"/>
              <a:t>ın</a:t>
            </a:r>
            <a:r>
              <a:rPr lang="tr-TR" sz="2000" i="1" dirty="0"/>
              <a:t> </a:t>
            </a:r>
            <a:r>
              <a:rPr lang="tr-TR" sz="2000" dirty="0"/>
              <a:t>katalitik etkisiyle ve </a:t>
            </a:r>
            <a:r>
              <a:rPr lang="tr-TR" sz="2000" dirty="0" err="1"/>
              <a:t>ATP’den</a:t>
            </a:r>
            <a:r>
              <a:rPr lang="tr-TR" sz="2000" dirty="0"/>
              <a:t> sağlanan enerji ile, </a:t>
            </a:r>
            <a:r>
              <a:rPr lang="tr-TR" sz="2000" dirty="0" err="1"/>
              <a:t>irreversibl</a:t>
            </a:r>
            <a:r>
              <a:rPr lang="tr-TR" sz="2000" dirty="0"/>
              <a:t> bir reaksiyonda oluşur</a:t>
            </a:r>
          </a:p>
          <a:p>
            <a:endParaRPr lang="tr-TR" sz="2000" b="1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sz="3600" dirty="0" err="1">
                <a:solidFill>
                  <a:srgbClr val="FF0000"/>
                </a:solidFill>
              </a:rPr>
              <a:t>Glutamin</a:t>
            </a:r>
            <a:r>
              <a:rPr lang="tr-TR" sz="3600" dirty="0">
                <a:solidFill>
                  <a:srgbClr val="FF0000"/>
                </a:solidFill>
              </a:rPr>
              <a:t> </a:t>
            </a:r>
            <a:r>
              <a:rPr lang="tr-TR" sz="3600" dirty="0" smtClean="0">
                <a:solidFill>
                  <a:srgbClr val="FF0000"/>
                </a:solidFill>
              </a:rPr>
              <a:t>oluşumu </a:t>
            </a:r>
            <a:r>
              <a:rPr lang="tr-TR" sz="3600" dirty="0">
                <a:solidFill>
                  <a:srgbClr val="FF0000"/>
                </a:solidFill>
              </a:rPr>
              <a:t>amonyağın </a:t>
            </a:r>
            <a:r>
              <a:rPr lang="tr-TR" sz="3600" dirty="0" err="1">
                <a:solidFill>
                  <a:srgbClr val="FF0000"/>
                </a:solidFill>
              </a:rPr>
              <a:t>detoksifikasyonu</a:t>
            </a:r>
            <a:r>
              <a:rPr lang="tr-TR" sz="3600" dirty="0">
                <a:solidFill>
                  <a:srgbClr val="FF0000"/>
                </a:solidFill>
              </a:rPr>
              <a:t> açısından beyin için temel mekanizmadır</a:t>
            </a:r>
            <a:r>
              <a:rPr lang="tr-TR" dirty="0"/>
              <a:t>. 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 smtClean="0"/>
          </a:p>
          <a:p>
            <a:r>
              <a:rPr lang="tr-TR" dirty="0" smtClean="0"/>
              <a:t>Bu </a:t>
            </a:r>
            <a:r>
              <a:rPr lang="tr-TR" dirty="0"/>
              <a:t>reaksiyon portal sirkülasyonla gelen amonyağın uzaklaştırılmasında karaciğer tarafından da kullanılmaktadır.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/>
              <a:t/>
            </a:r>
            <a:br>
              <a:rPr lang="tr-TR" sz="2800" dirty="0"/>
            </a:br>
            <a:r>
              <a:rPr lang="tr-TR" sz="2800" dirty="0" smtClean="0"/>
              <a:t/>
            </a:r>
            <a:br>
              <a:rPr lang="tr-TR" sz="2800" dirty="0" smtClean="0"/>
            </a:br>
            <a:endParaRPr lang="en-US" sz="2800" dirty="0"/>
          </a:p>
        </p:txBody>
      </p:sp>
      <p:sp>
        <p:nvSpPr>
          <p:cNvPr id="365571" name="Rectangle 3"/>
          <p:cNvSpPr>
            <a:spLocks noChangeArrowheads="1"/>
          </p:cNvSpPr>
          <p:nvPr/>
        </p:nvSpPr>
        <p:spPr bwMode="auto">
          <a:xfrm>
            <a:off x="714348" y="357166"/>
            <a:ext cx="6750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dirty="0" smtClean="0"/>
              <a:t>Böbreklerde </a:t>
            </a:r>
            <a:r>
              <a:rPr lang="tr-TR" dirty="0" err="1" smtClean="0"/>
              <a:t>glutamin</a:t>
            </a:r>
            <a:r>
              <a:rPr lang="tr-TR" dirty="0" smtClean="0"/>
              <a:t> parçalanır </a:t>
            </a:r>
            <a:endParaRPr lang="tr-TR" sz="2000" dirty="0"/>
          </a:p>
        </p:txBody>
      </p:sp>
      <p:sp>
        <p:nvSpPr>
          <p:cNvPr id="365572" name="Rectangle 4"/>
          <p:cNvSpPr>
            <a:spLocks noChangeArrowheads="1"/>
          </p:cNvSpPr>
          <p:nvPr/>
        </p:nvSpPr>
        <p:spPr bwMode="auto">
          <a:xfrm>
            <a:off x="-3060700" y="5715000"/>
            <a:ext cx="641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457200">
              <a:spcBef>
                <a:spcPct val="0"/>
              </a:spcBef>
              <a:buFontTx/>
              <a:buNone/>
            </a:pPr>
            <a:endParaRPr lang="tr-TR" sz="2000"/>
          </a:p>
        </p:txBody>
      </p:sp>
      <p:sp>
        <p:nvSpPr>
          <p:cNvPr id="365574" name="Rectangle 6"/>
          <p:cNvSpPr>
            <a:spLocks noChangeArrowheads="1"/>
          </p:cNvSpPr>
          <p:nvPr/>
        </p:nvSpPr>
        <p:spPr bwMode="auto">
          <a:xfrm>
            <a:off x="714348" y="1071546"/>
            <a:ext cx="69135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800" dirty="0">
                <a:solidFill>
                  <a:srgbClr val="FF0000"/>
                </a:solidFill>
              </a:rPr>
              <a:t>Meydana gelen NH</a:t>
            </a:r>
            <a:r>
              <a:rPr lang="tr-TR" sz="1800" baseline="-25000" dirty="0">
                <a:solidFill>
                  <a:srgbClr val="FF0000"/>
                </a:solidFill>
              </a:rPr>
              <a:t>4</a:t>
            </a:r>
            <a:r>
              <a:rPr lang="tr-TR" sz="1800" dirty="0">
                <a:solidFill>
                  <a:srgbClr val="FF0000"/>
                </a:solidFill>
              </a:rPr>
              <a:t>+ idrar </a:t>
            </a:r>
            <a:r>
              <a:rPr lang="tr-TR" sz="1800" dirty="0" err="1">
                <a:solidFill>
                  <a:srgbClr val="FF0000"/>
                </a:solidFill>
              </a:rPr>
              <a:t>pH</a:t>
            </a:r>
            <a:r>
              <a:rPr lang="tr-TR" sz="1800" dirty="0">
                <a:solidFill>
                  <a:srgbClr val="FF0000"/>
                </a:solidFill>
              </a:rPr>
              <a:t> sının regülasyonunda kullanılır. Asit- baz dengesi </a:t>
            </a:r>
            <a:r>
              <a:rPr lang="tr-TR" sz="1800" dirty="0" smtClean="0">
                <a:solidFill>
                  <a:srgbClr val="FF0000"/>
                </a:solidFill>
              </a:rPr>
              <a:t>korunur</a:t>
            </a:r>
            <a:br>
              <a:rPr lang="tr-TR" sz="1800" dirty="0" smtClean="0">
                <a:solidFill>
                  <a:srgbClr val="FF0000"/>
                </a:solidFill>
              </a:rPr>
            </a:br>
            <a:endParaRPr lang="tr-TR" sz="1800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tr-TR" sz="1800" u="sng" dirty="0"/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14684"/>
          </a:xfrm>
        </p:spPr>
        <p:txBody>
          <a:bodyPr/>
          <a:lstStyle/>
          <a:p>
            <a:endParaRPr lang="tr-TR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5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49092322-32F5-4CE7-8D27-08C2702E74EC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13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665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95513" y="188913"/>
            <a:ext cx="4749800" cy="1008062"/>
          </a:xfrm>
        </p:spPr>
        <p:txBody>
          <a:bodyPr/>
          <a:lstStyle/>
          <a:p>
            <a:r>
              <a:rPr lang="tr-TR" sz="3200" b="1"/>
              <a:t>Glutamik asit</a:t>
            </a:r>
          </a:p>
        </p:txBody>
      </p:sp>
      <p:sp>
        <p:nvSpPr>
          <p:cNvPr id="3665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12875"/>
            <a:ext cx="8353300" cy="52292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sz="2400" dirty="0" smtClean="0"/>
              <a:t/>
            </a:r>
            <a:br>
              <a:rPr lang="tr-TR" sz="2400" dirty="0" smtClean="0"/>
            </a:br>
            <a:endParaRPr lang="tr-TR" sz="2400" dirty="0" smtClean="0"/>
          </a:p>
          <a:p>
            <a:pPr>
              <a:lnSpc>
                <a:spcPct val="90000"/>
              </a:lnSpc>
            </a:pPr>
            <a:r>
              <a:rPr lang="tr-TR" sz="2400" b="1" dirty="0" smtClean="0"/>
              <a:t>Amonyak </a:t>
            </a:r>
            <a:r>
              <a:rPr lang="tr-TR" sz="2400" b="1" dirty="0" err="1" smtClean="0"/>
              <a:t>detoksifikasyonunda</a:t>
            </a:r>
            <a:r>
              <a:rPr lang="tr-TR" sz="2400" b="1" dirty="0" smtClean="0"/>
              <a:t>,</a:t>
            </a:r>
            <a:br>
              <a:rPr lang="tr-TR" sz="2400" b="1" dirty="0" smtClean="0"/>
            </a:br>
            <a:endParaRPr lang="tr-TR" sz="2400" dirty="0"/>
          </a:p>
          <a:p>
            <a:pPr>
              <a:lnSpc>
                <a:spcPct val="90000"/>
              </a:lnSpc>
            </a:pPr>
            <a:r>
              <a:rPr lang="tr-TR" sz="2400" dirty="0" smtClean="0">
                <a:solidFill>
                  <a:srgbClr val="FF0000"/>
                </a:solidFill>
              </a:rPr>
              <a:t>GABA oluşumunda,</a:t>
            </a:r>
          </a:p>
          <a:p>
            <a:pPr>
              <a:lnSpc>
                <a:spcPct val="90000"/>
              </a:lnSpc>
            </a:pPr>
            <a:endParaRPr lang="tr-TR" sz="240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Glutatyonun</a:t>
            </a:r>
            <a:r>
              <a:rPr lang="tr-TR" sz="2400" dirty="0"/>
              <a:t> </a:t>
            </a:r>
            <a:r>
              <a:rPr lang="tr-TR" sz="2400" dirty="0" smtClean="0"/>
              <a:t>yapısında </a:t>
            </a:r>
            <a:r>
              <a:rPr lang="tr-TR" sz="2400" dirty="0" smtClean="0"/>
              <a:t>rol alır</a:t>
            </a:r>
          </a:p>
          <a:p>
            <a:pPr>
              <a:lnSpc>
                <a:spcPct val="90000"/>
              </a:lnSpc>
            </a:pPr>
            <a:endParaRPr lang="tr-TR" sz="2400" dirty="0"/>
          </a:p>
          <a:p>
            <a:pPr>
              <a:lnSpc>
                <a:spcPct val="90000"/>
              </a:lnSpc>
            </a:pPr>
            <a:r>
              <a:rPr lang="tr-TR" sz="2400" dirty="0" err="1">
                <a:solidFill>
                  <a:srgbClr val="FF0000"/>
                </a:solidFill>
              </a:rPr>
              <a:t>Folik</a:t>
            </a:r>
            <a:r>
              <a:rPr lang="tr-TR" sz="2400" dirty="0">
                <a:solidFill>
                  <a:srgbClr val="FF0000"/>
                </a:solidFill>
              </a:rPr>
              <a:t> asit </a:t>
            </a:r>
            <a:r>
              <a:rPr lang="tr-TR" sz="2400" dirty="0" smtClean="0"/>
              <a:t>yapısına </a:t>
            </a:r>
            <a:r>
              <a:rPr lang="tr-TR" sz="2400" dirty="0" smtClean="0"/>
              <a:t>katılır</a:t>
            </a:r>
          </a:p>
          <a:p>
            <a:pPr>
              <a:lnSpc>
                <a:spcPct val="90000"/>
              </a:lnSpc>
            </a:pPr>
            <a:endParaRPr lang="tr-T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6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6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6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66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5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5F80C02E-7C05-42DB-BC6A-44478BD826DD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14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8175" y="381000"/>
            <a:ext cx="4103688" cy="671513"/>
          </a:xfrm>
        </p:spPr>
        <p:txBody>
          <a:bodyPr>
            <a:normAutofit/>
          </a:bodyPr>
          <a:lstStyle/>
          <a:p>
            <a:r>
              <a:rPr lang="tr-TR" sz="3200" b="1"/>
              <a:t>Glutamin</a:t>
            </a:r>
          </a:p>
        </p:txBody>
      </p:sp>
      <p:sp>
        <p:nvSpPr>
          <p:cNvPr id="36762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916113"/>
            <a:ext cx="7769225" cy="48053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r-TR" sz="2400" dirty="0" smtClean="0"/>
              <a:t/>
            </a:r>
            <a:br>
              <a:rPr lang="tr-TR" sz="2400" dirty="0" smtClean="0"/>
            </a:br>
            <a:endParaRPr lang="tr-TR" sz="2400" dirty="0"/>
          </a:p>
          <a:p>
            <a:pPr>
              <a:lnSpc>
                <a:spcPct val="80000"/>
              </a:lnSpc>
            </a:pPr>
            <a:r>
              <a:rPr lang="tr-TR" sz="2400" dirty="0" smtClean="0"/>
              <a:t>Amonyak </a:t>
            </a:r>
            <a:r>
              <a:rPr lang="tr-TR" sz="2400" dirty="0" err="1" smtClean="0"/>
              <a:t>detoksifikasyonunda</a:t>
            </a:r>
            <a:r>
              <a:rPr lang="tr-TR" sz="2400" dirty="0" smtClean="0"/>
              <a:t> (özellikle </a:t>
            </a:r>
            <a:r>
              <a:rPr lang="tr-TR" sz="2400" dirty="0"/>
              <a:t>beyin için </a:t>
            </a:r>
            <a:r>
              <a:rPr lang="tr-TR" sz="2400" dirty="0" smtClean="0"/>
              <a:t>önemlidir)</a:t>
            </a:r>
            <a:br>
              <a:rPr lang="tr-TR" sz="2400" dirty="0" smtClean="0"/>
            </a:br>
            <a:endParaRPr lang="tr-TR" sz="2400" dirty="0"/>
          </a:p>
          <a:p>
            <a:pPr>
              <a:lnSpc>
                <a:spcPct val="80000"/>
              </a:lnSpc>
            </a:pPr>
            <a:r>
              <a:rPr lang="tr-TR" sz="2400" dirty="0"/>
              <a:t>Pürin ve </a:t>
            </a:r>
            <a:r>
              <a:rPr lang="tr-TR" sz="2400" dirty="0" err="1"/>
              <a:t>pirimidinler</a:t>
            </a:r>
            <a:r>
              <a:rPr lang="tr-TR" sz="2400" dirty="0"/>
              <a:t>, </a:t>
            </a:r>
            <a:r>
              <a:rPr lang="tr-TR" sz="2400" dirty="0" err="1"/>
              <a:t>glukozamin</a:t>
            </a:r>
            <a:r>
              <a:rPr lang="tr-TR" sz="2400" dirty="0"/>
              <a:t>, NAD, </a:t>
            </a:r>
            <a:r>
              <a:rPr lang="tr-TR" sz="2400" dirty="0" err="1"/>
              <a:t>glutamat</a:t>
            </a:r>
            <a:r>
              <a:rPr lang="tr-TR" sz="2400" dirty="0"/>
              <a:t> ve üre </a:t>
            </a:r>
            <a:r>
              <a:rPr lang="tr-TR" sz="2400" dirty="0" smtClean="0"/>
              <a:t>oluşumunda</a:t>
            </a:r>
          </a:p>
          <a:p>
            <a:pPr>
              <a:lnSpc>
                <a:spcPct val="80000"/>
              </a:lnSpc>
            </a:pPr>
            <a:endParaRPr lang="tr-TR" sz="2400" dirty="0"/>
          </a:p>
          <a:p>
            <a:pPr>
              <a:lnSpc>
                <a:spcPct val="80000"/>
              </a:lnSpc>
            </a:pPr>
            <a:r>
              <a:rPr lang="tr-TR" sz="2400" dirty="0" err="1"/>
              <a:t>Glutamin</a:t>
            </a:r>
            <a:r>
              <a:rPr lang="tr-TR" sz="2400" dirty="0"/>
              <a:t> </a:t>
            </a:r>
            <a:r>
              <a:rPr lang="tr-TR" sz="2400" dirty="0" err="1"/>
              <a:t>amid</a:t>
            </a:r>
            <a:r>
              <a:rPr lang="tr-TR" sz="2400" dirty="0"/>
              <a:t> azotunu  diğer bazı amino asitlere (</a:t>
            </a:r>
            <a:r>
              <a:rPr lang="tr-TR" sz="2400" dirty="0" err="1"/>
              <a:t>glutamat</a:t>
            </a:r>
            <a:r>
              <a:rPr lang="tr-TR" sz="2400" dirty="0"/>
              <a:t>, </a:t>
            </a:r>
            <a:r>
              <a:rPr lang="tr-TR" sz="2400" dirty="0" err="1"/>
              <a:t>triptofan</a:t>
            </a:r>
            <a:r>
              <a:rPr lang="tr-TR" sz="2400" dirty="0"/>
              <a:t>, </a:t>
            </a:r>
            <a:r>
              <a:rPr lang="tr-TR" sz="2400" dirty="0" err="1"/>
              <a:t>histidin</a:t>
            </a:r>
            <a:r>
              <a:rPr lang="tr-TR" sz="2400" dirty="0"/>
              <a:t>), nükleotidlere, </a:t>
            </a:r>
            <a:r>
              <a:rPr lang="tr-TR" sz="2400" dirty="0" err="1"/>
              <a:t>aminoşekerlere</a:t>
            </a:r>
            <a:r>
              <a:rPr lang="tr-TR" sz="2400" dirty="0"/>
              <a:t> ve </a:t>
            </a:r>
            <a:r>
              <a:rPr lang="tr-TR" sz="2400" dirty="0" err="1"/>
              <a:t>glukoproteinlere</a:t>
            </a:r>
            <a:r>
              <a:rPr lang="tr-TR" sz="2400" dirty="0"/>
              <a:t> verir.</a:t>
            </a:r>
          </a:p>
          <a:p>
            <a:pPr>
              <a:lnSpc>
                <a:spcPct val="80000"/>
              </a:lnSpc>
            </a:pPr>
            <a:endParaRPr lang="tr-T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Slayt Numarası Yer Tutucusu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fld id="{3B3BCCFC-9D2F-4770-9717-0A3C3A818979}" type="slidenum">
              <a:rPr lang="tr-TR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t>15</a:t>
            </a:fld>
            <a:endParaRPr lang="tr-TR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36864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15816" y="520610"/>
            <a:ext cx="3902030" cy="1143000"/>
          </a:xfrm>
        </p:spPr>
        <p:txBody>
          <a:bodyPr/>
          <a:lstStyle/>
          <a:p>
            <a:r>
              <a:rPr lang="tr-TR" sz="3200" b="1" dirty="0" err="1"/>
              <a:t>Asparagin</a:t>
            </a:r>
            <a:r>
              <a:rPr lang="tr-TR" sz="3200" b="1" dirty="0"/>
              <a:t> (</a:t>
            </a:r>
            <a:r>
              <a:rPr lang="tr-TR" sz="3200" b="1" dirty="0" err="1"/>
              <a:t>Asparajin</a:t>
            </a:r>
            <a:r>
              <a:rPr lang="tr-TR" sz="3200" b="1" dirty="0"/>
              <a:t>)</a:t>
            </a:r>
          </a:p>
        </p:txBody>
      </p:sp>
      <p:sp>
        <p:nvSpPr>
          <p:cNvPr id="36864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051050" y="981075"/>
            <a:ext cx="7772400" cy="2305050"/>
          </a:xfrm>
        </p:spPr>
        <p:txBody>
          <a:bodyPr/>
          <a:lstStyle/>
          <a:p>
            <a:endParaRPr lang="tr-TR" sz="2400" dirty="0"/>
          </a:p>
        </p:txBody>
      </p:sp>
      <p:pic>
        <p:nvPicPr>
          <p:cNvPr id="36864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9912" y="2370841"/>
            <a:ext cx="8116888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47" name="Rectangle 7"/>
          <p:cNvSpPr>
            <a:spLocks noChangeArrowheads="1"/>
          </p:cNvSpPr>
          <p:nvPr/>
        </p:nvSpPr>
        <p:spPr bwMode="auto">
          <a:xfrm>
            <a:off x="-324544" y="4653292"/>
            <a:ext cx="9673252" cy="7017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/>
            <a:r>
              <a:rPr lang="tr-TR" sz="1800" dirty="0" err="1"/>
              <a:t>Glutaminin</a:t>
            </a:r>
            <a:r>
              <a:rPr lang="tr-TR" sz="1800" dirty="0"/>
              <a:t> </a:t>
            </a:r>
            <a:r>
              <a:rPr lang="tr-TR" sz="1800" dirty="0" err="1"/>
              <a:t>amid</a:t>
            </a:r>
            <a:r>
              <a:rPr lang="tr-TR" sz="1800" dirty="0"/>
              <a:t> nitrojeni </a:t>
            </a:r>
            <a:r>
              <a:rPr lang="tr-TR" sz="1800" dirty="0" err="1"/>
              <a:t>aspartata</a:t>
            </a:r>
            <a:r>
              <a:rPr lang="tr-TR" sz="1800" dirty="0"/>
              <a:t> taşınır (</a:t>
            </a:r>
            <a:r>
              <a:rPr lang="tr-TR" sz="1800" dirty="0" err="1" smtClean="0"/>
              <a:t>transamidasyon</a:t>
            </a:r>
            <a:r>
              <a:rPr lang="tr-TR" sz="1800" dirty="0" smtClean="0"/>
              <a:t>). </a:t>
            </a:r>
            <a:r>
              <a:rPr lang="tr-TR" sz="1800" dirty="0"/>
              <a:t>Yüksek enerjili</a:t>
            </a:r>
          </a:p>
          <a:p>
            <a:pPr marL="342900" indent="-342900">
              <a:buFontTx/>
              <a:buNone/>
            </a:pPr>
            <a:r>
              <a:rPr lang="tr-TR" sz="1800" dirty="0"/>
              <a:t>      fosfat </a:t>
            </a:r>
            <a:r>
              <a:rPr lang="tr-TR" sz="1800" dirty="0" smtClean="0"/>
              <a:t>harcanır </a:t>
            </a:r>
            <a:endParaRPr lang="tr-TR" sz="1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68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686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4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endParaRPr lang="tr-TR"/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61510"/>
            <a:ext cx="9145016" cy="6021387"/>
          </a:xfrm>
        </p:spPr>
        <p:txBody>
          <a:bodyPr/>
          <a:lstStyle/>
          <a:p>
            <a:endParaRPr lang="tr-TR" sz="2800" dirty="0"/>
          </a:p>
          <a:p>
            <a:pPr marL="0" indent="0">
              <a:buNone/>
            </a:pPr>
            <a:r>
              <a:rPr lang="tr-TR" sz="2800" dirty="0"/>
              <a:t/>
            </a:r>
            <a:br>
              <a:rPr lang="tr-TR" sz="2800" dirty="0"/>
            </a:br>
            <a:r>
              <a:rPr lang="tr-TR" sz="2800" dirty="0" smtClean="0"/>
              <a:t>NH</a:t>
            </a:r>
            <a:r>
              <a:rPr lang="tr-TR" sz="2800" baseline="-25000" dirty="0" smtClean="0"/>
              <a:t>3</a:t>
            </a:r>
            <a:r>
              <a:rPr lang="tr-TR" sz="2800" dirty="0"/>
              <a:t>, </a:t>
            </a:r>
            <a:r>
              <a:rPr lang="tr-TR" sz="2800" dirty="0" err="1"/>
              <a:t>aspartat</a:t>
            </a:r>
            <a:r>
              <a:rPr lang="tr-TR" sz="2800" dirty="0"/>
              <a:t> ve </a:t>
            </a:r>
            <a:r>
              <a:rPr lang="tr-TR" sz="2800" dirty="0" err="1" smtClean="0"/>
              <a:t>glutamatın</a:t>
            </a:r>
            <a:r>
              <a:rPr lang="tr-TR" sz="2800" dirty="0" smtClean="0"/>
              <a:t> yapısına girer. Ayrıca </a:t>
            </a:r>
            <a:r>
              <a:rPr lang="tr-TR" sz="2800" dirty="0" err="1"/>
              <a:t>karbamoyl</a:t>
            </a:r>
            <a:r>
              <a:rPr lang="tr-TR" sz="2800" dirty="0"/>
              <a:t> fosfat </a:t>
            </a:r>
            <a:r>
              <a:rPr lang="tr-TR" sz="2800" dirty="0" err="1"/>
              <a:t>sentetaz</a:t>
            </a:r>
            <a:r>
              <a:rPr lang="tr-TR" sz="2800" dirty="0"/>
              <a:t> ile </a:t>
            </a:r>
            <a:r>
              <a:rPr lang="tr-TR" sz="2800" dirty="0" smtClean="0"/>
              <a:t>üre </a:t>
            </a:r>
            <a:r>
              <a:rPr lang="tr-TR" sz="2800" dirty="0" err="1" smtClean="0"/>
              <a:t>siklusunda</a:t>
            </a:r>
            <a:r>
              <a:rPr lang="tr-TR" sz="2800" dirty="0" smtClean="0"/>
              <a:t> da kullanılır.</a:t>
            </a:r>
            <a:endParaRPr lang="en-US" sz="2800" dirty="0"/>
          </a:p>
        </p:txBody>
      </p:sp>
      <p:sp>
        <p:nvSpPr>
          <p:cNvPr id="3696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69669" name="Rectangle 5"/>
          <p:cNvSpPr>
            <a:spLocks noChangeArrowheads="1"/>
          </p:cNvSpPr>
          <p:nvPr/>
        </p:nvSpPr>
        <p:spPr bwMode="auto">
          <a:xfrm>
            <a:off x="0" y="161925"/>
            <a:ext cx="276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200">
                <a:cs typeface="Times New Roman" pitchFamily="18" charset="0"/>
              </a:rPr>
              <a:t> </a:t>
            </a:r>
            <a:r>
              <a:rPr lang="en-US" sz="1400"/>
              <a:t> </a:t>
            </a:r>
            <a:endParaRPr lang="en-US" sz="1800"/>
          </a:p>
        </p:txBody>
      </p:sp>
      <p:sp>
        <p:nvSpPr>
          <p:cNvPr id="36967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369671" name="Rectangle 7"/>
          <p:cNvSpPr>
            <a:spLocks noChangeArrowheads="1"/>
          </p:cNvSpPr>
          <p:nvPr/>
        </p:nvSpPr>
        <p:spPr bwMode="auto">
          <a:xfrm>
            <a:off x="0" y="161925"/>
            <a:ext cx="276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200">
                <a:cs typeface="Times New Roman" pitchFamily="18" charset="0"/>
              </a:rPr>
              <a:t> </a:t>
            </a:r>
            <a:r>
              <a:rPr lang="en-US" sz="1400"/>
              <a:t> </a:t>
            </a:r>
            <a:endParaRPr lang="en-US" sz="180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9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9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69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6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0"/>
            <a:ext cx="8229600" cy="6669088"/>
          </a:xfrm>
        </p:spPr>
        <p:txBody>
          <a:bodyPr/>
          <a:lstStyle/>
          <a:p>
            <a:pPr defTabSz="895350">
              <a:tabLst>
                <a:tab pos="809625" algn="l"/>
              </a:tabLst>
            </a:pPr>
            <a:r>
              <a:rPr lang="tr-TR" sz="2800" dirty="0" err="1" smtClean="0"/>
              <a:t>Asparagin</a:t>
            </a:r>
            <a:r>
              <a:rPr lang="tr-TR" sz="2800" dirty="0" smtClean="0"/>
              <a:t> </a:t>
            </a:r>
            <a:r>
              <a:rPr lang="tr-TR" sz="2800" dirty="0"/>
              <a:t>önce </a:t>
            </a:r>
            <a:r>
              <a:rPr lang="tr-TR" sz="2800" dirty="0" err="1"/>
              <a:t>aspartata</a:t>
            </a:r>
            <a:r>
              <a:rPr lang="tr-TR" sz="2800" dirty="0"/>
              <a:t> daha sonra </a:t>
            </a:r>
            <a:r>
              <a:rPr lang="tr-TR" sz="2800" dirty="0" err="1"/>
              <a:t>oksaloasetata</a:t>
            </a:r>
            <a:r>
              <a:rPr lang="tr-TR" sz="2800" dirty="0"/>
              <a:t> dönüşerek </a:t>
            </a:r>
            <a:r>
              <a:rPr lang="tr-TR" sz="2800" dirty="0" err="1"/>
              <a:t>katabolize</a:t>
            </a:r>
            <a:r>
              <a:rPr lang="tr-TR" sz="2800" dirty="0"/>
              <a:t> olur</a:t>
            </a:r>
          </a:p>
          <a:p>
            <a:pPr marL="0" indent="0" defTabSz="895350">
              <a:buNone/>
              <a:tabLst>
                <a:tab pos="809625" algn="l"/>
              </a:tabLst>
            </a:pPr>
            <a:r>
              <a:rPr lang="tr-TR" sz="3600" dirty="0" smtClean="0"/>
              <a:t>   </a:t>
            </a:r>
          </a:p>
          <a:p>
            <a:pPr marL="0" indent="0" defTabSz="895350">
              <a:buNone/>
              <a:tabLst>
                <a:tab pos="809625" algn="l"/>
              </a:tabLst>
            </a:pPr>
            <a:r>
              <a:rPr lang="tr-TR" sz="3600" dirty="0" smtClean="0"/>
              <a:t>                </a:t>
            </a:r>
            <a:r>
              <a:rPr lang="tr-TR" sz="2800" dirty="0" err="1"/>
              <a:t>Asparaginaz</a:t>
            </a:r>
            <a:endParaRPr lang="tr-TR" sz="2800" dirty="0"/>
          </a:p>
          <a:p>
            <a:pPr defTabSz="895350">
              <a:tabLst>
                <a:tab pos="809625" algn="l"/>
              </a:tabLst>
            </a:pPr>
            <a:r>
              <a:rPr lang="tr-TR" sz="2800" dirty="0" err="1"/>
              <a:t>Asparagin</a:t>
            </a:r>
            <a:r>
              <a:rPr lang="tr-TR" sz="2800" dirty="0"/>
              <a:t>                     </a:t>
            </a:r>
            <a:r>
              <a:rPr lang="tr-TR" sz="2800" dirty="0" err="1"/>
              <a:t>Aspartat</a:t>
            </a:r>
            <a:endParaRPr lang="tr-TR" sz="2800" dirty="0"/>
          </a:p>
          <a:p>
            <a:pPr defTabSz="895350">
              <a:tabLst>
                <a:tab pos="809625" algn="l"/>
              </a:tabLst>
            </a:pPr>
            <a:endParaRPr lang="tr-TR" sz="2800" dirty="0"/>
          </a:p>
          <a:p>
            <a:pPr marL="0" indent="0" defTabSz="895350">
              <a:buNone/>
              <a:tabLst>
                <a:tab pos="809625" algn="l"/>
              </a:tabLst>
            </a:pPr>
            <a:endParaRPr lang="tr-TR" sz="2800" b="1" u="sng" dirty="0" smtClean="0">
              <a:solidFill>
                <a:srgbClr val="FF0000"/>
              </a:solidFill>
            </a:endParaRPr>
          </a:p>
        </p:txBody>
      </p:sp>
      <p:sp>
        <p:nvSpPr>
          <p:cNvPr id="3706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tr-TR"/>
          </a:p>
        </p:txBody>
      </p:sp>
      <p:pic>
        <p:nvPicPr>
          <p:cNvPr id="3706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2349500"/>
            <a:ext cx="962025" cy="238125"/>
          </a:xfrm>
          <a:prstGeom prst="rect">
            <a:avLst/>
          </a:prstGeom>
          <a:noFill/>
        </p:spPr>
      </p:pic>
      <p:sp>
        <p:nvSpPr>
          <p:cNvPr id="370694" name="Rectangle 6"/>
          <p:cNvSpPr>
            <a:spLocks noChangeArrowheads="1"/>
          </p:cNvSpPr>
          <p:nvPr/>
        </p:nvSpPr>
        <p:spPr bwMode="auto">
          <a:xfrm>
            <a:off x="0" y="238125"/>
            <a:ext cx="269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tr-TR" sz="1200">
                <a:cs typeface="Times New Roman" pitchFamily="18" charset="0"/>
              </a:rPr>
              <a:t>  </a:t>
            </a:r>
            <a:endParaRPr lang="tr-TR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15595</TotalTime>
  <Words>239</Words>
  <Application>Microsoft Office PowerPoint</Application>
  <PresentationFormat>Ekran Gösterisi (4:3)</PresentationFormat>
  <Paragraphs>57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18" baseType="lpstr">
      <vt:lpstr>Default Design</vt:lpstr>
      <vt:lpstr>Amino Asit Metabolizması 1 </vt:lpstr>
      <vt:lpstr> Esansiyel amino asitler</vt:lpstr>
      <vt:lpstr>Slayt 3</vt:lpstr>
      <vt:lpstr>Slayt 4</vt:lpstr>
      <vt:lpstr>Slayt 5</vt:lpstr>
      <vt:lpstr>Slayt 6</vt:lpstr>
      <vt:lpstr>Glutamat, Glutamin Aspartat, Asparagin ve Alanin’in sentez degredasyonları </vt:lpstr>
      <vt:lpstr>Glutamat biyosentezi</vt:lpstr>
      <vt:lpstr>Transamidasyon reaksiyonunda glutamat sentazla da sentezlenir Glutaminin amid nitrojeni taşındığı için bu bir transamidasyondur.               </vt:lpstr>
      <vt:lpstr>Glutamin sentezi</vt:lpstr>
      <vt:lpstr>Slayt 11</vt:lpstr>
      <vt:lpstr>  </vt:lpstr>
      <vt:lpstr>Glutamik asit</vt:lpstr>
      <vt:lpstr>Glutamin</vt:lpstr>
      <vt:lpstr>Asparagin (Asparajin)</vt:lpstr>
      <vt:lpstr>Slayt 16</vt:lpstr>
      <vt:lpstr>Slayt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Amino Asitlerin Biyosentez ve Degredasyonları</dc:title>
  <dc:creator>ankara</dc:creator>
  <cp:lastModifiedBy>bilgehand</cp:lastModifiedBy>
  <cp:revision>1233</cp:revision>
  <dcterms:created xsi:type="dcterms:W3CDTF">2008-06-16T10:38:24Z</dcterms:created>
  <dcterms:modified xsi:type="dcterms:W3CDTF">2018-02-20T09:04:15Z</dcterms:modified>
</cp:coreProperties>
</file>