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59" d="100"/>
          <a:sy n="59" d="100"/>
        </p:scale>
        <p:origin x="7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3/5/2018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3/5/2018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xmlns="" id="{AA5057A5-2576-40FE-88F7-94E304B61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159" y="2561844"/>
            <a:ext cx="5528737" cy="4152697"/>
          </a:xfrm>
          <a:prstGeom prst="rect">
            <a:avLst/>
          </a:prstGeom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xmlns="" id="{3240CE1C-C0D6-479D-AA0D-2F59FFB244AE}"/>
              </a:ext>
            </a:extLst>
          </p:cNvPr>
          <p:cNvSpPr txBox="1"/>
          <p:nvPr/>
        </p:nvSpPr>
        <p:spPr>
          <a:xfrm>
            <a:off x="2027582" y="622852"/>
            <a:ext cx="91837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                                  </a:t>
            </a:r>
            <a:r>
              <a:rPr lang="tr-TR" sz="4000" u="sng" dirty="0"/>
              <a:t>ONUNCU BÖLÜM</a:t>
            </a:r>
          </a:p>
          <a:p>
            <a:r>
              <a:rPr lang="tr-TR" sz="4000" u="sng" dirty="0"/>
              <a:t>    SEKRETERLİK HİZMETLERİNDE TOPLAM KALİTE YÖNETİMİ</a:t>
            </a:r>
          </a:p>
        </p:txBody>
      </p:sp>
    </p:spTree>
    <p:extLst>
      <p:ext uri="{BB962C8B-B14F-4D97-AF65-F5344CB8AC3E}">
        <p14:creationId xmlns:p14="http://schemas.microsoft.com/office/powerpoint/2010/main" val="862077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alite Yönetim Sistemi">
            <a:hlinkClick r:id="" action="ppaction://media"/>
            <a:extLst>
              <a:ext uri="{FF2B5EF4-FFF2-40B4-BE49-F238E27FC236}">
                <a16:creationId xmlns:a16="http://schemas.microsoft.com/office/drawing/2014/main" xmlns="" id="{00C1F120-FFB9-4D0E-A20A-D783B526D20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89538" y="673490"/>
            <a:ext cx="9581662" cy="538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168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0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>
            <a:extLst>
              <a:ext uri="{FF2B5EF4-FFF2-40B4-BE49-F238E27FC236}">
                <a16:creationId xmlns:a16="http://schemas.microsoft.com/office/drawing/2014/main" xmlns="" id="{D9ABD6B4-073D-4F57-8398-3ACD8D8D2138}"/>
              </a:ext>
            </a:extLst>
          </p:cNvPr>
          <p:cNvSpPr txBox="1"/>
          <p:nvPr/>
        </p:nvSpPr>
        <p:spPr>
          <a:xfrm>
            <a:off x="742122" y="304799"/>
            <a:ext cx="10575235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/>
              <a:t>Günümüzde kalite hayatın vazgeçilmez bir parçası haline </a:t>
            </a:r>
            <a:r>
              <a:rPr lang="tr-TR" sz="2400" dirty="0" err="1"/>
              <a:t>gelmiştir.Toplam</a:t>
            </a:r>
            <a:r>
              <a:rPr lang="tr-TR" sz="2400" dirty="0"/>
              <a:t> kalite yönetiminde temel amaç yönetimde </a:t>
            </a:r>
            <a:r>
              <a:rPr lang="tr-TR" sz="2400" dirty="0" err="1"/>
              <a:t>sürekliliktir.Dolayısıyla</a:t>
            </a:r>
            <a:r>
              <a:rPr lang="tr-TR" sz="2400" dirty="0"/>
              <a:t> doğru yönetilmek ve kaliteye ulaşmaktır.</a:t>
            </a:r>
          </a:p>
          <a:p>
            <a:endParaRPr lang="tr-TR" dirty="0"/>
          </a:p>
          <a:p>
            <a:r>
              <a:rPr lang="tr-TR" dirty="0"/>
              <a:t> </a:t>
            </a:r>
            <a:r>
              <a:rPr lang="tr-TR" sz="4000" dirty="0"/>
              <a:t>TOPLAM KALİTE YÖNETİMİNİN TANIMI</a:t>
            </a:r>
            <a:r>
              <a:rPr lang="tr-TR" dirty="0"/>
              <a:t>:</a:t>
            </a:r>
          </a:p>
          <a:p>
            <a:r>
              <a:rPr lang="tr-TR" sz="2400" dirty="0"/>
              <a:t>Toplam kalite </a:t>
            </a:r>
            <a:r>
              <a:rPr lang="tr-TR" sz="2400" dirty="0" err="1"/>
              <a:t>yönetimi,genel</a:t>
            </a:r>
            <a:r>
              <a:rPr lang="tr-TR" sz="2400" dirty="0"/>
              <a:t> bir yönetim </a:t>
            </a:r>
            <a:r>
              <a:rPr lang="tr-TR" sz="2400" dirty="0" err="1"/>
              <a:t>felsefesi,bir</a:t>
            </a:r>
            <a:r>
              <a:rPr lang="tr-TR" sz="2400" dirty="0"/>
              <a:t> düşünce ve yaşam </a:t>
            </a:r>
            <a:r>
              <a:rPr lang="tr-TR" sz="2400" dirty="0" err="1"/>
              <a:t>tarzıdır.Tüm</a:t>
            </a:r>
            <a:r>
              <a:rPr lang="tr-TR" sz="2400" dirty="0"/>
              <a:t> örgüt üyelerinin ortak </a:t>
            </a:r>
            <a:r>
              <a:rPr lang="tr-TR" sz="2400" dirty="0" err="1"/>
              <a:t>amacı,her</a:t>
            </a:r>
            <a:r>
              <a:rPr lang="tr-TR" sz="2400" dirty="0"/>
              <a:t> zaman ve sürekli olarak müşterilere beklentilerinin üzerinde hizmet sunmaya çalışmaktır.</a:t>
            </a:r>
          </a:p>
          <a:p>
            <a:endParaRPr lang="tr-TR" sz="2400" dirty="0"/>
          </a:p>
          <a:p>
            <a:r>
              <a:rPr lang="tr-TR" sz="2400" dirty="0"/>
              <a:t>Toplam kalite </a:t>
            </a:r>
            <a:r>
              <a:rPr lang="tr-TR" sz="2400" dirty="0" err="1"/>
              <a:t>yönetimi,var</a:t>
            </a:r>
            <a:r>
              <a:rPr lang="tr-TR" sz="2400" dirty="0"/>
              <a:t> olan  veya yeni ortaya çıkan gereksinimlerle ilgili nasılların nasıl çözümlenebileceğini sürekli olarak </a:t>
            </a:r>
            <a:r>
              <a:rPr lang="tr-TR" sz="2400" dirty="0" err="1"/>
              <a:t>araştırma,tasarlama,geliştirme</a:t>
            </a:r>
            <a:r>
              <a:rPr lang="tr-TR" sz="2400" dirty="0"/>
              <a:t> ve sistemleştirme çabalarının bir toplamıdır.</a:t>
            </a:r>
          </a:p>
          <a:p>
            <a:r>
              <a:rPr lang="tr-TR" sz="2400" dirty="0"/>
              <a:t>Müşteri gereksinimlerini en iyi biçimde karşılayan bir yaklaşım olduğu </a:t>
            </a:r>
            <a:r>
              <a:rPr lang="tr-TR" sz="2400" dirty="0" err="1"/>
              <a:t>kadar,maliyetleri</a:t>
            </a:r>
            <a:r>
              <a:rPr lang="tr-TR" sz="2400" dirty="0"/>
              <a:t> de düşünen çağdaş bir yönetim </a:t>
            </a:r>
            <a:r>
              <a:rPr lang="tr-TR" sz="2400" dirty="0" err="1"/>
              <a:t>tarzıdır.Kuruma</a:t>
            </a:r>
            <a:r>
              <a:rPr lang="tr-TR" sz="2400" dirty="0"/>
              <a:t> verimlilik artışı sağladığı gibi israfın engellenmesine de neden olmaktadır.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31111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xmlns="" id="{830C0281-B813-4675-9CE7-3D93DE157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-477078"/>
            <a:ext cx="10058400" cy="2504661"/>
          </a:xfrm>
        </p:spPr>
        <p:txBody>
          <a:bodyPr>
            <a:normAutofit/>
          </a:bodyPr>
          <a:lstStyle/>
          <a:p>
            <a:r>
              <a:rPr lang="tr-TR" sz="4400" dirty="0"/>
              <a:t>toplam kalite yönetiminin temel öğeleri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sp>
        <p:nvSpPr>
          <p:cNvPr id="4" name="Metin kutusu 3">
            <a:extLst>
              <a:ext uri="{FF2B5EF4-FFF2-40B4-BE49-F238E27FC236}">
                <a16:creationId xmlns:a16="http://schemas.microsoft.com/office/drawing/2014/main" xmlns="" id="{B564C511-2352-4BD9-AADD-A3D208DB1125}"/>
              </a:ext>
            </a:extLst>
          </p:cNvPr>
          <p:cNvSpPr txBox="1"/>
          <p:nvPr/>
        </p:nvSpPr>
        <p:spPr>
          <a:xfrm>
            <a:off x="0" y="504089"/>
            <a:ext cx="1079084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/>
              <a:t>Toplam kalite yönetiminin temel ögeleri; müşteri </a:t>
            </a:r>
            <a:r>
              <a:rPr lang="tr-TR" sz="2400" dirty="0" err="1"/>
              <a:t>odaklılık,üst</a:t>
            </a:r>
            <a:r>
              <a:rPr lang="tr-TR" sz="2400" dirty="0"/>
              <a:t> yönetim </a:t>
            </a:r>
            <a:r>
              <a:rPr lang="tr-TR" sz="2400" dirty="0" err="1"/>
              <a:t>liderliği,önce</a:t>
            </a:r>
            <a:r>
              <a:rPr lang="tr-TR" sz="2400" dirty="0"/>
              <a:t> insan </a:t>
            </a:r>
            <a:r>
              <a:rPr lang="tr-TR" sz="2400" dirty="0" err="1"/>
              <a:t>anlayışı,tam</a:t>
            </a:r>
            <a:r>
              <a:rPr lang="tr-TR" sz="2400" dirty="0"/>
              <a:t> katılım ve sürekli iyileştirmedir.</a:t>
            </a:r>
          </a:p>
          <a:p>
            <a:endParaRPr lang="tr-TR" dirty="0"/>
          </a:p>
          <a:p>
            <a:r>
              <a:rPr lang="tr-TR" sz="2800" dirty="0"/>
              <a:t>MÜŞTERİ ODAKLILIK</a:t>
            </a:r>
            <a:r>
              <a:rPr lang="tr-TR" dirty="0"/>
              <a:t>:  </a:t>
            </a:r>
          </a:p>
          <a:p>
            <a:r>
              <a:rPr lang="tr-TR" sz="2000" dirty="0"/>
              <a:t>Toplam kalite yönetimi sürecinin ilk aşaması olup, müşteri</a:t>
            </a:r>
          </a:p>
          <a:p>
            <a:r>
              <a:rPr lang="tr-TR" sz="2000" dirty="0"/>
              <a:t>İstek ve gereksinimlerinin ürün özelliklerine dönüştürülme</a:t>
            </a:r>
          </a:p>
          <a:p>
            <a:r>
              <a:rPr lang="tr-TR" sz="2000" dirty="0"/>
              <a:t>sini </a:t>
            </a:r>
            <a:r>
              <a:rPr lang="tr-TR" sz="2000" dirty="0" err="1"/>
              <a:t>sağlar.Bunu</a:t>
            </a:r>
            <a:r>
              <a:rPr lang="tr-TR" sz="2000" dirty="0"/>
              <a:t> </a:t>
            </a:r>
            <a:r>
              <a:rPr lang="tr-TR" sz="2000" dirty="0" err="1"/>
              <a:t>için,müşteri</a:t>
            </a:r>
            <a:r>
              <a:rPr lang="tr-TR" sz="2000" dirty="0"/>
              <a:t> gereksinimleri ile  ilgili araştır</a:t>
            </a:r>
          </a:p>
          <a:p>
            <a:r>
              <a:rPr lang="tr-TR" sz="2000" dirty="0" err="1"/>
              <a:t>malar</a:t>
            </a:r>
            <a:r>
              <a:rPr lang="tr-TR" sz="2000" dirty="0"/>
              <a:t> yapılmalı. </a:t>
            </a:r>
          </a:p>
          <a:p>
            <a:endParaRPr lang="tr-TR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4ED4B874-15B4-484F-A271-ACAEAC232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477" y="1285460"/>
            <a:ext cx="5149523" cy="541351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xmlns="" id="{DD303DA9-2131-43F5-AD86-346EFF2D05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863" y="3219954"/>
            <a:ext cx="6467638" cy="363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34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etin kutusu 7">
            <a:extLst>
              <a:ext uri="{FF2B5EF4-FFF2-40B4-BE49-F238E27FC236}">
                <a16:creationId xmlns:a16="http://schemas.microsoft.com/office/drawing/2014/main" xmlns="" id="{707D32A9-7F3B-4ED5-8790-DDFBDA2F6DB4}"/>
              </a:ext>
            </a:extLst>
          </p:cNvPr>
          <p:cNvSpPr txBox="1"/>
          <p:nvPr/>
        </p:nvSpPr>
        <p:spPr>
          <a:xfrm>
            <a:off x="246743" y="377371"/>
            <a:ext cx="11945257" cy="538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9" name="Metin kutusu 8">
            <a:extLst>
              <a:ext uri="{FF2B5EF4-FFF2-40B4-BE49-F238E27FC236}">
                <a16:creationId xmlns:a16="http://schemas.microsoft.com/office/drawing/2014/main" xmlns="" id="{AF1FFE53-A723-4805-9DDE-B97C223995E6}"/>
              </a:ext>
            </a:extLst>
          </p:cNvPr>
          <p:cNvSpPr txBox="1"/>
          <p:nvPr/>
        </p:nvSpPr>
        <p:spPr>
          <a:xfrm>
            <a:off x="326571" y="377371"/>
            <a:ext cx="117856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/>
              <a:t>ÜST YÖNETİM LİDERLİĞİ</a:t>
            </a:r>
          </a:p>
          <a:p>
            <a:endParaRPr lang="tr-TR" dirty="0"/>
          </a:p>
          <a:p>
            <a:r>
              <a:rPr lang="tr-TR" sz="2400" dirty="0"/>
              <a:t>Üst yönetim her zaman toplam kalite yönetimi çalışmalarına katılarak diğer çalışanlara örnek </a:t>
            </a:r>
            <a:r>
              <a:rPr lang="tr-TR" sz="2400" dirty="0" err="1"/>
              <a:t>olmalıdır.Personelleri</a:t>
            </a:r>
            <a:r>
              <a:rPr lang="tr-TR" sz="2400" dirty="0"/>
              <a:t> çalışmalara katılmak için motive etmelidir. En önemli konulardan biri de üst yönetimin çalışanları dinlemesi ve onlardan zaman zaman geri bildirim almasıdır</a:t>
            </a:r>
            <a:r>
              <a:rPr lang="tr-TR" dirty="0"/>
              <a:t>.</a:t>
            </a: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xmlns="" id="{96283F4D-0FAF-49D2-90A3-CBBBD47016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7855" y="2654918"/>
            <a:ext cx="6662057" cy="398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592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xmlns="" id="{7A33DD22-55D1-4629-9692-657E71F75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0" y="49348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419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xmlns="" id="{67D5C7DF-5469-4564-A9D1-4AEE6499DBDC}"/>
              </a:ext>
            </a:extLst>
          </p:cNvPr>
          <p:cNvSpPr txBox="1"/>
          <p:nvPr/>
        </p:nvSpPr>
        <p:spPr>
          <a:xfrm>
            <a:off x="609600" y="742122"/>
            <a:ext cx="106680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/>
              <a:t>ÖNCE İNSAN ANLAYIŞI</a:t>
            </a:r>
          </a:p>
          <a:p>
            <a:endParaRPr lang="tr-TR" sz="2400" dirty="0"/>
          </a:p>
          <a:p>
            <a:r>
              <a:rPr lang="tr-TR" sz="2400" dirty="0"/>
              <a:t>İnsan anlayışı empati kurmaktan </a:t>
            </a:r>
            <a:r>
              <a:rPr lang="tr-TR" sz="2400" dirty="0" err="1"/>
              <a:t>geçer.Bunun</a:t>
            </a:r>
            <a:r>
              <a:rPr lang="tr-TR" sz="2400" dirty="0"/>
              <a:t> için de bizim görevimizin bir parçası olduğu unutulmamalıdır.</a:t>
            </a:r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xmlns="" id="{CABBF389-4E40-43AB-88EF-DB564FFD7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439" y="2289383"/>
            <a:ext cx="4845503" cy="4568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418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>
            <a:extLst>
              <a:ext uri="{FF2B5EF4-FFF2-40B4-BE49-F238E27FC236}">
                <a16:creationId xmlns:a16="http://schemas.microsoft.com/office/drawing/2014/main" xmlns="" id="{371567DF-146B-4490-B410-69F14F3228BD}"/>
              </a:ext>
            </a:extLst>
          </p:cNvPr>
          <p:cNvSpPr txBox="1"/>
          <p:nvPr/>
        </p:nvSpPr>
        <p:spPr>
          <a:xfrm>
            <a:off x="464457" y="725714"/>
            <a:ext cx="108566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/>
              <a:t>TAM KATILIM </a:t>
            </a:r>
          </a:p>
          <a:p>
            <a:r>
              <a:rPr lang="tr-TR" sz="2400" dirty="0"/>
              <a:t> Sürekli iyileştirme kavramı ister iş </a:t>
            </a:r>
            <a:r>
              <a:rPr lang="tr-TR" sz="2400" dirty="0" err="1"/>
              <a:t>hayatında,ister</a:t>
            </a:r>
            <a:r>
              <a:rPr lang="tr-TR" sz="2400" dirty="0"/>
              <a:t> sosyal hayatta olsun sürekli gelişmeye açık olduğunu ifade etmektedir.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39EC44FC-5E43-4DA6-BE20-F8C5D8A97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429" y="2354035"/>
            <a:ext cx="7620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775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>
            <a:extLst>
              <a:ext uri="{FF2B5EF4-FFF2-40B4-BE49-F238E27FC236}">
                <a16:creationId xmlns:a16="http://schemas.microsoft.com/office/drawing/2014/main" xmlns="" id="{ADFC147D-0092-4036-BE6D-AE03CA69838A}"/>
              </a:ext>
            </a:extLst>
          </p:cNvPr>
          <p:cNvSpPr txBox="1"/>
          <p:nvPr/>
        </p:nvSpPr>
        <p:spPr>
          <a:xfrm>
            <a:off x="493486" y="682171"/>
            <a:ext cx="1101634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/>
              <a:t>SÜREKLİ İYİLEŞME</a:t>
            </a:r>
          </a:p>
          <a:p>
            <a:endParaRPr lang="tr-TR" sz="2400" dirty="0"/>
          </a:p>
          <a:p>
            <a:r>
              <a:rPr lang="tr-TR" sz="2400" dirty="0"/>
              <a:t>Yönetimin temel işlevlerinden biri bu sistemleri geliştirmek ve verimliliği </a:t>
            </a:r>
            <a:r>
              <a:rPr lang="tr-TR" sz="2400" dirty="0" err="1"/>
              <a:t>artırmaktadır.Çalışanlara</a:t>
            </a:r>
            <a:r>
              <a:rPr lang="tr-TR" sz="2400" dirty="0"/>
              <a:t> ve insanlara verilen değer işletmenin verimliliğini artıracak ve çalışanların işletmeyi benimseyerek çalışmalarını </a:t>
            </a:r>
            <a:r>
              <a:rPr lang="tr-TR" sz="2400" dirty="0" err="1"/>
              <a:t>sağlıycaktır</a:t>
            </a:r>
            <a:r>
              <a:rPr lang="tr-TR" sz="2400" dirty="0"/>
              <a:t>.</a:t>
            </a:r>
            <a:endParaRPr lang="tr-TR" sz="3200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193B3B98-15D8-491C-AA02-5E9A4A558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916" y="3087757"/>
            <a:ext cx="7417481" cy="3599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384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>
            <a:extLst>
              <a:ext uri="{FF2B5EF4-FFF2-40B4-BE49-F238E27FC236}">
                <a16:creationId xmlns:a16="http://schemas.microsoft.com/office/drawing/2014/main" xmlns="" id="{2B546D41-16A8-4721-8B6E-C3DE5222E766}"/>
              </a:ext>
            </a:extLst>
          </p:cNvPr>
          <p:cNvSpPr txBox="1"/>
          <p:nvPr/>
        </p:nvSpPr>
        <p:spPr>
          <a:xfrm>
            <a:off x="217714" y="0"/>
            <a:ext cx="116114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/>
              <a:t>TOPLAM KALİTE </a:t>
            </a:r>
            <a:r>
              <a:rPr lang="tr-TR" sz="3200"/>
              <a:t>YÖNETİMİNİN YARARLARI </a:t>
            </a:r>
            <a:endParaRPr lang="tr-TR" sz="3200" dirty="0"/>
          </a:p>
          <a:p>
            <a:endParaRPr lang="tr-TR" sz="2400" dirty="0"/>
          </a:p>
          <a:p>
            <a:r>
              <a:rPr lang="tr-TR" sz="2400" dirty="0"/>
              <a:t>Toplam kalite yönetimi işletmenin rekabet gücünü artırabilmesi konusunda önemli yaklaşımlardan </a:t>
            </a:r>
            <a:r>
              <a:rPr lang="tr-TR" sz="2400" dirty="0" err="1"/>
              <a:t>biridir.Toplam</a:t>
            </a:r>
            <a:r>
              <a:rPr lang="tr-TR" sz="2400" dirty="0"/>
              <a:t> kalite yönetiminin işletmeye sağladığı yararlar şu şekilde sıralanabilmektedir:</a:t>
            </a:r>
          </a:p>
          <a:p>
            <a:r>
              <a:rPr lang="tr-TR" sz="2400" dirty="0"/>
              <a:t>-Pazar </a:t>
            </a:r>
            <a:r>
              <a:rPr lang="tr-TR" sz="2400" dirty="0" err="1"/>
              <a:t>payı,verimlilik,rekabet,kârlılık</a:t>
            </a:r>
            <a:r>
              <a:rPr lang="tr-TR" sz="2400" dirty="0"/>
              <a:t> düzeyi artar.</a:t>
            </a:r>
          </a:p>
          <a:p>
            <a:r>
              <a:rPr lang="tr-TR" sz="2400" dirty="0"/>
              <a:t>-İş görenlerin moral düzeyi yükselir.</a:t>
            </a:r>
          </a:p>
          <a:p>
            <a:r>
              <a:rPr lang="tr-TR" sz="2400" dirty="0"/>
              <a:t>-</a:t>
            </a:r>
            <a:r>
              <a:rPr lang="tr-TR" sz="2400" dirty="0" err="1"/>
              <a:t>Malzeme,zaman</a:t>
            </a:r>
            <a:r>
              <a:rPr lang="tr-TR" sz="2400" dirty="0"/>
              <a:t> </a:t>
            </a:r>
            <a:r>
              <a:rPr lang="tr-TR" sz="2400" dirty="0" err="1"/>
              <a:t>kaybı,yeniden</a:t>
            </a:r>
            <a:r>
              <a:rPr lang="tr-TR" sz="2400" dirty="0"/>
              <a:t> </a:t>
            </a:r>
            <a:r>
              <a:rPr lang="tr-TR" sz="2400" dirty="0" err="1"/>
              <a:t>işleme,müşteri</a:t>
            </a:r>
            <a:r>
              <a:rPr lang="tr-TR" sz="2400" dirty="0"/>
              <a:t> şikayetleri ve maliyetler azalır.</a:t>
            </a:r>
          </a:p>
          <a:p>
            <a:r>
              <a:rPr lang="tr-TR" sz="2400" dirty="0"/>
              <a:t>-Çalışanlar arasında iletişim iyileşir.</a:t>
            </a:r>
          </a:p>
          <a:p>
            <a:r>
              <a:rPr lang="tr-TR" sz="2400" dirty="0"/>
              <a:t>-Müşterilerin güveni kazanılır veya var olan güven sürdürülür.</a:t>
            </a:r>
          </a:p>
          <a:p>
            <a:r>
              <a:rPr lang="tr-TR" sz="2400" dirty="0"/>
              <a:t>*Bu yararlı sonuçlara ulaşabilmek için işletme yönetimi kararlı ve ısrarlı olmak zorundadır.</a:t>
            </a:r>
          </a:p>
          <a:p>
            <a:r>
              <a:rPr lang="tr-TR" sz="2400" dirty="0"/>
              <a:t> 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414DCFFF-500B-4513-B1D5-9A2C42E7E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0251" y="4202516"/>
            <a:ext cx="5376636" cy="280009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xmlns="" id="{1781C406-18D8-4157-A3CA-B1E327A60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6343" y="1"/>
            <a:ext cx="769257" cy="92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566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>
            <a:extLst>
              <a:ext uri="{FF2B5EF4-FFF2-40B4-BE49-F238E27FC236}">
                <a16:creationId xmlns:a16="http://schemas.microsoft.com/office/drawing/2014/main" xmlns="" id="{A5BCD53D-41CA-48D1-9982-A8CEAA77E25D}"/>
              </a:ext>
            </a:extLst>
          </p:cNvPr>
          <p:cNvSpPr txBox="1"/>
          <p:nvPr/>
        </p:nvSpPr>
        <p:spPr>
          <a:xfrm>
            <a:off x="580572" y="363915"/>
            <a:ext cx="1092925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/>
              <a:t>BÜROLARDA TOPLAM KALİTE </a:t>
            </a:r>
            <a:r>
              <a:rPr lang="tr-TR" sz="3200" dirty="0" err="1"/>
              <a:t>YÖNETİMi</a:t>
            </a:r>
            <a:endParaRPr lang="tr-TR" sz="3200" dirty="0"/>
          </a:p>
          <a:p>
            <a:r>
              <a:rPr lang="tr-TR" sz="2400" dirty="0"/>
              <a:t>Bürolarda toplam kalite yönetiminin uygulanması için bir takım süreçlerin gerçekleştirilmesi gerekmektedir.</a:t>
            </a:r>
          </a:p>
          <a:p>
            <a:endParaRPr lang="tr-TR" sz="2400" dirty="0"/>
          </a:p>
          <a:p>
            <a:r>
              <a:rPr lang="tr-TR" sz="2400" dirty="0"/>
              <a:t>BÜROLARDA TOPLAM KALİTE  YÖNETİMİNİN UYGULANMASI</a:t>
            </a:r>
          </a:p>
          <a:p>
            <a:r>
              <a:rPr lang="tr-TR" sz="2400" dirty="0"/>
              <a:t>Toplam kalite sadece malın kalitesi ile ilgili </a:t>
            </a:r>
            <a:r>
              <a:rPr lang="tr-TR" sz="2400" dirty="0" err="1"/>
              <a:t>değildir.İnsanın,araçların</a:t>
            </a:r>
            <a:r>
              <a:rPr lang="tr-TR" sz="2400" dirty="0"/>
              <a:t> ve sistemin kalitesinin kontrollü ve yaratılması ile ilgili bir süreçtir.</a:t>
            </a:r>
          </a:p>
          <a:p>
            <a:endParaRPr lang="tr-TR" sz="240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2E517CB8-FAF1-4A4E-AAE0-0C59798DB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697" y="3126806"/>
            <a:ext cx="6357256" cy="3793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471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xmlns="" id="{BCE1B8C9-8B5D-4BF7-9177-BE806F39950F}"/>
              </a:ext>
            </a:extLst>
          </p:cNvPr>
          <p:cNvSpPr txBox="1"/>
          <p:nvPr/>
        </p:nvSpPr>
        <p:spPr>
          <a:xfrm>
            <a:off x="543339" y="781878"/>
            <a:ext cx="111053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/>
              <a:t>TOPLAM KALİTE YÖNETİMİNİN BAŞARILI OLMASI İÇİN GEREKEN KOŞULLAR </a:t>
            </a:r>
          </a:p>
          <a:p>
            <a:endParaRPr lang="tr-TR" sz="2400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xmlns="" id="{507D8537-F19F-479D-BB74-4D9F6FFD4C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678" y="1796699"/>
            <a:ext cx="8401878" cy="630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644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>
            <a:extLst>
              <a:ext uri="{FF2B5EF4-FFF2-40B4-BE49-F238E27FC236}">
                <a16:creationId xmlns:a16="http://schemas.microsoft.com/office/drawing/2014/main" xmlns="" id="{F0AACA73-44C2-4B59-B2D9-F15AE522878A}"/>
              </a:ext>
            </a:extLst>
          </p:cNvPr>
          <p:cNvSpPr txBox="1"/>
          <p:nvPr/>
        </p:nvSpPr>
        <p:spPr>
          <a:xfrm>
            <a:off x="119270" y="159026"/>
            <a:ext cx="11449878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/>
              <a:t>SEKRETERLİK HİZMETLERİNDE TOPLAM KALİTE YÖNETİMİ</a:t>
            </a:r>
          </a:p>
          <a:p>
            <a:endParaRPr lang="tr-TR" sz="3200" dirty="0"/>
          </a:p>
          <a:p>
            <a:endParaRPr lang="tr-TR" sz="3200" dirty="0"/>
          </a:p>
          <a:p>
            <a:endParaRPr lang="tr-TR" sz="3200" dirty="0"/>
          </a:p>
          <a:p>
            <a:endParaRPr lang="tr-TR" sz="3200" dirty="0"/>
          </a:p>
          <a:p>
            <a:r>
              <a:rPr lang="tr-TR" sz="2400" dirty="0"/>
              <a:t>*Sekreterlik hizmetlerinin </a:t>
            </a:r>
            <a:r>
              <a:rPr lang="tr-TR" sz="2400" dirty="0" err="1"/>
              <a:t>kalitesi,sürekliliğinin</a:t>
            </a:r>
            <a:r>
              <a:rPr lang="tr-TR" sz="2400" dirty="0"/>
              <a:t> sağlanması açısından oldukça önemlidir.</a:t>
            </a:r>
          </a:p>
          <a:p>
            <a:r>
              <a:rPr lang="tr-TR" sz="2400" dirty="0"/>
              <a:t>*Sekreterlerin mesleki eğitim almalarının yanı sıra kendilerini geliştirmek için mesleki eğitim seminerlerine katılmaları ve alanları ile ilgili mesleki yayınları takip etmeleri </a:t>
            </a:r>
            <a:r>
              <a:rPr lang="tr-TR" sz="2400" dirty="0" err="1"/>
              <a:t>gerekir.Bunun</a:t>
            </a:r>
            <a:r>
              <a:rPr lang="tr-TR" sz="2400" dirty="0"/>
              <a:t> yanı sıra işletmedeki hizmet için eğitimlere de </a:t>
            </a:r>
            <a:r>
              <a:rPr lang="tr-TR" sz="2400"/>
              <a:t>katılmalıdır.</a:t>
            </a:r>
            <a:endParaRPr lang="tr-TR" sz="2400" dirty="0"/>
          </a:p>
          <a:p>
            <a:r>
              <a:rPr lang="tr-TR" sz="2400" dirty="0"/>
              <a:t>*Sekreterlik hizmetlerini verirken sekreterlerin sıfır hataya ulaşabilmeleri için proses sistemini tercih etmeleri </a:t>
            </a:r>
            <a:r>
              <a:rPr lang="tr-TR" sz="2400" dirty="0" err="1"/>
              <a:t>gerekmektedir.Böylece</a:t>
            </a:r>
            <a:r>
              <a:rPr lang="tr-TR" sz="2400" dirty="0"/>
              <a:t> ortaya çıkacak hatalar ve problemler zamanında çözülebilecektir.</a:t>
            </a:r>
          </a:p>
          <a:p>
            <a:r>
              <a:rPr lang="tr-TR" sz="2400" dirty="0"/>
              <a:t>***** </a:t>
            </a:r>
            <a:r>
              <a:rPr lang="tr-TR" sz="2400" u="sng" dirty="0" err="1"/>
              <a:t>Sekreter,çalışma</a:t>
            </a:r>
            <a:r>
              <a:rPr lang="tr-TR" sz="2400" u="sng" dirty="0"/>
              <a:t> ortamda </a:t>
            </a:r>
            <a:r>
              <a:rPr lang="tr-TR" sz="2400" u="sng" dirty="0" err="1"/>
              <a:t>korku,endişe</a:t>
            </a:r>
            <a:r>
              <a:rPr lang="tr-TR" sz="2400" u="sng" dirty="0"/>
              <a:t> gibi yaratıcılığını engelleyecek faktörlerden kurtulmalıdır.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844428B1-0053-4533-82C0-7FE4CE723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035" y="748333"/>
            <a:ext cx="3551582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3112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 Yazı Tipi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TM03090434[[fn=Tahta Yazı]]</Template>
  <TotalTime>240</TotalTime>
  <Words>462</Words>
  <Application>Microsoft Office PowerPoint</Application>
  <PresentationFormat>Geniş ekran</PresentationFormat>
  <Paragraphs>62</Paragraphs>
  <Slides>13</Slides>
  <Notes>0</Notes>
  <HiddenSlides>0</HiddenSlides>
  <MMClips>1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7" baseType="lpstr">
      <vt:lpstr>Rockwell</vt:lpstr>
      <vt:lpstr>Rockwell Condensed</vt:lpstr>
      <vt:lpstr>Wingdings</vt:lpstr>
      <vt:lpstr>Wood Type Yazı Tipi</vt:lpstr>
      <vt:lpstr>PowerPoint Sunusu</vt:lpstr>
      <vt:lpstr>PowerPoint Sunusu</vt:lpstr>
      <vt:lpstr>PowerPoint Sunusu</vt:lpstr>
      <vt:lpstr>toplam kalite yönetiminin temel öğeleri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Protokol kuralları</dc:title>
  <dc:creator>user</dc:creator>
  <cp:lastModifiedBy>Zeynep Köksal</cp:lastModifiedBy>
  <cp:revision>28</cp:revision>
  <dcterms:created xsi:type="dcterms:W3CDTF">2017-10-28T16:22:55Z</dcterms:created>
  <dcterms:modified xsi:type="dcterms:W3CDTF">2018-03-05T19:52:33Z</dcterms:modified>
</cp:coreProperties>
</file>