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handoutMasterIdLst>
    <p:handoutMasterId r:id="rId40"/>
  </p:handoutMasterIdLst>
  <p:sldIdLst>
    <p:sldId id="256" r:id="rId2"/>
    <p:sldId id="568" r:id="rId3"/>
    <p:sldId id="571" r:id="rId4"/>
    <p:sldId id="576" r:id="rId5"/>
    <p:sldId id="577" r:id="rId6"/>
    <p:sldId id="578" r:id="rId7"/>
    <p:sldId id="579" r:id="rId8"/>
    <p:sldId id="581" r:id="rId9"/>
    <p:sldId id="582" r:id="rId10"/>
    <p:sldId id="617" r:id="rId11"/>
    <p:sldId id="425" r:id="rId12"/>
    <p:sldId id="627" r:id="rId13"/>
    <p:sldId id="471" r:id="rId14"/>
    <p:sldId id="477" r:id="rId15"/>
    <p:sldId id="446" r:id="rId16"/>
    <p:sldId id="449" r:id="rId17"/>
    <p:sldId id="452" r:id="rId18"/>
    <p:sldId id="454" r:id="rId19"/>
    <p:sldId id="521" r:id="rId20"/>
    <p:sldId id="502" r:id="rId21"/>
    <p:sldId id="503" r:id="rId22"/>
    <p:sldId id="312" r:id="rId23"/>
    <p:sldId id="313" r:id="rId24"/>
    <p:sldId id="348" r:id="rId25"/>
    <p:sldId id="480" r:id="rId26"/>
    <p:sldId id="314" r:id="rId27"/>
    <p:sldId id="317" r:id="rId28"/>
    <p:sldId id="362" r:id="rId29"/>
    <p:sldId id="319" r:id="rId30"/>
    <p:sldId id="322" r:id="rId31"/>
    <p:sldId id="605" r:id="rId32"/>
    <p:sldId id="606" r:id="rId33"/>
    <p:sldId id="607" r:id="rId34"/>
    <p:sldId id="608" r:id="rId35"/>
    <p:sldId id="337" r:id="rId36"/>
    <p:sldId id="338" r:id="rId37"/>
    <p:sldId id="340" r:id="rId3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20000"/>
      </a:spcBef>
      <a:spcAft>
        <a:spcPct val="0"/>
      </a:spcAft>
      <a:buChar char="•"/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20000"/>
      </a:spcBef>
      <a:spcAft>
        <a:spcPct val="0"/>
      </a:spcAft>
      <a:buChar char="•"/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20000"/>
      </a:spcBef>
      <a:spcAft>
        <a:spcPct val="0"/>
      </a:spcAft>
      <a:buChar char="•"/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20000"/>
      </a:spcBef>
      <a:spcAft>
        <a:spcPct val="0"/>
      </a:spcAft>
      <a:buChar char="•"/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20000"/>
      </a:spcBef>
      <a:spcAft>
        <a:spcPct val="0"/>
      </a:spcAft>
      <a:buChar char="•"/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13715"/>
    <a:srgbClr val="1C33DA"/>
    <a:srgbClr val="AAB3F4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>
    <p:restoredLeft sz="15809" autoAdjust="0"/>
    <p:restoredTop sz="99845" autoAdjust="0"/>
  </p:normalViewPr>
  <p:slideViewPr>
    <p:cSldViewPr>
      <p:cViewPr varScale="1">
        <p:scale>
          <a:sx n="87" d="100"/>
          <a:sy n="87" d="100"/>
        </p:scale>
        <p:origin x="-96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Üstbilgi Yer Tutucusu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4B6B26-B94D-46D5-80DA-09E0973F9D72}" type="datetimeFigureOut">
              <a:rPr lang="tr-TR" smtClean="0"/>
              <a:pPr/>
              <a:t>20.2.2018</a:t>
            </a:fld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A13426-EA1B-499B-8E99-D13C2882C3A5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="" xmlns:p14="http://schemas.microsoft.com/office/powerpoint/2010/main" val="13147794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Üstbilgi Yer Tutucusu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663C1E-7B0F-4F85-AD1F-6670C1B3260A}" type="datetimeFigureOut">
              <a:rPr lang="tr-TR" smtClean="0"/>
              <a:pPr/>
              <a:t>20.2.2018</a:t>
            </a:fld>
            <a:endParaRPr lang="tr-TR"/>
          </a:p>
        </p:txBody>
      </p:sp>
      <p:sp>
        <p:nvSpPr>
          <p:cNvPr id="4" name="3 Slayt Görüntüsü Yer Tutucusu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4 Not Yer Tutucusu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D8D221-CBDF-440E-9552-F60928490515}" type="slidenum">
              <a:rPr lang="tr-TR" smtClean="0"/>
              <a:pPr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tr-T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FC8C8F-17F5-436D-9676-E11698A36C2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AD3231-2D17-4DEF-8FD7-0ED96B934A9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3F1FAE-DDBA-46D0-A0E6-9F6A26C72A7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r-T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r-T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3F7970-9B27-43C2-B942-6A2B1BFCCD1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r-T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r-T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5E23F9-B939-4CB6-8AE5-BF71A17B8E2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r-T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E52168-F06F-4372-958E-25A5F4221E9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E1B251-6FDC-4061-9165-57B04A9CE14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r-T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04D992-3E4F-497E-B71E-04DCCCA86A0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r-T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0B2931-F47B-488A-93BD-A8BA46DF984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r-T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FFDF2E-51A3-44E1-B214-343D14BE7CE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tr-T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B13A23-B6A5-49CE-B1B5-A4511578F76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FontTx/>
              <a:buNone/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buFontTx/>
              <a:buNone/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FontTx/>
              <a:buNone/>
              <a:defRPr sz="1400"/>
            </a:lvl1pPr>
          </a:lstStyle>
          <a:p>
            <a:fld id="{04DFFF8E-A6AC-4787-89DB-161A6BB58A73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tr-TR" dirty="0"/>
              <a:t>Amino Asit </a:t>
            </a:r>
            <a:r>
              <a:rPr lang="tr-TR" dirty="0" smtClean="0"/>
              <a:t>Metabolizması 2 </a:t>
            </a:r>
            <a:endParaRPr lang="en-US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tr-TR" dirty="0"/>
              <a:t>Prof. Dr. Bilgehan </a:t>
            </a:r>
            <a:r>
              <a:rPr lang="tr-TR" dirty="0" smtClean="0"/>
              <a:t>Doğru</a:t>
            </a:r>
            <a:endParaRPr lang="tr-TR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4 Slayt Numarası Yer Tutucusu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fld id="{645F8175-89A8-4CF6-9A21-9EF9430A2BC9}" type="slidenum">
              <a:rPr lang="tr-TR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t>2</a:t>
            </a:fld>
            <a:endParaRPr lang="tr-TR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372739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85800" y="228600"/>
            <a:ext cx="7772400" cy="838200"/>
          </a:xfrm>
        </p:spPr>
        <p:txBody>
          <a:bodyPr/>
          <a:lstStyle/>
          <a:p>
            <a:r>
              <a:rPr lang="tr-TR" sz="3200" b="1"/>
              <a:t>Alanin</a:t>
            </a:r>
          </a:p>
        </p:txBody>
      </p:sp>
      <p:sp>
        <p:nvSpPr>
          <p:cNvPr id="53252" name="Text Box 3"/>
          <p:cNvSpPr txBox="1">
            <a:spLocks noChangeArrowheads="1"/>
          </p:cNvSpPr>
          <p:nvPr/>
        </p:nvSpPr>
        <p:spPr bwMode="auto">
          <a:xfrm>
            <a:off x="685800" y="1936088"/>
            <a:ext cx="8172450" cy="584775"/>
          </a:xfrm>
          <a:prstGeom prst="rect">
            <a:avLst/>
          </a:prstGeom>
          <a:ln w="9525">
            <a:noFill/>
            <a:miter lim="800000"/>
            <a:headEnd/>
            <a:tailEnd/>
          </a:ln>
        </p:spPr>
        <p:style>
          <a:lnRef idx="0">
            <a:scrgbClr r="0" g="0" b="0"/>
          </a:lnRef>
          <a:fillRef idx="1001">
            <a:schemeClr val="lt1"/>
          </a:fillRef>
          <a:effectRef idx="0">
            <a:scrgbClr r="0" g="0" b="0"/>
          </a:effectRef>
          <a:fontRef idx="major"/>
        </p:style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Char char="•"/>
            </a:pPr>
            <a:endParaRPr lang="tr-TR" sz="3200" dirty="0">
              <a:latin typeface="Calibri" pitchFamily="34" charset="0"/>
              <a:cs typeface="Arial" charset="0"/>
            </a:endParaRPr>
          </a:p>
        </p:txBody>
      </p:sp>
      <p:sp>
        <p:nvSpPr>
          <p:cNvPr id="372742" name="Rectangle 6"/>
          <p:cNvSpPr>
            <a:spLocks noChangeArrowheads="1"/>
          </p:cNvSpPr>
          <p:nvPr/>
        </p:nvSpPr>
        <p:spPr bwMode="auto">
          <a:xfrm>
            <a:off x="0" y="2071678"/>
            <a:ext cx="9396976" cy="166814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indent="-342900">
              <a:buNone/>
            </a:pPr>
            <a:r>
              <a:rPr lang="tr-TR" sz="3200" b="1" dirty="0" smtClean="0"/>
              <a:t>  Hayvansal </a:t>
            </a:r>
            <a:r>
              <a:rPr lang="tr-TR" sz="3200" b="1" dirty="0"/>
              <a:t>dokuda </a:t>
            </a:r>
            <a:r>
              <a:rPr lang="tr-TR" sz="3200" b="1" dirty="0" err="1"/>
              <a:t>alanin</a:t>
            </a:r>
            <a:r>
              <a:rPr lang="tr-TR" sz="3200" b="1" dirty="0"/>
              <a:t>, </a:t>
            </a:r>
            <a:r>
              <a:rPr lang="tr-TR" sz="3200" b="1" dirty="0" err="1"/>
              <a:t>glukoneogenez</a:t>
            </a:r>
            <a:r>
              <a:rPr lang="tr-TR" sz="3200" b="1" dirty="0"/>
              <a:t> için </a:t>
            </a:r>
            <a:endParaRPr lang="tr-TR" sz="3200" b="1" dirty="0" smtClean="0"/>
          </a:p>
          <a:p>
            <a:pPr marL="342900" indent="-342900">
              <a:buNone/>
            </a:pPr>
            <a:r>
              <a:rPr lang="tr-TR" sz="3200" b="1" dirty="0" smtClean="0"/>
              <a:t>  kastan </a:t>
            </a:r>
            <a:r>
              <a:rPr lang="tr-TR" sz="3200" b="1" dirty="0"/>
              <a:t>karaciğere karbon taşıyıcısı olarak </a:t>
            </a:r>
            <a:r>
              <a:rPr lang="tr-TR" sz="3200" b="1" dirty="0" smtClean="0"/>
              <a:t/>
            </a:r>
            <a:br>
              <a:rPr lang="tr-TR" sz="3200" b="1" dirty="0" smtClean="0"/>
            </a:br>
            <a:r>
              <a:rPr lang="tr-TR" sz="3200" b="1" dirty="0" smtClean="0"/>
              <a:t>görev </a:t>
            </a:r>
            <a:r>
              <a:rPr lang="tr-TR" sz="3200" b="1" dirty="0" smtClean="0"/>
              <a:t>yapar</a:t>
            </a:r>
            <a:endParaRPr lang="tr-TR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811" name="Rectangle 3"/>
          <p:cNvSpPr>
            <a:spLocks noChangeArrowheads="1"/>
          </p:cNvSpPr>
          <p:nvPr/>
        </p:nvSpPr>
        <p:spPr bwMode="auto">
          <a:xfrm>
            <a:off x="2483768" y="-25868"/>
            <a:ext cx="294005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342900" indent="-342900"/>
            <a:r>
              <a:rPr lang="tr-TR" sz="1800" dirty="0" err="1">
                <a:solidFill>
                  <a:schemeClr val="tx2"/>
                </a:solidFill>
              </a:rPr>
              <a:t>Ornitin</a:t>
            </a:r>
            <a:r>
              <a:rPr lang="tr-TR" sz="1800" dirty="0">
                <a:solidFill>
                  <a:schemeClr val="tx2"/>
                </a:solidFill>
              </a:rPr>
              <a:t> ve </a:t>
            </a:r>
            <a:r>
              <a:rPr lang="tr-TR" sz="1800" dirty="0" err="1">
                <a:solidFill>
                  <a:schemeClr val="tx2"/>
                </a:solidFill>
              </a:rPr>
              <a:t>Prolin</a:t>
            </a:r>
            <a:r>
              <a:rPr lang="tr-TR" sz="1800" dirty="0">
                <a:solidFill>
                  <a:schemeClr val="tx2"/>
                </a:solidFill>
              </a:rPr>
              <a:t> sentezi</a:t>
            </a:r>
          </a:p>
        </p:txBody>
      </p:sp>
      <p:pic>
        <p:nvPicPr>
          <p:cNvPr id="39219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357166"/>
            <a:ext cx="8810625" cy="663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930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692150"/>
            <a:ext cx="8229600" cy="1143000"/>
          </a:xfrm>
        </p:spPr>
        <p:txBody>
          <a:bodyPr/>
          <a:lstStyle/>
          <a:p>
            <a:r>
              <a:rPr lang="tr-TR" sz="3200" b="1" dirty="0"/>
              <a:t>S içeren amino asitlerin metabolizması</a:t>
            </a:r>
            <a:br>
              <a:rPr lang="tr-TR" sz="3200" b="1" dirty="0"/>
            </a:br>
            <a:r>
              <a:rPr lang="tr-TR" sz="3200" b="1" dirty="0"/>
              <a:t/>
            </a:r>
            <a:br>
              <a:rPr lang="tr-TR" sz="3200" b="1" dirty="0"/>
            </a:br>
            <a:endParaRPr lang="en-US" sz="3200" b="1" dirty="0"/>
          </a:p>
        </p:txBody>
      </p:sp>
      <p:sp>
        <p:nvSpPr>
          <p:cNvPr id="3809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125538"/>
            <a:ext cx="8229600" cy="5732462"/>
          </a:xfrm>
        </p:spPr>
        <p:txBody>
          <a:bodyPr/>
          <a:lstStyle/>
          <a:p>
            <a:endParaRPr lang="tr-TR" b="1" dirty="0"/>
          </a:p>
          <a:p>
            <a:r>
              <a:rPr lang="tr-TR" dirty="0" smtClean="0">
                <a:solidFill>
                  <a:srgbClr val="FF0000"/>
                </a:solidFill>
              </a:rPr>
              <a:t>Vücudun </a:t>
            </a:r>
            <a:r>
              <a:rPr lang="tr-TR" dirty="0">
                <a:solidFill>
                  <a:srgbClr val="FF0000"/>
                </a:solidFill>
              </a:rPr>
              <a:t>S kaynağı </a:t>
            </a:r>
            <a:r>
              <a:rPr lang="tr-TR" dirty="0" err="1">
                <a:solidFill>
                  <a:srgbClr val="FF0000"/>
                </a:solidFill>
              </a:rPr>
              <a:t>sisteindir</a:t>
            </a:r>
            <a:r>
              <a:rPr lang="tr-TR" dirty="0" smtClean="0">
                <a:solidFill>
                  <a:srgbClr val="FF0000"/>
                </a:solidFill>
              </a:rPr>
              <a:t>.</a:t>
            </a:r>
          </a:p>
          <a:p>
            <a:endParaRPr lang="tr-TR" dirty="0">
              <a:solidFill>
                <a:srgbClr val="FF0000"/>
              </a:solidFill>
            </a:endParaRPr>
          </a:p>
          <a:p>
            <a:endParaRPr lang="tr-TR" dirty="0"/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4 Slayt Numarası Yer Tutucusu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fld id="{BEC18784-841C-4B42-BC90-C7268DDD486D}" type="slidenum">
              <a:rPr lang="tr-TR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t>5</a:t>
            </a:fld>
            <a:endParaRPr lang="tr-TR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381955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116013" y="0"/>
            <a:ext cx="7772400" cy="887413"/>
          </a:xfrm>
        </p:spPr>
        <p:txBody>
          <a:bodyPr/>
          <a:lstStyle/>
          <a:p>
            <a:r>
              <a:rPr lang="tr-TR"/>
              <a:t>Sistein biyosentezi</a:t>
            </a:r>
          </a:p>
        </p:txBody>
      </p:sp>
      <p:sp>
        <p:nvSpPr>
          <p:cNvPr id="381956" name="Text Box 3"/>
          <p:cNvSpPr txBox="1">
            <a:spLocks noChangeArrowheads="1"/>
          </p:cNvSpPr>
          <p:nvPr/>
        </p:nvSpPr>
        <p:spPr bwMode="auto">
          <a:xfrm>
            <a:off x="517145" y="969123"/>
            <a:ext cx="82296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tr-TR" sz="2000" b="1" dirty="0" err="1">
                <a:latin typeface="Calibri" pitchFamily="34" charset="0"/>
                <a:cs typeface="Arial" charset="0"/>
              </a:rPr>
              <a:t>Sistein</a:t>
            </a:r>
            <a:r>
              <a:rPr lang="tr-TR" sz="2000" b="1" dirty="0">
                <a:latin typeface="Calibri" pitchFamily="34" charset="0"/>
                <a:cs typeface="Arial" charset="0"/>
              </a:rPr>
              <a:t>,</a:t>
            </a:r>
            <a:r>
              <a:rPr lang="tr-TR" sz="2000" dirty="0">
                <a:latin typeface="Calibri" pitchFamily="34" charset="0"/>
                <a:cs typeface="Arial" charset="0"/>
              </a:rPr>
              <a:t> serin ve </a:t>
            </a:r>
            <a:r>
              <a:rPr lang="tr-TR" sz="2000" dirty="0" err="1">
                <a:latin typeface="Calibri" pitchFamily="34" charset="0"/>
                <a:cs typeface="Arial" charset="0"/>
              </a:rPr>
              <a:t>metioninden</a:t>
            </a:r>
            <a:r>
              <a:rPr lang="tr-TR" sz="2000" dirty="0">
                <a:latin typeface="Calibri" pitchFamily="34" charset="0"/>
                <a:cs typeface="Arial" charset="0"/>
              </a:rPr>
              <a:t> sentezlenir. </a:t>
            </a:r>
            <a:r>
              <a:rPr lang="tr-TR" sz="2000" dirty="0" err="1">
                <a:latin typeface="Calibri" pitchFamily="34" charset="0"/>
                <a:cs typeface="Arial" charset="0"/>
              </a:rPr>
              <a:t>Metionin</a:t>
            </a:r>
            <a:r>
              <a:rPr lang="tr-TR" sz="2000" dirty="0">
                <a:latin typeface="Calibri" pitchFamily="34" charset="0"/>
                <a:cs typeface="Arial" charset="0"/>
              </a:rPr>
              <a:t>  </a:t>
            </a:r>
            <a:r>
              <a:rPr lang="tr-TR" sz="2000" dirty="0" err="1">
                <a:latin typeface="Calibri" pitchFamily="34" charset="0"/>
                <a:cs typeface="Arial" charset="0"/>
              </a:rPr>
              <a:t>transsülfürasyon</a:t>
            </a:r>
            <a:r>
              <a:rPr lang="tr-TR" sz="2000" dirty="0">
                <a:latin typeface="Calibri" pitchFamily="34" charset="0"/>
                <a:cs typeface="Arial" charset="0"/>
              </a:rPr>
              <a:t> yoluyla kükürt sağlar. </a:t>
            </a:r>
            <a:r>
              <a:rPr lang="tr-TR" sz="2000" dirty="0"/>
              <a:t>Serinin OH  oksijeni, </a:t>
            </a:r>
            <a:r>
              <a:rPr lang="tr-TR" sz="2000" dirty="0" err="1"/>
              <a:t>metiyonindeki</a:t>
            </a:r>
            <a:r>
              <a:rPr lang="tr-TR" sz="2000" dirty="0"/>
              <a:t> S ile yer değiştirir (</a:t>
            </a:r>
            <a:r>
              <a:rPr lang="tr-TR" sz="2000" dirty="0" err="1"/>
              <a:t>transsülfirasyon</a:t>
            </a:r>
            <a:r>
              <a:rPr lang="tr-TR" sz="2000" dirty="0"/>
              <a:t>)</a:t>
            </a:r>
            <a:br>
              <a:rPr lang="tr-TR" sz="2000" dirty="0"/>
            </a:br>
            <a:endParaRPr lang="tr-TR" sz="2000" dirty="0"/>
          </a:p>
        </p:txBody>
      </p:sp>
      <p:pic>
        <p:nvPicPr>
          <p:cNvPr id="381958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25776" y="4149080"/>
            <a:ext cx="1828800" cy="1476375"/>
          </a:xfrm>
          <a:prstGeom prst="rect">
            <a:avLst/>
          </a:prstGeom>
          <a:noFill/>
        </p:spPr>
      </p:pic>
      <p:pic>
        <p:nvPicPr>
          <p:cNvPr id="39219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872" y="2780928"/>
            <a:ext cx="8001000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97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5876925"/>
            <a:ext cx="8229600" cy="1143000"/>
          </a:xfrm>
        </p:spPr>
        <p:txBody>
          <a:bodyPr/>
          <a:lstStyle/>
          <a:p>
            <a:r>
              <a:rPr lang="tr-TR" sz="1800" dirty="0" smtClean="0"/>
              <a:t>. </a:t>
            </a:r>
            <a:r>
              <a:rPr lang="en-US" sz="1800" dirty="0"/>
              <a:t/>
            </a:r>
            <a:br>
              <a:rPr lang="en-US" sz="1800" dirty="0"/>
            </a:br>
            <a:endParaRPr lang="tr-TR" sz="1800" dirty="0"/>
          </a:p>
        </p:txBody>
      </p:sp>
      <p:sp>
        <p:nvSpPr>
          <p:cNvPr id="3829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981075"/>
            <a:ext cx="8856662" cy="5111750"/>
          </a:xfrm>
        </p:spPr>
        <p:txBody>
          <a:bodyPr/>
          <a:lstStyle/>
          <a:p>
            <a:endParaRPr lang="tr-TR"/>
          </a:p>
        </p:txBody>
      </p:sp>
      <p:pic>
        <p:nvPicPr>
          <p:cNvPr id="38298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188913"/>
            <a:ext cx="6503988" cy="52101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0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84003" name="Rectangle 3"/>
          <p:cNvSpPr>
            <a:spLocks noChangeArrowheads="1"/>
          </p:cNvSpPr>
          <p:nvPr/>
        </p:nvSpPr>
        <p:spPr bwMode="auto">
          <a:xfrm>
            <a:off x="395288" y="857232"/>
            <a:ext cx="8137525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tr-TR" dirty="0" err="1" smtClean="0">
                <a:solidFill>
                  <a:srgbClr val="FF0000"/>
                </a:solidFill>
              </a:rPr>
              <a:t>Sistationin</a:t>
            </a:r>
            <a:r>
              <a:rPr lang="tr-TR" dirty="0" smtClean="0">
                <a:solidFill>
                  <a:srgbClr val="FF0000"/>
                </a:solidFill>
              </a:rPr>
              <a:t> </a:t>
            </a:r>
            <a:r>
              <a:rPr lang="tr-TR" dirty="0" err="1">
                <a:solidFill>
                  <a:srgbClr val="FF0000"/>
                </a:solidFill>
              </a:rPr>
              <a:t>sentaz</a:t>
            </a:r>
            <a:r>
              <a:rPr lang="tr-TR" dirty="0">
                <a:solidFill>
                  <a:srgbClr val="FF0000"/>
                </a:solidFill>
              </a:rPr>
              <a:t> eksikliğinde </a:t>
            </a:r>
            <a:r>
              <a:rPr lang="tr-TR" dirty="0" err="1">
                <a:solidFill>
                  <a:srgbClr val="FF0000"/>
                </a:solidFill>
              </a:rPr>
              <a:t>homosisteinin</a:t>
            </a:r>
            <a:r>
              <a:rPr lang="tr-TR" dirty="0">
                <a:solidFill>
                  <a:srgbClr val="FF0000"/>
                </a:solidFill>
              </a:rPr>
              <a:t> aşırı birikimi ile karakterize </a:t>
            </a:r>
            <a:r>
              <a:rPr lang="tr-TR" dirty="0" err="1">
                <a:solidFill>
                  <a:srgbClr val="FF0000"/>
                </a:solidFill>
              </a:rPr>
              <a:t>homosistinüri</a:t>
            </a:r>
            <a:r>
              <a:rPr lang="tr-TR" dirty="0">
                <a:solidFill>
                  <a:srgbClr val="FF0000"/>
                </a:solidFill>
              </a:rPr>
              <a:t> meydana gelir</a:t>
            </a:r>
            <a:r>
              <a:rPr lang="tr-TR" dirty="0" smtClean="0"/>
              <a:t>. İdrarla </a:t>
            </a:r>
            <a:r>
              <a:rPr lang="tr-TR" dirty="0" err="1" smtClean="0"/>
              <a:t>homosisteinin</a:t>
            </a:r>
            <a:r>
              <a:rPr lang="tr-TR" dirty="0" smtClean="0"/>
              <a:t> </a:t>
            </a:r>
            <a:r>
              <a:rPr lang="tr-TR" dirty="0" err="1" smtClean="0"/>
              <a:t>oksidasyon</a:t>
            </a:r>
            <a:r>
              <a:rPr lang="tr-TR" dirty="0" smtClean="0"/>
              <a:t> ürünü olan </a:t>
            </a:r>
            <a:r>
              <a:rPr lang="tr-TR" dirty="0" err="1" smtClean="0"/>
              <a:t>homosistin</a:t>
            </a:r>
            <a:r>
              <a:rPr lang="tr-TR" dirty="0" smtClean="0"/>
              <a:t> atılır.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tr-TR" dirty="0" smtClean="0">
                <a:solidFill>
                  <a:srgbClr val="FF0000"/>
                </a:solidFill>
              </a:rPr>
              <a:t/>
            </a:r>
            <a:br>
              <a:rPr lang="tr-TR" dirty="0" smtClean="0">
                <a:solidFill>
                  <a:srgbClr val="FF0000"/>
                </a:solidFill>
              </a:rPr>
            </a:br>
            <a:r>
              <a:rPr lang="tr-TR" dirty="0" err="1" smtClean="0">
                <a:solidFill>
                  <a:srgbClr val="FF0000"/>
                </a:solidFill>
              </a:rPr>
              <a:t>Hiperhomosisteinemi</a:t>
            </a:r>
            <a:r>
              <a:rPr lang="tr-TR" dirty="0" smtClean="0">
                <a:solidFill>
                  <a:srgbClr val="FF0000"/>
                </a:solidFill>
              </a:rPr>
              <a:t> </a:t>
            </a:r>
            <a:r>
              <a:rPr lang="tr-TR" dirty="0">
                <a:solidFill>
                  <a:srgbClr val="FF0000"/>
                </a:solidFill>
              </a:rPr>
              <a:t>vardır, bu da </a:t>
            </a:r>
            <a:r>
              <a:rPr lang="tr-TR" dirty="0" err="1">
                <a:solidFill>
                  <a:srgbClr val="FF0000"/>
                </a:solidFill>
              </a:rPr>
              <a:t>ateroskleroz</a:t>
            </a:r>
            <a:r>
              <a:rPr lang="tr-TR" dirty="0">
                <a:solidFill>
                  <a:srgbClr val="FF0000"/>
                </a:solidFill>
              </a:rPr>
              <a:t> riski taşır. Kalıtsaldır. </a:t>
            </a:r>
            <a:endParaRPr lang="tr-TR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840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840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8" decel="100000" fill="hold"/>
                                        <p:tgtEl>
                                          <p:spTgt spid="3840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3840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400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err="1" smtClean="0">
                <a:solidFill>
                  <a:srgbClr val="FF0000"/>
                </a:solidFill>
              </a:rPr>
              <a:t>Sistein</a:t>
            </a:r>
            <a:r>
              <a:rPr lang="tr-TR" b="1" dirty="0" smtClean="0"/>
              <a:t>   </a:t>
            </a:r>
            <a:endParaRPr lang="tr-TR" b="1" dirty="0"/>
          </a:p>
        </p:txBody>
      </p:sp>
      <p:sp>
        <p:nvSpPr>
          <p:cNvPr id="386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714488"/>
            <a:ext cx="8229600" cy="5143512"/>
          </a:xfrm>
          <a:ln/>
        </p:spPr>
        <p:txBody>
          <a:bodyPr/>
          <a:lstStyle/>
          <a:p>
            <a:r>
              <a:rPr lang="tr-TR" dirty="0" err="1" smtClean="0">
                <a:solidFill>
                  <a:srgbClr val="FF0000"/>
                </a:solidFill>
              </a:rPr>
              <a:t>Glutatyonun</a:t>
            </a:r>
            <a:r>
              <a:rPr lang="tr-TR" dirty="0" smtClean="0">
                <a:solidFill>
                  <a:srgbClr val="FF0000"/>
                </a:solidFill>
              </a:rPr>
              <a:t> </a:t>
            </a:r>
            <a:r>
              <a:rPr lang="tr-TR" sz="2800" dirty="0"/>
              <a:t>yapısına katılır  </a:t>
            </a:r>
            <a:endParaRPr lang="tr-TR" sz="2800" dirty="0" smtClean="0"/>
          </a:p>
          <a:p>
            <a:endParaRPr lang="tr-TR" dirty="0"/>
          </a:p>
          <a:p>
            <a:endParaRPr lang="tr-TR" dirty="0"/>
          </a:p>
          <a:p>
            <a:endParaRPr lang="tr-TR" dirty="0"/>
          </a:p>
          <a:p>
            <a:endParaRPr lang="tr-TR" dirty="0"/>
          </a:p>
          <a:p>
            <a:endParaRPr lang="tr-TR" dirty="0"/>
          </a:p>
          <a:p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074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0"/>
            <a:ext cx="8229600" cy="1143000"/>
          </a:xfrm>
        </p:spPr>
        <p:txBody>
          <a:bodyPr/>
          <a:lstStyle/>
          <a:p>
            <a:r>
              <a:rPr lang="tr-TR" sz="4000" b="1"/>
              <a:t>METİYONİN</a:t>
            </a:r>
            <a:r>
              <a:rPr lang="tr-TR" sz="4000"/>
              <a:t/>
            </a:r>
            <a:br>
              <a:rPr lang="tr-TR" sz="4000"/>
            </a:br>
            <a:endParaRPr lang="en-US" sz="4000"/>
          </a:p>
        </p:txBody>
      </p:sp>
      <p:sp>
        <p:nvSpPr>
          <p:cNvPr id="387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765175"/>
            <a:ext cx="8229600" cy="5360988"/>
          </a:xfrm>
        </p:spPr>
        <p:txBody>
          <a:bodyPr/>
          <a:lstStyle/>
          <a:p>
            <a:r>
              <a:rPr lang="tr-TR" dirty="0" smtClean="0"/>
              <a:t>. </a:t>
            </a:r>
            <a:endParaRPr lang="tr-TR" dirty="0"/>
          </a:p>
        </p:txBody>
      </p:sp>
      <p:sp>
        <p:nvSpPr>
          <p:cNvPr id="387076" name="Rectangle 4"/>
          <p:cNvSpPr>
            <a:spLocks noChangeArrowheads="1"/>
          </p:cNvSpPr>
          <p:nvPr/>
        </p:nvSpPr>
        <p:spPr bwMode="auto">
          <a:xfrm>
            <a:off x="291897" y="2143116"/>
            <a:ext cx="8852103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342900" indent="-342900"/>
            <a:r>
              <a:rPr lang="tr-TR" dirty="0" err="1"/>
              <a:t>Metabolik</a:t>
            </a:r>
            <a:r>
              <a:rPr lang="tr-TR" dirty="0"/>
              <a:t> olarak </a:t>
            </a:r>
            <a:r>
              <a:rPr lang="tr-TR" dirty="0">
                <a:solidFill>
                  <a:srgbClr val="FF0000"/>
                </a:solidFill>
              </a:rPr>
              <a:t>aktif şekli S-</a:t>
            </a:r>
            <a:r>
              <a:rPr lang="tr-TR" dirty="0" err="1">
                <a:solidFill>
                  <a:srgbClr val="FF0000"/>
                </a:solidFill>
              </a:rPr>
              <a:t>adenozil</a:t>
            </a:r>
            <a:r>
              <a:rPr lang="tr-TR" dirty="0">
                <a:solidFill>
                  <a:srgbClr val="FF0000"/>
                </a:solidFill>
              </a:rPr>
              <a:t> </a:t>
            </a:r>
            <a:r>
              <a:rPr lang="tr-TR" dirty="0" err="1">
                <a:solidFill>
                  <a:srgbClr val="FF0000"/>
                </a:solidFill>
              </a:rPr>
              <a:t>metiyonindir</a:t>
            </a:r>
            <a:r>
              <a:rPr lang="tr-TR" dirty="0">
                <a:solidFill>
                  <a:srgbClr val="FF0000"/>
                </a:solidFill>
              </a:rPr>
              <a:t> (</a:t>
            </a:r>
            <a:r>
              <a:rPr lang="tr-TR" dirty="0" err="1">
                <a:solidFill>
                  <a:srgbClr val="FF0000"/>
                </a:solidFill>
              </a:rPr>
              <a:t>Ado</a:t>
            </a:r>
            <a:r>
              <a:rPr lang="tr-TR" dirty="0">
                <a:solidFill>
                  <a:srgbClr val="FF0000"/>
                </a:solidFill>
              </a:rPr>
              <a:t> Met</a:t>
            </a:r>
            <a:r>
              <a:rPr lang="tr-TR" dirty="0" smtClean="0">
                <a:solidFill>
                  <a:srgbClr val="FF0000"/>
                </a:solidFill>
              </a:rPr>
              <a:t>)</a:t>
            </a:r>
            <a:br>
              <a:rPr lang="tr-TR" dirty="0" smtClean="0">
                <a:solidFill>
                  <a:srgbClr val="FF0000"/>
                </a:solidFill>
              </a:rPr>
            </a:br>
            <a:r>
              <a:rPr lang="tr-TR" dirty="0" smtClean="0">
                <a:solidFill>
                  <a:srgbClr val="FF0000"/>
                </a:solidFill>
              </a:rPr>
              <a:t> (SAM)</a:t>
            </a:r>
            <a:endParaRPr lang="tr-TR" dirty="0">
              <a:solidFill>
                <a:srgbClr val="FF0000"/>
              </a:solidFill>
            </a:endParaRPr>
          </a:p>
        </p:txBody>
      </p:sp>
      <p:pic>
        <p:nvPicPr>
          <p:cNvPr id="387077" name="Picture 5" descr="Synthesis of S-adenosylmethionine (SAM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3141663"/>
            <a:ext cx="5473700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7078" name="Rectangle 6"/>
          <p:cNvSpPr>
            <a:spLocks noChangeArrowheads="1"/>
          </p:cNvSpPr>
          <p:nvPr/>
        </p:nvSpPr>
        <p:spPr bwMode="auto">
          <a:xfrm>
            <a:off x="4284663" y="5734050"/>
            <a:ext cx="4248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tr-TR" sz="1800" b="1"/>
              <a:t>S-adenozilmetiyonin (SAM, ADOMET)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tr-TR" sz="1800" b="1"/>
              <a:t> 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87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87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87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707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197493"/>
          </a:xfrm>
        </p:spPr>
        <p:txBody>
          <a:bodyPr/>
          <a:lstStyle/>
          <a:p>
            <a:pPr>
              <a:buNone/>
            </a:pPr>
            <a:r>
              <a:rPr lang="tr-TR" dirty="0"/>
              <a:t> </a:t>
            </a:r>
            <a:r>
              <a:rPr lang="tr-TR" dirty="0" smtClean="0"/>
              <a:t>  </a:t>
            </a:r>
            <a:r>
              <a:rPr lang="tr-TR" dirty="0" err="1" smtClean="0"/>
              <a:t>Ado</a:t>
            </a:r>
            <a:r>
              <a:rPr lang="tr-TR" dirty="0" smtClean="0"/>
              <a:t> </a:t>
            </a:r>
            <a:r>
              <a:rPr lang="tr-TR" dirty="0"/>
              <a:t>Met, aktive edilmiş </a:t>
            </a:r>
            <a:r>
              <a:rPr lang="tr-TR" dirty="0">
                <a:solidFill>
                  <a:srgbClr val="FF0000"/>
                </a:solidFill>
              </a:rPr>
              <a:t>metil grubu </a:t>
            </a:r>
            <a:r>
              <a:rPr lang="tr-TR" dirty="0" err="1">
                <a:solidFill>
                  <a:srgbClr val="FF0000"/>
                </a:solidFill>
              </a:rPr>
              <a:t>donörü</a:t>
            </a:r>
            <a:r>
              <a:rPr lang="tr-TR" dirty="0">
                <a:solidFill>
                  <a:srgbClr val="FF0000"/>
                </a:solidFill>
              </a:rPr>
              <a:t> </a:t>
            </a:r>
            <a:r>
              <a:rPr lang="tr-TR" dirty="0"/>
              <a:t>olarak </a:t>
            </a:r>
            <a:r>
              <a:rPr lang="tr-TR" dirty="0" err="1" smtClean="0"/>
              <a:t>transmetilasyon</a:t>
            </a:r>
            <a:r>
              <a:rPr lang="tr-TR" dirty="0" smtClean="0"/>
              <a:t> </a:t>
            </a:r>
            <a:r>
              <a:rPr lang="tr-TR" dirty="0"/>
              <a:t>reaksiyonlarında rol oynar</a:t>
            </a:r>
            <a:r>
              <a:rPr lang="tr-TR" dirty="0" smtClean="0"/>
              <a:t>.</a:t>
            </a:r>
          </a:p>
          <a:p>
            <a:pPr>
              <a:buNone/>
            </a:pPr>
            <a:r>
              <a:rPr lang="tr-TR" dirty="0"/>
              <a:t/>
            </a:r>
            <a:br>
              <a:rPr lang="tr-TR" dirty="0"/>
            </a:br>
            <a:endParaRPr lang="tr-TR" dirty="0"/>
          </a:p>
        </p:txBody>
      </p:sp>
    </p:spTree>
    <p:extLst>
      <p:ext uri="{BB962C8B-B14F-4D97-AF65-F5344CB8AC3E}">
        <p14:creationId xmlns="" xmlns:p14="http://schemas.microsoft.com/office/powerpoint/2010/main" val="451682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r-TR" sz="3200"/>
              <a:t>Sistein ve metiyonin katabolizması</a:t>
            </a:r>
          </a:p>
        </p:txBody>
      </p:sp>
      <p:sp>
        <p:nvSpPr>
          <p:cNvPr id="192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192517" name="Rectangle 5"/>
          <p:cNvSpPr>
            <a:spLocks noChangeArrowheads="1"/>
          </p:cNvSpPr>
          <p:nvPr/>
        </p:nvSpPr>
        <p:spPr bwMode="auto">
          <a:xfrm>
            <a:off x="1258888" y="-100013"/>
            <a:ext cx="5780750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342900" indent="-342900">
              <a:buNone/>
            </a:pPr>
            <a:r>
              <a:rPr lang="tr-TR" sz="2800" dirty="0" smtClean="0">
                <a:solidFill>
                  <a:schemeClr val="tx2"/>
                </a:solidFill>
              </a:rPr>
              <a:t> </a:t>
            </a:r>
            <a:r>
              <a:rPr lang="tr-TR" sz="2800" dirty="0" err="1" smtClean="0">
                <a:solidFill>
                  <a:schemeClr val="tx2"/>
                </a:solidFill>
              </a:rPr>
              <a:t>Sistein</a:t>
            </a:r>
            <a:r>
              <a:rPr lang="tr-TR" sz="2800" dirty="0" smtClean="0">
                <a:solidFill>
                  <a:schemeClr val="tx2"/>
                </a:solidFill>
              </a:rPr>
              <a:t> </a:t>
            </a:r>
            <a:r>
              <a:rPr lang="tr-TR" sz="2800" dirty="0">
                <a:solidFill>
                  <a:schemeClr val="tx2"/>
                </a:solidFill>
              </a:rPr>
              <a:t>ve </a:t>
            </a:r>
            <a:r>
              <a:rPr lang="tr-TR" sz="2800" dirty="0" err="1">
                <a:solidFill>
                  <a:schemeClr val="tx2"/>
                </a:solidFill>
              </a:rPr>
              <a:t>metiyonin</a:t>
            </a:r>
            <a:r>
              <a:rPr lang="tr-TR" sz="2800" dirty="0">
                <a:solidFill>
                  <a:schemeClr val="tx2"/>
                </a:solidFill>
              </a:rPr>
              <a:t> katabolizması</a:t>
            </a:r>
          </a:p>
        </p:txBody>
      </p:sp>
      <p:pic>
        <p:nvPicPr>
          <p:cNvPr id="192518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17013" cy="66024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1974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75" y="3357563"/>
            <a:ext cx="5832475" cy="611187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810" name="Rectangle 2"/>
          <p:cNvSpPr>
            <a:spLocks noGrp="1" noChangeArrowheads="1"/>
          </p:cNvSpPr>
          <p:nvPr>
            <p:ph type="title"/>
          </p:nvPr>
        </p:nvSpPr>
        <p:spPr>
          <a:xfrm>
            <a:off x="1476375" y="1125538"/>
            <a:ext cx="5919788" cy="1255712"/>
          </a:xfrm>
        </p:spPr>
        <p:txBody>
          <a:bodyPr/>
          <a:lstStyle/>
          <a:p>
            <a:r>
              <a:rPr lang="tr-TR" sz="3600" b="1"/>
              <a:t>Fenilalanin ve tirozinin fonksiyonları</a:t>
            </a:r>
          </a:p>
        </p:txBody>
      </p:sp>
      <p:sp>
        <p:nvSpPr>
          <p:cNvPr id="2478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2420938"/>
            <a:ext cx="8229600" cy="1401762"/>
          </a:xfrm>
          <a:ln/>
        </p:spPr>
        <p:txBody>
          <a:bodyPr/>
          <a:lstStyle/>
          <a:p>
            <a:pPr>
              <a:buNone/>
            </a:pPr>
            <a:endParaRPr lang="tr-TR" dirty="0"/>
          </a:p>
        </p:txBody>
      </p:sp>
      <p:sp>
        <p:nvSpPr>
          <p:cNvPr id="247815" name="Rectangle 7"/>
          <p:cNvSpPr>
            <a:spLocks noChangeArrowheads="1"/>
          </p:cNvSpPr>
          <p:nvPr/>
        </p:nvSpPr>
        <p:spPr bwMode="auto">
          <a:xfrm>
            <a:off x="357126" y="2786058"/>
            <a:ext cx="8786874" cy="241912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indent="-342900"/>
            <a:r>
              <a:rPr lang="tr-TR" sz="2800" b="1" dirty="0" err="1" smtClean="0"/>
              <a:t>Tirozin</a:t>
            </a:r>
            <a:r>
              <a:rPr lang="tr-TR" sz="2800" b="1" dirty="0" err="1" smtClean="0"/>
              <a:t>den</a:t>
            </a:r>
            <a:r>
              <a:rPr lang="tr-TR" sz="2800" dirty="0" smtClean="0">
                <a:solidFill>
                  <a:schemeClr val="accent1"/>
                </a:solidFill>
              </a:rPr>
              <a:t>;</a:t>
            </a:r>
            <a:r>
              <a:rPr lang="tr-TR" sz="2800" dirty="0" smtClean="0"/>
              <a:t> </a:t>
            </a:r>
            <a:r>
              <a:rPr lang="tr-TR" sz="2800" b="1" i="1" dirty="0" smtClean="0"/>
              <a:t>Adrenalin (epinefrin), </a:t>
            </a:r>
            <a:r>
              <a:rPr lang="tr-TR" sz="2800" b="1" i="1" dirty="0" err="1" smtClean="0"/>
              <a:t>noradrenalin</a:t>
            </a:r>
            <a:r>
              <a:rPr lang="tr-TR" sz="2800" b="1" i="1" dirty="0" smtClean="0"/>
              <a:t> (</a:t>
            </a:r>
            <a:r>
              <a:rPr lang="tr-TR" sz="2800" b="1" i="1" dirty="0" err="1" smtClean="0"/>
              <a:t>norepinefrin</a:t>
            </a:r>
            <a:r>
              <a:rPr lang="tr-TR" sz="2800" b="1" i="1" dirty="0" smtClean="0"/>
              <a:t>)</a:t>
            </a:r>
            <a:r>
              <a:rPr lang="tr-TR" sz="2800" i="1" dirty="0" smtClean="0"/>
              <a:t> ve </a:t>
            </a:r>
            <a:r>
              <a:rPr lang="tr-TR" sz="2800" b="1" i="1" dirty="0" err="1" smtClean="0"/>
              <a:t>dopamin</a:t>
            </a:r>
            <a:r>
              <a:rPr lang="tr-TR" sz="2800" b="1" dirty="0" smtClean="0"/>
              <a:t> </a:t>
            </a:r>
          </a:p>
          <a:p>
            <a:pPr marL="342900" indent="-342900"/>
            <a:endParaRPr lang="tr-TR" sz="2800" dirty="0" smtClean="0"/>
          </a:p>
          <a:p>
            <a:pPr marL="342900" indent="-342900"/>
            <a:r>
              <a:rPr lang="tr-TR" sz="2800" dirty="0" err="1" smtClean="0"/>
              <a:t>melanositlerde</a:t>
            </a:r>
            <a:r>
              <a:rPr lang="tr-TR" sz="2800" dirty="0" smtClean="0"/>
              <a:t> ise deri, saç ve gözün kahverengi-siyah pigmenti </a:t>
            </a:r>
            <a:r>
              <a:rPr lang="tr-TR" sz="2800" dirty="0" err="1" smtClean="0">
                <a:solidFill>
                  <a:srgbClr val="1C33DA"/>
                </a:solidFill>
              </a:rPr>
              <a:t>melanin</a:t>
            </a:r>
            <a:r>
              <a:rPr lang="tr-TR" sz="2800" dirty="0" smtClean="0"/>
              <a:t> sentez edilmektedir.</a:t>
            </a:r>
            <a:endParaRPr lang="tr-TR" sz="2800" dirty="0"/>
          </a:p>
        </p:txBody>
      </p:sp>
      <p:sp>
        <p:nvSpPr>
          <p:cNvPr id="247816" name="Rectangle 8"/>
          <p:cNvSpPr>
            <a:spLocks noChangeArrowheads="1"/>
          </p:cNvSpPr>
          <p:nvPr/>
        </p:nvSpPr>
        <p:spPr bwMode="auto">
          <a:xfrm>
            <a:off x="539750" y="0"/>
            <a:ext cx="7848600" cy="5794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/>
            <a:r>
              <a:rPr lang="tr-TR" sz="3200" b="1">
                <a:solidFill>
                  <a:schemeClr val="tx2"/>
                </a:solidFill>
              </a:rPr>
              <a:t>Aromatik amino asit metabolizması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95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374775" y="-1728788"/>
            <a:ext cx="7769225" cy="1728788"/>
          </a:xfrm>
          <a:ln/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endParaRPr lang="tr-TR" sz="2800"/>
          </a:p>
        </p:txBody>
      </p:sp>
      <p:sp>
        <p:nvSpPr>
          <p:cNvPr id="253957" name="Rectangle 5"/>
          <p:cNvSpPr>
            <a:spLocks noChangeArrowheads="1"/>
          </p:cNvSpPr>
          <p:nvPr/>
        </p:nvSpPr>
        <p:spPr bwMode="auto">
          <a:xfrm>
            <a:off x="1763713" y="0"/>
            <a:ext cx="4572000" cy="127419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/>
            <a:r>
              <a:rPr lang="tr-TR" b="1" dirty="0" err="1">
                <a:solidFill>
                  <a:srgbClr val="FF0000"/>
                </a:solidFill>
              </a:rPr>
              <a:t>Tirozin</a:t>
            </a:r>
            <a:r>
              <a:rPr lang="tr-TR" b="1" dirty="0"/>
              <a:t>,</a:t>
            </a:r>
            <a:r>
              <a:rPr lang="tr-TR" dirty="0"/>
              <a:t> </a:t>
            </a:r>
          </a:p>
          <a:p>
            <a:pPr marL="342900" indent="-342900"/>
            <a:r>
              <a:rPr lang="tr-TR" dirty="0" err="1" smtClean="0">
                <a:solidFill>
                  <a:srgbClr val="FF0000"/>
                </a:solidFill>
              </a:rPr>
              <a:t>tiroid</a:t>
            </a:r>
            <a:r>
              <a:rPr lang="tr-TR" dirty="0" smtClean="0">
                <a:solidFill>
                  <a:srgbClr val="FF0000"/>
                </a:solidFill>
              </a:rPr>
              <a:t> </a:t>
            </a:r>
            <a:r>
              <a:rPr lang="tr-TR" dirty="0">
                <a:solidFill>
                  <a:srgbClr val="FF0000"/>
                </a:solidFill>
              </a:rPr>
              <a:t>hormonlarının öncülü olarak görev yapmaktadır</a:t>
            </a:r>
            <a:r>
              <a:rPr lang="tr-TR" dirty="0"/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Slayt Numarası Yer Tutucusu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fld id="{4171D44A-FF6F-453E-824A-5038D6D235A8}" type="slidenum">
              <a:rPr lang="tr-TR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t>15</a:t>
            </a:fld>
            <a:endParaRPr lang="tr-TR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218115" name="Text Box 2"/>
          <p:cNvSpPr txBox="1">
            <a:spLocks noChangeArrowheads="1"/>
          </p:cNvSpPr>
          <p:nvPr/>
        </p:nvSpPr>
        <p:spPr bwMode="auto">
          <a:xfrm>
            <a:off x="755650" y="620713"/>
            <a:ext cx="7920038" cy="137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tr-TR" sz="2800" dirty="0" err="1">
                <a:solidFill>
                  <a:srgbClr val="FF0000"/>
                </a:solidFill>
                <a:cs typeface="Arial" charset="0"/>
              </a:rPr>
              <a:t>Fenilalanin</a:t>
            </a:r>
            <a:r>
              <a:rPr lang="tr-TR" sz="2800" dirty="0">
                <a:solidFill>
                  <a:srgbClr val="FF0000"/>
                </a:solidFill>
                <a:cs typeface="Arial" charset="0"/>
              </a:rPr>
              <a:t> </a:t>
            </a:r>
            <a:r>
              <a:rPr lang="tr-TR" sz="2800" dirty="0" err="1">
                <a:solidFill>
                  <a:srgbClr val="FF0000"/>
                </a:solidFill>
                <a:cs typeface="Arial" charset="0"/>
              </a:rPr>
              <a:t>hidroksilazda</a:t>
            </a:r>
            <a:r>
              <a:rPr lang="tr-TR" sz="2800" dirty="0">
                <a:solidFill>
                  <a:srgbClr val="FF0000"/>
                </a:solidFill>
                <a:cs typeface="Arial" charset="0"/>
              </a:rPr>
              <a:t> genetik bir </a:t>
            </a:r>
            <a:r>
              <a:rPr lang="tr-TR" sz="2800" dirty="0" err="1">
                <a:solidFill>
                  <a:srgbClr val="FF0000"/>
                </a:solidFill>
                <a:cs typeface="Arial" charset="0"/>
              </a:rPr>
              <a:t>defekt</a:t>
            </a:r>
            <a:r>
              <a:rPr lang="tr-TR" sz="2800" dirty="0">
                <a:solidFill>
                  <a:srgbClr val="FF0000"/>
                </a:solidFill>
                <a:cs typeface="Arial" charset="0"/>
              </a:rPr>
              <a:t> sonucunda </a:t>
            </a:r>
            <a:r>
              <a:rPr lang="tr-TR" sz="2800" b="1" dirty="0" err="1">
                <a:solidFill>
                  <a:srgbClr val="FF0000"/>
                </a:solidFill>
                <a:cs typeface="Arial" charset="0"/>
              </a:rPr>
              <a:t>fenilketonüri</a:t>
            </a:r>
            <a:r>
              <a:rPr lang="tr-TR" sz="2800" b="1" dirty="0">
                <a:solidFill>
                  <a:srgbClr val="FF0000"/>
                </a:solidFill>
                <a:cs typeface="Arial" charset="0"/>
              </a:rPr>
              <a:t> (PKÜ)</a:t>
            </a:r>
            <a:r>
              <a:rPr lang="tr-TR" sz="2800" dirty="0">
                <a:solidFill>
                  <a:srgbClr val="FF0000"/>
                </a:solidFill>
                <a:cs typeface="Arial" charset="0"/>
              </a:rPr>
              <a:t>  hastalığı meydana gelir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Slayt Numarası Yer Tutucusu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fld id="{77C16BCC-00D6-4C58-92D8-BAEFA2C21839}" type="slidenum">
              <a:rPr lang="tr-TR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t>16</a:t>
            </a:fld>
            <a:endParaRPr lang="tr-TR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222211" name="Text Box 2"/>
          <p:cNvSpPr txBox="1">
            <a:spLocks noChangeArrowheads="1"/>
          </p:cNvSpPr>
          <p:nvPr/>
        </p:nvSpPr>
        <p:spPr bwMode="auto">
          <a:xfrm>
            <a:off x="285720" y="0"/>
            <a:ext cx="8247093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Tx/>
              <a:buNone/>
              <a:tabLst>
                <a:tab pos="3949700" algn="l"/>
              </a:tabLst>
            </a:pPr>
            <a:r>
              <a:rPr lang="tr-TR" sz="3200" dirty="0" err="1"/>
              <a:t>Fenilketonüri</a:t>
            </a:r>
            <a:r>
              <a:rPr lang="tr-TR" sz="3200" dirty="0">
                <a:cs typeface="Arial" charset="0"/>
              </a:rPr>
              <a:t>, doğumda normal görünen </a:t>
            </a:r>
            <a:r>
              <a:rPr lang="tr-TR" sz="3200" dirty="0" smtClean="0">
                <a:cs typeface="Arial" charset="0"/>
              </a:rPr>
              <a:t>bebeklerde </a:t>
            </a:r>
            <a:r>
              <a:rPr lang="tr-TR" sz="3200" dirty="0">
                <a:cs typeface="Arial" charset="0"/>
              </a:rPr>
              <a:t>gelişme geriliği, beslenme güçlüğü ve ciddi kusmalar gibi özgün olmayan ilk belirtilerle ortaya çıkar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Slayt Numarası Yer Tutucusu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fld id="{4CE6292C-6F46-4FD0-805E-160CFAD0CF13}" type="slidenum">
              <a:rPr lang="tr-TR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t>17</a:t>
            </a:fld>
            <a:endParaRPr lang="tr-TR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225283" name="Text Box 2"/>
          <p:cNvSpPr txBox="1">
            <a:spLocks noChangeArrowheads="1"/>
          </p:cNvSpPr>
          <p:nvPr/>
        </p:nvSpPr>
        <p:spPr bwMode="auto">
          <a:xfrm>
            <a:off x="428596" y="571480"/>
            <a:ext cx="820896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tr-TR" dirty="0"/>
              <a:t>FKÜ de </a:t>
            </a:r>
            <a:r>
              <a:rPr lang="tr-TR" dirty="0" err="1" smtClean="0"/>
              <a:t>fenil</a:t>
            </a:r>
            <a:r>
              <a:rPr lang="tr-TR" dirty="0" smtClean="0"/>
              <a:t> </a:t>
            </a:r>
            <a:r>
              <a:rPr lang="tr-TR" dirty="0" err="1" smtClean="0"/>
              <a:t>alanin</a:t>
            </a:r>
            <a:r>
              <a:rPr lang="tr-TR" dirty="0" smtClean="0"/>
              <a:t> </a:t>
            </a:r>
            <a:r>
              <a:rPr lang="tr-TR" dirty="0"/>
              <a:t>birikir ve </a:t>
            </a:r>
            <a:r>
              <a:rPr lang="tr-TR" dirty="0" err="1"/>
              <a:t>normalda</a:t>
            </a:r>
            <a:r>
              <a:rPr lang="tr-TR" dirty="0"/>
              <a:t> çok az kullanılan bir yolakla idrarla atılan üç </a:t>
            </a:r>
            <a:r>
              <a:rPr lang="tr-TR" dirty="0" err="1"/>
              <a:t>metabolite</a:t>
            </a:r>
            <a:r>
              <a:rPr lang="tr-TR" dirty="0"/>
              <a:t> dönüşür: </a:t>
            </a:r>
            <a:r>
              <a:rPr lang="tr-TR" dirty="0" smtClean="0"/>
              <a:t>İ</a:t>
            </a:r>
            <a:r>
              <a:rPr lang="tr-TR" dirty="0" smtClean="0">
                <a:solidFill>
                  <a:srgbClr val="FF0000"/>
                </a:solidFill>
                <a:cs typeface="Arial" charset="0"/>
              </a:rPr>
              <a:t>drar </a:t>
            </a:r>
            <a:r>
              <a:rPr lang="tr-TR" dirty="0">
                <a:solidFill>
                  <a:srgbClr val="FF0000"/>
                </a:solidFill>
                <a:cs typeface="Arial" charset="0"/>
              </a:rPr>
              <a:t>ile büyük miktarlarda </a:t>
            </a:r>
            <a:r>
              <a:rPr lang="tr-TR" dirty="0" err="1">
                <a:solidFill>
                  <a:srgbClr val="FF0000"/>
                </a:solidFill>
                <a:cs typeface="Arial" charset="0"/>
              </a:rPr>
              <a:t>fenilpirüvat</a:t>
            </a:r>
            <a:r>
              <a:rPr lang="tr-TR" dirty="0">
                <a:solidFill>
                  <a:srgbClr val="FF0000"/>
                </a:solidFill>
                <a:cs typeface="Arial" charset="0"/>
              </a:rPr>
              <a:t>, </a:t>
            </a:r>
            <a:r>
              <a:rPr lang="tr-TR" dirty="0" err="1">
                <a:solidFill>
                  <a:srgbClr val="FF0000"/>
                </a:solidFill>
                <a:cs typeface="Arial" charset="0"/>
              </a:rPr>
              <a:t>fenillaktat</a:t>
            </a:r>
            <a:r>
              <a:rPr lang="tr-TR" dirty="0">
                <a:solidFill>
                  <a:srgbClr val="FF0000"/>
                </a:solidFill>
                <a:cs typeface="Arial" charset="0"/>
              </a:rPr>
              <a:t>, </a:t>
            </a:r>
            <a:r>
              <a:rPr lang="tr-TR" dirty="0" err="1">
                <a:solidFill>
                  <a:srgbClr val="FF0000"/>
                </a:solidFill>
                <a:cs typeface="Arial" charset="0"/>
              </a:rPr>
              <a:t>fenilasetat</a:t>
            </a:r>
            <a:r>
              <a:rPr lang="tr-TR" dirty="0">
                <a:solidFill>
                  <a:srgbClr val="FF0000"/>
                </a:solidFill>
                <a:cs typeface="Arial" charset="0"/>
              </a:rPr>
              <a:t> atılır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Slayt Numarası Yer Tutucusu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fld id="{8ACA1B91-B450-4E93-AC5C-314598E6B8F4}" type="slidenum">
              <a:rPr lang="tr-TR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t>18</a:t>
            </a:fld>
            <a:endParaRPr lang="tr-TR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228357" name="Rectangle 5"/>
          <p:cNvSpPr>
            <a:spLocks noChangeArrowheads="1"/>
          </p:cNvSpPr>
          <p:nvPr/>
        </p:nvSpPr>
        <p:spPr bwMode="auto">
          <a:xfrm>
            <a:off x="179388" y="4941888"/>
            <a:ext cx="457200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buNone/>
            </a:pPr>
            <a:r>
              <a:rPr lang="tr-TR" dirty="0" smtClean="0"/>
              <a:t>    </a:t>
            </a:r>
            <a:endParaRPr lang="tr-TR" dirty="0"/>
          </a:p>
        </p:txBody>
      </p:sp>
      <p:sp>
        <p:nvSpPr>
          <p:cNvPr id="7" name="6 Dikdörtgen"/>
          <p:cNvSpPr/>
          <p:nvPr/>
        </p:nvSpPr>
        <p:spPr>
          <a:xfrm>
            <a:off x="428596" y="571480"/>
            <a:ext cx="764386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tr-TR" dirty="0" err="1" smtClean="0">
                <a:cs typeface="Arial" charset="0"/>
              </a:rPr>
              <a:t>Fenilalanin</a:t>
            </a:r>
            <a:r>
              <a:rPr lang="tr-TR" dirty="0" smtClean="0">
                <a:cs typeface="Arial" charset="0"/>
              </a:rPr>
              <a:t> ve </a:t>
            </a:r>
            <a:r>
              <a:rPr lang="tr-TR" dirty="0" err="1" smtClean="0">
                <a:cs typeface="Arial" charset="0"/>
              </a:rPr>
              <a:t>metabolitlerinin</a:t>
            </a:r>
            <a:r>
              <a:rPr lang="tr-TR" dirty="0" smtClean="0">
                <a:cs typeface="Arial" charset="0"/>
              </a:rPr>
              <a:t> birikimi, hayatın erken evrelerinde beyin gelişimini bozarak zeka geriliğine yol açmaktadır</a:t>
            </a:r>
            <a:endParaRPr lang="tr-TR" dirty="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20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39629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20200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674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0"/>
            <a:ext cx="7772400" cy="1416050"/>
          </a:xfrm>
        </p:spPr>
        <p:txBody>
          <a:bodyPr/>
          <a:lstStyle/>
          <a:p>
            <a:r>
              <a:rPr lang="tr-TR" sz="3200"/>
              <a:t>Tirozin amino asitinden katekolaminlerin sentezi</a:t>
            </a:r>
          </a:p>
        </p:txBody>
      </p:sp>
      <p:sp>
        <p:nvSpPr>
          <p:cNvPr id="284675" name="Text Box 3"/>
          <p:cNvSpPr txBox="1">
            <a:spLocks noChangeArrowheads="1"/>
          </p:cNvSpPr>
          <p:nvPr/>
        </p:nvSpPr>
        <p:spPr bwMode="auto">
          <a:xfrm>
            <a:off x="285720" y="1000108"/>
            <a:ext cx="8858280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None/>
            </a:pPr>
            <a:r>
              <a:rPr lang="tr-TR" sz="3200" dirty="0" smtClean="0"/>
              <a:t>Amino asitlerin </a:t>
            </a:r>
            <a:r>
              <a:rPr lang="tr-TR" sz="3200" dirty="0" err="1" smtClean="0"/>
              <a:t>dekarboksilasyonu</a:t>
            </a:r>
            <a:r>
              <a:rPr lang="tr-TR" sz="3200" dirty="0" smtClean="0"/>
              <a:t> ile organizmada metabolizmayı </a:t>
            </a:r>
            <a:r>
              <a:rPr lang="tr-TR" sz="3200" dirty="0" err="1" smtClean="0"/>
              <a:t>regüle</a:t>
            </a:r>
            <a:r>
              <a:rPr lang="tr-TR" sz="3200" dirty="0" smtClean="0"/>
              <a:t> eden fonksiyonel grup olarak amin içeren </a:t>
            </a:r>
            <a:r>
              <a:rPr lang="tr-TR" sz="3200" dirty="0" err="1" smtClean="0"/>
              <a:t>kateşolaminler</a:t>
            </a:r>
            <a:r>
              <a:rPr lang="tr-TR" sz="3200" dirty="0" smtClean="0"/>
              <a:t> oluşur.</a:t>
            </a:r>
          </a:p>
          <a:p>
            <a:pPr>
              <a:spcBef>
                <a:spcPct val="50000"/>
              </a:spcBef>
              <a:buFontTx/>
              <a:buNone/>
            </a:pPr>
            <a:r>
              <a:rPr lang="tr-TR" sz="3200" b="1" dirty="0" smtClean="0">
                <a:solidFill>
                  <a:srgbClr val="FF0000"/>
                </a:solidFill>
                <a:latin typeface="+mj-lt"/>
              </a:rPr>
              <a:t>Adrenalin </a:t>
            </a:r>
            <a:r>
              <a:rPr lang="tr-TR" sz="3200" b="1" dirty="0">
                <a:solidFill>
                  <a:srgbClr val="FF0000"/>
                </a:solidFill>
                <a:latin typeface="+mj-lt"/>
              </a:rPr>
              <a:t>(epinefrin), </a:t>
            </a:r>
            <a:r>
              <a:rPr lang="tr-TR" sz="3200" b="1" dirty="0" err="1">
                <a:solidFill>
                  <a:srgbClr val="FF0000"/>
                </a:solidFill>
                <a:latin typeface="+mj-lt"/>
              </a:rPr>
              <a:t>noradrenalin</a:t>
            </a:r>
            <a:r>
              <a:rPr lang="tr-TR" sz="3200" b="1" dirty="0">
                <a:solidFill>
                  <a:srgbClr val="FF0000"/>
                </a:solidFill>
                <a:latin typeface="+mj-lt"/>
              </a:rPr>
              <a:t> (</a:t>
            </a:r>
            <a:r>
              <a:rPr lang="tr-TR" sz="3200" b="1" dirty="0" err="1">
                <a:solidFill>
                  <a:srgbClr val="FF0000"/>
                </a:solidFill>
                <a:latin typeface="+mj-lt"/>
              </a:rPr>
              <a:t>norepinefrin</a:t>
            </a:r>
            <a:r>
              <a:rPr lang="tr-TR" sz="3200" b="1" dirty="0">
                <a:solidFill>
                  <a:srgbClr val="FF0000"/>
                </a:solidFill>
                <a:latin typeface="+mj-lt"/>
              </a:rPr>
              <a:t>)</a:t>
            </a:r>
            <a:r>
              <a:rPr lang="tr-TR" sz="3200" dirty="0">
                <a:solidFill>
                  <a:srgbClr val="FF0000"/>
                </a:solidFill>
                <a:latin typeface="+mj-lt"/>
              </a:rPr>
              <a:t> ve </a:t>
            </a:r>
            <a:r>
              <a:rPr lang="tr-TR" sz="3200" b="1" dirty="0" err="1">
                <a:solidFill>
                  <a:srgbClr val="FF0000"/>
                </a:solidFill>
                <a:latin typeface="+mj-lt"/>
              </a:rPr>
              <a:t>dopamin</a:t>
            </a:r>
            <a:r>
              <a:rPr lang="tr-TR" sz="3200" dirty="0">
                <a:solidFill>
                  <a:srgbClr val="FF0000"/>
                </a:solidFill>
                <a:latin typeface="+mj-lt"/>
              </a:rPr>
              <a:t> </a:t>
            </a:r>
            <a:r>
              <a:rPr lang="tr-TR" sz="3200" dirty="0" err="1">
                <a:solidFill>
                  <a:srgbClr val="FF0000"/>
                </a:solidFill>
                <a:latin typeface="+mj-lt"/>
              </a:rPr>
              <a:t>katekolaminler</a:t>
            </a:r>
            <a:r>
              <a:rPr lang="tr-TR" sz="3200" dirty="0">
                <a:solidFill>
                  <a:srgbClr val="FF0000"/>
                </a:solidFill>
                <a:latin typeface="+mj-lt"/>
              </a:rPr>
              <a:t> olarak bilinir. 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46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4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8" decel="100000" fill="hold"/>
                                        <p:tgtEl>
                                          <p:spTgt spid="284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284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467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698" name="Text Box 2"/>
          <p:cNvSpPr txBox="1">
            <a:spLocks noChangeArrowheads="1"/>
          </p:cNvSpPr>
          <p:nvPr/>
        </p:nvSpPr>
        <p:spPr bwMode="auto">
          <a:xfrm>
            <a:off x="428596" y="1071546"/>
            <a:ext cx="7961339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tr-TR" sz="3200" b="1" dirty="0" err="1">
                <a:latin typeface="+mj-lt"/>
              </a:rPr>
              <a:t>Noradrenalin</a:t>
            </a:r>
            <a:r>
              <a:rPr lang="tr-TR" sz="3200" b="1" dirty="0">
                <a:latin typeface="+mj-lt"/>
              </a:rPr>
              <a:t>,</a:t>
            </a:r>
            <a:r>
              <a:rPr lang="tr-TR" sz="3200" dirty="0">
                <a:latin typeface="+mj-lt"/>
              </a:rPr>
              <a:t> santral sinir sisteminde </a:t>
            </a:r>
            <a:r>
              <a:rPr lang="tr-TR" sz="3200" dirty="0" err="1">
                <a:solidFill>
                  <a:srgbClr val="FF0000"/>
                </a:solidFill>
                <a:latin typeface="+mj-lt"/>
              </a:rPr>
              <a:t>nörotransmitter</a:t>
            </a:r>
            <a:r>
              <a:rPr lang="tr-TR" sz="3200" dirty="0">
                <a:latin typeface="+mj-lt"/>
              </a:rPr>
              <a:t> </a:t>
            </a:r>
            <a:r>
              <a:rPr lang="tr-TR" sz="3200" dirty="0" smtClean="0">
                <a:latin typeface="+mj-lt"/>
              </a:rPr>
              <a:t>olarak</a:t>
            </a:r>
          </a:p>
          <a:p>
            <a:pPr>
              <a:spcBef>
                <a:spcPct val="50000"/>
              </a:spcBef>
              <a:buFontTx/>
              <a:buNone/>
            </a:pPr>
            <a:r>
              <a:rPr lang="tr-TR" sz="3200" b="1" dirty="0" err="1" smtClean="0">
                <a:solidFill>
                  <a:srgbClr val="FF0000"/>
                </a:solidFill>
                <a:latin typeface="+mj-lt"/>
              </a:rPr>
              <a:t>Dopamin</a:t>
            </a:r>
            <a:r>
              <a:rPr lang="tr-TR" sz="3200" dirty="0" smtClean="0">
                <a:solidFill>
                  <a:srgbClr val="FF0000"/>
                </a:solidFill>
                <a:latin typeface="+mj-lt"/>
              </a:rPr>
              <a:t> </a:t>
            </a:r>
            <a:r>
              <a:rPr lang="tr-TR" sz="3200" dirty="0">
                <a:solidFill>
                  <a:srgbClr val="FF0000"/>
                </a:solidFill>
                <a:latin typeface="+mj-lt"/>
              </a:rPr>
              <a:t>inhibitör </a:t>
            </a:r>
            <a:r>
              <a:rPr lang="tr-TR" sz="3200" dirty="0" err="1">
                <a:solidFill>
                  <a:srgbClr val="FF0000"/>
                </a:solidFill>
                <a:latin typeface="+mj-lt"/>
              </a:rPr>
              <a:t>nörotransmitter</a:t>
            </a:r>
            <a:r>
              <a:rPr lang="tr-TR" sz="3200" dirty="0">
                <a:solidFill>
                  <a:srgbClr val="FF0000"/>
                </a:solidFill>
                <a:latin typeface="+mj-lt"/>
              </a:rPr>
              <a:t> </a:t>
            </a:r>
            <a:r>
              <a:rPr lang="tr-TR" sz="3200" dirty="0">
                <a:latin typeface="+mj-lt"/>
              </a:rPr>
              <a:t>olarak görev yapar. 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692150"/>
          </a:xfrm>
        </p:spPr>
        <p:txBody>
          <a:bodyPr/>
          <a:lstStyle/>
          <a:p>
            <a:r>
              <a:rPr lang="tr-TR" sz="2800"/>
              <a:t>Triptofan Metabolizması</a:t>
            </a:r>
            <a:endParaRPr lang="en-US" sz="2800"/>
          </a:p>
        </p:txBody>
      </p:sp>
      <p:pic>
        <p:nvPicPr>
          <p:cNvPr id="59398" name="Picture 6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17522" y="1052512"/>
            <a:ext cx="8588436" cy="5448321"/>
          </a:xfrm>
          <a:noFill/>
          <a:ln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93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8" decel="1000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0"/>
            <a:ext cx="8229600" cy="6858000"/>
          </a:xfrm>
        </p:spPr>
        <p:txBody>
          <a:bodyPr/>
          <a:lstStyle/>
          <a:p>
            <a:endParaRPr lang="tr-TR" dirty="0"/>
          </a:p>
          <a:p>
            <a:r>
              <a:rPr lang="tr-TR" dirty="0" err="1"/>
              <a:t>Triptofandan</a:t>
            </a:r>
            <a:r>
              <a:rPr lang="tr-TR" dirty="0"/>
              <a:t> </a:t>
            </a:r>
            <a:r>
              <a:rPr lang="tr-TR" dirty="0" err="1"/>
              <a:t>dekarboksilasyonla</a:t>
            </a:r>
            <a:r>
              <a:rPr lang="tr-TR" dirty="0"/>
              <a:t> </a:t>
            </a:r>
            <a:r>
              <a:rPr lang="tr-TR" dirty="0" err="1"/>
              <a:t>serotonin</a:t>
            </a:r>
            <a:r>
              <a:rPr lang="tr-TR" dirty="0"/>
              <a:t> (5-OH </a:t>
            </a:r>
            <a:r>
              <a:rPr lang="tr-TR" dirty="0" err="1"/>
              <a:t>triptamin</a:t>
            </a:r>
            <a:r>
              <a:rPr lang="tr-TR" dirty="0"/>
              <a:t>) meydana gelir.</a:t>
            </a:r>
          </a:p>
          <a:p>
            <a:r>
              <a:rPr lang="tr-TR" dirty="0" err="1" smtClean="0">
                <a:solidFill>
                  <a:srgbClr val="FF0000"/>
                </a:solidFill>
              </a:rPr>
              <a:t>Serotonin</a:t>
            </a:r>
            <a:r>
              <a:rPr lang="tr-TR" dirty="0" smtClean="0">
                <a:solidFill>
                  <a:srgbClr val="FF0000"/>
                </a:solidFill>
              </a:rPr>
              <a:t> </a:t>
            </a:r>
            <a:r>
              <a:rPr lang="tr-TR" dirty="0" err="1">
                <a:solidFill>
                  <a:srgbClr val="FF0000"/>
                </a:solidFill>
              </a:rPr>
              <a:t>nörotransmisyonda</a:t>
            </a:r>
            <a:r>
              <a:rPr lang="tr-TR" dirty="0">
                <a:solidFill>
                  <a:srgbClr val="FF0000"/>
                </a:solidFill>
              </a:rPr>
              <a:t> görevlidir</a:t>
            </a:r>
            <a:r>
              <a:rPr lang="tr-TR" dirty="0"/>
              <a:t>. </a:t>
            </a:r>
            <a:endParaRPr lang="tr-TR" dirty="0" smtClean="0"/>
          </a:p>
          <a:p>
            <a:r>
              <a:rPr lang="tr-TR" dirty="0" smtClean="0"/>
              <a:t>İnce </a:t>
            </a:r>
            <a:r>
              <a:rPr lang="tr-TR" dirty="0" err="1"/>
              <a:t>barsakta</a:t>
            </a:r>
            <a:r>
              <a:rPr lang="tr-TR" dirty="0"/>
              <a:t> sentezlenen </a:t>
            </a:r>
            <a:r>
              <a:rPr lang="tr-TR" dirty="0" err="1"/>
              <a:t>seratonin</a:t>
            </a:r>
            <a:r>
              <a:rPr lang="tr-TR" dirty="0"/>
              <a:t> </a:t>
            </a:r>
            <a:r>
              <a:rPr lang="tr-TR" dirty="0" err="1">
                <a:solidFill>
                  <a:srgbClr val="FF0000"/>
                </a:solidFill>
              </a:rPr>
              <a:t>intestinal</a:t>
            </a:r>
            <a:r>
              <a:rPr lang="tr-TR" dirty="0">
                <a:solidFill>
                  <a:srgbClr val="FF0000"/>
                </a:solidFill>
              </a:rPr>
              <a:t> </a:t>
            </a:r>
            <a:r>
              <a:rPr lang="tr-TR" dirty="0" err="1">
                <a:solidFill>
                  <a:srgbClr val="FF0000"/>
                </a:solidFill>
              </a:rPr>
              <a:t>peristaltizmi</a:t>
            </a:r>
            <a:r>
              <a:rPr lang="tr-TR" dirty="0">
                <a:solidFill>
                  <a:srgbClr val="FF0000"/>
                </a:solidFill>
              </a:rPr>
              <a:t> </a:t>
            </a:r>
            <a:r>
              <a:rPr lang="tr-TR" dirty="0" err="1">
                <a:solidFill>
                  <a:srgbClr val="FF0000"/>
                </a:solidFill>
              </a:rPr>
              <a:t>regüle</a:t>
            </a:r>
            <a:r>
              <a:rPr lang="tr-TR" dirty="0">
                <a:solidFill>
                  <a:srgbClr val="FF0000"/>
                </a:solidFill>
              </a:rPr>
              <a:t> eder. </a:t>
            </a:r>
            <a:endParaRPr lang="tr-TR" dirty="0" smtClean="0">
              <a:solidFill>
                <a:srgbClr val="FF0000"/>
              </a:solidFill>
            </a:endParaRPr>
          </a:p>
          <a:p>
            <a:r>
              <a:rPr lang="tr-TR" dirty="0" smtClean="0">
                <a:solidFill>
                  <a:srgbClr val="FF0000"/>
                </a:solidFill>
              </a:rPr>
              <a:t>Kuvvetli </a:t>
            </a:r>
            <a:r>
              <a:rPr lang="tr-TR" dirty="0" err="1">
                <a:solidFill>
                  <a:srgbClr val="FF0000"/>
                </a:solidFill>
              </a:rPr>
              <a:t>vazokonstriktördür</a:t>
            </a:r>
            <a:r>
              <a:rPr lang="tr-TR" dirty="0">
                <a:solidFill>
                  <a:srgbClr val="FF0000"/>
                </a:solidFill>
              </a:rPr>
              <a:t>. Kan basıncını </a:t>
            </a:r>
            <a:r>
              <a:rPr lang="tr-TR" dirty="0" err="1">
                <a:solidFill>
                  <a:srgbClr val="FF0000"/>
                </a:solidFill>
              </a:rPr>
              <a:t>regüle</a:t>
            </a:r>
            <a:r>
              <a:rPr lang="tr-TR" dirty="0">
                <a:solidFill>
                  <a:srgbClr val="FF0000"/>
                </a:solidFill>
              </a:rPr>
              <a:t> eder</a:t>
            </a:r>
            <a:r>
              <a:rPr lang="tr-TR" dirty="0" smtClean="0"/>
              <a:t>.</a:t>
            </a:r>
          </a:p>
          <a:p>
            <a:endParaRPr lang="tr-TR" dirty="0"/>
          </a:p>
          <a:p>
            <a:endParaRPr lang="tr-TR" dirty="0"/>
          </a:p>
          <a:p>
            <a:endParaRPr lang="tr-TR" dirty="0"/>
          </a:p>
          <a:p>
            <a:endParaRPr lang="tr-TR" dirty="0"/>
          </a:p>
          <a:p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596" y="428605"/>
            <a:ext cx="8229600" cy="5715040"/>
          </a:xfrm>
        </p:spPr>
        <p:txBody>
          <a:bodyPr/>
          <a:lstStyle/>
          <a:p>
            <a:r>
              <a:rPr lang="tr-TR" dirty="0" err="1"/>
              <a:t>Pineal</a:t>
            </a:r>
            <a:r>
              <a:rPr lang="tr-TR" dirty="0"/>
              <a:t> bez hayvanlarda karanlık-aydınlık </a:t>
            </a:r>
            <a:r>
              <a:rPr lang="tr-TR" dirty="0" err="1"/>
              <a:t>siklusunu</a:t>
            </a:r>
            <a:r>
              <a:rPr lang="tr-TR" dirty="0"/>
              <a:t> </a:t>
            </a:r>
            <a:r>
              <a:rPr lang="tr-TR" dirty="0" err="1"/>
              <a:t>regüle</a:t>
            </a:r>
            <a:r>
              <a:rPr lang="tr-TR" dirty="0"/>
              <a:t> eder. </a:t>
            </a:r>
            <a:r>
              <a:rPr lang="tr-TR" dirty="0" err="1"/>
              <a:t>Siklusta</a:t>
            </a:r>
            <a:r>
              <a:rPr lang="tr-TR" dirty="0"/>
              <a:t> </a:t>
            </a:r>
            <a:r>
              <a:rPr lang="tr-TR" dirty="0" err="1"/>
              <a:t>seratonin</a:t>
            </a:r>
            <a:r>
              <a:rPr lang="tr-TR" dirty="0"/>
              <a:t> ve melatonin artıp azalır. </a:t>
            </a:r>
            <a:endParaRPr lang="tr-TR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8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0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260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7158" y="2857496"/>
            <a:ext cx="8229600" cy="4525963"/>
          </a:xfrm>
        </p:spPr>
        <p:txBody>
          <a:bodyPr/>
          <a:lstStyle/>
          <a:p>
            <a:endParaRPr lang="tr-TR" dirty="0"/>
          </a:p>
        </p:txBody>
      </p:sp>
      <p:sp>
        <p:nvSpPr>
          <p:cNvPr id="260100" name="Rectangle 4"/>
          <p:cNvSpPr>
            <a:spLocks noChangeArrowheads="1"/>
          </p:cNvSpPr>
          <p:nvPr/>
        </p:nvSpPr>
        <p:spPr bwMode="auto">
          <a:xfrm>
            <a:off x="1371600" y="404813"/>
            <a:ext cx="7772400" cy="81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tr-TR" sz="4400" b="1">
                <a:solidFill>
                  <a:schemeClr val="tx2"/>
                </a:solidFill>
              </a:rPr>
              <a:t>Histidinin fonksiyonları</a:t>
            </a:r>
          </a:p>
        </p:txBody>
      </p:sp>
      <p:sp>
        <p:nvSpPr>
          <p:cNvPr id="260101" name="Rectangle 5"/>
          <p:cNvSpPr>
            <a:spLocks noChangeArrowheads="1"/>
          </p:cNvSpPr>
          <p:nvPr/>
        </p:nvSpPr>
        <p:spPr bwMode="auto">
          <a:xfrm>
            <a:off x="1187450" y="1844675"/>
            <a:ext cx="7769225" cy="123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/>
            <a:endParaRPr lang="tr-TR" sz="3200" dirty="0"/>
          </a:p>
        </p:txBody>
      </p:sp>
      <p:sp>
        <p:nvSpPr>
          <p:cNvPr id="9" name="8 Dikdörtgen"/>
          <p:cNvSpPr/>
          <p:nvPr/>
        </p:nvSpPr>
        <p:spPr>
          <a:xfrm>
            <a:off x="448995" y="2984101"/>
            <a:ext cx="650084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dirty="0" err="1" smtClean="0"/>
              <a:t>Karnozin</a:t>
            </a:r>
            <a:r>
              <a:rPr lang="tr-TR" dirty="0" smtClean="0"/>
              <a:t> ve </a:t>
            </a:r>
            <a:r>
              <a:rPr lang="tr-TR" dirty="0" err="1" smtClean="0"/>
              <a:t>anserin</a:t>
            </a:r>
            <a:r>
              <a:rPr lang="tr-TR" dirty="0" smtClean="0"/>
              <a:t> </a:t>
            </a:r>
            <a:r>
              <a:rPr lang="tr-TR" dirty="0" err="1" smtClean="0"/>
              <a:t>dipeptidlerini</a:t>
            </a:r>
            <a:r>
              <a:rPr lang="tr-TR" dirty="0" smtClean="0"/>
              <a:t> oluşturur</a:t>
            </a:r>
            <a:br>
              <a:rPr lang="tr-TR" dirty="0" smtClean="0"/>
            </a:br>
            <a:r>
              <a:rPr lang="tr-TR" dirty="0" err="1" smtClean="0"/>
              <a:t>Anserin</a:t>
            </a:r>
            <a:r>
              <a:rPr lang="tr-TR" dirty="0" smtClean="0"/>
              <a:t> hızlı kas kasılmasında</a:t>
            </a:r>
            <a:br>
              <a:rPr lang="tr-TR" dirty="0" smtClean="0"/>
            </a:br>
            <a:r>
              <a:rPr lang="tr-TR" dirty="0" smtClean="0"/>
              <a:t>etkilidir.</a:t>
            </a:r>
            <a:endParaRPr lang="tr-TR" dirty="0"/>
          </a:p>
        </p:txBody>
      </p:sp>
      <p:sp>
        <p:nvSpPr>
          <p:cNvPr id="10" name="9 Dikdörtgen"/>
          <p:cNvSpPr/>
          <p:nvPr/>
        </p:nvSpPr>
        <p:spPr>
          <a:xfrm>
            <a:off x="2357422" y="1428736"/>
            <a:ext cx="60007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dirty="0" smtClean="0"/>
              <a:t>Hemoglobin ve </a:t>
            </a:r>
            <a:r>
              <a:rPr lang="tr-TR" dirty="0" err="1" smtClean="0"/>
              <a:t>albumin</a:t>
            </a:r>
            <a:r>
              <a:rPr lang="tr-TR" dirty="0" smtClean="0"/>
              <a:t> </a:t>
            </a:r>
            <a:r>
              <a:rPr lang="tr-TR" dirty="0" err="1" smtClean="0"/>
              <a:t>histidince</a:t>
            </a:r>
            <a:r>
              <a:rPr lang="tr-TR" dirty="0" smtClean="0"/>
              <a:t> zengindir.</a:t>
            </a:r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r>
              <a:rPr lang="tr-TR" sz="3200" b="1"/>
              <a:t>Histidin</a:t>
            </a:r>
            <a:r>
              <a:rPr lang="tr-TR" sz="3200"/>
              <a:t/>
            </a:r>
            <a:br>
              <a:rPr lang="tr-TR" sz="3200"/>
            </a:br>
            <a:endParaRPr lang="en-US" sz="3200"/>
          </a:p>
        </p:txBody>
      </p:sp>
      <p:pic>
        <p:nvPicPr>
          <p:cNvPr id="61444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57200" y="1081088"/>
            <a:ext cx="8229600" cy="5270500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1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r-TR" sz="3600" b="1"/>
              <a:t>Serin, Glisin ve Treonin</a:t>
            </a:r>
            <a:endParaRPr lang="en-US" sz="3600" b="1"/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628775"/>
            <a:ext cx="8229600" cy="4525963"/>
          </a:xfrm>
        </p:spPr>
        <p:txBody>
          <a:bodyPr/>
          <a:lstStyle/>
          <a:p>
            <a:pPr>
              <a:lnSpc>
                <a:spcPct val="80000"/>
              </a:lnSpc>
              <a:buNone/>
            </a:pPr>
            <a:r>
              <a:rPr lang="tr-TR" sz="2400"/>
              <a:t/>
            </a:r>
            <a:br>
              <a:rPr lang="tr-TR" sz="2400"/>
            </a:br>
            <a:r>
              <a:rPr lang="tr-TR" sz="3600" b="1" smtClean="0">
                <a:solidFill>
                  <a:srgbClr val="E13715"/>
                </a:solidFill>
              </a:rPr>
              <a:t>Serin</a:t>
            </a:r>
            <a:r>
              <a:rPr lang="tr-TR" sz="2800" b="1" dirty="0">
                <a:solidFill>
                  <a:srgbClr val="E13715"/>
                </a:solidFill>
              </a:rPr>
              <a:t/>
            </a:r>
            <a:br>
              <a:rPr lang="tr-TR" sz="2800" b="1" dirty="0">
                <a:solidFill>
                  <a:srgbClr val="E13715"/>
                </a:solidFill>
              </a:rPr>
            </a:br>
            <a:endParaRPr lang="tr-TR" sz="2800" b="1" dirty="0">
              <a:solidFill>
                <a:srgbClr val="E13715"/>
              </a:solidFill>
            </a:endParaRPr>
          </a:p>
          <a:p>
            <a:pPr>
              <a:lnSpc>
                <a:spcPct val="80000"/>
              </a:lnSpc>
            </a:pPr>
            <a:r>
              <a:rPr lang="tr-TR" sz="2400" dirty="0" err="1">
                <a:solidFill>
                  <a:srgbClr val="FF0000"/>
                </a:solidFill>
              </a:rPr>
              <a:t>Fosfolipidlerin</a:t>
            </a:r>
            <a:r>
              <a:rPr lang="tr-TR" sz="2400" dirty="0">
                <a:solidFill>
                  <a:srgbClr val="FF0000"/>
                </a:solidFill>
              </a:rPr>
              <a:t> ve </a:t>
            </a:r>
            <a:r>
              <a:rPr lang="tr-TR" sz="2400" dirty="0" err="1">
                <a:solidFill>
                  <a:srgbClr val="FF0000"/>
                </a:solidFill>
              </a:rPr>
              <a:t>sistein’in</a:t>
            </a:r>
            <a:r>
              <a:rPr lang="tr-TR" sz="2400" dirty="0">
                <a:solidFill>
                  <a:srgbClr val="FF0000"/>
                </a:solidFill>
              </a:rPr>
              <a:t> sentezi </a:t>
            </a:r>
            <a:r>
              <a:rPr lang="tr-TR" sz="2400" dirty="0"/>
              <a:t>sırasında görevi vardır </a:t>
            </a:r>
            <a:endParaRPr lang="tr-TR" sz="2400" dirty="0" smtClean="0"/>
          </a:p>
          <a:p>
            <a:pPr>
              <a:lnSpc>
                <a:spcPct val="80000"/>
              </a:lnSpc>
            </a:pPr>
            <a:r>
              <a:rPr lang="tr-TR" sz="2400" dirty="0" smtClean="0"/>
              <a:t>FH</a:t>
            </a:r>
            <a:r>
              <a:rPr lang="tr-TR" sz="2400" baseline="-16000" dirty="0" smtClean="0"/>
              <a:t>4</a:t>
            </a:r>
            <a:r>
              <a:rPr lang="tr-TR" sz="2400" dirty="0" smtClean="0"/>
              <a:t> </a:t>
            </a:r>
            <a:r>
              <a:rPr lang="tr-TR" sz="2400" dirty="0" err="1"/>
              <a:t>koenzimlerinin</a:t>
            </a:r>
            <a:r>
              <a:rPr lang="tr-TR" sz="2400" dirty="0"/>
              <a:t> havuzunda </a:t>
            </a:r>
            <a:r>
              <a:rPr lang="tr-TR" sz="2400" dirty="0">
                <a:solidFill>
                  <a:srgbClr val="FF0000"/>
                </a:solidFill>
              </a:rPr>
              <a:t>1 C ünitelerinin aktivasyonunda rol oynar. </a:t>
            </a:r>
          </a:p>
          <a:p>
            <a:pPr>
              <a:lnSpc>
                <a:spcPct val="80000"/>
              </a:lnSpc>
              <a:buNone/>
            </a:pPr>
            <a:r>
              <a:rPr lang="tr-TR" sz="2400" b="1" dirty="0"/>
              <a:t/>
            </a:r>
            <a:br>
              <a:rPr lang="tr-TR" sz="2400" b="1" dirty="0"/>
            </a:br>
            <a:endParaRPr lang="tr-TR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Grp="1" noChangeArrowheads="1"/>
          </p:cNvSpPr>
          <p:nvPr>
            <p:ph type="title"/>
          </p:nvPr>
        </p:nvSpPr>
        <p:spPr>
          <a:xfrm>
            <a:off x="364951" y="-315416"/>
            <a:ext cx="8229600" cy="1143001"/>
          </a:xfrm>
        </p:spPr>
        <p:txBody>
          <a:bodyPr/>
          <a:lstStyle/>
          <a:p>
            <a:r>
              <a:rPr lang="tr-TR" sz="3600" dirty="0" err="1"/>
              <a:t>Glisin</a:t>
            </a:r>
            <a:r>
              <a:rPr lang="tr-TR" sz="3600" dirty="0"/>
              <a:t> </a:t>
            </a:r>
            <a:r>
              <a:rPr lang="tr-TR" sz="3600" dirty="0" err="1"/>
              <a:t>biyosentezi</a:t>
            </a:r>
            <a:endParaRPr lang="en-US" sz="3600" dirty="0"/>
          </a:p>
        </p:txBody>
      </p:sp>
      <p:sp>
        <p:nvSpPr>
          <p:cNvPr id="1157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620713"/>
            <a:ext cx="8229600" cy="5576887"/>
          </a:xfrm>
        </p:spPr>
        <p:txBody>
          <a:bodyPr/>
          <a:lstStyle/>
          <a:p>
            <a:r>
              <a:rPr lang="tr-TR" sz="2000" dirty="0" smtClean="0"/>
              <a:t> </a:t>
            </a:r>
            <a:endParaRPr lang="en-US" sz="2000" dirty="0"/>
          </a:p>
        </p:txBody>
      </p:sp>
      <p:pic>
        <p:nvPicPr>
          <p:cNvPr id="6" name="5 Resim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1857364"/>
            <a:ext cx="6858048" cy="350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57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57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57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715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>
          <a:xfrm>
            <a:off x="300538" y="60315"/>
            <a:ext cx="8229600" cy="1143001"/>
          </a:xfrm>
        </p:spPr>
        <p:txBody>
          <a:bodyPr/>
          <a:lstStyle/>
          <a:p>
            <a:r>
              <a:rPr lang="tr-TR" sz="4000" b="1" dirty="0" err="1"/>
              <a:t>Glisin</a:t>
            </a:r>
            <a:endParaRPr lang="en-US" sz="4000" b="1" dirty="0"/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42910" y="-2286040"/>
            <a:ext cx="8229600" cy="6453188"/>
          </a:xfrm>
        </p:spPr>
        <p:txBody>
          <a:bodyPr/>
          <a:lstStyle/>
          <a:p>
            <a:pPr>
              <a:tabLst>
                <a:tab pos="3409950" algn="l"/>
              </a:tabLst>
            </a:pPr>
            <a:endParaRPr lang="tr-TR" sz="2800" dirty="0" smtClean="0"/>
          </a:p>
          <a:p>
            <a:pPr marL="0" indent="0">
              <a:buNone/>
              <a:tabLst>
                <a:tab pos="3409950" algn="l"/>
              </a:tabLst>
            </a:pPr>
            <a:r>
              <a:rPr lang="tr-TR" sz="2800" dirty="0" smtClean="0"/>
              <a:t/>
            </a:r>
            <a:br>
              <a:rPr lang="tr-TR" sz="2800" dirty="0" smtClean="0"/>
            </a:br>
            <a:r>
              <a:rPr lang="tr-TR" sz="2800" dirty="0" smtClean="0"/>
              <a:t/>
            </a:r>
            <a:br>
              <a:rPr lang="tr-TR" sz="2800" dirty="0" smtClean="0"/>
            </a:br>
            <a:r>
              <a:rPr lang="tr-TR" sz="2800" dirty="0" smtClean="0"/>
              <a:t/>
            </a:r>
            <a:br>
              <a:rPr lang="tr-TR" sz="2800" dirty="0" smtClean="0"/>
            </a:br>
            <a:r>
              <a:rPr lang="tr-TR" sz="2800" dirty="0" smtClean="0"/>
              <a:t/>
            </a:r>
            <a:br>
              <a:rPr lang="tr-TR" sz="2800" dirty="0" smtClean="0"/>
            </a:br>
            <a:endParaRPr lang="tr-TR" sz="2800" dirty="0"/>
          </a:p>
          <a:p>
            <a:pPr>
              <a:tabLst>
                <a:tab pos="3409950" algn="l"/>
              </a:tabLst>
            </a:pPr>
            <a:endParaRPr lang="en-US" sz="28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071546"/>
            <a:ext cx="8001056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6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6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2" grpId="0"/>
      <p:bldP spid="6656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9637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468313" y="620713"/>
            <a:ext cx="8229600" cy="5861050"/>
          </a:xfrm>
        </p:spPr>
        <p:txBody>
          <a:bodyPr/>
          <a:lstStyle/>
          <a:p>
            <a:endParaRPr lang="tr-TR" dirty="0"/>
          </a:p>
        </p:txBody>
      </p:sp>
      <p:pic>
        <p:nvPicPr>
          <p:cNvPr id="39526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3" y="0"/>
            <a:ext cx="8943975" cy="689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981075"/>
          </a:xfrm>
        </p:spPr>
        <p:txBody>
          <a:bodyPr/>
          <a:lstStyle/>
          <a:p>
            <a:r>
              <a:rPr lang="tr-TR" sz="2800" b="1"/>
              <a:t>Kreatin</a:t>
            </a:r>
            <a:r>
              <a:rPr lang="tr-TR" sz="2800"/>
              <a:t/>
            </a:r>
            <a:br>
              <a:rPr lang="tr-TR" sz="2800"/>
            </a:br>
            <a:endParaRPr lang="en-US" sz="2800"/>
          </a:p>
        </p:txBody>
      </p:sp>
      <p:pic>
        <p:nvPicPr>
          <p:cNvPr id="39936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6388" y="666750"/>
            <a:ext cx="5991225" cy="552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30" name="Rectangle 2"/>
          <p:cNvSpPr>
            <a:spLocks noGrp="1" noChangeArrowheads="1"/>
          </p:cNvSpPr>
          <p:nvPr>
            <p:ph type="title"/>
          </p:nvPr>
        </p:nvSpPr>
        <p:spPr>
          <a:xfrm>
            <a:off x="472772" y="42818"/>
            <a:ext cx="8229600" cy="1143000"/>
          </a:xfrm>
        </p:spPr>
        <p:txBody>
          <a:bodyPr/>
          <a:lstStyle/>
          <a:p>
            <a:endParaRPr lang="tr-TR" dirty="0"/>
          </a:p>
        </p:txBody>
      </p:sp>
      <p:sp>
        <p:nvSpPr>
          <p:cNvPr id="406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78680" y="476672"/>
            <a:ext cx="8229600" cy="5217443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tr-TR" sz="2800" dirty="0"/>
          </a:p>
          <a:p>
            <a:pPr>
              <a:lnSpc>
                <a:spcPct val="80000"/>
              </a:lnSpc>
            </a:pPr>
            <a:r>
              <a:rPr lang="tr-TR" sz="2800" dirty="0"/>
              <a:t>Kasta ATP </a:t>
            </a:r>
            <a:r>
              <a:rPr lang="tr-TR" sz="2800" dirty="0" err="1"/>
              <a:t>nin</a:t>
            </a:r>
            <a:r>
              <a:rPr lang="tr-TR" sz="2800" dirty="0"/>
              <a:t> 5 katı konsantrasyonda </a:t>
            </a:r>
            <a:r>
              <a:rPr lang="tr-TR" sz="2800" dirty="0" err="1" smtClean="0"/>
              <a:t>fosfokreatin</a:t>
            </a:r>
            <a:r>
              <a:rPr lang="tr-TR" sz="2800" dirty="0" smtClean="0"/>
              <a:t> (</a:t>
            </a:r>
            <a:r>
              <a:rPr lang="tr-TR" sz="2800" dirty="0" err="1" smtClean="0"/>
              <a:t>kreatin</a:t>
            </a:r>
            <a:r>
              <a:rPr lang="tr-TR" sz="2800" dirty="0" smtClean="0"/>
              <a:t> fosfat) </a:t>
            </a:r>
            <a:r>
              <a:rPr lang="tr-TR" sz="2800" dirty="0"/>
              <a:t>vardır. Bu gerekli hallerde çabucak yüksek enerji bağını ADP ye transfer eder.</a:t>
            </a:r>
            <a:endParaRPr lang="en-US" sz="2800" dirty="0"/>
          </a:p>
          <a:p>
            <a:pPr>
              <a:lnSpc>
                <a:spcPct val="80000"/>
              </a:lnSpc>
            </a:pPr>
            <a:endParaRPr lang="tr-TR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7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07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0034" y="214290"/>
            <a:ext cx="8229600" cy="6048524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tr-TR" dirty="0" smtClean="0"/>
              <a:t>Kasın </a:t>
            </a:r>
            <a:r>
              <a:rPr lang="tr-TR" dirty="0"/>
              <a:t>kasılması sonucu hidroliz olan ATP </a:t>
            </a:r>
            <a:r>
              <a:rPr lang="tr-TR" dirty="0" err="1"/>
              <a:t>nin</a:t>
            </a:r>
            <a:r>
              <a:rPr lang="tr-TR" dirty="0"/>
              <a:t> terminal P grubu anında </a:t>
            </a:r>
            <a:r>
              <a:rPr lang="tr-TR" dirty="0" err="1"/>
              <a:t>fosfokreatin</a:t>
            </a:r>
            <a:r>
              <a:rPr lang="tr-TR" dirty="0"/>
              <a:t> tarafından tamamlanır</a:t>
            </a:r>
            <a:r>
              <a:rPr lang="tr-TR" dirty="0" smtClean="0"/>
              <a:t>.</a:t>
            </a:r>
          </a:p>
          <a:p>
            <a:pPr>
              <a:lnSpc>
                <a:spcPct val="90000"/>
              </a:lnSpc>
            </a:pPr>
            <a:endParaRPr lang="tr-TR" dirty="0"/>
          </a:p>
          <a:p>
            <a:pPr>
              <a:lnSpc>
                <a:spcPct val="90000"/>
              </a:lnSpc>
            </a:pPr>
            <a:r>
              <a:rPr lang="tr-TR" dirty="0" err="1" smtClean="0">
                <a:solidFill>
                  <a:srgbClr val="FF0000"/>
                </a:solidFill>
              </a:rPr>
              <a:t>Kreatin</a:t>
            </a:r>
            <a:r>
              <a:rPr lang="tr-TR" dirty="0" smtClean="0">
                <a:solidFill>
                  <a:srgbClr val="FF0000"/>
                </a:solidFill>
              </a:rPr>
              <a:t> </a:t>
            </a:r>
            <a:r>
              <a:rPr lang="tr-TR" dirty="0" err="1" smtClean="0">
                <a:solidFill>
                  <a:srgbClr val="FF0000"/>
                </a:solidFill>
              </a:rPr>
              <a:t>kasda</a:t>
            </a:r>
            <a:r>
              <a:rPr lang="tr-TR" dirty="0" smtClean="0">
                <a:solidFill>
                  <a:srgbClr val="FF0000"/>
                </a:solidFill>
              </a:rPr>
              <a:t> birikir, </a:t>
            </a:r>
            <a:r>
              <a:rPr lang="tr-TR" dirty="0" err="1" smtClean="0">
                <a:solidFill>
                  <a:srgbClr val="FF0000"/>
                </a:solidFill>
              </a:rPr>
              <a:t>burda</a:t>
            </a:r>
            <a:r>
              <a:rPr lang="tr-TR" dirty="0" smtClean="0">
                <a:solidFill>
                  <a:srgbClr val="FF0000"/>
                </a:solidFill>
              </a:rPr>
              <a:t> </a:t>
            </a:r>
            <a:r>
              <a:rPr lang="tr-TR" dirty="0" err="1" smtClean="0">
                <a:solidFill>
                  <a:srgbClr val="FF0000"/>
                </a:solidFill>
              </a:rPr>
              <a:t>kreatin</a:t>
            </a:r>
            <a:r>
              <a:rPr lang="tr-TR" dirty="0" smtClean="0">
                <a:solidFill>
                  <a:srgbClr val="FF0000"/>
                </a:solidFill>
              </a:rPr>
              <a:t> P a </a:t>
            </a:r>
            <a:r>
              <a:rPr lang="tr-TR" dirty="0" err="1" smtClean="0">
                <a:solidFill>
                  <a:srgbClr val="FF0000"/>
                </a:solidFill>
              </a:rPr>
              <a:t>fosforillenerek</a:t>
            </a:r>
            <a:r>
              <a:rPr lang="tr-TR" dirty="0" smtClean="0">
                <a:solidFill>
                  <a:srgbClr val="FF0000"/>
                </a:solidFill>
              </a:rPr>
              <a:t> yüksek enerji rezervuarı olarak görev yapar</a:t>
            </a:r>
            <a:r>
              <a:rPr lang="tr-TR" dirty="0" smtClean="0"/>
              <a:t>.</a:t>
            </a:r>
            <a:r>
              <a:rPr lang="en-US" dirty="0" smtClean="0"/>
              <a:t> </a:t>
            </a:r>
            <a:endParaRPr lang="tr-TR" dirty="0" smtClean="0"/>
          </a:p>
          <a:p>
            <a:pPr>
              <a:lnSpc>
                <a:spcPct val="90000"/>
              </a:lnSpc>
            </a:pPr>
            <a:endParaRPr lang="tr-TR" dirty="0" smtClean="0"/>
          </a:p>
          <a:p>
            <a:pPr>
              <a:lnSpc>
                <a:spcPct val="90000"/>
              </a:lnSpc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57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8828"/>
            <a:ext cx="8229600" cy="1143000"/>
          </a:xfrm>
        </p:spPr>
        <p:txBody>
          <a:bodyPr/>
          <a:lstStyle/>
          <a:p>
            <a:endParaRPr lang="tr-TR" dirty="0"/>
          </a:p>
        </p:txBody>
      </p:sp>
      <p:sp>
        <p:nvSpPr>
          <p:cNvPr id="408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4664" y="28828"/>
            <a:ext cx="8229600" cy="6524625"/>
          </a:xfrm>
        </p:spPr>
        <p:txBody>
          <a:bodyPr/>
          <a:lstStyle/>
          <a:p>
            <a:pPr>
              <a:lnSpc>
                <a:spcPct val="90000"/>
              </a:lnSpc>
            </a:pPr>
            <a:endParaRPr lang="tr-TR" sz="2400" dirty="0"/>
          </a:p>
          <a:p>
            <a:pPr>
              <a:lnSpc>
                <a:spcPct val="90000"/>
              </a:lnSpc>
            </a:pPr>
            <a:endParaRPr lang="tr-TR" sz="2400" dirty="0" smtClean="0"/>
          </a:p>
          <a:p>
            <a:pPr>
              <a:lnSpc>
                <a:spcPct val="90000"/>
              </a:lnSpc>
            </a:pPr>
            <a:r>
              <a:rPr lang="tr-TR" sz="2400" dirty="0" smtClean="0"/>
              <a:t>Kan </a:t>
            </a:r>
            <a:r>
              <a:rPr lang="tr-TR" sz="2400" dirty="0" err="1" smtClean="0"/>
              <a:t>kreatinin</a:t>
            </a:r>
            <a:r>
              <a:rPr lang="tr-TR" sz="2400" dirty="0" smtClean="0"/>
              <a:t> düzeyleri </a:t>
            </a:r>
            <a:r>
              <a:rPr lang="tr-TR" sz="2400" dirty="0" err="1" smtClean="0"/>
              <a:t>renal</a:t>
            </a:r>
            <a:r>
              <a:rPr lang="tr-TR" sz="2400" dirty="0" smtClean="0"/>
              <a:t> fonksiyonun bir indikatörüdür.</a:t>
            </a:r>
          </a:p>
          <a:p>
            <a:pPr>
              <a:lnSpc>
                <a:spcPct val="90000"/>
              </a:lnSpc>
            </a:pPr>
            <a:endParaRPr lang="tr-TR" sz="2400" dirty="0"/>
          </a:p>
          <a:p>
            <a:pPr>
              <a:lnSpc>
                <a:spcPct val="90000"/>
              </a:lnSpc>
            </a:pPr>
            <a:r>
              <a:rPr lang="tr-TR" sz="2400" dirty="0" err="1">
                <a:solidFill>
                  <a:srgbClr val="FF0000"/>
                </a:solidFill>
              </a:rPr>
              <a:t>Kreatinin</a:t>
            </a:r>
            <a:r>
              <a:rPr lang="tr-TR" sz="2400" dirty="0">
                <a:solidFill>
                  <a:srgbClr val="FF0000"/>
                </a:solidFill>
              </a:rPr>
              <a:t> </a:t>
            </a:r>
            <a:r>
              <a:rPr lang="tr-TR" sz="2400" dirty="0" err="1">
                <a:solidFill>
                  <a:srgbClr val="FF0000"/>
                </a:solidFill>
              </a:rPr>
              <a:t>ekskresyonu</a:t>
            </a:r>
            <a:r>
              <a:rPr lang="tr-TR" sz="2400" dirty="0">
                <a:solidFill>
                  <a:srgbClr val="FF0000"/>
                </a:solidFill>
              </a:rPr>
              <a:t> (</a:t>
            </a:r>
            <a:r>
              <a:rPr lang="tr-TR" sz="2400" dirty="0" smtClean="0">
                <a:solidFill>
                  <a:srgbClr val="FF0000"/>
                </a:solidFill>
              </a:rPr>
              <a:t>boşaltım) </a:t>
            </a:r>
            <a:r>
              <a:rPr lang="tr-TR" sz="2400" dirty="0">
                <a:solidFill>
                  <a:srgbClr val="FF0000"/>
                </a:solidFill>
              </a:rPr>
              <a:t>hem kas kütlesi hem de </a:t>
            </a:r>
            <a:r>
              <a:rPr lang="tr-TR" sz="2400" dirty="0" err="1">
                <a:solidFill>
                  <a:srgbClr val="FF0000"/>
                </a:solidFill>
              </a:rPr>
              <a:t>renal</a:t>
            </a:r>
            <a:r>
              <a:rPr lang="tr-TR" sz="2400" dirty="0">
                <a:solidFill>
                  <a:srgbClr val="FF0000"/>
                </a:solidFill>
              </a:rPr>
              <a:t> fonksiyon ölçümü olarak klinikte kullanılır</a:t>
            </a:r>
            <a:r>
              <a:rPr lang="tr-TR" sz="2400" dirty="0" smtClean="0"/>
              <a:t>.</a:t>
            </a:r>
          </a:p>
          <a:p>
            <a:pPr>
              <a:lnSpc>
                <a:spcPct val="90000"/>
              </a:lnSpc>
            </a:pPr>
            <a:endParaRPr lang="tr-TR" sz="2400" dirty="0" smtClean="0"/>
          </a:p>
          <a:p>
            <a:pPr>
              <a:lnSpc>
                <a:spcPct val="90000"/>
              </a:lnSpc>
            </a:pPr>
            <a:endParaRPr lang="tr-TR" sz="2400" dirty="0" smtClean="0"/>
          </a:p>
          <a:p>
            <a:pPr>
              <a:lnSpc>
                <a:spcPct val="90000"/>
              </a:lnSpc>
            </a:pP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8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468313" y="1241425"/>
            <a:ext cx="8229600" cy="5616575"/>
          </a:xfrm>
        </p:spPr>
        <p:txBody>
          <a:bodyPr/>
          <a:lstStyle/>
          <a:p>
            <a:endParaRPr lang="tr-TR"/>
          </a:p>
        </p:txBody>
      </p:sp>
      <p:pic>
        <p:nvPicPr>
          <p:cNvPr id="85000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75" y="1123950"/>
            <a:ext cx="6249988" cy="5734050"/>
          </a:xfrm>
          <a:prstGeom prst="rect">
            <a:avLst/>
          </a:prstGeom>
          <a:noFill/>
        </p:spPr>
      </p:pic>
      <p:sp>
        <p:nvSpPr>
          <p:cNvPr id="85001" name="Rectangle 9"/>
          <p:cNvSpPr>
            <a:spLocks noChangeArrowheads="1"/>
          </p:cNvSpPr>
          <p:nvPr/>
        </p:nvSpPr>
        <p:spPr bwMode="auto">
          <a:xfrm>
            <a:off x="1908175" y="188913"/>
            <a:ext cx="5184775" cy="641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buNone/>
            </a:pPr>
            <a:r>
              <a:rPr lang="tr-TR" sz="1800" dirty="0" smtClean="0">
                <a:solidFill>
                  <a:schemeClr val="tx2"/>
                </a:solidFill>
              </a:rPr>
              <a:t>                  </a:t>
            </a:r>
            <a:r>
              <a:rPr lang="tr-TR" sz="1800" u="sng" dirty="0">
                <a:solidFill>
                  <a:schemeClr val="tx2"/>
                </a:solidFill>
              </a:rPr>
              <a:t>Valin,</a:t>
            </a:r>
            <a:r>
              <a:rPr lang="tr-TR" sz="1800" u="sng" dirty="0" err="1">
                <a:solidFill>
                  <a:schemeClr val="tx2"/>
                </a:solidFill>
              </a:rPr>
              <a:t>Lösin</a:t>
            </a:r>
            <a:r>
              <a:rPr lang="tr-TR" sz="1800" u="sng" dirty="0">
                <a:solidFill>
                  <a:schemeClr val="tx2"/>
                </a:solidFill>
              </a:rPr>
              <a:t>, </a:t>
            </a:r>
            <a:r>
              <a:rPr lang="tr-TR" sz="1800" u="sng" dirty="0" err="1">
                <a:solidFill>
                  <a:schemeClr val="tx2"/>
                </a:solidFill>
              </a:rPr>
              <a:t>izolösin</a:t>
            </a:r>
            <a:r>
              <a:rPr lang="tr-TR" sz="1800" dirty="0">
                <a:solidFill>
                  <a:schemeClr val="tx2"/>
                </a:solidFill>
              </a:rPr>
              <a:t/>
            </a:r>
            <a:br>
              <a:rPr lang="tr-TR" sz="1800" dirty="0">
                <a:solidFill>
                  <a:schemeClr val="tx2"/>
                </a:solidFill>
              </a:rPr>
            </a:br>
            <a:r>
              <a:rPr lang="tr-TR" sz="1800" dirty="0">
                <a:solidFill>
                  <a:schemeClr val="tx2"/>
                </a:solidFill>
              </a:rPr>
              <a:t>            Dallı zincirli amino asitler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86023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1285860"/>
            <a:ext cx="6551612" cy="4229100"/>
          </a:xfrm>
          <a:prstGeom prst="rect">
            <a:avLst/>
          </a:prstGeom>
          <a:noFill/>
        </p:spPr>
      </p:pic>
      <p:sp>
        <p:nvSpPr>
          <p:cNvPr id="4" name="3 Dikdörtgen"/>
          <p:cNvSpPr/>
          <p:nvPr/>
        </p:nvSpPr>
        <p:spPr>
          <a:xfrm>
            <a:off x="285688" y="5583805"/>
            <a:ext cx="8858312" cy="1274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/>
            <a:r>
              <a:rPr lang="tr-TR" dirty="0" smtClean="0"/>
              <a:t>Katabolizmaları </a:t>
            </a:r>
            <a:r>
              <a:rPr lang="tr-TR" dirty="0" err="1" smtClean="0"/>
              <a:t>kasda</a:t>
            </a:r>
            <a:r>
              <a:rPr lang="tr-TR" dirty="0" smtClean="0"/>
              <a:t> başlar. ATP üretimi </a:t>
            </a:r>
            <a:r>
              <a:rPr lang="tr-TR" dirty="0" err="1" smtClean="0"/>
              <a:t>çin</a:t>
            </a:r>
            <a:r>
              <a:rPr lang="tr-TR" dirty="0" smtClean="0"/>
              <a:t> kullanılabilecek NADH ve FADH</a:t>
            </a:r>
            <a:r>
              <a:rPr lang="tr-TR" baseline="-25000" dirty="0" smtClean="0"/>
              <a:t>2</a:t>
            </a:r>
            <a:r>
              <a:rPr lang="tr-TR" dirty="0" smtClean="0"/>
              <a:t> açığa çıkarır.</a:t>
            </a:r>
          </a:p>
          <a:p>
            <a:pPr marL="342900" indent="-342900"/>
            <a:r>
              <a:rPr lang="tr-TR" b="1" dirty="0" smtClean="0">
                <a:solidFill>
                  <a:srgbClr val="FF0000"/>
                </a:solidFill>
              </a:rPr>
              <a:t>Açlıkta kas tarafından enerji için kullanılırlar</a:t>
            </a:r>
            <a:endParaRPr lang="tr-TR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-315913"/>
            <a:ext cx="8229600" cy="1143001"/>
          </a:xfrm>
        </p:spPr>
        <p:txBody>
          <a:bodyPr/>
          <a:lstStyle/>
          <a:p>
            <a:r>
              <a:rPr lang="tr-TR" sz="4000" b="1"/>
              <a:t/>
            </a:r>
            <a:br>
              <a:rPr lang="tr-TR" sz="4000" b="1"/>
            </a:br>
            <a:r>
              <a:rPr lang="tr-TR" sz="4000" b="1"/>
              <a:t>    </a:t>
            </a:r>
            <a:r>
              <a:rPr lang="tr-TR" sz="3600" b="1"/>
              <a:t>Lizin</a:t>
            </a:r>
            <a:br>
              <a:rPr lang="tr-TR" sz="3600" b="1"/>
            </a:br>
            <a:endParaRPr lang="en-US" sz="3600" b="1"/>
          </a:p>
        </p:txBody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5257800"/>
          </a:xfrm>
        </p:spPr>
        <p:txBody>
          <a:bodyPr/>
          <a:lstStyle/>
          <a:p>
            <a:endParaRPr lang="tr-TR" sz="4000"/>
          </a:p>
          <a:p>
            <a:endParaRPr lang="tr-TR" sz="4000"/>
          </a:p>
          <a:p>
            <a:endParaRPr lang="tr-TR" sz="4000"/>
          </a:p>
          <a:p>
            <a:endParaRPr lang="tr-TR" sz="4000"/>
          </a:p>
          <a:p>
            <a:endParaRPr lang="tr-TR" sz="4000"/>
          </a:p>
          <a:p>
            <a:endParaRPr lang="tr-TR" sz="4000"/>
          </a:p>
          <a:p>
            <a:endParaRPr lang="tr-TR" sz="4000"/>
          </a:p>
        </p:txBody>
      </p:sp>
      <p:sp>
        <p:nvSpPr>
          <p:cNvPr id="88069" name="Rectangle 5"/>
          <p:cNvSpPr>
            <a:spLocks noChangeArrowheads="1"/>
          </p:cNvSpPr>
          <p:nvPr/>
        </p:nvSpPr>
        <p:spPr bwMode="auto">
          <a:xfrm>
            <a:off x="214282" y="692150"/>
            <a:ext cx="10326718" cy="165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buFontTx/>
              <a:buNone/>
            </a:pPr>
            <a:r>
              <a:rPr lang="tr-TR" sz="2800" dirty="0" err="1" smtClean="0">
                <a:solidFill>
                  <a:srgbClr val="FF0000"/>
                </a:solidFill>
              </a:rPr>
              <a:t>Hidroksilizin</a:t>
            </a:r>
            <a:r>
              <a:rPr lang="tr-TR" sz="2800" dirty="0" smtClean="0">
                <a:solidFill>
                  <a:srgbClr val="FF0000"/>
                </a:solidFill>
              </a:rPr>
              <a:t> </a:t>
            </a:r>
            <a:r>
              <a:rPr lang="tr-TR" sz="2800" dirty="0" err="1">
                <a:solidFill>
                  <a:srgbClr val="FF0000"/>
                </a:solidFill>
              </a:rPr>
              <a:t>kollajen</a:t>
            </a:r>
            <a:r>
              <a:rPr lang="tr-TR" sz="2800" dirty="0">
                <a:solidFill>
                  <a:srgbClr val="FF0000"/>
                </a:solidFill>
              </a:rPr>
              <a:t> oluşumunda önemlidir</a:t>
            </a:r>
            <a:r>
              <a:rPr lang="tr-TR" sz="2800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15598</TotalTime>
  <Words>490</Words>
  <Application>Microsoft Office PowerPoint</Application>
  <PresentationFormat>Ekran Gösterisi (4:3)</PresentationFormat>
  <Paragraphs>98</Paragraphs>
  <Slides>37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37</vt:i4>
      </vt:variant>
    </vt:vector>
  </HeadingPairs>
  <TitlesOfParts>
    <vt:vector size="38" baseType="lpstr">
      <vt:lpstr>Default Design</vt:lpstr>
      <vt:lpstr>Amino Asit Metabolizması 2 </vt:lpstr>
      <vt:lpstr>Alanin</vt:lpstr>
      <vt:lpstr>Slayt 3</vt:lpstr>
      <vt:lpstr>S içeren amino asitlerin metabolizması  </vt:lpstr>
      <vt:lpstr>Sistein biyosentezi</vt:lpstr>
      <vt:lpstr>.  </vt:lpstr>
      <vt:lpstr>Slayt 7</vt:lpstr>
      <vt:lpstr>Sistein   </vt:lpstr>
      <vt:lpstr>METİYONİN </vt:lpstr>
      <vt:lpstr>Slayt 10</vt:lpstr>
      <vt:lpstr>Sistein ve metiyonin katabolizması</vt:lpstr>
      <vt:lpstr>Slayt 12</vt:lpstr>
      <vt:lpstr>Fenilalanin ve tirozinin fonksiyonları</vt:lpstr>
      <vt:lpstr>Slayt 14</vt:lpstr>
      <vt:lpstr>Slayt 15</vt:lpstr>
      <vt:lpstr>Slayt 16</vt:lpstr>
      <vt:lpstr>Slayt 17</vt:lpstr>
      <vt:lpstr>Slayt 18</vt:lpstr>
      <vt:lpstr>Slayt 19</vt:lpstr>
      <vt:lpstr>Tirozin amino asitinden katekolaminlerin sentezi</vt:lpstr>
      <vt:lpstr>Slayt 21</vt:lpstr>
      <vt:lpstr>Triptofan Metabolizması</vt:lpstr>
      <vt:lpstr>Slayt 23</vt:lpstr>
      <vt:lpstr>Slayt 24</vt:lpstr>
      <vt:lpstr>Slayt 25</vt:lpstr>
      <vt:lpstr>Histidin </vt:lpstr>
      <vt:lpstr>Serin, Glisin ve Treonin</vt:lpstr>
      <vt:lpstr>Glisin biyosentezi</vt:lpstr>
      <vt:lpstr>Glisin</vt:lpstr>
      <vt:lpstr>Slayt 30</vt:lpstr>
      <vt:lpstr>Kreatin </vt:lpstr>
      <vt:lpstr>Slayt 32</vt:lpstr>
      <vt:lpstr>Slayt 33</vt:lpstr>
      <vt:lpstr>Slayt 34</vt:lpstr>
      <vt:lpstr>Slayt 35</vt:lpstr>
      <vt:lpstr>Slayt 36</vt:lpstr>
      <vt:lpstr>     Lizin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Amino Asitlerin Biyosentez ve Degredasyonları</dc:title>
  <dc:creator>ankara</dc:creator>
  <cp:lastModifiedBy>bilgehand</cp:lastModifiedBy>
  <cp:revision>1232</cp:revision>
  <dcterms:created xsi:type="dcterms:W3CDTF">2008-06-16T10:38:24Z</dcterms:created>
  <dcterms:modified xsi:type="dcterms:W3CDTF">2018-02-20T09:10:18Z</dcterms:modified>
</cp:coreProperties>
</file>