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82" r:id="rId7"/>
    <p:sldId id="283" r:id="rId8"/>
    <p:sldId id="261" r:id="rId9"/>
    <p:sldId id="262" r:id="rId10"/>
    <p:sldId id="263" r:id="rId11"/>
    <p:sldId id="264" r:id="rId12"/>
    <p:sldId id="265" r:id="rId13"/>
    <p:sldId id="278" r:id="rId14"/>
    <p:sldId id="279" r:id="rId15"/>
    <p:sldId id="280" r:id="rId16"/>
    <p:sldId id="266" r:id="rId17"/>
    <p:sldId id="267" r:id="rId18"/>
    <p:sldId id="277" r:id="rId19"/>
    <p:sldId id="281" r:id="rId20"/>
    <p:sldId id="268" r:id="rId21"/>
    <p:sldId id="270" r:id="rId22"/>
    <p:sldId id="271" r:id="rId23"/>
    <p:sldId id="272" r:id="rId24"/>
    <p:sldId id="273" r:id="rId25"/>
    <p:sldId id="274" r:id="rId26"/>
    <p:sldId id="284" r:id="rId27"/>
    <p:sldId id="275" r:id="rId28"/>
    <p:sldId id="276" r:id="rId2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108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sebze yetiştiriciliği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Sayfa1!$A$2:$A$6</c:f>
              <c:strCache>
                <c:ptCount val="5"/>
                <c:pt idx="0">
                  <c:v>domates</c:v>
                </c:pt>
                <c:pt idx="1">
                  <c:v>hıyar</c:v>
                </c:pt>
                <c:pt idx="2">
                  <c:v>biber</c:v>
                </c:pt>
                <c:pt idx="3">
                  <c:v>patlıcan</c:v>
                </c:pt>
                <c:pt idx="4">
                  <c:v>diğer</c:v>
                </c:pt>
              </c:strCache>
            </c:strRef>
          </c:cat>
          <c:val>
            <c:numRef>
              <c:f>Sayfa1!$B$2:$B$6</c:f>
              <c:numCache>
                <c:formatCode>0%</c:formatCode>
                <c:ptCount val="5"/>
                <c:pt idx="0">
                  <c:v>0.47</c:v>
                </c:pt>
                <c:pt idx="1">
                  <c:v>0.32</c:v>
                </c:pt>
                <c:pt idx="2">
                  <c:v>0.09</c:v>
                </c:pt>
                <c:pt idx="3">
                  <c:v>7.0000000000000007E-2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17-44F0-B955-E7A8FE920B4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8F5D9-9953-4E94-8110-F9A1DCD745C1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A9E6D-5B92-45D0-9289-775F9874052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3119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A9E6D-5B92-45D0-9289-775F9874052E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9980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F3F90FD-A35D-4F77-ACA0-C7D0AE518424}" type="datetimeFigureOut">
              <a:rPr lang="tr-TR" smtClean="0"/>
              <a:t>28.08.2019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EB2FF33-8A08-4DB3-B590-2B94B9ED2528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4716016" y="3429000"/>
            <a:ext cx="3313355" cy="1702160"/>
          </a:xfrm>
        </p:spPr>
        <p:txBody>
          <a:bodyPr>
            <a:noAutofit/>
          </a:bodyPr>
          <a:lstStyle/>
          <a:p>
            <a:r>
              <a:rPr lang="tr-TR" sz="4400" b="1" dirty="0" smtClean="0"/>
              <a:t>Seralarda Üretimi Yapılan Bitki Türleri</a:t>
            </a:r>
            <a:endParaRPr lang="tr-TR" sz="4400" b="1" dirty="0"/>
          </a:p>
        </p:txBody>
      </p:sp>
    </p:spTree>
    <p:extLst>
      <p:ext uri="{BB962C8B-B14F-4D97-AF65-F5344CB8AC3E}">
        <p14:creationId xmlns:p14="http://schemas.microsoft.com/office/powerpoint/2010/main" val="192817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Ülkemizdeki seralarda;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% 96 sebze</a:t>
            </a:r>
          </a:p>
          <a:p>
            <a:r>
              <a:rPr lang="tr-TR" dirty="0" smtClean="0"/>
              <a:t>%3 kesme çiçek</a:t>
            </a:r>
          </a:p>
          <a:p>
            <a:r>
              <a:rPr lang="tr-TR" dirty="0" smtClean="0"/>
              <a:t>%1 meyve üretimi yapılmaktadır.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30478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1582748"/>
              </p:ext>
            </p:extLst>
          </p:nvPr>
        </p:nvGraphicFramePr>
        <p:xfrm>
          <a:off x="1042988" y="1556792"/>
          <a:ext cx="6777037" cy="4275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64947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SONY\Desktop\wm_normal_24765-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692696"/>
            <a:ext cx="3168352" cy="48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ONY\Desktop\sera_800_530_80_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19300"/>
            <a:ext cx="4644008" cy="307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502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SONY\Desktop\700d10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94357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Dikdörtgen"/>
          <p:cNvSpPr/>
          <p:nvPr/>
        </p:nvSpPr>
        <p:spPr>
          <a:xfrm>
            <a:off x="2411760" y="5613058"/>
            <a:ext cx="4032448" cy="43204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2"/>
                </a:solidFill>
              </a:rPr>
              <a:t>1 dönüm seradan 1 yılda 30-70 ton</a:t>
            </a:r>
            <a:endParaRPr lang="tr-T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541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523402"/>
              </p:ext>
            </p:extLst>
          </p:nvPr>
        </p:nvGraphicFramePr>
        <p:xfrm>
          <a:off x="1042988" y="2324100"/>
          <a:ext cx="6337324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4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4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7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Yetiştirme dönemi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Dikim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Hasat 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İlkbahar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Ocak-Şubat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Nisan-Temmuz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Sonbahar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Ağustos-Eylül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Kasım-Şubat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Tek ürün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Ekim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Şubat-Temmuz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940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Tek sıralı 100x50, 80x50, 90x40 cm</a:t>
            </a:r>
          </a:p>
          <a:p>
            <a:r>
              <a:rPr lang="tr-TR" dirty="0" smtClean="0"/>
              <a:t>Çift sıralı 60-40x120 cm, 60-50x100 cm</a:t>
            </a:r>
          </a:p>
          <a:p>
            <a:endParaRPr lang="tr-TR" dirty="0"/>
          </a:p>
          <a:p>
            <a:r>
              <a:rPr lang="tr-TR" dirty="0" smtClean="0"/>
              <a:t>Hasat; tek ürün yetiştiriciliğinde Şubat ayında başlar Temmuz ayına kadar sürer</a:t>
            </a:r>
          </a:p>
          <a:p>
            <a:r>
              <a:rPr lang="tr-TR" dirty="0" smtClean="0"/>
              <a:t>Sonbahar yetiştiriciliğinde Kasım-Şubat</a:t>
            </a:r>
          </a:p>
          <a:p>
            <a:r>
              <a:rPr lang="tr-TR" dirty="0" smtClean="0"/>
              <a:t>İlkbahar yetiştiriciliğinde Nisan-Temmuz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71397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esktop\c2a8c541-bd9f-4ffc-8adb-8dad700ccae5-444x33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6408712" cy="480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2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SONY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6712"/>
            <a:ext cx="4047410" cy="505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80728"/>
            <a:ext cx="346268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276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esktop\0.20090422132147.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3"/>
            <a:ext cx="6624736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294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ONY\Desktop\indi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7"/>
            <a:ext cx="3168352" cy="457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ONY\Desktop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16832"/>
            <a:ext cx="2901241" cy="387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909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ONY\Desktop\DSCN1050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192688" cy="464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Dikdörtgen"/>
          <p:cNvSpPr/>
          <p:nvPr/>
        </p:nvSpPr>
        <p:spPr>
          <a:xfrm>
            <a:off x="2727792" y="6045106"/>
            <a:ext cx="4032448" cy="43204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2"/>
                </a:solidFill>
              </a:rPr>
              <a:t>8-10 ton/da</a:t>
            </a:r>
            <a:endParaRPr lang="tr-T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49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43608" y="1412776"/>
            <a:ext cx="6777201" cy="4419853"/>
          </a:xfrm>
        </p:spPr>
        <p:txBody>
          <a:bodyPr/>
          <a:lstStyle/>
          <a:p>
            <a:r>
              <a:rPr lang="tr-TR" dirty="0" smtClean="0"/>
              <a:t>Hıyar fidelerini dikmeden önce sera toprağının dikime hazır hale getirilmesi gerekir.</a:t>
            </a:r>
          </a:p>
          <a:p>
            <a:r>
              <a:rPr lang="tr-TR" dirty="0" smtClean="0"/>
              <a:t>Bir önceki yetiştirme döneminden kalan bitkiler seradan uzaklaştırılır.</a:t>
            </a:r>
          </a:p>
          <a:p>
            <a:r>
              <a:rPr lang="tr-TR" dirty="0" smtClean="0"/>
              <a:t>Sera toprağı sürülür</a:t>
            </a:r>
          </a:p>
          <a:p>
            <a:r>
              <a:rPr lang="tr-TR" dirty="0" smtClean="0"/>
              <a:t>Şeffaf plastik malçla kaplanarak </a:t>
            </a:r>
            <a:r>
              <a:rPr lang="tr-TR" dirty="0" err="1" smtClean="0"/>
              <a:t>solarizasyon</a:t>
            </a:r>
            <a:r>
              <a:rPr lang="tr-TR" dirty="0" smtClean="0"/>
              <a:t> işlemi gerçekleştirilir. 2 ay.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3136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0424600"/>
              </p:ext>
            </p:extLst>
          </p:nvPr>
        </p:nvGraphicFramePr>
        <p:xfrm>
          <a:off x="1042988" y="2324100"/>
          <a:ext cx="6777036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4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4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42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Yetiştirme dönemi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Tohum</a:t>
                      </a:r>
                      <a:r>
                        <a:rPr lang="tr-TR" baseline="0" dirty="0" smtClean="0"/>
                        <a:t> ekimi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Fide dikimi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Hasat 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İlkbahar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Aralık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Şubat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Mart-Temmuz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Sonbahar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Ağustos-Eylül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Ekim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Ocak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Tek ürün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Ekim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Kasım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Ocak-Temmuz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3465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tr-TR" dirty="0" smtClean="0"/>
              <a:t>Dikim</a:t>
            </a:r>
          </a:p>
          <a:p>
            <a:r>
              <a:rPr lang="tr-TR" dirty="0" smtClean="0"/>
              <a:t>Tek sıralı (40x100 cm)</a:t>
            </a:r>
          </a:p>
          <a:p>
            <a:r>
              <a:rPr lang="tr-TR" dirty="0" smtClean="0"/>
              <a:t>Çift sıralı (40-60x120 cm)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78297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esktop\indir (2)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3983022" cy="53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ONY\Desktop\indir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6"/>
            <a:ext cx="368575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Dikdörtgen"/>
          <p:cNvSpPr/>
          <p:nvPr/>
        </p:nvSpPr>
        <p:spPr>
          <a:xfrm>
            <a:off x="2727792" y="6045106"/>
            <a:ext cx="4032448" cy="432048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2"/>
                </a:solidFill>
              </a:rPr>
              <a:t>2-5 ton/da</a:t>
            </a:r>
            <a:endParaRPr lang="tr-TR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778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ONY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80728"/>
            <a:ext cx="372161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324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Örtü altında biber tarımı genel olarak tek ürün dönemi olarak yapılmakta ancak İlkbahar ve Sonbahar dönemlerinde de yapılabilmektedir.</a:t>
            </a:r>
          </a:p>
          <a:p>
            <a:r>
              <a:rPr lang="tr-TR" dirty="0" smtClean="0"/>
              <a:t>Tek ürün ve sonbahar dönemi için tohum ekimi 10 Temmuz-10 Eylül</a:t>
            </a:r>
          </a:p>
          <a:p>
            <a:r>
              <a:rPr lang="tr-TR" dirty="0" smtClean="0"/>
              <a:t>İlkbahar dönemi için 15 Kasım-30 Aralık</a:t>
            </a:r>
          </a:p>
          <a:p>
            <a:r>
              <a:rPr lang="tr-TR" dirty="0" smtClean="0"/>
              <a:t>Tek sıralı dikimde 40x100 cm</a:t>
            </a:r>
          </a:p>
          <a:p>
            <a:r>
              <a:rPr lang="tr-TR" dirty="0" smtClean="0"/>
              <a:t>Çift sıralı dikimde 50-60x90 cm</a:t>
            </a:r>
          </a:p>
          <a:p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850947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Hasat zamanı dikimden 45-70 gün sonra </a:t>
            </a:r>
            <a:r>
              <a:rPr lang="tr-TR" dirty="0" smtClean="0"/>
              <a:t>gerçekleşir.</a:t>
            </a:r>
          </a:p>
          <a:p>
            <a:r>
              <a:rPr lang="tr-TR" dirty="0" smtClean="0"/>
              <a:t>Sonbahar dönemi hasat Kasım ayında başlar ve Ocak ayına kadar sürer, Haziran ayına kadar sürdürülmesiyle tek ürün yetiştirilmiş olur.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51470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ONY\Desktop\indir (4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5341"/>
            <a:ext cx="3096344" cy="413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SONY\Desktop\indir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6712"/>
            <a:ext cx="3334325" cy="481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ONY\Desktop\indir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68834"/>
            <a:ext cx="2304256" cy="19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kdörtgen 1"/>
          <p:cNvSpPr/>
          <p:nvPr/>
        </p:nvSpPr>
        <p:spPr>
          <a:xfrm>
            <a:off x="4254485" y="6110348"/>
            <a:ext cx="1499128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pPr algn="ctr"/>
            <a:r>
              <a:rPr lang="tr-TR" b="1" dirty="0" smtClean="0">
                <a:solidFill>
                  <a:schemeClr val="tx2"/>
                </a:solidFill>
              </a:rPr>
              <a:t>6-12 </a:t>
            </a:r>
            <a:r>
              <a:rPr lang="tr-TR" b="1" dirty="0">
                <a:solidFill>
                  <a:schemeClr val="tx2"/>
                </a:solidFill>
              </a:rPr>
              <a:t>ton/da</a:t>
            </a:r>
          </a:p>
        </p:txBody>
      </p:sp>
    </p:spTree>
    <p:extLst>
      <p:ext uri="{BB962C8B-B14F-4D97-AF65-F5344CB8AC3E}">
        <p14:creationId xmlns:p14="http://schemas.microsoft.com/office/powerpoint/2010/main" val="2338835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ONY\Desktop\japon-sebze-fabrikasi-seri-uretim-yapiyor,2,c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128792" cy="501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007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ONY\Desktop\b-399704-Marul_tarl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SONY\Desktop\130420092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614" y="3356992"/>
            <a:ext cx="4075535" cy="305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7479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ONY\Desktop\a01dsc03827g4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6696744" cy="446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489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SONY\Desktop\130311111950-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2" y="2996952"/>
            <a:ext cx="393643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SONY\Desktop\topraksiz-uretilen-cilekte-ilk-hasat-IHA-20130119AW000485-2-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04" y="908720"/>
            <a:ext cx="4116710" cy="309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5404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esktop\ser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47" y="188640"/>
            <a:ext cx="412845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NY\Desktop\20130908_7702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56992"/>
            <a:ext cx="62865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3795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esktop\dersler\örtü altı uygulama\fotoğraflar1\turkiyenin_en_erkenci_can_erigi_erdemlide_yetistirildi_h945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83379"/>
            <a:ext cx="7272808" cy="544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071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esktop\bafra5f3c7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54"/>
            <a:ext cx="4104455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ONY\Desktop\seralar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05692"/>
            <a:ext cx="4089499" cy="306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9292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NY\Desktop\mamak-coplugu-orkidelerle-suslendi-CHA-1024404-1-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6480720" cy="441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960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209</TotalTime>
  <Words>227</Words>
  <Application>Microsoft Office PowerPoint</Application>
  <PresentationFormat>Ekran Gösterisi (4:3)</PresentationFormat>
  <Paragraphs>59</Paragraphs>
  <Slides>28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2" baseType="lpstr">
      <vt:lpstr>Calibri</vt:lpstr>
      <vt:lpstr>Century Gothic</vt:lpstr>
      <vt:lpstr>Wingdings 2</vt:lpstr>
      <vt:lpstr>Austin</vt:lpstr>
      <vt:lpstr>Seralarda Üretimi Yapılan Bitki Türleri</vt:lpstr>
      <vt:lpstr>Ülkemizdeki seralarda;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Seralarda Üretimi Yapılan Bitki Türleri</dc:title>
  <dc:creator>SONY</dc:creator>
  <cp:lastModifiedBy>Köksal</cp:lastModifiedBy>
  <cp:revision>15</cp:revision>
  <dcterms:created xsi:type="dcterms:W3CDTF">2014-03-02T16:25:08Z</dcterms:created>
  <dcterms:modified xsi:type="dcterms:W3CDTF">2019-08-28T12:30:30Z</dcterms:modified>
</cp:coreProperties>
</file>