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56" r:id="rId2"/>
    <p:sldId id="262" r:id="rId3"/>
    <p:sldId id="257" r:id="rId4"/>
    <p:sldId id="263" r:id="rId5"/>
    <p:sldId id="258" r:id="rId6"/>
    <p:sldId id="259" r:id="rId7"/>
    <p:sldId id="260" r:id="rId8"/>
    <p:sldId id="261" r:id="rId9"/>
    <p:sldId id="269" r:id="rId10"/>
    <p:sldId id="270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EDDF"/>
    <a:srgbClr val="E8EADA"/>
    <a:srgbClr val="E3E5D1"/>
    <a:srgbClr val="EFEAA7"/>
    <a:srgbClr val="FFFFCC"/>
    <a:srgbClr val="2503CF"/>
    <a:srgbClr val="93554B"/>
    <a:srgbClr val="9B01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71" autoAdjust="0"/>
    <p:restoredTop sz="92905" autoAdjust="0"/>
  </p:normalViewPr>
  <p:slideViewPr>
    <p:cSldViewPr>
      <p:cViewPr varScale="1">
        <p:scale>
          <a:sx n="108" d="100"/>
          <a:sy n="108" d="100"/>
        </p:scale>
        <p:origin x="183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DEDEDE">
                  <a:shade val="90000"/>
                </a:srgbClr>
              </a:solidFill>
            </a:endParaRPr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DEDEDE">
                  <a:shade val="90000"/>
                </a:srgbClr>
              </a:solidFill>
            </a:endParaRPr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4D4D4"/>
                </a:solidFill>
              </a:defRPr>
            </a:lvl1pPr>
          </a:lstStyle>
          <a:p>
            <a:fld id="{3B5FBC7F-60B6-43F8-BE43-4D3BC6240390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5363279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398DE7-1FB6-4ADC-A222-0243D53A3167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076538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DEDEDE">
                  <a:shade val="90000"/>
                </a:srgb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DEDEDE">
                  <a:shade val="90000"/>
                </a:srgb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4D4D4"/>
                </a:solidFill>
              </a:defRPr>
            </a:lvl1pPr>
          </a:lstStyle>
          <a:p>
            <a:fld id="{5E27872F-5C0C-4B47-9B1A-AFA21ACFBDC9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23701879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5A1955-A6CB-4A61-ABE3-792DD45F2108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781238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D4A4B7-FFDB-44C0-8C90-6EAAE4FBC093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942778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2D7CA4-4909-482C-8BCF-E91ADB600745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330857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39FFF-B44C-468D-A62D-CE7B2D999FAB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271808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698609-133A-40D3-B637-446EC9734867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569149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3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14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15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Constantia"/>
              <a:cs typeface="Arial" panose="020B0604020202020204" pitchFamily="34" charset="0"/>
            </a:endParaRPr>
          </a:p>
        </p:txBody>
      </p:sp>
      <p:sp>
        <p:nvSpPr>
          <p:cNvPr id="8" name="16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Constantia"/>
              <a:cs typeface="Arial" panose="020B0604020202020204" pitchFamily="34" charset="0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651C2C78-CAE2-4047-AB4F-7EBD5D3ECA03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1601845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3F72B-4A79-4545-B2D4-CF92AA885D88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961176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562F9-07B9-4215-BCC1-A7EE15DE9DCA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801272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Constantia"/>
              <a:cs typeface="Arial" panose="020B0604020202020204" pitchFamily="34" charset="0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Constantia"/>
              <a:cs typeface="Arial" panose="020B0604020202020204" pitchFamily="34" charset="0"/>
            </a:endParaRPr>
          </a:p>
        </p:txBody>
      </p:sp>
      <p:sp>
        <p:nvSpPr>
          <p:cNvPr id="4100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en-US" smtClean="0"/>
              <a:t>Asıl başlık stili için tıklatın</a:t>
            </a:r>
            <a:endParaRPr lang="en-US" altLang="en-US" smtClean="0"/>
          </a:p>
        </p:txBody>
      </p:sp>
      <p:sp>
        <p:nvSpPr>
          <p:cNvPr id="4101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en-US" smtClean="0"/>
              <a:t>Asıl metin stillerini düzenlemek için tıklatın</a:t>
            </a:r>
          </a:p>
          <a:p>
            <a:pPr lvl="1"/>
            <a:r>
              <a:rPr lang="tr-TR" altLang="en-US" smtClean="0"/>
              <a:t>İkinci düzey</a:t>
            </a:r>
          </a:p>
          <a:p>
            <a:pPr lvl="2"/>
            <a:r>
              <a:rPr lang="tr-TR" altLang="en-US" smtClean="0"/>
              <a:t>Üçüncü düzey</a:t>
            </a:r>
          </a:p>
          <a:p>
            <a:pPr lvl="3"/>
            <a:r>
              <a:rPr lang="tr-TR" altLang="en-US" smtClean="0"/>
              <a:t>Dördüncü düzey</a:t>
            </a:r>
          </a:p>
          <a:p>
            <a:pPr lvl="4"/>
            <a:r>
              <a:rPr lang="tr-TR" altLang="en-US" smtClean="0"/>
              <a:t>Beşinci düzey</a:t>
            </a:r>
            <a:endParaRPr lang="en-US" alt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tr-TR">
              <a:solidFill>
                <a:srgbClr val="424456">
                  <a:shade val="90000"/>
                </a:srgbClr>
              </a:solidFill>
            </a:endParaRPr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3F4052"/>
                </a:solidFill>
              </a:defRPr>
            </a:lvl1pPr>
          </a:lstStyle>
          <a:p>
            <a:fld id="{5E67BC9F-69E3-407D-9530-6613ECB19B33}" type="slidenum">
              <a:rPr lang="tr-TR" altLang="en-US" smtClean="0">
                <a:cs typeface="Arial" panose="020B0604020202020204" pitchFamily="34" charset="0"/>
              </a:rPr>
              <a:pPr/>
              <a:t>‹#›</a:t>
            </a:fld>
            <a:endParaRPr lang="tr-TR" altLang="en-US" smtClean="0">
              <a:cs typeface="Arial" panose="020B0604020202020204" pitchFamily="34" charset="0"/>
            </a:endParaRPr>
          </a:p>
        </p:txBody>
      </p:sp>
      <p:grpSp>
        <p:nvGrpSpPr>
          <p:cNvPr id="4105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2330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04DA3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A04DA3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C4652D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914400" y="1981200"/>
            <a:ext cx="4557658" cy="64633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tr-TR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DRENAJ ETÜTLERİ</a:t>
            </a:r>
            <a:endParaRPr lang="tr-TR" sz="3600" b="1" dirty="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505200" y="3657600"/>
            <a:ext cx="407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sz="2800" b="1" i="1" dirty="0"/>
              <a:t>Prof</a:t>
            </a:r>
            <a:r>
              <a:rPr lang="tr-TR" sz="2800" b="1" i="1" dirty="0" smtClean="0"/>
              <a:t>. Dr</a:t>
            </a:r>
            <a:r>
              <a:rPr lang="tr-TR" sz="2800" b="1" i="1" dirty="0"/>
              <a:t>. Ahmet ÖZTÜRK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514600" y="685800"/>
            <a:ext cx="26837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sz="2800" b="1" i="1" dirty="0" smtClean="0">
                <a:solidFill>
                  <a:srgbClr val="2503CF"/>
                </a:solidFill>
              </a:rPr>
              <a:t>Drenaj kriterleri</a:t>
            </a:r>
            <a:endParaRPr lang="tr-TR" sz="2800" b="1" i="1" dirty="0">
              <a:solidFill>
                <a:srgbClr val="2503CF"/>
              </a:solidFill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683568" y="2358172"/>
            <a:ext cx="741682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Sulama alanlarında tesis edilen drenaj sistemlerinin etkinliği ve uzun süre hizmet etmeleri, etüt, planlama ve projeleme aşamalarındaki çalışmaların doğruluk ölçülerine bağlıdır. Özellikle arazi ve </a:t>
            </a:r>
            <a:r>
              <a:rPr kumimoji="0" lang="tr-TR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laboratuvar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koşullarında elde edilerek drenaj sistemlerinin projelenmesinde kullanılacak olan bu verilere 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drenaj kriterleri 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denir.</a:t>
            </a:r>
            <a:endParaRPr kumimoji="0" lang="tr-TR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251520" y="1196752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tr-TR" b="1" dirty="0" smtClean="0"/>
              <a:t>Drenaj çalışmalarında öncelikle mevcut bilgilerin toplanmasını amaçlayan bir ön çalışma yapılır. </a:t>
            </a:r>
            <a:r>
              <a:rPr lang="tr-TR" b="1" dirty="0" smtClean="0">
                <a:solidFill>
                  <a:srgbClr val="FF0000"/>
                </a:solidFill>
              </a:rPr>
              <a:t>Ön çalışma iki aşamalı </a:t>
            </a:r>
            <a:r>
              <a:rPr lang="tr-TR" b="1" dirty="0" smtClean="0"/>
              <a:t>olarak yürütülür. </a:t>
            </a:r>
            <a:r>
              <a:rPr lang="tr-TR" b="1" dirty="0" smtClean="0">
                <a:solidFill>
                  <a:srgbClr val="FF0000"/>
                </a:solidFill>
              </a:rPr>
              <a:t>Birinci aşamada araziye gitmeden, arazi hakkında mevcut veriler toplanır, ikinci aşamada ise, yeterli olmayan ve bulunamayan veriler, arazide ve </a:t>
            </a:r>
            <a:r>
              <a:rPr lang="tr-TR" b="1" dirty="0" err="1" smtClean="0">
                <a:solidFill>
                  <a:srgbClr val="FF0000"/>
                </a:solidFill>
              </a:rPr>
              <a:t>laboratuvarda</a:t>
            </a:r>
            <a:r>
              <a:rPr lang="tr-TR" b="1" dirty="0" smtClean="0">
                <a:solidFill>
                  <a:srgbClr val="FF0000"/>
                </a:solidFill>
              </a:rPr>
              <a:t> yapılan çalışmalarla sağlanmaya çalışılır.</a:t>
            </a:r>
            <a:r>
              <a:rPr lang="tr-TR" b="1" dirty="0" smtClean="0"/>
              <a:t> Daha sonra toplanan verilerin ışığı altında soruna en uygun çözümü getirecek olan </a:t>
            </a:r>
            <a:r>
              <a:rPr lang="tr-TR" b="1" dirty="0" smtClean="0">
                <a:solidFill>
                  <a:srgbClr val="FF0000"/>
                </a:solidFill>
              </a:rPr>
              <a:t>proje hazırlanarak sistemin ekonomik analizi yapılır. Son olarak, projede belirtilen sistemin yapımı gerçekleştirilir</a:t>
            </a:r>
            <a:r>
              <a:rPr lang="tr-TR" b="1" dirty="0" smtClean="0"/>
              <a:t>.</a:t>
            </a:r>
            <a:endParaRPr lang="tr-TR" b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611188" y="1773238"/>
          <a:ext cx="7777162" cy="4608513"/>
        </p:xfrm>
        <a:graphic>
          <a:graphicData uri="http://schemas.openxmlformats.org/drawingml/2006/table">
            <a:tbl>
              <a:tblPr/>
              <a:tblGrid>
                <a:gridCol w="2952750"/>
                <a:gridCol w="2463800"/>
                <a:gridCol w="2360612"/>
              </a:tblGrid>
              <a:tr h="307975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DRENAJ ETÜTLERİ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300538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MEVCUT VERİLERİN    TOPLANMASI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Topoğrafik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Haritalar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Hava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Fotoğrafları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Jeolojik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Haritalar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Tapu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Kadastro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Haritaları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Toprak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Haritaları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Su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Analiz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Raporları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Arazi</a:t>
                      </a: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Kullanma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Haritaları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Meteorolojik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Bilgiler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Hidrolojik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Bilgiler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Özel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Çalışma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Raporları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114300" marR="0" lvl="0" indent="-1143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Bölgede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Mevcut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Tasarlanan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Yapılar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ÖN ETÜT          ÇALIŞMALARI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Toprak Etütleri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Çıkış Yeri Kapasite Belirleme Etütleri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Sulama Kayıtları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Taban Suyu Düzeyi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Taşkınlar ve Sedimentasyon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Artezyenik Koşullar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Pompaj Kuyuları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Drenajdan Etkilenen Tarım Alanları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22250" marR="0" lvl="0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Yaklaşık Proje Fayda Masraf Oranı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4313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AYRINTILI ETÜT ÇALIŞMALARI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14313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Topoğrafik Etütler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14313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Çıkış Yeri Etütleri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14313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Toprak Etütleri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14313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Geçirimsiz Tabaka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14313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(Bariyer Etütleri)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14313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Toprak Geçirgenliğinin Belirlenmesi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14313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Drene Edilebilir Gözenek Hacminin Belirlenmesi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  <a:p>
                      <a:pPr marL="214313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Tabansuyu Etütleri</a:t>
                      </a:r>
                      <a:endParaRPr kumimoji="0" lang="tr-T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30" name="Text Box 2"/>
          <p:cNvSpPr txBox="1">
            <a:spLocks noChangeArrowheads="1"/>
          </p:cNvSpPr>
          <p:nvPr/>
        </p:nvSpPr>
        <p:spPr bwMode="auto">
          <a:xfrm>
            <a:off x="2514600" y="685800"/>
            <a:ext cx="3200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i="1">
                <a:solidFill>
                  <a:srgbClr val="2503CF"/>
                </a:solidFill>
              </a:rPr>
              <a:t>Drenaj Etütleri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1043608" y="620688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 indent="-114300"/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MEVCUT VERİLERİN  TOPLANMASI</a:t>
            </a:r>
            <a:endParaRPr lang="tr-TR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898847"/>
            <a:ext cx="896448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kumimoji="0" lang="tr-TR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Topografik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Haritalar</a:t>
            </a:r>
            <a:endParaRPr kumimoji="0" lang="tr-TR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Bir drenaj projesinde öncelikle tarım alanına ve bölgeye ilişkin </a:t>
            </a:r>
            <a:r>
              <a:rPr kumimoji="0" lang="tr-TR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topoğrafik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haritalara ihtiyaç vardır. Bu haritalar üzerinde </a:t>
            </a:r>
            <a:r>
              <a:rPr kumimoji="0" lang="tr-TR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topoğrafik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durum, tarla ve parsel sınırları, binalar, su kaynakları karayolları, köy yolları, tarla yolları, demir yolları, köprü yerleri, ile diğer yapay yapılar 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gösterilmektedir.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Ön etütlerde 1/25 000,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Ayrıntılı etütlerde ve çiftlik drenaj sisteminin projesi için 1/5000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Bazı 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özel koşullara sahip alanlar için 1/1000 ve 1/500 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ölçekli harita ve planlar kullanılabilir.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tr-TR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Topoğrafik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haritaların incelenmesi sonucunda; 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havzanın büyüklüğü, eğimi, doğal boşaltma (tahliye) ağızlarının yeri ve yeterliliği, hendekler, su kanalları, yollar, su kaynakları, drenaj kanal güzergahları, güzergah üzerindeki sanat yapılarının yerleri ve taşkın kontrol olanakları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belirlenir.</a:t>
            </a:r>
            <a:endParaRPr kumimoji="0" lang="tr-T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51520" y="980728"/>
            <a:ext cx="871296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Hava Fotoğrafları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tr-T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Drenaj alanı veya çevresine ilişkin hava fotoğrafları varsa bunlardan </a:t>
            </a:r>
            <a:r>
              <a:rPr lang="tr-TR" b="1" dirty="0" err="1" smtClean="0">
                <a:ea typeface="Times New Roman" pitchFamily="18" charset="0"/>
                <a:cs typeface="Times New Roman" pitchFamily="18" charset="0"/>
              </a:rPr>
              <a:t>topoğrafik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 haritalar gibi yararlanılır. Bu haritalardan ayrıca,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sızma ve bataklık alanların yerleri, tuzlu ve sodyumlu alanlar, taban suyu düzeyleri, arazi kullanım durumu, su kaynaklarının yeri ve akış yönleri 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hakkında bilgi edinilerek, drenaj ihtiyacı olan yerler kolayca saptanır.</a:t>
            </a:r>
          </a:p>
        </p:txBody>
      </p:sp>
      <p:sp>
        <p:nvSpPr>
          <p:cNvPr id="3" name="2 Dikdörtgen"/>
          <p:cNvSpPr/>
          <p:nvPr/>
        </p:nvSpPr>
        <p:spPr>
          <a:xfrm>
            <a:off x="1043608" y="620688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 indent="-114300"/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MEVCUT VERİLERİN  TOPLANMASI</a:t>
            </a:r>
            <a:endParaRPr lang="tr-TR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23528" y="3892406"/>
            <a:ext cx="810039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3. Jeolojik Haritalar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Drenaj sorunu olan alanın ve çevresinin varsa jeolojik haritası incelenerek,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sorun nedeni olan suyun geldiği alanlar, bölgedeki toprakların oluş nedenleri, toprak katmanlarının özellikleri, </a:t>
            </a:r>
            <a:r>
              <a:rPr lang="tr-TR" b="1" dirty="0" err="1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artezyenik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 basıncın varlığı ve düdenler (kireç taşının erimesiyle oluşmuş büyük çukur kuyular) 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hakkında bilgi sağlanır.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1043608" y="620688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 indent="-114300"/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MEVCUT VERİLERİN  TOPLANMASI</a:t>
            </a:r>
            <a:endParaRPr lang="tr-TR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79512" y="965041"/>
            <a:ext cx="878497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4. Tapu Kadastro Haritaları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Drenaj alanına ilişkin Tapu Kadastro haritaları incelenerek,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özel ve kamu arazi mülkiyetlerinin tespiti 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yapılabilir. Mülkiyet dağılımları drenaj proje çalışmalarında yararlı olmaktadır.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5. Toprak Haritaları ve Su Analiz Raporları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Drenaj alanı için önceden yapılmış olan toprak haritaları ve su analiz raporları incelenerek,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sorun yaratan alandaki toprak özellikleri ile sulama suyu ve taban suyu kaliteleri 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hakkında bilgi edinilir.</a:t>
            </a:r>
          </a:p>
          <a:p>
            <a:pPr lvl="0" algn="just"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6. Arazi Kullanma Haritaları</a:t>
            </a:r>
          </a:p>
          <a:p>
            <a:pPr lvl="0" algn="just" eaLnBrk="0" hangingPunct="0"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Etüt alanı içine giren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arazinin mevcut durumda hangi amaçlarla kullanıldığı, hangi bitki desen ve münavebe sistemlerinin uygulandığı 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hakkındaki bilgiler Arazi Kullanma Haritaları yardımıyla sağlanır.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1043608" y="620688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 indent="-114300"/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MEVCUT VERİLERİN  TOPLANMASI</a:t>
            </a:r>
            <a:endParaRPr lang="tr-TR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512" y="983625"/>
            <a:ext cx="864096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endParaRPr lang="tr-TR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	7. Meteorolojik Bilgiler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O bölgede bulunan meteoroloji istasyonu rasatlarından, bölgede meteoroloji istasyonu bulunmuyorsa yakın istasyon rasatlarından,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günlük, aylık, yıllık yağış miktarları, ekstrem yağış şiddetleri ve tekerrürleri, </a:t>
            </a:r>
            <a:r>
              <a:rPr lang="tr-TR" b="1" dirty="0" err="1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evaporasyon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 ve sıcaklık değerleri ile hakim rüzgar yönleri ve don devreleri 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gibi bilgiler toplanır.</a:t>
            </a:r>
          </a:p>
          <a:p>
            <a:pPr lvl="0" algn="just">
              <a:tabLst>
                <a:tab pos="-457200" algn="l"/>
              </a:tabLst>
            </a:pPr>
            <a:endParaRPr lang="tr-TR" b="1" dirty="0" smtClean="0">
              <a:solidFill>
                <a:srgbClr val="0070C0"/>
              </a:solidFill>
              <a:ea typeface="Times New Roman" pitchFamily="18" charset="0"/>
              <a:cs typeface="Times New Roman" pitchFamily="18" charset="0"/>
            </a:endParaRPr>
          </a:p>
          <a:p>
            <a:pPr lvl="0" algn="just"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8. Hidrolojik Bilgiler</a:t>
            </a:r>
          </a:p>
          <a:p>
            <a:pPr lvl="0" algn="just" eaLnBrk="0" hangingPunct="0"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Sorun alanı ve civarındaki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akarsuların su düzeyleri, arazide ortaya çıkan taşkınların derinliği, süresi, mevsimi, tekrarlanma sıklığı ve yayıldığı alanlar, erozyon yapması, kanalları doldurması, bitkilere ve sabit tesislere yaptığı zararlar 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hakkında bilgiler toplanır.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1043608" y="620688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 indent="-114300"/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MEVCUT VERİLERİN  TOPLANMASI</a:t>
            </a:r>
            <a:endParaRPr lang="tr-TR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51520" y="1044602"/>
            <a:ext cx="871296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9. Özel Çalışma ve Raporlar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Herhangi bir kamu kuruluşunun veya özel kuruluşlar tarafından çeşitli amaçlar için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önceden yapılmış etüt ve araştırmalar incelenerek, toprak muhafaza, bitki deseni ve verimleri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 hakkında bilgi toplanır.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10. Bölgede Mevcut ve Yapılmakta Olan Yapılar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Etüt alanında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önceden yapılmış drenaj ve sulama kanalları, yol, köprü ve sanat yapıları ile sanayi yerleri ve enerji hatları gibi tesislerin bulunup bulunmadığı ve bunların özellikleri ile yapılmakta olan veya tasarlanan yapılar 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hakkındaki bilgiler toplanır.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2123728" y="620688"/>
            <a:ext cx="4320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 indent="-114300"/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ÖN ETÜT ÇALIŞMALARI</a:t>
            </a:r>
            <a:endParaRPr lang="tr-TR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51520" y="1350060"/>
            <a:ext cx="8748464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1. Toprak Etütleri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Drenaj alanı için yapılmış arazi sınıflama etütleri bulunuyorsa, bu etütlerden yararlanarak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toprak sınıfları, toprak derinliği, toprak bünye ve yapıları, </a:t>
            </a:r>
            <a:r>
              <a:rPr lang="tr-TR" b="1" dirty="0" err="1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aküfer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 ile geçirimsiz tabakanın cinsi ve derinliği, tuzluluk ve  sodyumluluk durumları 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incelenir. Bu etüt raporlarından ayrıca, bitki deseni ve verimler incelenerek, drenajın bölgeye yapacağı katkılar araştırılır.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2. Drenaj Sistemlerinin Çıkış Yeri Kapasitesi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Çıkış ağzı olarak seçilen yerler öncelikle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boşaltılacak drenaj sularını yeterli bir şekilde taşıyabilmelidir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. Drenaj alanına ait </a:t>
            </a:r>
            <a:r>
              <a:rPr lang="tr-TR" b="1" dirty="0" err="1" smtClean="0">
                <a:ea typeface="Times New Roman" pitchFamily="18" charset="0"/>
                <a:cs typeface="Times New Roman" pitchFamily="18" charset="0"/>
              </a:rPr>
              <a:t>topoğrafik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haritalar üzerinde çıkış noktalarının boşaltım kapasiteleri araştırılarak ön bilgiler toplanır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2123728" y="620688"/>
            <a:ext cx="4320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 indent="-114300"/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ÖN ETÜT ÇALIŞMALARI</a:t>
            </a:r>
            <a:endParaRPr lang="tr-TR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23528" y="882586"/>
            <a:ext cx="882047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3. Sulama Kayıtları</a:t>
            </a:r>
          </a:p>
          <a:p>
            <a:pPr lvl="0" algn="just" eaLnBrk="0" hangingPunct="0"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Özellikle kurak ve yarı kurak bölgelerde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drenaj sorunları sulamalar sonucu ortaya çıktığı için sulama suyu miktarları, kalitesi ve sızma miktarlarının bilinmesi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 drenaj ihtiyacının tayininde gereklidir.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4. Taban Suyu Düzeyi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Bölgede mevcut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taban suyu seviye haritaları bulunuyorsa, bu haritalardan, taban suyundan kaynaklanan drenaj sorunları ortaya konabilir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. Taban suyu düzeyindeki değişimlerin bitki kök bölgesinde yapacağı etkiler incelenerek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taban suyu düzeyi ile verim arasındaki ilişkiler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 belirlenmeye çalışılır.  Özellikle taban suyu düzeyinin mevsimlik dalgalanmaları drenaj sorununun belirlenmesinde büyük katkı sağlamaktadır.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2123728" y="620688"/>
            <a:ext cx="4320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 indent="-114300"/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ÖN ETÜT ÇALIŞMALARI</a:t>
            </a:r>
            <a:endParaRPr lang="tr-TR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51520" y="841930"/>
            <a:ext cx="8712968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sz="2300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5. Taşkınlar ve </a:t>
            </a:r>
            <a:r>
              <a:rPr lang="tr-TR" sz="2300" b="1" dirty="0" err="1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Sedimentasyon</a:t>
            </a:r>
            <a:endParaRPr lang="tr-TR" sz="2300" b="1" dirty="0" smtClean="0">
              <a:solidFill>
                <a:srgbClr val="0070C0"/>
              </a:solidFill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sz="2300" b="1" dirty="0" smtClean="0">
                <a:ea typeface="Times New Roman" pitchFamily="18" charset="0"/>
                <a:cs typeface="Times New Roman" pitchFamily="18" charset="0"/>
              </a:rPr>
              <a:t>		</a:t>
            </a:r>
            <a:r>
              <a:rPr lang="tr-TR" sz="23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Taşkın ve </a:t>
            </a:r>
            <a:r>
              <a:rPr lang="tr-TR" sz="2300" b="1" dirty="0" err="1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sedimentasyon</a:t>
            </a:r>
            <a:r>
              <a:rPr lang="tr-TR" sz="23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 bazen drenajı kısıtlayan önemli bir etmen olabilir.</a:t>
            </a:r>
            <a:r>
              <a:rPr lang="tr-TR" sz="2300" b="1" dirty="0" smtClean="0">
                <a:ea typeface="Times New Roman" pitchFamily="18" charset="0"/>
                <a:cs typeface="Times New Roman" pitchFamily="18" charset="0"/>
              </a:rPr>
              <a:t> Bu bakımdan etüt alanına, çevrede bulunan arazilerden ve dere yataklarından gelen yüzey akışlarıyla oluşan </a:t>
            </a:r>
            <a:r>
              <a:rPr lang="tr-TR" sz="23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taşkın sularının yaptığı erozyon ve bunların yarattığı ekonomik kayıplar araştırılarak bölgede kurulacak drenaj sistemlerinin uygulanma olanakları belirlenir.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sz="2300" b="1" dirty="0" smtClean="0">
                <a:ea typeface="Times New Roman" pitchFamily="18" charset="0"/>
                <a:cs typeface="Times New Roman" pitchFamily="18" charset="0"/>
              </a:rPr>
              <a:t>	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sz="2300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6. </a:t>
            </a:r>
            <a:r>
              <a:rPr lang="tr-TR" sz="2300" b="1" dirty="0" err="1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Artezyenik</a:t>
            </a:r>
            <a:r>
              <a:rPr lang="tr-TR" sz="2300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 Koşullar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sz="2300" b="1" dirty="0" smtClean="0">
                <a:ea typeface="Times New Roman" pitchFamily="18" charset="0"/>
                <a:cs typeface="Times New Roman" pitchFamily="18" charset="0"/>
              </a:rPr>
              <a:t>		</a:t>
            </a:r>
            <a:r>
              <a:rPr lang="tr-TR" sz="23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Bölgenin jeolojik haritaları ve </a:t>
            </a:r>
            <a:r>
              <a:rPr lang="tr-TR" sz="2300" b="1" dirty="0" err="1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topoğrafik</a:t>
            </a:r>
            <a:r>
              <a:rPr lang="tr-TR" sz="23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 haritalarından </a:t>
            </a:r>
            <a:r>
              <a:rPr lang="tr-TR" sz="2300" b="1" dirty="0" err="1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artezyenik</a:t>
            </a:r>
            <a:r>
              <a:rPr lang="tr-TR" sz="23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 su kaynaklarının varlığı belirlenebilir.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endParaRPr lang="tr-TR" sz="23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sz="2300" b="1" dirty="0" smtClean="0">
                <a:ea typeface="Times New Roman" pitchFamily="18" charset="0"/>
                <a:cs typeface="Times New Roman" pitchFamily="18" charset="0"/>
              </a:rPr>
              <a:t>	</a:t>
            </a:r>
            <a:r>
              <a:rPr lang="tr-TR" sz="2300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7. Pompaj Kuyuları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sz="2300" b="1" dirty="0" smtClean="0">
                <a:ea typeface="Times New Roman" pitchFamily="18" charset="0"/>
                <a:cs typeface="Times New Roman" pitchFamily="18" charset="0"/>
              </a:rPr>
              <a:t>		Drenaj alanında mevcut içme, kullanma ve sulama amacıyla açılmış </a:t>
            </a:r>
            <a:r>
              <a:rPr lang="tr-TR" sz="23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kuyular incelenerek, kuyu debilerindeki ve statik su seviyelerindeki değişimler hakkında veriler elde edilir.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2123728" y="620688"/>
            <a:ext cx="4320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 indent="-114300"/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ÖN ETÜT ÇALIŞMALARI</a:t>
            </a:r>
            <a:endParaRPr lang="tr-TR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23528" y="1109057"/>
            <a:ext cx="864096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8. Drenajdan Etkilenen Tarım İşletmeleri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Drenaj alanı içerisinde yerleşim birimleri bulunuyorsa, yöresel olarak yapılacak anketlerle halkın drenaj çalışmalarını engelleyici veya destekleyici hareketleri araştırılır.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 Sabit yapıların kaldırılması söz konusu oluyorsa, bu durumun projeye etkileri ve yöre halkının görüşleri belirlenmeye çalışılır.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9. Yaklaşık Proje Fayda-Masraf Oranı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		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Drenaj sorununa çözüm getirecek olan seçenekler kıyaslanarak en uygun çözümün elde edileceği drenaj projesine karar verildikten</a:t>
            </a:r>
            <a:r>
              <a:rPr lang="tr-TR" b="1" dirty="0" smtClean="0">
                <a:ea typeface="Times New Roman" pitchFamily="18" charset="0"/>
                <a:cs typeface="Times New Roman" pitchFamily="18" charset="0"/>
              </a:rPr>
              <a:t> sonra, bu projenin daha önce benzer alanlarda yapılmış aynı özellikteki projelerde olan veya birim dren uzunluğu masraflarına göre </a:t>
            </a:r>
            <a:r>
              <a:rPr lang="tr-TR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proje keşif bedeli tahmin edilir. Projenin yaklaşık ortalama fayda-masraf oranı hesaplanır.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Akış">
  <a:themeElements>
    <a:clrScheme name="Şehir Hayatı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2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3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4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5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6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7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8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9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10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11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12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13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14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15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16.xml><?xml version="1.0" encoding="utf-8"?>
<a:themeOverride xmlns:a="http://schemas.openxmlformats.org/drawingml/2006/main">
  <a:clrScheme name="Şehir Hayatı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534</TotalTime>
  <Words>282</Words>
  <Application>Microsoft Office PowerPoint</Application>
  <PresentationFormat>Ekran Gösterisi (4:3)</PresentationFormat>
  <Paragraphs>95</Paragraphs>
  <Slides>14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21" baseType="lpstr">
      <vt:lpstr>Arial</vt:lpstr>
      <vt:lpstr>Calibri</vt:lpstr>
      <vt:lpstr>Constantia</vt:lpstr>
      <vt:lpstr>Courier New</vt:lpstr>
      <vt:lpstr>Times New Roman</vt:lpstr>
      <vt:lpstr>Wingdings 2</vt:lpstr>
      <vt:lpstr>1_Akış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ABD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Ahmet Öztürk</dc:creator>
  <cp:lastModifiedBy>Ahmet Ozturk</cp:lastModifiedBy>
  <cp:revision>78</cp:revision>
  <dcterms:created xsi:type="dcterms:W3CDTF">2005-02-23T17:48:22Z</dcterms:created>
  <dcterms:modified xsi:type="dcterms:W3CDTF">2018-01-26T11:27:44Z</dcterms:modified>
</cp:coreProperties>
</file>