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7"/>
  </p:notesMasterIdLst>
  <p:sldIdLst>
    <p:sldId id="307" r:id="rId2"/>
    <p:sldId id="293" r:id="rId3"/>
    <p:sldId id="294" r:id="rId4"/>
    <p:sldId id="295" r:id="rId5"/>
    <p:sldId id="296" r:id="rId6"/>
    <p:sldId id="297" r:id="rId7"/>
    <p:sldId id="298" r:id="rId8"/>
    <p:sldId id="299" r:id="rId9"/>
    <p:sldId id="300" r:id="rId10"/>
    <p:sldId id="301" r:id="rId11"/>
    <p:sldId id="302" r:id="rId12"/>
    <p:sldId id="303" r:id="rId13"/>
    <p:sldId id="304" r:id="rId14"/>
    <p:sldId id="305" r:id="rId15"/>
    <p:sldId id="306" r:id="rId16"/>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8" autoAdjust="0"/>
    <p:restoredTop sz="94660"/>
  </p:normalViewPr>
  <p:slideViewPr>
    <p:cSldViewPr>
      <p:cViewPr varScale="1">
        <p:scale>
          <a:sx n="69" d="100"/>
          <a:sy n="69" d="100"/>
        </p:scale>
        <p:origin x="144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003D6-E30A-490D-9540-5639164C1272}" type="datetimeFigureOut">
              <a:rPr lang="tr-TR" smtClean="0"/>
              <a:t>10.01.2020</a:t>
            </a:fld>
            <a:endParaRPr lang="tr-TR"/>
          </a:p>
        </p:txBody>
      </p:sp>
      <p:sp>
        <p:nvSpPr>
          <p:cNvPr id="4" name="Slayt Görüntüsü Yer Tutucusu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7919B9-8191-470D-9BEA-C2A46F487D1F}" type="slidenum">
              <a:rPr lang="tr-TR" smtClean="0"/>
              <a:t>‹#›</a:t>
            </a:fld>
            <a:endParaRPr lang="tr-TR"/>
          </a:p>
        </p:txBody>
      </p:sp>
    </p:spTree>
    <p:extLst>
      <p:ext uri="{BB962C8B-B14F-4D97-AF65-F5344CB8AC3E}">
        <p14:creationId xmlns:p14="http://schemas.microsoft.com/office/powerpoint/2010/main" val="2157039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DF66BA4-ADA9-4268-8140-58BABA14DAEE}"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1E30DF5B-B760-478B-A9EE-9564382D4D6D}"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F66BA4-ADA9-4268-8140-58BABA14DAEE}" type="datetimeFigureOut">
              <a:rPr lang="tr-TR" smtClean="0"/>
              <a:pPr/>
              <a:t>10.01.2020</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30DF5B-B760-478B-A9EE-9564382D4D6D}"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3qRxRdrY3TM" TargetMode="External"/><Relationship Id="rId2" Type="http://schemas.openxmlformats.org/officeDocument/2006/relationships/hyperlink" Target="http://www.highscope.org/Content.asp?ContentId=566"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BWxr35q_qvQ"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1"/>
          </p:nvPr>
        </p:nvSpPr>
        <p:spPr>
          <a:xfrm>
            <a:off x="1371600" y="3284984"/>
            <a:ext cx="6400800" cy="2353816"/>
          </a:xfrm>
        </p:spPr>
        <p:txBody>
          <a:bodyPr>
            <a:normAutofit/>
          </a:bodyPr>
          <a:lstStyle/>
          <a:p>
            <a:pPr marL="514350" indent="-514350"/>
            <a:r>
              <a:rPr lang="tr-TR" sz="2800" b="1" dirty="0">
                <a:solidFill>
                  <a:schemeClr val="tx1">
                    <a:lumMod val="50000"/>
                    <a:lumOff val="50000"/>
                  </a:schemeClr>
                </a:solidFill>
              </a:rPr>
              <a:t>HİGH SCOPE YAKLAŞIMI</a:t>
            </a:r>
          </a:p>
          <a:p>
            <a:pPr marL="514350" indent="-514350"/>
            <a:r>
              <a:rPr lang="tr-TR" sz="2800" b="1" dirty="0">
                <a:solidFill>
                  <a:schemeClr val="tx1">
                    <a:lumMod val="50000"/>
                    <a:lumOff val="50000"/>
                  </a:schemeClr>
                </a:solidFill>
              </a:rPr>
              <a:t>&amp; </a:t>
            </a:r>
          </a:p>
          <a:p>
            <a:pPr marL="514350" indent="-514350"/>
            <a:r>
              <a:rPr lang="tr-TR" sz="2800" b="1" dirty="0">
                <a:solidFill>
                  <a:schemeClr val="tx1">
                    <a:lumMod val="50000"/>
                    <a:lumOff val="50000"/>
                  </a:schemeClr>
                </a:solidFill>
              </a:rPr>
              <a:t>KAMİİ &amp; de VRİES YAKLAŞIMI</a:t>
            </a:r>
          </a:p>
          <a:p>
            <a:endParaRPr lang="tr-TR" dirty="0">
              <a:solidFill>
                <a:schemeClr val="tx1">
                  <a:lumMod val="50000"/>
                  <a:lumOff val="50000"/>
                </a:schemeClr>
              </a:solidFill>
            </a:endParaRPr>
          </a:p>
        </p:txBody>
      </p:sp>
    </p:spTree>
    <p:extLst>
      <p:ext uri="{BB962C8B-B14F-4D97-AF65-F5344CB8AC3E}">
        <p14:creationId xmlns:p14="http://schemas.microsoft.com/office/powerpoint/2010/main" val="3039348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p:cNvPicPr>
            <a:picLocks noGrp="1"/>
          </p:cNvPicPr>
          <p:nvPr>
            <p:ph idx="1"/>
          </p:nvPr>
        </p:nvPicPr>
        <p:blipFill>
          <a:blip r:embed="rId2" cstate="print"/>
          <a:srcRect/>
          <a:stretch>
            <a:fillRect/>
          </a:stretch>
        </p:blipFill>
        <p:spPr bwMode="auto">
          <a:xfrm>
            <a:off x="323528" y="1268760"/>
            <a:ext cx="1781175" cy="2562225"/>
          </a:xfrm>
          <a:prstGeom prst="rect">
            <a:avLst/>
          </a:prstGeom>
          <a:noFill/>
          <a:ln w="9525">
            <a:noFill/>
            <a:miter lim="800000"/>
            <a:headEnd/>
            <a:tailEnd/>
          </a:ln>
        </p:spPr>
      </p:pic>
      <p:sp>
        <p:nvSpPr>
          <p:cNvPr id="13313" name="Rectangle 1"/>
          <p:cNvSpPr>
            <a:spLocks noChangeArrowheads="1"/>
          </p:cNvSpPr>
          <p:nvPr/>
        </p:nvSpPr>
        <p:spPr bwMode="auto">
          <a:xfrm>
            <a:off x="2267744" y="1045539"/>
            <a:ext cx="6696744" cy="54784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kumimoji="0" lang="tr-TR" sz="2000" b="1" i="1" u="none" strike="noStrike" cap="none" normalizeH="0" baseline="0" dirty="0" err="1" smtClean="0">
                <a:ln>
                  <a:noFill/>
                </a:ln>
                <a:solidFill>
                  <a:schemeClr val="tx1"/>
                </a:solidFill>
                <a:effectLst/>
                <a:ea typeface="Calibri" pitchFamily="34" charset="0"/>
                <a:cs typeface="Times New Roman" pitchFamily="18" charset="0"/>
              </a:rPr>
              <a:t>David</a:t>
            </a:r>
            <a:r>
              <a:rPr kumimoji="0" lang="tr-TR" sz="2000" b="1" i="1" u="none" strike="noStrike" cap="none" normalizeH="0" baseline="0" dirty="0" smtClean="0">
                <a:ln>
                  <a:noFill/>
                </a:ln>
                <a:solidFill>
                  <a:schemeClr val="tx1"/>
                </a:solidFill>
                <a:effectLst/>
                <a:ea typeface="Calibri" pitchFamily="34" charset="0"/>
                <a:cs typeface="Times New Roman" pitchFamily="18" charset="0"/>
              </a:rPr>
              <a:t> P. </a:t>
            </a:r>
            <a:r>
              <a:rPr kumimoji="0" lang="tr-TR" sz="2000" b="1" i="1" u="none" strike="noStrike" cap="none" normalizeH="0" baseline="0" dirty="0" err="1" smtClean="0">
                <a:ln>
                  <a:noFill/>
                </a:ln>
                <a:solidFill>
                  <a:schemeClr val="tx1"/>
                </a:solidFill>
                <a:effectLst/>
                <a:ea typeface="Calibri" pitchFamily="34" charset="0"/>
                <a:cs typeface="Times New Roman" pitchFamily="18" charset="0"/>
              </a:rPr>
              <a:t>Weikart</a:t>
            </a:r>
            <a:r>
              <a:rPr kumimoji="0" lang="tr-TR" sz="2000" b="1" i="1" u="none" strike="noStrike" cap="none" normalizeH="0" baseline="0" dirty="0" smtClean="0">
                <a:ln>
                  <a:noFill/>
                </a:ln>
                <a:solidFill>
                  <a:schemeClr val="tx1"/>
                </a:solidFill>
                <a:effectLst/>
                <a:ea typeface="Calibri" pitchFamily="34" charset="0"/>
                <a:cs typeface="Times New Roman" pitchFamily="18" charset="0"/>
              </a:rPr>
              <a:t> </a:t>
            </a:r>
            <a:r>
              <a:rPr kumimoji="0" lang="tr-TR" sz="2000" b="0" i="0" u="none" strike="noStrike" cap="none" normalizeH="0" baseline="0" dirty="0" smtClean="0">
                <a:ln>
                  <a:noFill/>
                </a:ln>
                <a:solidFill>
                  <a:schemeClr val="tx1"/>
                </a:solidFill>
                <a:effectLst/>
                <a:ea typeface="Calibri" pitchFamily="34" charset="0"/>
                <a:cs typeface="Times New Roman" pitchFamily="18" charset="0"/>
              </a:rPr>
              <a:t>tarafından 1962de Amerika Birleşik Devletlerinin Michigan eyaletine</a:t>
            </a:r>
            <a:r>
              <a:rPr kumimoji="0" lang="tr-TR" sz="2000" b="0" i="0" u="none" strike="noStrike" cap="none" normalizeH="0" dirty="0" smtClean="0">
                <a:ln>
                  <a:noFill/>
                </a:ln>
                <a:solidFill>
                  <a:schemeClr val="tx1"/>
                </a:solidFill>
                <a:effectLst/>
                <a:ea typeface="Calibri" pitchFamily="34" charset="0"/>
                <a:cs typeface="Times New Roman" pitchFamily="18" charset="0"/>
              </a:rPr>
              <a:t> bağlı</a:t>
            </a:r>
            <a:r>
              <a:rPr kumimoji="0" lang="tr-TR" sz="2000" b="0" i="0" u="none" strike="noStrike" cap="none" normalizeH="0" baseline="0" dirty="0" smtClean="0">
                <a:ln>
                  <a:noFill/>
                </a:ln>
                <a:solidFill>
                  <a:schemeClr val="tx1"/>
                </a:solidFill>
                <a:effectLst/>
                <a:ea typeface="Calibri" pitchFamily="34" charset="0"/>
                <a:cs typeface="Times New Roman" pitchFamily="18" charset="0"/>
              </a:rPr>
              <a:t>  </a:t>
            </a:r>
            <a:r>
              <a:rPr kumimoji="0" lang="tr-TR" sz="2000" b="0" i="0" u="none" strike="noStrike" cap="none" normalizeH="0" baseline="0" dirty="0" err="1" smtClean="0">
                <a:ln>
                  <a:noFill/>
                </a:ln>
                <a:solidFill>
                  <a:schemeClr val="tx1"/>
                </a:solidFill>
                <a:effectLst/>
                <a:ea typeface="Calibri" pitchFamily="34" charset="0"/>
                <a:cs typeface="Times New Roman" pitchFamily="18" charset="0"/>
              </a:rPr>
              <a:t>Ypsilanti</a:t>
            </a:r>
            <a:r>
              <a:rPr lang="tr-TR" sz="2000" dirty="0" err="1" smtClean="0">
                <a:ea typeface="Calibri" pitchFamily="34" charset="0"/>
                <a:cs typeface="Times New Roman" pitchFamily="18" charset="0"/>
              </a:rPr>
              <a:t>’de</a:t>
            </a:r>
            <a:r>
              <a:rPr lang="tr-TR" sz="2000" dirty="0" smtClean="0">
                <a:ea typeface="Calibri" pitchFamily="34" charset="0"/>
                <a:cs typeface="Times New Roman" pitchFamily="18" charset="0"/>
              </a:rPr>
              <a:t> </a:t>
            </a:r>
            <a:r>
              <a:rPr kumimoji="0" lang="tr-TR" sz="2000" b="0" i="0" u="none" strike="noStrike" cap="none" normalizeH="0" baseline="0" dirty="0" err="1" smtClean="0">
                <a:ln>
                  <a:noFill/>
                </a:ln>
                <a:solidFill>
                  <a:schemeClr val="tx1"/>
                </a:solidFill>
                <a:effectLst/>
                <a:ea typeface="Calibri" pitchFamily="34" charset="0"/>
                <a:cs typeface="Times New Roman" pitchFamily="18" charset="0"/>
              </a:rPr>
              <a:t>Perry</a:t>
            </a:r>
            <a:r>
              <a:rPr kumimoji="0" lang="tr-TR" sz="2000" b="0" i="0" u="none" strike="noStrike" cap="none" normalizeH="0" baseline="0" dirty="0" smtClean="0">
                <a:ln>
                  <a:noFill/>
                </a:ln>
                <a:solidFill>
                  <a:schemeClr val="tx1"/>
                </a:solidFill>
                <a:effectLst/>
                <a:ea typeface="Calibri" pitchFamily="34" charset="0"/>
                <a:cs typeface="Times New Roman" pitchFamily="18" charset="0"/>
              </a:rPr>
              <a:t> </a:t>
            </a:r>
            <a:r>
              <a:rPr kumimoji="0" lang="tr-TR" sz="2000" b="0" i="0" u="none" strike="noStrike" cap="none" normalizeH="0" baseline="0" dirty="0" err="1" smtClean="0">
                <a:ln>
                  <a:noFill/>
                </a:ln>
                <a:solidFill>
                  <a:schemeClr val="tx1"/>
                </a:solidFill>
                <a:effectLst/>
                <a:ea typeface="Calibri" pitchFamily="34" charset="0"/>
                <a:cs typeface="Times New Roman" pitchFamily="18" charset="0"/>
              </a:rPr>
              <a:t>Preschool</a:t>
            </a:r>
            <a:r>
              <a:rPr kumimoji="0" lang="tr-TR" sz="2000" b="0" i="0" u="none" strike="noStrike" cap="none" normalizeH="0" baseline="0" dirty="0" smtClean="0">
                <a:ln>
                  <a:noFill/>
                </a:ln>
                <a:solidFill>
                  <a:schemeClr val="tx1"/>
                </a:solidFill>
                <a:effectLst/>
                <a:ea typeface="Calibri" pitchFamily="34" charset="0"/>
                <a:cs typeface="Times New Roman" pitchFamily="18" charset="0"/>
              </a:rPr>
              <a:t> programı adı altında bir yaz okulu projesi olarak geliştirilmiştir. </a:t>
            </a:r>
            <a:r>
              <a:rPr lang="tr-TR" sz="2000" dirty="0" err="1" smtClean="0"/>
              <a:t>High</a:t>
            </a:r>
            <a:r>
              <a:rPr lang="tr-TR" sz="2000" dirty="0" smtClean="0"/>
              <a:t> </a:t>
            </a:r>
            <a:r>
              <a:rPr lang="tr-TR" sz="2000" dirty="0" err="1" smtClean="0"/>
              <a:t>Scope</a:t>
            </a:r>
            <a:r>
              <a:rPr lang="tr-TR" sz="2000" dirty="0" smtClean="0"/>
              <a:t> yaklaşımı </a:t>
            </a:r>
            <a:r>
              <a:rPr lang="tr-TR" sz="2000" b="1" i="1" dirty="0" smtClean="0"/>
              <a:t>yoksul bölge </a:t>
            </a:r>
            <a:r>
              <a:rPr lang="tr-TR" sz="2000" dirty="0" smtClean="0"/>
              <a:t>çocuklarının ileriki yıllarda akademik başarısızlığa düşmelerinin önüne geçme amacı ile geliştirilmiştir. Yapılan araştırmalar programın uzun vadede ileri eğitim, yüksek iş bulma ve gelir seviyesi gibi olumlu etkilerini belgelemiştir. </a:t>
            </a:r>
          </a:p>
          <a:p>
            <a:pPr>
              <a:buClr>
                <a:schemeClr val="accent6">
                  <a:lumMod val="75000"/>
                </a:schemeClr>
              </a:buClr>
            </a:pPr>
            <a:endParaRPr lang="tr-TR" sz="1000" dirty="0" smtClean="0"/>
          </a:p>
          <a:p>
            <a:pPr>
              <a:buClr>
                <a:schemeClr val="accent6">
                  <a:lumMod val="75000"/>
                </a:schemeClr>
              </a:buClr>
            </a:pPr>
            <a:r>
              <a:rPr lang="tr-TR" sz="2000" b="1" i="1" dirty="0" err="1" smtClean="0">
                <a:ea typeface="Calibri" pitchFamily="34" charset="0"/>
                <a:cs typeface="Times New Roman" pitchFamily="18" charset="0"/>
              </a:rPr>
              <a:t>Piaget’nin</a:t>
            </a:r>
            <a:r>
              <a:rPr lang="tr-TR" sz="2000" dirty="0" smtClean="0">
                <a:ea typeface="Calibri" pitchFamily="34" charset="0"/>
                <a:cs typeface="Times New Roman" pitchFamily="18" charset="0"/>
              </a:rPr>
              <a:t> bilişsel gelişim kuramından esinlenmiş olan yaklaşım çocukların doğal </a:t>
            </a:r>
            <a:r>
              <a:rPr lang="tr-TR" sz="2000" b="1" i="1" dirty="0" smtClean="0">
                <a:ea typeface="Calibri" pitchFamily="34" charset="0"/>
                <a:cs typeface="Times New Roman" pitchFamily="18" charset="0"/>
              </a:rPr>
              <a:t>gelişimsel özelliklerini </a:t>
            </a:r>
            <a:r>
              <a:rPr lang="tr-TR" sz="2000" dirty="0" smtClean="0">
                <a:ea typeface="Calibri" pitchFamily="34" charset="0"/>
                <a:cs typeface="Times New Roman" pitchFamily="18" charset="0"/>
              </a:rPr>
              <a:t>temele alır. </a:t>
            </a:r>
            <a:r>
              <a:rPr lang="tr-TR" sz="2000" dirty="0" smtClean="0"/>
              <a:t>Program geliştirildiği ilk yıllarda </a:t>
            </a:r>
            <a:r>
              <a:rPr lang="tr-TR" sz="2000" b="1" i="1" dirty="0" smtClean="0"/>
              <a:t>zihinsel</a:t>
            </a:r>
            <a:r>
              <a:rPr lang="tr-TR" sz="2000" dirty="0" smtClean="0"/>
              <a:t> gelişime ağırlık verilmekte olmasında karşın zamanla </a:t>
            </a:r>
            <a:r>
              <a:rPr lang="tr-TR" sz="2000" b="1" i="1" dirty="0" smtClean="0"/>
              <a:t>sosyal ve duygusal </a:t>
            </a:r>
            <a:r>
              <a:rPr lang="tr-TR" sz="2000" dirty="0" smtClean="0"/>
              <a:t>gibi diğer gelişim alanlarını da içerecek şekilde geliştirilmiştir (</a:t>
            </a:r>
            <a:r>
              <a:rPr lang="tr-TR" sz="2000" dirty="0" err="1" smtClean="0"/>
              <a:t>Bilaloğlu</a:t>
            </a:r>
            <a:r>
              <a:rPr lang="tr-TR" sz="2000" dirty="0" smtClean="0"/>
              <a:t>, 2004).  Program çocuklarda </a:t>
            </a:r>
            <a:r>
              <a:rPr lang="tr-TR" sz="2000" b="1" i="1" dirty="0" smtClean="0"/>
              <a:t>bağımsız düşünme, inisiyatif alma, tutarlılık </a:t>
            </a:r>
            <a:r>
              <a:rPr lang="tr-TR" sz="2000" dirty="0" smtClean="0"/>
              <a:t>ve</a:t>
            </a:r>
            <a:r>
              <a:rPr lang="tr-TR" sz="2000" b="1" i="1" dirty="0" smtClean="0"/>
              <a:t> yaratıcılık gibi beceriler</a:t>
            </a:r>
            <a:r>
              <a:rPr lang="tr-TR" sz="2000" dirty="0" smtClean="0"/>
              <a:t> geliştirmeyi hedefler. </a:t>
            </a:r>
            <a:endParaRPr lang="tr-TR" sz="2000" dirty="0" smtClean="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sz="2000" b="0" i="0" u="none" strike="noStrike" cap="none" normalizeH="0" baseline="0" dirty="0" err="1" smtClean="0">
                <a:ln>
                  <a:noFill/>
                </a:ln>
                <a:solidFill>
                  <a:schemeClr val="tx1"/>
                </a:solidFill>
                <a:effectLst/>
                <a:ea typeface="Calibri" pitchFamily="34" charset="0"/>
                <a:cs typeface="Times New Roman" pitchFamily="18" charset="0"/>
              </a:rPr>
              <a:t>High</a:t>
            </a:r>
            <a:r>
              <a:rPr kumimoji="0" lang="tr-TR" sz="2000" b="0" i="0" u="none" strike="noStrike" cap="none" normalizeH="0" baseline="0" dirty="0" smtClean="0">
                <a:ln>
                  <a:noFill/>
                </a:ln>
                <a:solidFill>
                  <a:schemeClr val="tx1"/>
                </a:solidFill>
                <a:effectLst/>
                <a:ea typeface="Calibri" pitchFamily="34" charset="0"/>
                <a:cs typeface="Times New Roman" pitchFamily="18" charset="0"/>
              </a:rPr>
              <a:t> </a:t>
            </a:r>
            <a:r>
              <a:rPr kumimoji="0" lang="tr-TR" sz="2000" b="0" i="0" u="none" strike="noStrike" cap="none" normalizeH="0" baseline="0" dirty="0" err="1" smtClean="0">
                <a:ln>
                  <a:noFill/>
                </a:ln>
                <a:solidFill>
                  <a:schemeClr val="tx1"/>
                </a:solidFill>
                <a:effectLst/>
                <a:ea typeface="Calibri" pitchFamily="34" charset="0"/>
                <a:cs typeface="Times New Roman" pitchFamily="18" charset="0"/>
              </a:rPr>
              <a:t>Scope</a:t>
            </a:r>
            <a:r>
              <a:rPr kumimoji="0" lang="tr-TR" sz="2000" b="0" i="0" u="none" strike="noStrike" cap="none" normalizeH="0" baseline="0" dirty="0" smtClean="0">
                <a:ln>
                  <a:noFill/>
                </a:ln>
                <a:solidFill>
                  <a:schemeClr val="tx1"/>
                </a:solidFill>
                <a:effectLst/>
                <a:ea typeface="Calibri" pitchFamily="34" charset="0"/>
                <a:cs typeface="Times New Roman" pitchFamily="18" charset="0"/>
              </a:rPr>
              <a:t> yaklaşımı günümüzde dünya çapında </a:t>
            </a:r>
            <a:r>
              <a:rPr kumimoji="0" lang="tr-TR" sz="2000" b="1" i="1" u="none" strike="noStrike" cap="none" normalizeH="0" baseline="0" dirty="0" smtClean="0">
                <a:ln>
                  <a:noFill/>
                </a:ln>
                <a:solidFill>
                  <a:schemeClr val="tx1"/>
                </a:solidFill>
                <a:effectLst/>
                <a:ea typeface="Calibri" pitchFamily="34" charset="0"/>
                <a:cs typeface="Times New Roman" pitchFamily="18" charset="0"/>
              </a:rPr>
              <a:t>yaygın olarak </a:t>
            </a:r>
            <a:r>
              <a:rPr kumimoji="0" lang="tr-TR" sz="2000" b="0" i="0" u="none" strike="noStrike" cap="none" normalizeH="0" baseline="0" dirty="0" smtClean="0">
                <a:ln>
                  <a:noFill/>
                </a:ln>
                <a:solidFill>
                  <a:schemeClr val="tx1"/>
                </a:solidFill>
                <a:effectLst/>
                <a:ea typeface="Calibri" pitchFamily="34" charset="0"/>
                <a:cs typeface="Times New Roman" pitchFamily="18" charset="0"/>
              </a:rPr>
              <a:t>uygulanmaktadır. </a:t>
            </a:r>
          </a:p>
        </p:txBody>
      </p:sp>
      <p:sp>
        <p:nvSpPr>
          <p:cNvPr id="6" name="1 Başlık"/>
          <p:cNvSpPr>
            <a:spLocks noGrp="1"/>
          </p:cNvSpPr>
          <p:nvPr>
            <p:ph type="title"/>
          </p:nvPr>
        </p:nvSpPr>
        <p:spPr>
          <a:xfrm>
            <a:off x="457200" y="274638"/>
            <a:ext cx="8229600" cy="634082"/>
          </a:xfrm>
        </p:spPr>
        <p:txBody>
          <a:bodyPr>
            <a:normAutofit/>
          </a:bodyPr>
          <a:lstStyle/>
          <a:p>
            <a:r>
              <a:rPr lang="tr-TR" sz="2800" b="1" dirty="0" smtClean="0">
                <a:solidFill>
                  <a:schemeClr val="accent6">
                    <a:lumMod val="75000"/>
                  </a:schemeClr>
                </a:solidFill>
              </a:rPr>
              <a:t>HİGH SCOPE (ETKİN ÖĞRENME) YAKLAŞIMI</a:t>
            </a:r>
            <a:endParaRPr lang="tr-TR" sz="2800" b="1" dirty="0">
              <a:solidFill>
                <a:schemeClr val="accent6">
                  <a:lumMod val="75000"/>
                </a:schemeClr>
              </a:solidFill>
            </a:endParaRPr>
          </a:p>
        </p:txBody>
      </p:sp>
    </p:spTree>
    <p:extLst>
      <p:ext uri="{BB962C8B-B14F-4D97-AF65-F5344CB8AC3E}">
        <p14:creationId xmlns:p14="http://schemas.microsoft.com/office/powerpoint/2010/main" val="7093695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251520" y="260648"/>
            <a:ext cx="8568952" cy="6336704"/>
          </a:xfrm>
        </p:spPr>
        <p:txBody>
          <a:bodyPr>
            <a:noAutofit/>
          </a:bodyPr>
          <a:lstStyle/>
          <a:p>
            <a:pPr marL="0" indent="0">
              <a:buNone/>
            </a:pPr>
            <a:r>
              <a:rPr lang="tr-TR" sz="1800" dirty="0" smtClean="0"/>
              <a:t>Programın temel ilkeleri, </a:t>
            </a:r>
            <a:r>
              <a:rPr lang="tr-TR" sz="1800" b="1" i="1" dirty="0" smtClean="0"/>
              <a:t>etkin öğrenme, olumlu yetişkin-çocuk iletişimi, tutarlı bir günlük plan, öğrenme çevresi </a:t>
            </a:r>
            <a:r>
              <a:rPr lang="tr-TR" sz="1800" dirty="0" smtClean="0"/>
              <a:t>ve</a:t>
            </a:r>
            <a:r>
              <a:rPr lang="tr-TR" sz="1800" b="1" i="1" dirty="0" smtClean="0"/>
              <a:t> değerlendirme</a:t>
            </a:r>
            <a:r>
              <a:rPr lang="tr-TR" sz="1800" dirty="0" smtClean="0"/>
              <a:t>dir.</a:t>
            </a:r>
            <a:br>
              <a:rPr lang="tr-TR" sz="1800" dirty="0" smtClean="0"/>
            </a:br>
            <a:endParaRPr lang="tr-TR" sz="800" b="1" dirty="0" smtClean="0"/>
          </a:p>
          <a:p>
            <a:pPr marL="0" indent="0">
              <a:buNone/>
            </a:pPr>
            <a:r>
              <a:rPr lang="tr-TR" sz="1800" b="1" dirty="0" smtClean="0">
                <a:solidFill>
                  <a:schemeClr val="accent6">
                    <a:lumMod val="75000"/>
                  </a:schemeClr>
                </a:solidFill>
              </a:rPr>
              <a:t>Etkin Öğrenme: </a:t>
            </a:r>
            <a:r>
              <a:rPr lang="tr-TR" sz="1800" dirty="0" smtClean="0"/>
              <a:t>Etkin öğrenme kavramı her çocuğun bağımsız düşünme ve problem çözme becerisini geliştirmeyi ifade eder. Programda çocuğun bağımsız hareket edebilmesi ve sorumluluk alabilmesi öncelik taşır. Çünkü </a:t>
            </a:r>
            <a:r>
              <a:rPr lang="tr-TR" sz="1800" dirty="0" err="1" smtClean="0"/>
              <a:t>High</a:t>
            </a:r>
            <a:r>
              <a:rPr lang="tr-TR" sz="1800" dirty="0" smtClean="0"/>
              <a:t> </a:t>
            </a:r>
            <a:r>
              <a:rPr lang="tr-TR" sz="1800" dirty="0" err="1" smtClean="0"/>
              <a:t>Scope</a:t>
            </a:r>
            <a:r>
              <a:rPr lang="tr-TR" sz="1800" dirty="0" smtClean="0"/>
              <a:t> yaklaşımının temelinde </a:t>
            </a:r>
            <a:r>
              <a:rPr lang="tr-TR" sz="1800" b="1" i="1" dirty="0" smtClean="0"/>
              <a:t>etkin öğrenme</a:t>
            </a:r>
            <a:r>
              <a:rPr lang="tr-TR" sz="1800" dirty="0" smtClean="0"/>
              <a:t> anlayışı yatar. Etkin öğrenmenin gerçekleşebilmesi için; </a:t>
            </a:r>
          </a:p>
          <a:p>
            <a:pPr marL="0" indent="0">
              <a:buNone/>
            </a:pPr>
            <a:endParaRPr lang="tr-TR" sz="800" dirty="0" smtClean="0"/>
          </a:p>
          <a:p>
            <a:pPr marL="358775" lvl="0" indent="-358775">
              <a:buClr>
                <a:srgbClr val="0070C0"/>
              </a:buClr>
              <a:buFont typeface="Wingdings" pitchFamily="2" charset="2"/>
              <a:buChar char="v"/>
            </a:pPr>
            <a:r>
              <a:rPr lang="tr-TR" sz="1800" i="1" dirty="0" smtClean="0">
                <a:solidFill>
                  <a:srgbClr val="0070C0"/>
                </a:solidFill>
              </a:rPr>
              <a:t>Malzeme</a:t>
            </a:r>
            <a:r>
              <a:rPr lang="tr-TR" sz="1800" dirty="0" smtClean="0"/>
              <a:t> (her çocuk için malzeme)</a:t>
            </a:r>
          </a:p>
          <a:p>
            <a:pPr marL="358775" lvl="0" indent="-358775">
              <a:buClr>
                <a:srgbClr val="0070C0"/>
              </a:buClr>
              <a:buFont typeface="Wingdings" pitchFamily="2" charset="2"/>
              <a:buChar char="v"/>
            </a:pPr>
            <a:r>
              <a:rPr lang="tr-TR" sz="1800" i="1" dirty="0" smtClean="0">
                <a:solidFill>
                  <a:srgbClr val="0070C0"/>
                </a:solidFill>
              </a:rPr>
              <a:t>Seçim</a:t>
            </a:r>
            <a:r>
              <a:rPr lang="tr-TR" sz="1800" dirty="0" smtClean="0"/>
              <a:t> (çocuğun malzemelerle yapacağı şeyi seçmesi)</a:t>
            </a:r>
          </a:p>
          <a:p>
            <a:pPr marL="358775" lvl="0" indent="-358775">
              <a:buClr>
                <a:srgbClr val="0070C0"/>
              </a:buClr>
              <a:buFont typeface="Wingdings" pitchFamily="2" charset="2"/>
              <a:buChar char="v"/>
            </a:pPr>
            <a:r>
              <a:rPr lang="tr-TR" sz="1800" i="1" dirty="0" smtClean="0">
                <a:solidFill>
                  <a:srgbClr val="0070C0"/>
                </a:solidFill>
              </a:rPr>
              <a:t>Kullanım</a:t>
            </a:r>
            <a:r>
              <a:rPr lang="tr-TR" sz="1800" dirty="0" smtClean="0"/>
              <a:t> (çocuğun malzemelerle çalışması)</a:t>
            </a:r>
          </a:p>
          <a:p>
            <a:pPr marL="358775" lvl="0" indent="-358775">
              <a:buClr>
                <a:srgbClr val="0070C0"/>
              </a:buClr>
              <a:buFont typeface="Wingdings" pitchFamily="2" charset="2"/>
              <a:buChar char="v"/>
            </a:pPr>
            <a:r>
              <a:rPr lang="tr-TR" sz="1800" i="1" dirty="0" smtClean="0">
                <a:solidFill>
                  <a:srgbClr val="0070C0"/>
                </a:solidFill>
              </a:rPr>
              <a:t>Dil</a:t>
            </a:r>
            <a:r>
              <a:rPr lang="tr-TR" sz="1800" dirty="0" smtClean="0"/>
              <a:t> (çocuğun seçtiği ve kullandığı dil) </a:t>
            </a:r>
          </a:p>
          <a:p>
            <a:pPr marL="358775" lvl="0" indent="-358775">
              <a:buClr>
                <a:srgbClr val="0070C0"/>
              </a:buClr>
              <a:buFont typeface="Wingdings" pitchFamily="2" charset="2"/>
              <a:buChar char="v"/>
            </a:pPr>
            <a:r>
              <a:rPr lang="tr-TR" sz="1800" i="1" dirty="0" smtClean="0">
                <a:solidFill>
                  <a:srgbClr val="0070C0"/>
                </a:solidFill>
              </a:rPr>
              <a:t>Destek</a:t>
            </a:r>
            <a:r>
              <a:rPr lang="tr-TR" sz="1800" dirty="0" smtClean="0"/>
              <a:t> (yetişkin ve akranların desteği) gereklidir (Balat, 2010; Bilaloğlu, 2004). </a:t>
            </a:r>
          </a:p>
          <a:p>
            <a:pPr marL="0" indent="0">
              <a:buClr>
                <a:schemeClr val="accent6">
                  <a:lumMod val="75000"/>
                </a:schemeClr>
              </a:buClr>
              <a:buNone/>
            </a:pPr>
            <a:r>
              <a:rPr lang="tr-TR" sz="1800" b="1" dirty="0">
                <a:solidFill>
                  <a:schemeClr val="accent6">
                    <a:lumMod val="75000"/>
                  </a:schemeClr>
                </a:solidFill>
              </a:rPr>
              <a:t>Olumlu Yetişkin-Çocuk İletişimi: </a:t>
            </a:r>
            <a:r>
              <a:rPr lang="tr-TR" sz="1800" dirty="0"/>
              <a:t>Programın temel ilkeleri çerçevesinde;</a:t>
            </a:r>
          </a:p>
          <a:p>
            <a:pPr marL="358775" indent="-358775">
              <a:buClr>
                <a:schemeClr val="accent6">
                  <a:lumMod val="75000"/>
                </a:schemeClr>
              </a:buClr>
              <a:buNone/>
            </a:pPr>
            <a:endParaRPr lang="tr-TR" sz="800" dirty="0"/>
          </a:p>
          <a:p>
            <a:pPr marL="358775" lvl="0" indent="-358775">
              <a:buClr>
                <a:srgbClr val="0070C0"/>
              </a:buClr>
              <a:buFont typeface="Wingdings" pitchFamily="2" charset="2"/>
              <a:buChar char="Ø"/>
            </a:pPr>
            <a:r>
              <a:rPr lang="tr-TR" sz="1800" dirty="0"/>
              <a:t>Öğretmenler, çocukların düşünce ve eylemlerini yönetip denetlemek yerine bu düşünce ve eylemleri temel almalıdırlar.</a:t>
            </a:r>
          </a:p>
          <a:p>
            <a:pPr marL="358775" lvl="0" indent="-358775">
              <a:buClr>
                <a:srgbClr val="0070C0"/>
              </a:buClr>
              <a:buFont typeface="Wingdings" pitchFamily="2" charset="2"/>
              <a:buChar char="Ø"/>
            </a:pPr>
            <a:r>
              <a:rPr lang="tr-TR" sz="1800" dirty="0"/>
              <a:t>Çocuklar, günlük yaşantılarında ne yapmak istediklerine </a:t>
            </a:r>
            <a:r>
              <a:rPr lang="tr-TR" sz="1800" b="1" i="1" dirty="0"/>
              <a:t>karar verme fırsatına </a:t>
            </a:r>
            <a:r>
              <a:rPr lang="tr-TR" sz="1800" dirty="0"/>
              <a:t>sahip olmalıdırlar.</a:t>
            </a:r>
          </a:p>
          <a:p>
            <a:pPr marL="358775" lvl="0" indent="-358775">
              <a:buClr>
                <a:srgbClr val="0070C0"/>
              </a:buClr>
              <a:buFont typeface="Wingdings" pitchFamily="2" charset="2"/>
              <a:buChar char="Ø"/>
            </a:pPr>
            <a:r>
              <a:rPr lang="tr-TR" sz="1800" dirty="0"/>
              <a:t>Çocuğun </a:t>
            </a:r>
            <a:r>
              <a:rPr lang="tr-TR" sz="1800" b="1" i="1" dirty="0"/>
              <a:t>günlük planı, öğretim için hareket noktas</a:t>
            </a:r>
            <a:r>
              <a:rPr lang="tr-TR" sz="1800" dirty="0"/>
              <a:t>ı olmalıdır. </a:t>
            </a:r>
          </a:p>
          <a:p>
            <a:pPr marL="358775" lvl="0" indent="-358775">
              <a:buClr>
                <a:srgbClr val="0070C0"/>
              </a:buClr>
              <a:buFont typeface="Wingdings" pitchFamily="2" charset="2"/>
              <a:buChar char="Ø"/>
            </a:pPr>
            <a:r>
              <a:rPr lang="tr-TR" sz="1800" dirty="0"/>
              <a:t>Bazı </a:t>
            </a:r>
            <a:r>
              <a:rPr lang="tr-TR" sz="1800" b="1" i="1" dirty="0"/>
              <a:t>temel (anahtar) deneyimler</a:t>
            </a:r>
            <a:r>
              <a:rPr lang="tr-TR" sz="1800" dirty="0"/>
              <a:t>, çocuğun erken zihinsel gelişimi için zorunludur (Bilaloğlu, 2004, s. 43). </a:t>
            </a:r>
          </a:p>
        </p:txBody>
      </p:sp>
    </p:spTree>
    <p:extLst>
      <p:ext uri="{BB962C8B-B14F-4D97-AF65-F5344CB8AC3E}">
        <p14:creationId xmlns:p14="http://schemas.microsoft.com/office/powerpoint/2010/main" val="1621047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251520" y="404664"/>
            <a:ext cx="8640960" cy="6192688"/>
          </a:xfrm>
        </p:spPr>
        <p:txBody>
          <a:bodyPr>
            <a:normAutofit fontScale="62500" lnSpcReduction="20000"/>
          </a:bodyPr>
          <a:lstStyle/>
          <a:p>
            <a:pPr marL="0" indent="0">
              <a:buNone/>
            </a:pPr>
            <a:r>
              <a:rPr lang="tr-TR" b="1" dirty="0" smtClean="0">
                <a:solidFill>
                  <a:schemeClr val="accent6">
                    <a:lumMod val="75000"/>
                  </a:schemeClr>
                </a:solidFill>
              </a:rPr>
              <a:t>Temel </a:t>
            </a:r>
            <a:r>
              <a:rPr lang="tr-TR" b="1" dirty="0">
                <a:solidFill>
                  <a:schemeClr val="accent6">
                    <a:lumMod val="75000"/>
                  </a:schemeClr>
                </a:solidFill>
              </a:rPr>
              <a:t>(anahtar) deneyimler: </a:t>
            </a:r>
            <a:r>
              <a:rPr lang="tr-TR" dirty="0"/>
              <a:t>High </a:t>
            </a:r>
            <a:r>
              <a:rPr lang="tr-TR" dirty="0" err="1"/>
              <a:t>Scope</a:t>
            </a:r>
            <a:r>
              <a:rPr lang="tr-TR" dirty="0"/>
              <a:t> yaklaşımında çocukların eğitimi </a:t>
            </a:r>
            <a:r>
              <a:rPr lang="tr-TR" dirty="0" smtClean="0"/>
              <a:t>toplam </a:t>
            </a:r>
            <a:r>
              <a:rPr lang="tr-TR" dirty="0"/>
              <a:t>58 anahtar deneyim çerçevesinde gerçekleştirilir. Temel deneyimler “</a:t>
            </a:r>
            <a:r>
              <a:rPr lang="tr-TR" b="1" i="1" dirty="0"/>
              <a:t>çocukların bilgiyi yapılandırmalarında esas</a:t>
            </a:r>
            <a:r>
              <a:rPr lang="tr-TR" dirty="0"/>
              <a:t>” teşkil eder (Bilaloğlu, s. 43). Bu deneyimler aracılığı ile çocuk doğal bir şekilde öngörme, tarif etme, açıklama, değiştirme, varsayım geliştirme, alternatif arama gibi beceriler geliştirir. </a:t>
            </a:r>
            <a:r>
              <a:rPr lang="tr-TR" sz="2100" dirty="0">
                <a:hlinkClick r:id="rId2"/>
              </a:rPr>
              <a:t>http://</a:t>
            </a:r>
            <a:r>
              <a:rPr lang="tr-TR" sz="2100" dirty="0" smtClean="0">
                <a:hlinkClick r:id="rId2"/>
              </a:rPr>
              <a:t>www.highscope.org/Content.asp?ContentId=566</a:t>
            </a:r>
            <a:r>
              <a:rPr lang="tr-TR" sz="2100" dirty="0" smtClean="0"/>
              <a:t> </a:t>
            </a:r>
          </a:p>
          <a:p>
            <a:pPr marL="0" indent="0">
              <a:buNone/>
            </a:pPr>
            <a:endParaRPr lang="tr-TR" dirty="0"/>
          </a:p>
          <a:p>
            <a:pPr marL="0" indent="0">
              <a:buNone/>
            </a:pPr>
            <a:r>
              <a:rPr lang="tr-TR" b="1" dirty="0" smtClean="0">
                <a:solidFill>
                  <a:schemeClr val="accent6">
                    <a:lumMod val="75000"/>
                  </a:schemeClr>
                </a:solidFill>
              </a:rPr>
              <a:t>Günlük Plan: </a:t>
            </a:r>
            <a:r>
              <a:rPr lang="tr-TR" dirty="0" smtClean="0"/>
              <a:t>Planla-Yap-Değerlendir, temizlik ve toplanma, küçük grup etkinlikleri, büyük grup faaliyetleri ve dış (açık) alan etkinlikleri şeklinde ifade edilen bir süreçten oluşur. </a:t>
            </a:r>
            <a:r>
              <a:rPr lang="tr-TR" dirty="0">
                <a:hlinkClick r:id="rId3"/>
              </a:rPr>
              <a:t>https://</a:t>
            </a:r>
            <a:r>
              <a:rPr lang="tr-TR" dirty="0" smtClean="0">
                <a:hlinkClick r:id="rId3"/>
              </a:rPr>
              <a:t>www.youtube.com/watch?v=3qRxRdrY3TM</a:t>
            </a:r>
            <a:endParaRPr lang="tr-TR" dirty="0" smtClean="0"/>
          </a:p>
          <a:p>
            <a:pPr marL="0" indent="0">
              <a:buNone/>
            </a:pPr>
            <a:r>
              <a:rPr lang="tr-TR" dirty="0" smtClean="0"/>
              <a:t>Günlük Plan İlkeleri: </a:t>
            </a:r>
          </a:p>
          <a:p>
            <a:pPr>
              <a:buNone/>
            </a:pPr>
            <a:endParaRPr lang="tr-TR" sz="1900" b="1" dirty="0" smtClean="0">
              <a:solidFill>
                <a:schemeClr val="accent6">
                  <a:lumMod val="75000"/>
                </a:schemeClr>
              </a:solidFill>
            </a:endParaRPr>
          </a:p>
          <a:p>
            <a:pPr lvl="0">
              <a:buClr>
                <a:srgbClr val="0070C0"/>
              </a:buClr>
              <a:buFont typeface="Wingdings" pitchFamily="2" charset="2"/>
              <a:buChar char="v"/>
            </a:pPr>
            <a:r>
              <a:rPr lang="tr-TR" dirty="0" smtClean="0"/>
              <a:t>Günlük program çocukların zamansal ilişkileri kavramada somut deneyimler kazanmaları için </a:t>
            </a:r>
            <a:r>
              <a:rPr lang="tr-TR" b="1" i="1" dirty="0" smtClean="0"/>
              <a:t>tutarlı</a:t>
            </a:r>
            <a:r>
              <a:rPr lang="tr-TR" dirty="0" smtClean="0"/>
              <a:t> olmalıdır.</a:t>
            </a:r>
          </a:p>
          <a:p>
            <a:pPr lvl="0">
              <a:buClr>
                <a:srgbClr val="0070C0"/>
              </a:buClr>
              <a:buFont typeface="Wingdings" pitchFamily="2" charset="2"/>
              <a:buChar char="v"/>
            </a:pPr>
            <a:r>
              <a:rPr lang="tr-TR" dirty="0" smtClean="0"/>
              <a:t>Programda yapılacak </a:t>
            </a:r>
            <a:r>
              <a:rPr lang="tr-TR" b="1" i="1" dirty="0" smtClean="0"/>
              <a:t>değişiklikler</a:t>
            </a:r>
            <a:r>
              <a:rPr lang="tr-TR" dirty="0" smtClean="0"/>
              <a:t> konusunda çocuklar önceden bilgilendirilmelidir.</a:t>
            </a:r>
          </a:p>
          <a:p>
            <a:pPr lvl="0">
              <a:buClr>
                <a:srgbClr val="0070C0"/>
              </a:buClr>
              <a:buFont typeface="Wingdings" pitchFamily="2" charset="2"/>
              <a:buChar char="v"/>
            </a:pPr>
            <a:r>
              <a:rPr lang="tr-TR" dirty="0" smtClean="0"/>
              <a:t>Çocuklar ve yetişkinler arasında çeşitli </a:t>
            </a:r>
            <a:r>
              <a:rPr lang="tr-TR" b="1" i="1" dirty="0" smtClean="0"/>
              <a:t>etkileşimlerin</a:t>
            </a:r>
            <a:r>
              <a:rPr lang="tr-TR" dirty="0" smtClean="0"/>
              <a:t> gerçekleşmesi için zaman ayrılmalıdır.</a:t>
            </a:r>
          </a:p>
          <a:p>
            <a:pPr lvl="0">
              <a:buClr>
                <a:srgbClr val="0070C0"/>
              </a:buClr>
              <a:buFont typeface="Wingdings" pitchFamily="2" charset="2"/>
              <a:buChar char="v"/>
            </a:pPr>
            <a:r>
              <a:rPr lang="tr-TR" dirty="0" smtClean="0"/>
              <a:t>Programda </a:t>
            </a:r>
            <a:r>
              <a:rPr lang="tr-TR" b="1" i="1" dirty="0" smtClean="0"/>
              <a:t>çocukların ve öğretmenlerin girişimiyle </a:t>
            </a:r>
            <a:r>
              <a:rPr lang="tr-TR" dirty="0" smtClean="0"/>
              <a:t>başlatılan faaliyetler arasında bir denge olmalıdır.</a:t>
            </a:r>
          </a:p>
          <a:p>
            <a:pPr lvl="0">
              <a:buClr>
                <a:srgbClr val="0070C0"/>
              </a:buClr>
              <a:buFont typeface="Wingdings" pitchFamily="2" charset="2"/>
              <a:buChar char="v"/>
            </a:pPr>
            <a:r>
              <a:rPr lang="tr-TR" dirty="0" smtClean="0"/>
              <a:t>Her gün </a:t>
            </a:r>
            <a:r>
              <a:rPr lang="tr-TR" b="1" i="1" dirty="0" smtClean="0"/>
              <a:t>planla-yap-değerlendir süreci için yeterli zaman </a:t>
            </a:r>
            <a:r>
              <a:rPr lang="tr-TR" dirty="0" smtClean="0"/>
              <a:t>ayrılmalıdır.</a:t>
            </a:r>
          </a:p>
        </p:txBody>
      </p:sp>
    </p:spTree>
    <p:extLst>
      <p:ext uri="{BB962C8B-B14F-4D97-AF65-F5344CB8AC3E}">
        <p14:creationId xmlns:p14="http://schemas.microsoft.com/office/powerpoint/2010/main" val="22515825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251520" y="260649"/>
            <a:ext cx="8435280" cy="5904656"/>
          </a:xfrm>
        </p:spPr>
        <p:txBody>
          <a:bodyPr>
            <a:normAutofit fontScale="70000" lnSpcReduction="20000"/>
          </a:bodyPr>
          <a:lstStyle/>
          <a:p>
            <a:pPr marL="0" indent="0">
              <a:buNone/>
            </a:pPr>
            <a:r>
              <a:rPr lang="tr-TR" sz="2600" b="1" i="1" dirty="0" smtClean="0">
                <a:solidFill>
                  <a:srgbClr val="0070C0"/>
                </a:solidFill>
              </a:rPr>
              <a:t>GÜNLÜK PLAN SÜRECİ</a:t>
            </a:r>
          </a:p>
          <a:p>
            <a:pPr marL="0" indent="0">
              <a:buNone/>
            </a:pPr>
            <a:endParaRPr lang="tr-TR" sz="2600" b="1" i="1" dirty="0" smtClean="0">
              <a:solidFill>
                <a:srgbClr val="0070C0"/>
              </a:solidFill>
            </a:endParaRPr>
          </a:p>
          <a:p>
            <a:pPr>
              <a:buFont typeface="Wingdings" pitchFamily="2" charset="2"/>
              <a:buChar char="q"/>
            </a:pPr>
            <a:r>
              <a:rPr lang="tr-TR" sz="2600" b="1" i="1" dirty="0" smtClean="0">
                <a:solidFill>
                  <a:srgbClr val="0070C0"/>
                </a:solidFill>
              </a:rPr>
              <a:t>Planla</a:t>
            </a:r>
            <a:r>
              <a:rPr lang="tr-TR" sz="2600" dirty="0" smtClean="0">
                <a:solidFill>
                  <a:srgbClr val="0070C0"/>
                </a:solidFill>
              </a:rPr>
              <a:t> (15 </a:t>
            </a:r>
            <a:r>
              <a:rPr lang="tr-TR" sz="2600" dirty="0" err="1" smtClean="0">
                <a:solidFill>
                  <a:srgbClr val="0070C0"/>
                </a:solidFill>
              </a:rPr>
              <a:t>dak</a:t>
            </a:r>
            <a:r>
              <a:rPr lang="tr-TR" sz="2600" dirty="0" smtClean="0">
                <a:solidFill>
                  <a:srgbClr val="0070C0"/>
                </a:solidFill>
              </a:rPr>
              <a:t>.): </a:t>
            </a:r>
            <a:r>
              <a:rPr lang="tr-TR" sz="2600" dirty="0" smtClean="0"/>
              <a:t>Çocuklar tek tek hangi malzemeleri kullanarak ne yapacaklarına, çalışmayı tek başına mı yoksa birlikte mi yapacaklarına, kimlerle çalışacaklarına karar verir ve bu kararı arkadaşları ve öğretmenle sözel ya da sözel olmayan yollarla (resim, parmakla işaret etme, vb) paylaşırlar.  Çocuğun gelişim seviyesi yükseldikçe planları çeşitlilik kazanır ve daha karmaşık bir hale gelir. Plan çocuğun sorgulama, sorunları tanımlama ve öneriler geliştirmesi için bir başlangıç noktasıdır. Planlarını paylaşma yoluyla çocuklar düşüncelerine yönelik zihinsel temsiller oluşturur. Çocuğun aklına bir şey gelmiyorsa öğretmen öneride bulunabilir ya da çocuğu ilgisi doğrultusunda yönlendirir.  </a:t>
            </a:r>
          </a:p>
          <a:p>
            <a:pPr>
              <a:buNone/>
            </a:pPr>
            <a:endParaRPr lang="tr-TR" sz="1400" dirty="0" smtClean="0"/>
          </a:p>
          <a:p>
            <a:pPr>
              <a:buFont typeface="Wingdings" pitchFamily="2" charset="2"/>
              <a:buChar char="q"/>
            </a:pPr>
            <a:r>
              <a:rPr lang="tr-TR" sz="2600" b="1" i="1" dirty="0" smtClean="0">
                <a:solidFill>
                  <a:srgbClr val="0070C0"/>
                </a:solidFill>
              </a:rPr>
              <a:t>Yap</a:t>
            </a:r>
            <a:r>
              <a:rPr lang="tr-TR" sz="2600" dirty="0" smtClean="0">
                <a:solidFill>
                  <a:srgbClr val="0070C0"/>
                </a:solidFill>
              </a:rPr>
              <a:t> (45-60 </a:t>
            </a:r>
            <a:r>
              <a:rPr lang="tr-TR" sz="2600" dirty="0" err="1" smtClean="0">
                <a:solidFill>
                  <a:srgbClr val="0070C0"/>
                </a:solidFill>
              </a:rPr>
              <a:t>dak</a:t>
            </a:r>
            <a:r>
              <a:rPr lang="tr-TR" sz="2600" dirty="0" smtClean="0">
                <a:solidFill>
                  <a:srgbClr val="0070C0"/>
                </a:solidFill>
              </a:rPr>
              <a:t>.): </a:t>
            </a:r>
            <a:r>
              <a:rPr lang="tr-TR" sz="2600" dirty="0" smtClean="0"/>
              <a:t>Çocuklar planladıkları etkinlikleri uygulamaya koyarlar. Çocuğun nesnelerle doğrudan etkileşime girmesiyle öğrenme gerçekleşir. Çocuk nesnelerle etkileşimi sayesinde ağır, kuru, kısa gibi </a:t>
            </a:r>
            <a:r>
              <a:rPr lang="tr-TR" sz="2600" b="1" i="1" dirty="0" smtClean="0"/>
              <a:t>madde özelliklerini keşfeder</a:t>
            </a:r>
            <a:r>
              <a:rPr lang="tr-TR" sz="2600" dirty="0" smtClean="0"/>
              <a:t>; kesme, katlama gibi </a:t>
            </a:r>
            <a:r>
              <a:rPr lang="tr-TR" sz="2600" b="1" i="1" dirty="0" smtClean="0"/>
              <a:t>beceriler kazanır</a:t>
            </a:r>
            <a:r>
              <a:rPr lang="tr-TR" sz="2600" dirty="0" smtClean="0"/>
              <a:t>; aynı, daha uzun, aşağı/yukarı gibi </a:t>
            </a:r>
            <a:r>
              <a:rPr lang="tr-TR" sz="2600" b="1" i="1" dirty="0" smtClean="0"/>
              <a:t>ilişkisel kavramlar edinir</a:t>
            </a:r>
            <a:r>
              <a:rPr lang="tr-TR" sz="2600" dirty="0" smtClean="0"/>
              <a:t>. Yetişkin bu süreçte çocukları yönetmez ancak onların bilgiyi nasıl topladıklarını, problemi nasıl çözdüklerini ve akranlarıyla etkileşimi gözler ve çocukların düşünce süreçlerini geliştirmeye katkıda bulunmak üzere </a:t>
            </a:r>
            <a:r>
              <a:rPr lang="tr-TR" sz="2600" b="1" i="1" dirty="0" smtClean="0"/>
              <a:t>etkinliklere aktif </a:t>
            </a:r>
            <a:r>
              <a:rPr lang="tr-TR" sz="2600" dirty="0" smtClean="0"/>
              <a:t>olarak katılır (</a:t>
            </a:r>
            <a:r>
              <a:rPr lang="tr-TR" sz="2600" dirty="0" err="1" smtClean="0"/>
              <a:t>Bilaloğlu</a:t>
            </a:r>
            <a:r>
              <a:rPr lang="tr-TR" sz="2600" dirty="0" smtClean="0"/>
              <a:t>, 2010; Şahin, 2010).</a:t>
            </a:r>
          </a:p>
          <a:p>
            <a:endParaRPr lang="tr-TR" sz="1400" dirty="0" smtClean="0"/>
          </a:p>
          <a:p>
            <a:pPr>
              <a:buFont typeface="Wingdings" pitchFamily="2" charset="2"/>
              <a:buChar char="q"/>
            </a:pPr>
            <a:r>
              <a:rPr lang="tr-TR" sz="2600" b="1" i="1" dirty="0" smtClean="0">
                <a:solidFill>
                  <a:srgbClr val="0070C0"/>
                </a:solidFill>
              </a:rPr>
              <a:t>Temizlik ve toplanma</a:t>
            </a:r>
            <a:r>
              <a:rPr lang="tr-TR" sz="2600" dirty="0" smtClean="0">
                <a:solidFill>
                  <a:srgbClr val="0070C0"/>
                </a:solidFill>
              </a:rPr>
              <a:t>: </a:t>
            </a:r>
            <a:r>
              <a:rPr lang="tr-TR" sz="2600" dirty="0" smtClean="0"/>
              <a:t>Uygulama süresi bittikten sonra tamamlanmış işler kaldırılır, malzemeler yerlerine yerleştirilir, tamamlanmamış işler daha sonra tamamlanmak üzere ayrılır. Bu süreçte çocuklar hem malzemelerin yerlerini öğrenir hem sınıflandırma becerileri kazanır.</a:t>
            </a:r>
          </a:p>
        </p:txBody>
      </p:sp>
    </p:spTree>
    <p:extLst>
      <p:ext uri="{BB962C8B-B14F-4D97-AF65-F5344CB8AC3E}">
        <p14:creationId xmlns:p14="http://schemas.microsoft.com/office/powerpoint/2010/main" val="42109187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23528" y="332656"/>
            <a:ext cx="8363272" cy="5976664"/>
          </a:xfrm>
        </p:spPr>
        <p:txBody>
          <a:bodyPr>
            <a:noAutofit/>
          </a:bodyPr>
          <a:lstStyle/>
          <a:p>
            <a:pPr>
              <a:buFont typeface="Wingdings" pitchFamily="2" charset="2"/>
              <a:buChar char="v"/>
            </a:pPr>
            <a:r>
              <a:rPr lang="tr-TR" sz="1800" b="1" i="1" dirty="0" smtClean="0">
                <a:solidFill>
                  <a:srgbClr val="0070C0"/>
                </a:solidFill>
              </a:rPr>
              <a:t>Değerlendir : </a:t>
            </a:r>
            <a:r>
              <a:rPr lang="tr-TR" sz="1800" dirty="0" smtClean="0"/>
              <a:t>Hatırlama zamanı olarak da bilinir. Çocuklar planladıkları ve uyguladıkları etkinlikleri sözel ya da sözel olmayan yollarla arkadaşları ve öğretmenle paylaşır.</a:t>
            </a:r>
          </a:p>
          <a:p>
            <a:endParaRPr lang="tr-TR" sz="1000" dirty="0" smtClean="0"/>
          </a:p>
          <a:p>
            <a:pPr>
              <a:buFont typeface="Wingdings" pitchFamily="2" charset="2"/>
              <a:buChar char="v"/>
            </a:pPr>
            <a:r>
              <a:rPr lang="tr-TR" sz="1800" b="1" i="1" dirty="0" smtClean="0">
                <a:solidFill>
                  <a:srgbClr val="0070C0"/>
                </a:solidFill>
              </a:rPr>
              <a:t>Küçük Grup Etkinlikleri: </a:t>
            </a:r>
            <a:r>
              <a:rPr lang="tr-TR" sz="1800" dirty="0" smtClean="0"/>
              <a:t>Öğretmenin </a:t>
            </a:r>
            <a:r>
              <a:rPr lang="tr-TR" sz="1800" b="1" i="1" dirty="0" smtClean="0"/>
              <a:t>temel deneyimleri </a:t>
            </a:r>
            <a:r>
              <a:rPr lang="tr-TR" sz="1800" dirty="0" smtClean="0"/>
              <a:t>göz önünde bulundurarak planladığı bir etkinlik üzerinde öğretmenin sunduğu </a:t>
            </a:r>
            <a:r>
              <a:rPr lang="tr-TR" sz="1800" b="1" i="1" dirty="0" smtClean="0"/>
              <a:t>malzemelerle</a:t>
            </a:r>
            <a:r>
              <a:rPr lang="tr-TR" sz="1800" dirty="0" smtClean="0"/>
              <a:t> küçük gruplar </a:t>
            </a:r>
            <a:r>
              <a:rPr lang="tr-TR" sz="1800" b="1" i="1" dirty="0" smtClean="0"/>
              <a:t>öğretmen eşliğinde </a:t>
            </a:r>
            <a:r>
              <a:rPr lang="tr-TR" sz="1800" dirty="0" smtClean="0"/>
              <a:t>çalışır. Küçük grup faaliyetleri öğretmenin çocukların ilgilerine yönelik gözlemlerinden, temel deneyimlerden, kültürel olay ve çevreden, yerel alışkanlıklardan, yeni ve keşfedilmemiş materyallerden çocukların ilgi, ihtiyaç ve yeteneklerine göre seçilir. </a:t>
            </a:r>
          </a:p>
          <a:p>
            <a:endParaRPr lang="tr-TR" sz="1000" dirty="0" smtClean="0"/>
          </a:p>
          <a:p>
            <a:pPr>
              <a:buFont typeface="Wingdings" pitchFamily="2" charset="2"/>
              <a:buChar char="v"/>
            </a:pPr>
            <a:r>
              <a:rPr lang="tr-TR" sz="1800" b="1" i="1" dirty="0" smtClean="0">
                <a:solidFill>
                  <a:srgbClr val="0070C0"/>
                </a:solidFill>
              </a:rPr>
              <a:t>Büyük Grup Faaliyetleri</a:t>
            </a:r>
            <a:r>
              <a:rPr lang="tr-TR" sz="1800" dirty="0" smtClean="0">
                <a:solidFill>
                  <a:srgbClr val="0070C0"/>
                </a:solidFill>
              </a:rPr>
              <a:t>: </a:t>
            </a:r>
            <a:r>
              <a:rPr lang="tr-TR" sz="1800" dirty="0" smtClean="0"/>
              <a:t>Çember zamanı olarak da bilinen bu süreçte çocuklar bir çember şeklinde yer alır ve hep birlikte şarkı söyleme, hikâye dinleme, kurallı oyun oynama, müzik aleti çalma vb. etkinliklerde bulunurlar. </a:t>
            </a:r>
            <a:r>
              <a:rPr lang="tr-TR" sz="1800" dirty="0">
                <a:hlinkClick r:id="rId2"/>
              </a:rPr>
              <a:t>https://</a:t>
            </a:r>
            <a:r>
              <a:rPr lang="tr-TR" sz="1800" dirty="0" smtClean="0">
                <a:hlinkClick r:id="rId2"/>
              </a:rPr>
              <a:t>www.youtube.com/watch?v=BWxr35q_qvQ</a:t>
            </a:r>
            <a:r>
              <a:rPr lang="tr-TR" sz="1800" dirty="0" smtClean="0"/>
              <a:t> </a:t>
            </a:r>
          </a:p>
          <a:p>
            <a:pPr>
              <a:buFont typeface="Wingdings" pitchFamily="2" charset="2"/>
              <a:buChar char="v"/>
            </a:pPr>
            <a:endParaRPr lang="tr-TR" sz="1000" dirty="0" smtClean="0">
              <a:solidFill>
                <a:srgbClr val="0070C0"/>
              </a:solidFill>
            </a:endParaRPr>
          </a:p>
          <a:p>
            <a:pPr>
              <a:buFont typeface="Wingdings" pitchFamily="2" charset="2"/>
              <a:buChar char="v"/>
            </a:pPr>
            <a:r>
              <a:rPr lang="tr-TR" sz="1800" b="1" i="1" dirty="0" smtClean="0">
                <a:solidFill>
                  <a:srgbClr val="0070C0"/>
                </a:solidFill>
              </a:rPr>
              <a:t>Dış (Açık) Alan Etkinlikleri</a:t>
            </a:r>
            <a:r>
              <a:rPr lang="tr-TR" sz="1800" dirty="0" smtClean="0">
                <a:solidFill>
                  <a:srgbClr val="0070C0"/>
                </a:solidFill>
              </a:rPr>
              <a:t>: </a:t>
            </a:r>
            <a:r>
              <a:rPr lang="tr-TR" sz="1800" dirty="0" smtClean="0"/>
              <a:t>Çocukların doğal çevre ve yaşadıkları bölgeyi tanımaları için açık havada koşup oynamaları gibi faaliyetlerden oluşur. </a:t>
            </a:r>
          </a:p>
          <a:p>
            <a:endParaRPr lang="tr-TR" sz="1000" dirty="0" smtClean="0"/>
          </a:p>
          <a:p>
            <a:pPr marL="0" indent="0">
              <a:buNone/>
            </a:pPr>
            <a:r>
              <a:rPr lang="tr-TR" sz="1800" dirty="0" smtClean="0"/>
              <a:t>Programda bir diğer önemli husus da </a:t>
            </a:r>
            <a:r>
              <a:rPr lang="tr-TR" sz="1800" b="1" i="1" dirty="0" smtClean="0"/>
              <a:t>aile katılımına </a:t>
            </a:r>
            <a:r>
              <a:rPr lang="tr-TR" sz="1800" dirty="0" smtClean="0"/>
              <a:t>verilen önemdir. Öğretmen düzenli aralıklarla </a:t>
            </a:r>
            <a:r>
              <a:rPr lang="tr-TR" sz="1800" b="1" i="1" dirty="0" smtClean="0"/>
              <a:t>ev ziyaretleri</a:t>
            </a:r>
            <a:r>
              <a:rPr lang="tr-TR" sz="1800" dirty="0" smtClean="0"/>
              <a:t>nde bulunur ve ayrıca </a:t>
            </a:r>
            <a:r>
              <a:rPr lang="tr-TR" sz="1800" b="1" i="1" dirty="0" smtClean="0"/>
              <a:t>ebeveynlerle toplantılar </a:t>
            </a:r>
            <a:r>
              <a:rPr lang="tr-TR" sz="1800" dirty="0" smtClean="0"/>
              <a:t>düzenler. Ailenin </a:t>
            </a:r>
            <a:r>
              <a:rPr lang="tr-TR" sz="1800" b="1" i="1" dirty="0" smtClean="0"/>
              <a:t>çocukla ilgili konularda uzman </a:t>
            </a:r>
            <a:r>
              <a:rPr lang="tr-TR" sz="1800" dirty="0" smtClean="0"/>
              <a:t>olduğuna inanılır. </a:t>
            </a:r>
          </a:p>
        </p:txBody>
      </p:sp>
    </p:spTree>
    <p:extLst>
      <p:ext uri="{BB962C8B-B14F-4D97-AF65-F5344CB8AC3E}">
        <p14:creationId xmlns:p14="http://schemas.microsoft.com/office/powerpoint/2010/main" val="29216196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23528" y="332656"/>
            <a:ext cx="8568952" cy="6264696"/>
          </a:xfrm>
        </p:spPr>
        <p:txBody>
          <a:bodyPr>
            <a:noAutofit/>
          </a:bodyPr>
          <a:lstStyle/>
          <a:p>
            <a:pPr marL="0" indent="0">
              <a:buNone/>
            </a:pPr>
            <a:r>
              <a:rPr lang="tr-TR" sz="1800" b="1" dirty="0" smtClean="0">
                <a:solidFill>
                  <a:schemeClr val="accent6">
                    <a:lumMod val="75000"/>
                  </a:schemeClr>
                </a:solidFill>
              </a:rPr>
              <a:t>Eğitim Ortamı: </a:t>
            </a:r>
            <a:r>
              <a:rPr lang="tr-TR" sz="1800" dirty="0" smtClean="0"/>
              <a:t>Özel bir donanım/çevre düzenlemesi/</a:t>
            </a:r>
            <a:r>
              <a:rPr lang="tr-TR" sz="1800" b="1" i="1" dirty="0" smtClean="0"/>
              <a:t>materyal gerektirmeyen </a:t>
            </a:r>
            <a:r>
              <a:rPr lang="tr-TR" sz="1800" dirty="0" err="1" smtClean="0"/>
              <a:t>High</a:t>
            </a:r>
            <a:r>
              <a:rPr lang="tr-TR" sz="1800" dirty="0" smtClean="0"/>
              <a:t> </a:t>
            </a:r>
            <a:r>
              <a:rPr lang="tr-TR" sz="1800" dirty="0" err="1" smtClean="0"/>
              <a:t>Scope</a:t>
            </a:r>
            <a:r>
              <a:rPr lang="tr-TR" sz="1800" dirty="0" smtClean="0"/>
              <a:t> programı uygulayan okullarda çocuklar ihtiyaçlarına göre </a:t>
            </a:r>
            <a:r>
              <a:rPr lang="tr-TR" sz="1800" b="1" i="1" dirty="0" smtClean="0"/>
              <a:t>tam ya da yarım gün</a:t>
            </a:r>
            <a:r>
              <a:rPr lang="tr-TR" sz="1800" dirty="0" smtClean="0"/>
              <a:t> kalabilirler. Bireysel farklılıklara duyarlılığı nedeniyle özel eğitim ihtiyacı olan çocuklara da program etkili bir şekilde uygulanabilir.  Eğitim Ortamı İlkeleri: </a:t>
            </a:r>
          </a:p>
          <a:p>
            <a:pPr>
              <a:buNone/>
            </a:pPr>
            <a:endParaRPr lang="tr-TR" sz="1000" dirty="0" smtClean="0"/>
          </a:p>
          <a:p>
            <a:pPr lvl="0">
              <a:buClr>
                <a:srgbClr val="0070C0"/>
              </a:buClr>
              <a:buFont typeface="Wingdings" pitchFamily="2" charset="2"/>
              <a:buChar char="ü"/>
            </a:pPr>
            <a:r>
              <a:rPr lang="tr-TR" sz="1800" dirty="0" smtClean="0"/>
              <a:t>İlgi alanları birbirinin </a:t>
            </a:r>
            <a:r>
              <a:rPr lang="tr-TR" sz="1800" b="1" i="1" dirty="0" smtClean="0"/>
              <a:t>görüş alanı içinde </a:t>
            </a:r>
            <a:r>
              <a:rPr lang="tr-TR" sz="1800" dirty="0" smtClean="0"/>
              <a:t>olmalı ve alanlar arası </a:t>
            </a:r>
            <a:r>
              <a:rPr lang="tr-TR" sz="1800" b="1" i="1" dirty="0" smtClean="0"/>
              <a:t>trafiğe açık </a:t>
            </a:r>
            <a:r>
              <a:rPr lang="tr-TR" sz="1800" dirty="0" smtClean="0"/>
              <a:t>olmalı.</a:t>
            </a:r>
          </a:p>
          <a:p>
            <a:pPr lvl="0">
              <a:buClr>
                <a:srgbClr val="0070C0"/>
              </a:buClr>
              <a:buFont typeface="Wingdings" pitchFamily="2" charset="2"/>
              <a:buChar char="ü"/>
            </a:pPr>
            <a:r>
              <a:rPr lang="tr-TR" sz="1800" dirty="0" smtClean="0"/>
              <a:t>İlgi alanları çocukların değişken </a:t>
            </a:r>
            <a:r>
              <a:rPr lang="tr-TR" sz="1800" b="1" i="1" dirty="0" smtClean="0"/>
              <a:t>ilgilerini yansıtacak </a:t>
            </a:r>
            <a:r>
              <a:rPr lang="tr-TR" sz="1800" dirty="0" smtClean="0"/>
              <a:t>şekilde </a:t>
            </a:r>
            <a:r>
              <a:rPr lang="tr-TR" sz="1800" b="1" i="1" dirty="0" smtClean="0"/>
              <a:t>esnek</a:t>
            </a:r>
            <a:r>
              <a:rPr lang="tr-TR" sz="1800" dirty="0" smtClean="0"/>
              <a:t> olmalıdır.</a:t>
            </a:r>
          </a:p>
          <a:p>
            <a:pPr lvl="0">
              <a:buClr>
                <a:srgbClr val="0070C0"/>
              </a:buClr>
              <a:buFont typeface="Wingdings" pitchFamily="2" charset="2"/>
              <a:buChar char="ü"/>
            </a:pPr>
            <a:r>
              <a:rPr lang="tr-TR" sz="1800" dirty="0" smtClean="0"/>
              <a:t>İlgi alanları </a:t>
            </a:r>
            <a:r>
              <a:rPr lang="tr-TR" sz="1800" b="1" i="1" dirty="0" smtClean="0"/>
              <a:t>bol miktarda </a:t>
            </a:r>
            <a:r>
              <a:rPr lang="tr-TR" sz="1800" dirty="0" smtClean="0"/>
              <a:t>ve </a:t>
            </a:r>
            <a:r>
              <a:rPr lang="tr-TR" sz="1800" b="1" i="1" dirty="0" smtClean="0"/>
              <a:t>çok amaçlı materyallerle </a:t>
            </a:r>
            <a:r>
              <a:rPr lang="tr-TR" sz="1800" dirty="0" smtClean="0"/>
              <a:t>donatılmalıdır.</a:t>
            </a:r>
          </a:p>
          <a:p>
            <a:pPr lvl="0">
              <a:buClr>
                <a:srgbClr val="0070C0"/>
              </a:buClr>
              <a:buFont typeface="Wingdings" pitchFamily="2" charset="2"/>
              <a:buChar char="ü"/>
            </a:pPr>
            <a:r>
              <a:rPr lang="tr-TR" sz="1800" dirty="0" smtClean="0"/>
              <a:t>Materyaller çocukların </a:t>
            </a:r>
            <a:r>
              <a:rPr lang="tr-TR" sz="1800" b="1" i="1" dirty="0" smtClean="0"/>
              <a:t>yaşantılarıyla</a:t>
            </a:r>
            <a:r>
              <a:rPr lang="tr-TR" sz="1800" dirty="0" smtClean="0"/>
              <a:t> ilgili olmalıdır.</a:t>
            </a:r>
          </a:p>
          <a:p>
            <a:pPr lvl="0">
              <a:buClr>
                <a:srgbClr val="0070C0"/>
              </a:buClr>
              <a:buFont typeface="Wingdings" pitchFamily="2" charset="2"/>
              <a:buChar char="ü"/>
            </a:pPr>
            <a:r>
              <a:rPr lang="tr-TR" sz="1800" dirty="0" smtClean="0"/>
              <a:t>Materyaller çocukların </a:t>
            </a:r>
            <a:r>
              <a:rPr lang="tr-TR" sz="1800" b="1" i="1" dirty="0" smtClean="0"/>
              <a:t>bul-kullan-yerine kaldır </a:t>
            </a:r>
            <a:r>
              <a:rPr lang="tr-TR" sz="1800" dirty="0" smtClean="0"/>
              <a:t>döngüsünde rahatça çalışabilecekleri bir düzende yerleştirilmelidir (</a:t>
            </a:r>
            <a:r>
              <a:rPr lang="tr-TR" sz="1800" dirty="0" err="1" smtClean="0"/>
              <a:t>Acer</a:t>
            </a:r>
            <a:r>
              <a:rPr lang="tr-TR" sz="1800" dirty="0" smtClean="0"/>
              <a:t>, 2010, s. 389).</a:t>
            </a:r>
          </a:p>
          <a:p>
            <a:pPr>
              <a:buNone/>
            </a:pPr>
            <a:endParaRPr lang="tr-TR" sz="1000" dirty="0" smtClean="0"/>
          </a:p>
          <a:p>
            <a:pPr marL="0" indent="0">
              <a:buNone/>
            </a:pPr>
            <a:r>
              <a:rPr lang="tr-TR" sz="1800" dirty="0" err="1" smtClean="0"/>
              <a:t>High</a:t>
            </a:r>
            <a:r>
              <a:rPr lang="tr-TR" sz="1800" dirty="0" smtClean="0"/>
              <a:t> </a:t>
            </a:r>
            <a:r>
              <a:rPr lang="tr-TR" sz="1800" dirty="0" err="1" smtClean="0"/>
              <a:t>Scope</a:t>
            </a:r>
            <a:r>
              <a:rPr lang="tr-TR" sz="1800" dirty="0" smtClean="0"/>
              <a:t> yaklaşımında çocukların tercih yapabilmeleri ve bu doğrultuda hareket etmelerini sağlamak üzere </a:t>
            </a:r>
            <a:r>
              <a:rPr lang="tr-TR" sz="1800" b="1" i="1" dirty="0" smtClean="0"/>
              <a:t>uyarıcı ve düzenli </a:t>
            </a:r>
            <a:r>
              <a:rPr lang="tr-TR" sz="1800" dirty="0" smtClean="0"/>
              <a:t>bir ortam sağlamak esastır. Sınıf düzenlemesi çocukların </a:t>
            </a:r>
            <a:r>
              <a:rPr lang="tr-TR" sz="1800" b="1" i="1" dirty="0" smtClean="0"/>
              <a:t>bağımsız hareket etmelerine </a:t>
            </a:r>
            <a:r>
              <a:rPr lang="tr-TR" sz="1800" dirty="0" smtClean="0"/>
              <a:t>olanak sağlayacak şekilde planlanır. Burada esas çocukların seçim yapmalarını sağlayacak olanaklar sunmaktır. </a:t>
            </a:r>
          </a:p>
          <a:p>
            <a:pPr marL="0" indent="0">
              <a:buNone/>
            </a:pPr>
            <a:endParaRPr lang="tr-TR" sz="1000" dirty="0" smtClean="0"/>
          </a:p>
          <a:p>
            <a:pPr marL="0" indent="0">
              <a:buNone/>
            </a:pPr>
            <a:r>
              <a:rPr lang="tr-TR" sz="1800" dirty="0" smtClean="0"/>
              <a:t>Çocukların anahtar deneyimleri kazanmalarına yardımcı olacak etkinliklerde bulunmaları için farklı </a:t>
            </a:r>
            <a:r>
              <a:rPr lang="tr-TR" sz="1800" b="1" i="1" dirty="0" smtClean="0"/>
              <a:t>ilgi alanları </a:t>
            </a:r>
            <a:r>
              <a:rPr lang="tr-TR" sz="1800" dirty="0" smtClean="0"/>
              <a:t>(köşeler) düzenlenir. Dönem başında köşe ve köşelerdeki malzeme çocukların sınıfa hâkimiyetlerini sağlamak amacı ile </a:t>
            </a:r>
            <a:r>
              <a:rPr lang="tr-TR" sz="1800" b="1" i="1" dirty="0" smtClean="0"/>
              <a:t>sınırlı sayıda </a:t>
            </a:r>
            <a:r>
              <a:rPr lang="tr-TR" sz="1800" dirty="0" smtClean="0"/>
              <a:t>tutulur ancak dönem boyunca çocukların gelişim seviyelerine uygun yeni köşe ve malzemeler eklenir. Sınıfta </a:t>
            </a:r>
            <a:r>
              <a:rPr lang="tr-TR" sz="1800" b="1" i="1" dirty="0" smtClean="0"/>
              <a:t>boş alanlardan kaçınılır</a:t>
            </a:r>
            <a:r>
              <a:rPr lang="tr-TR" sz="1800" dirty="0" smtClean="0"/>
              <a:t>. İlgi alanları küçük raflarla birbirinden ayrılır.</a:t>
            </a:r>
          </a:p>
        </p:txBody>
      </p:sp>
    </p:spTree>
    <p:extLst>
      <p:ext uri="{BB962C8B-B14F-4D97-AF65-F5344CB8AC3E}">
        <p14:creationId xmlns:p14="http://schemas.microsoft.com/office/powerpoint/2010/main" val="23317563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95536" y="620688"/>
            <a:ext cx="8291264" cy="5808708"/>
          </a:xfrm>
        </p:spPr>
        <p:txBody>
          <a:bodyPr>
            <a:normAutofit fontScale="55000" lnSpcReduction="20000"/>
          </a:bodyPr>
          <a:lstStyle/>
          <a:p>
            <a:pPr marL="0" indent="0">
              <a:buNone/>
            </a:pPr>
            <a:r>
              <a:rPr lang="tr-TR" sz="3300" dirty="0" smtClean="0"/>
              <a:t>İlgi alanlarında </a:t>
            </a:r>
            <a:r>
              <a:rPr lang="tr-TR" sz="3300" b="1" i="1" dirty="0" smtClean="0"/>
              <a:t>doğal materyaller </a:t>
            </a:r>
            <a:r>
              <a:rPr lang="tr-TR" sz="3300" dirty="0" smtClean="0"/>
              <a:t>(tencere, yaprak, taş vb), </a:t>
            </a:r>
            <a:r>
              <a:rPr lang="tr-TR" sz="3300" b="1" i="1" dirty="0" smtClean="0"/>
              <a:t>atık malzemeler </a:t>
            </a:r>
            <a:r>
              <a:rPr lang="tr-TR" sz="3300" dirty="0" smtClean="0"/>
              <a:t>(bozuk radyo), </a:t>
            </a:r>
            <a:r>
              <a:rPr lang="tr-TR" sz="3300" b="1" i="1" dirty="0" smtClean="0"/>
              <a:t>eğitici oyuncaklar, dil gelişimini destekleyen materyaller, yaratıcı etkinlikleri teşvik eden malzemeler </a:t>
            </a:r>
            <a:r>
              <a:rPr lang="tr-TR" sz="3300" dirty="0" smtClean="0"/>
              <a:t>(yap-bozlar, blok, vb) yer alır. Dönem başında sayıca ve çeşitlilik bakımından sınırlı olan malzemelere dönem boyunca çocukların gelişlim seviyelerine uygun olarak yenileri eklenir.</a:t>
            </a:r>
          </a:p>
          <a:p>
            <a:pPr marL="0" indent="0">
              <a:buNone/>
            </a:pPr>
            <a:endParaRPr lang="tr-TR" sz="1800" dirty="0" smtClean="0"/>
          </a:p>
          <a:p>
            <a:pPr marL="0" indent="0">
              <a:buNone/>
            </a:pPr>
            <a:r>
              <a:rPr lang="tr-TR" sz="3300" dirty="0" smtClean="0"/>
              <a:t>Dönem başında ilk birkaç ay çocukların </a:t>
            </a:r>
            <a:r>
              <a:rPr lang="tr-TR" sz="3300" b="1" i="1" dirty="0" smtClean="0"/>
              <a:t>ortamı tanıması ve hâkimiyet </a:t>
            </a:r>
            <a:r>
              <a:rPr lang="tr-TR" sz="3300" dirty="0" smtClean="0"/>
              <a:t>kazanmalarına öncelik verilir. Bunun için, çocuklar sınıf düzenlemesine, malzemelerin etiketlenmesi ve yerleştirilmesi gibi işlemlere dâhil edilir. </a:t>
            </a:r>
          </a:p>
          <a:p>
            <a:pPr marL="0" indent="0">
              <a:buNone/>
            </a:pPr>
            <a:endParaRPr lang="tr-TR" sz="1800" dirty="0" smtClean="0"/>
          </a:p>
          <a:p>
            <a:pPr marL="0" indent="0">
              <a:buNone/>
            </a:pPr>
            <a:r>
              <a:rPr lang="tr-TR" sz="3300" dirty="0" smtClean="0"/>
              <a:t>İlgi köşelerindeki malzemeler belirli bir mantık içinde çocuğun kolaylıkla </a:t>
            </a:r>
            <a:r>
              <a:rPr lang="tr-TR" sz="3300" b="1" i="1" dirty="0" smtClean="0"/>
              <a:t>görebileceği ve erişebileceği </a:t>
            </a:r>
            <a:r>
              <a:rPr lang="tr-TR" sz="3300" dirty="0" smtClean="0"/>
              <a:t>bir şekilde yerleştirilmeli ve etiketlenmelidir. </a:t>
            </a:r>
          </a:p>
          <a:p>
            <a:pPr marL="0" indent="0">
              <a:buNone/>
            </a:pPr>
            <a:endParaRPr lang="tr-TR" sz="1800" dirty="0" smtClean="0"/>
          </a:p>
          <a:p>
            <a:pPr marL="0" indent="0">
              <a:buNone/>
            </a:pPr>
            <a:r>
              <a:rPr lang="tr-TR" sz="3300" dirty="0" smtClean="0"/>
              <a:t>Çocukların ilgilerini desteklemek üzere özel ilgi alanlarına oyun alanları kurulur. </a:t>
            </a:r>
            <a:r>
              <a:rPr lang="tr-TR" sz="3300" b="1" i="1" dirty="0" smtClean="0"/>
              <a:t>Oyun alanları </a:t>
            </a:r>
            <a:r>
              <a:rPr lang="tr-TR" sz="3300" dirty="0" smtClean="0"/>
              <a:t>hayali oyunlar, boyama ve çizme, su ve kum oyunları, rol oynama, tırmanma, okuma-yazma, sallanma, dans etme vs. gibi çeşitlilikte olabilir. </a:t>
            </a:r>
          </a:p>
          <a:p>
            <a:pPr marL="0" indent="0">
              <a:buNone/>
            </a:pPr>
            <a:endParaRPr lang="tr-TR" sz="1800" dirty="0" smtClean="0"/>
          </a:p>
          <a:p>
            <a:pPr marL="0" indent="0">
              <a:buNone/>
            </a:pPr>
            <a:r>
              <a:rPr lang="tr-TR" sz="3300" dirty="0" smtClean="0"/>
              <a:t>Çocukların çalışmaları sınıf içinde çocuk göz seviyesindeki </a:t>
            </a:r>
            <a:r>
              <a:rPr lang="tr-TR" sz="3300" b="1" i="1" dirty="0" smtClean="0"/>
              <a:t>sergi köşelerinde </a:t>
            </a:r>
            <a:r>
              <a:rPr lang="tr-TR" sz="3300" dirty="0" smtClean="0"/>
              <a:t>sergilenir. </a:t>
            </a:r>
            <a:endParaRPr lang="tr-TR" sz="1800" dirty="0" smtClean="0"/>
          </a:p>
          <a:p>
            <a:pPr marL="0" indent="0">
              <a:buNone/>
            </a:pPr>
            <a:endParaRPr lang="tr-TR" sz="3300" b="1" dirty="0" smtClean="0">
              <a:solidFill>
                <a:schemeClr val="accent6">
                  <a:lumMod val="75000"/>
                </a:schemeClr>
              </a:solidFill>
            </a:endParaRPr>
          </a:p>
          <a:p>
            <a:pPr marL="0" indent="0">
              <a:buNone/>
            </a:pPr>
            <a:r>
              <a:rPr lang="tr-TR" sz="3300" b="1" dirty="0" smtClean="0">
                <a:solidFill>
                  <a:schemeClr val="accent6">
                    <a:lumMod val="75000"/>
                  </a:schemeClr>
                </a:solidFill>
              </a:rPr>
              <a:t>Öğretmenin Rolü &amp; Çocuğun Değerlendirilmesi: </a:t>
            </a:r>
            <a:r>
              <a:rPr lang="tr-TR" sz="3300" dirty="0" err="1" smtClean="0"/>
              <a:t>High</a:t>
            </a:r>
            <a:r>
              <a:rPr lang="tr-TR" sz="3300" dirty="0" smtClean="0"/>
              <a:t> </a:t>
            </a:r>
            <a:r>
              <a:rPr lang="tr-TR" sz="3300" dirty="0" err="1" smtClean="0"/>
              <a:t>Scope</a:t>
            </a:r>
            <a:r>
              <a:rPr lang="tr-TR" sz="3300" dirty="0" smtClean="0"/>
              <a:t> yaklaşımında görevliler çocukları </a:t>
            </a:r>
            <a:r>
              <a:rPr lang="tr-TR" sz="3300" b="1" i="1" dirty="0" smtClean="0"/>
              <a:t>“seçtikleri çalışmaları planlayabilen, başlatabilen ve çalışması üzerinde düşünebilen”, “bireysel olarak, diğer çocuklarla ve yetişkinlerle etkili bir şekilde çalışan” ve “problem çözücü ve karar verici” </a:t>
            </a:r>
            <a:r>
              <a:rPr lang="tr-TR" sz="3300" dirty="0" smtClean="0"/>
              <a:t>bireyler olmaları yönünde teşvik ederler (</a:t>
            </a:r>
            <a:r>
              <a:rPr lang="tr-TR" sz="3300" dirty="0" err="1" smtClean="0"/>
              <a:t>Bilaloğlu</a:t>
            </a:r>
            <a:r>
              <a:rPr lang="tr-TR" sz="3300" dirty="0" smtClean="0"/>
              <a:t>, 2004, s. 42).  </a:t>
            </a:r>
          </a:p>
        </p:txBody>
      </p:sp>
    </p:spTree>
    <p:extLst>
      <p:ext uri="{BB962C8B-B14F-4D97-AF65-F5344CB8AC3E}">
        <p14:creationId xmlns:p14="http://schemas.microsoft.com/office/powerpoint/2010/main" val="1737259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23528" y="404664"/>
            <a:ext cx="8363272" cy="6048672"/>
          </a:xfrm>
        </p:spPr>
        <p:txBody>
          <a:bodyPr>
            <a:noAutofit/>
          </a:bodyPr>
          <a:lstStyle/>
          <a:p>
            <a:pPr marL="0" indent="0">
              <a:buNone/>
            </a:pPr>
            <a:r>
              <a:rPr lang="tr-TR" sz="1800" dirty="0" smtClean="0"/>
              <a:t>Sınıflarda </a:t>
            </a:r>
            <a:r>
              <a:rPr lang="tr-TR" sz="1800" b="1" i="1" dirty="0" smtClean="0"/>
              <a:t>iki öğretmen </a:t>
            </a:r>
            <a:r>
              <a:rPr lang="tr-TR" sz="1800" dirty="0" smtClean="0"/>
              <a:t>temel deneyimleri kazandırmak üzere çocuklarla birlikte çalışır. </a:t>
            </a:r>
            <a:r>
              <a:rPr lang="tr-TR" sz="1800" dirty="0" err="1" smtClean="0"/>
              <a:t>High</a:t>
            </a:r>
            <a:r>
              <a:rPr lang="tr-TR" sz="1800" dirty="0" smtClean="0"/>
              <a:t> </a:t>
            </a:r>
            <a:r>
              <a:rPr lang="tr-TR" sz="1800" dirty="0" err="1" smtClean="0"/>
              <a:t>Scope</a:t>
            </a:r>
            <a:r>
              <a:rPr lang="tr-TR" sz="1800" dirty="0" smtClean="0"/>
              <a:t> yaklaşımında en önemli unsurlardan biri </a:t>
            </a:r>
            <a:r>
              <a:rPr lang="tr-TR" sz="1800" b="1" i="1" dirty="0" smtClean="0"/>
              <a:t>öğrenci-öğretmen etkileşimidir. </a:t>
            </a:r>
            <a:endParaRPr lang="tr-TR" sz="1000" b="1" i="1" dirty="0" smtClean="0"/>
          </a:p>
          <a:p>
            <a:pPr marL="285750" lvl="1">
              <a:buClr>
                <a:srgbClr val="0070C0"/>
              </a:buClr>
            </a:pPr>
            <a:r>
              <a:rPr lang="tr-TR" sz="1800" dirty="0" smtClean="0"/>
              <a:t>Öğretmenin çocukla iletişiminde </a:t>
            </a:r>
            <a:r>
              <a:rPr lang="tr-TR" sz="1800" b="1" i="1" dirty="0" smtClean="0"/>
              <a:t>samimiyet ve rehberlik </a:t>
            </a:r>
            <a:r>
              <a:rPr lang="tr-TR" sz="1800" dirty="0" smtClean="0"/>
              <a:t>esastır.</a:t>
            </a:r>
          </a:p>
          <a:p>
            <a:pPr marL="285750" lvl="1">
              <a:buClr>
                <a:srgbClr val="0070C0"/>
              </a:buClr>
            </a:pPr>
            <a:r>
              <a:rPr lang="tr-TR" sz="1800" dirty="0" smtClean="0"/>
              <a:t>Öğretmen çocukların </a:t>
            </a:r>
            <a:r>
              <a:rPr lang="tr-TR" sz="1800" b="1" i="1" dirty="0" smtClean="0"/>
              <a:t>kişisel ve kültürel kimliğine saygı </a:t>
            </a:r>
            <a:r>
              <a:rPr lang="tr-TR" sz="1800" dirty="0" smtClean="0"/>
              <a:t>duyar.</a:t>
            </a:r>
          </a:p>
          <a:p>
            <a:pPr marL="285750" lvl="1">
              <a:buClr>
                <a:srgbClr val="0070C0"/>
              </a:buClr>
            </a:pPr>
            <a:r>
              <a:rPr lang="tr-TR" sz="1800" dirty="0" smtClean="0"/>
              <a:t>Öğretmen çocukların bilgisini ölçmek için </a:t>
            </a:r>
            <a:r>
              <a:rPr lang="tr-TR" sz="1800" b="1" i="1" dirty="0" smtClean="0"/>
              <a:t>cevabını bildiği sorular</a:t>
            </a:r>
            <a:r>
              <a:rPr lang="tr-TR" sz="1800" dirty="0" smtClean="0"/>
              <a:t> sormaz, bunun yerine onların gelişimlerini desteklemek ve yönlendirmek amacıyla </a:t>
            </a:r>
            <a:r>
              <a:rPr lang="tr-TR" sz="1800" b="1" i="1" dirty="0" smtClean="0"/>
              <a:t>açık uçlu sorular </a:t>
            </a:r>
            <a:r>
              <a:rPr lang="tr-TR" sz="1800" dirty="0" smtClean="0"/>
              <a:t>sorar. </a:t>
            </a:r>
          </a:p>
          <a:p>
            <a:pPr marL="285750" lvl="1">
              <a:buClr>
                <a:srgbClr val="0070C0"/>
              </a:buClr>
            </a:pPr>
            <a:r>
              <a:rPr lang="tr-TR" sz="1800" dirty="0" smtClean="0"/>
              <a:t>Yetişkinlerin görevi çocuklara </a:t>
            </a:r>
            <a:r>
              <a:rPr lang="tr-TR" sz="1800" b="1" i="1" dirty="0" smtClean="0"/>
              <a:t>öğretmek değil, onların öğrenmeleri için uygun ortamlar </a:t>
            </a:r>
            <a:r>
              <a:rPr lang="tr-TR" sz="1800" dirty="0" smtClean="0"/>
              <a:t>yaratmak ve onlara rehberlik etmektir. </a:t>
            </a:r>
            <a:endParaRPr lang="tr-TR" sz="1000" dirty="0" smtClean="0"/>
          </a:p>
          <a:p>
            <a:pPr marL="0" indent="0">
              <a:buNone/>
            </a:pPr>
            <a:endParaRPr lang="tr-TR" sz="1000" b="1" i="1" dirty="0" smtClean="0"/>
          </a:p>
          <a:p>
            <a:pPr marL="0" indent="0">
              <a:buNone/>
            </a:pPr>
            <a:r>
              <a:rPr lang="tr-TR" sz="1800" b="1" i="1" dirty="0" smtClean="0"/>
              <a:t>Plan ve değerlendirme günlük </a:t>
            </a:r>
            <a:r>
              <a:rPr lang="tr-TR" sz="1800" dirty="0" smtClean="0"/>
              <a:t>olarak yapılır.  </a:t>
            </a:r>
            <a:r>
              <a:rPr lang="tr-TR" sz="1800" dirty="0" err="1" smtClean="0"/>
              <a:t>High</a:t>
            </a:r>
            <a:r>
              <a:rPr lang="tr-TR" sz="1800" dirty="0" smtClean="0"/>
              <a:t> </a:t>
            </a:r>
            <a:r>
              <a:rPr lang="tr-TR" sz="1800" dirty="0" err="1" smtClean="0"/>
              <a:t>Scope</a:t>
            </a:r>
            <a:r>
              <a:rPr lang="tr-TR" sz="1800" dirty="0" smtClean="0"/>
              <a:t> yaklaşımında öğretmenler çocukları her gün </a:t>
            </a:r>
            <a:r>
              <a:rPr lang="tr-TR" sz="1800" b="1" i="1" dirty="0" smtClean="0"/>
              <a:t>temel deneyimleri </a:t>
            </a:r>
            <a:r>
              <a:rPr lang="tr-TR" sz="1800" dirty="0" smtClean="0"/>
              <a:t>göz önünde bulundurarak değerlendirir. Değerlendirme amacı ile her çocuk için </a:t>
            </a:r>
            <a:r>
              <a:rPr lang="tr-TR" sz="1800" dirty="0" err="1" smtClean="0"/>
              <a:t>High</a:t>
            </a:r>
            <a:r>
              <a:rPr lang="tr-TR" sz="1800" dirty="0" smtClean="0"/>
              <a:t> </a:t>
            </a:r>
            <a:r>
              <a:rPr lang="tr-TR" sz="1800" dirty="0" err="1" smtClean="0"/>
              <a:t>Scope</a:t>
            </a:r>
            <a:r>
              <a:rPr lang="tr-TR" sz="1800" dirty="0" smtClean="0"/>
              <a:t> Çocuk Gözlem Kaydı (</a:t>
            </a:r>
            <a:r>
              <a:rPr lang="tr-TR" sz="1800" dirty="0" err="1" smtClean="0"/>
              <a:t>Child</a:t>
            </a:r>
            <a:r>
              <a:rPr lang="tr-TR" sz="1800" dirty="0" smtClean="0"/>
              <a:t> </a:t>
            </a:r>
            <a:r>
              <a:rPr lang="tr-TR" sz="1800" dirty="0" err="1" smtClean="0"/>
              <a:t>Observation</a:t>
            </a:r>
            <a:r>
              <a:rPr lang="tr-TR" sz="1800" dirty="0" smtClean="0"/>
              <a:t> </a:t>
            </a:r>
            <a:r>
              <a:rPr lang="tr-TR" sz="1800" dirty="0" err="1" smtClean="0"/>
              <a:t>Record</a:t>
            </a:r>
            <a:r>
              <a:rPr lang="tr-TR" sz="1800" dirty="0" smtClean="0"/>
              <a:t>: COR) tutanakları ile çocuğun </a:t>
            </a:r>
            <a:r>
              <a:rPr lang="tr-TR" sz="1800" b="1" i="1" dirty="0" smtClean="0"/>
              <a:t>gelişimsel davranışları, ilgileri ve deneyimleri </a:t>
            </a:r>
            <a:r>
              <a:rPr lang="tr-TR" sz="1800" dirty="0" smtClean="0"/>
              <a:t>not edilir. Bu notlar hem öğretmene çocuğun eğitsel gelişimi açısından yol gösterir hem de ebeveynlerle bilgi paylaşımında kullanılır. (Balat, 2010). </a:t>
            </a:r>
          </a:p>
          <a:p>
            <a:pPr marL="0" indent="0">
              <a:buNone/>
            </a:pPr>
            <a:endParaRPr lang="tr-TR" sz="1000" dirty="0" smtClean="0"/>
          </a:p>
          <a:p>
            <a:pPr marL="0" indent="0">
              <a:buNone/>
            </a:pPr>
            <a:r>
              <a:rPr lang="tr-TR" sz="1800" dirty="0" err="1" smtClean="0"/>
              <a:t>High</a:t>
            </a:r>
            <a:r>
              <a:rPr lang="tr-TR" sz="1800" dirty="0" smtClean="0"/>
              <a:t> </a:t>
            </a:r>
            <a:r>
              <a:rPr lang="tr-TR" sz="1800" dirty="0" err="1" smtClean="0"/>
              <a:t>Scope</a:t>
            </a:r>
            <a:r>
              <a:rPr lang="tr-TR" sz="1800" dirty="0" smtClean="0"/>
              <a:t> programında öğretmenler bir </a:t>
            </a:r>
            <a:r>
              <a:rPr lang="tr-TR" sz="1800" b="1" i="1" dirty="0" smtClean="0"/>
              <a:t>ekip</a:t>
            </a:r>
            <a:r>
              <a:rPr lang="tr-TR" sz="1800" dirty="0" smtClean="0"/>
              <a:t> halinde çalışır ve gün sonunda COR kayıtlarını hep birlikte değerlendirir ve onların gelişimlerini destekleyecek </a:t>
            </a:r>
            <a:r>
              <a:rPr lang="tr-TR" sz="1800" b="1" i="1" dirty="0" smtClean="0"/>
              <a:t>etkinlikler planlarlar</a:t>
            </a:r>
            <a:r>
              <a:rPr lang="tr-TR" sz="1800" dirty="0" smtClean="0"/>
              <a:t>. </a:t>
            </a:r>
          </a:p>
        </p:txBody>
      </p:sp>
    </p:spTree>
    <p:extLst>
      <p:ext uri="{BB962C8B-B14F-4D97-AF65-F5344CB8AC3E}">
        <p14:creationId xmlns:p14="http://schemas.microsoft.com/office/powerpoint/2010/main" val="39452096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778098"/>
          </a:xfrm>
        </p:spPr>
        <p:txBody>
          <a:bodyPr>
            <a:noAutofit/>
          </a:bodyPr>
          <a:lstStyle/>
          <a:p>
            <a:r>
              <a:rPr lang="tr-TR" sz="2800" b="1" dirty="0" smtClean="0">
                <a:solidFill>
                  <a:schemeClr val="accent6">
                    <a:lumMod val="75000"/>
                  </a:schemeClr>
                </a:solidFill>
              </a:rPr>
              <a:t>KAMİİ &amp; </a:t>
            </a:r>
            <a:r>
              <a:rPr lang="tr-TR" sz="2800" b="1" dirty="0" err="1" smtClean="0">
                <a:solidFill>
                  <a:schemeClr val="accent6">
                    <a:lumMod val="75000"/>
                  </a:schemeClr>
                </a:solidFill>
              </a:rPr>
              <a:t>deVRİES</a:t>
            </a:r>
            <a:r>
              <a:rPr lang="tr-TR" sz="2800" b="1" dirty="0" smtClean="0">
                <a:solidFill>
                  <a:schemeClr val="accent6">
                    <a:lumMod val="75000"/>
                  </a:schemeClr>
                </a:solidFill>
              </a:rPr>
              <a:t> YAKLAŞIMI</a:t>
            </a:r>
            <a:endParaRPr lang="tr-TR" sz="2800" b="1" dirty="0">
              <a:solidFill>
                <a:schemeClr val="accent6">
                  <a:lumMod val="75000"/>
                </a:schemeClr>
              </a:solidFill>
            </a:endParaRPr>
          </a:p>
        </p:txBody>
      </p:sp>
      <p:pic>
        <p:nvPicPr>
          <p:cNvPr id="1026" name="Picture 2" descr="C:\Users\AYSEL\Documents\DERSLER\2011\Yaklasımlar 2011\Kamii.jpg"/>
          <p:cNvPicPr>
            <a:picLocks noGrp="1" noChangeAspect="1" noChangeArrowheads="1"/>
          </p:cNvPicPr>
          <p:nvPr>
            <p:ph sz="half" idx="1"/>
          </p:nvPr>
        </p:nvPicPr>
        <p:blipFill>
          <a:blip r:embed="rId2" cstate="print"/>
          <a:srcRect/>
          <a:stretch>
            <a:fillRect/>
          </a:stretch>
        </p:blipFill>
        <p:spPr bwMode="auto">
          <a:xfrm>
            <a:off x="2267744" y="1143998"/>
            <a:ext cx="2018504" cy="2839362"/>
          </a:xfrm>
          <a:prstGeom prst="rect">
            <a:avLst/>
          </a:prstGeom>
          <a:noFill/>
        </p:spPr>
      </p:pic>
      <p:pic>
        <p:nvPicPr>
          <p:cNvPr id="1027" name="Picture 3" descr="C:\Users\AYSEL\Documents\DERSLER\2011\Yaklasımlar 2011\DeVries.jpg"/>
          <p:cNvPicPr>
            <a:picLocks noGrp="1" noChangeAspect="1" noChangeArrowheads="1"/>
          </p:cNvPicPr>
          <p:nvPr>
            <p:ph sz="half" idx="2"/>
          </p:nvPr>
        </p:nvPicPr>
        <p:blipFill>
          <a:blip r:embed="rId3" cstate="print"/>
          <a:srcRect/>
          <a:stretch>
            <a:fillRect/>
          </a:stretch>
        </p:blipFill>
        <p:spPr bwMode="auto">
          <a:xfrm>
            <a:off x="4375276" y="1124744"/>
            <a:ext cx="2167658" cy="2875760"/>
          </a:xfrm>
          <a:prstGeom prst="rect">
            <a:avLst/>
          </a:prstGeom>
          <a:noFill/>
        </p:spPr>
      </p:pic>
      <p:sp>
        <p:nvSpPr>
          <p:cNvPr id="1028" name="Rectangle 4"/>
          <p:cNvSpPr>
            <a:spLocks noChangeArrowheads="1"/>
          </p:cNvSpPr>
          <p:nvPr/>
        </p:nvSpPr>
        <p:spPr bwMode="auto">
          <a:xfrm>
            <a:off x="571472" y="4454405"/>
            <a:ext cx="8143932"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tr-TR" b="0" i="0" u="none" strike="noStrike" cap="none" normalizeH="0" baseline="0" dirty="0" err="1" smtClean="0">
                <a:ln>
                  <a:noFill/>
                </a:ln>
                <a:solidFill>
                  <a:schemeClr val="tx1"/>
                </a:solidFill>
                <a:effectLst/>
                <a:ea typeface="Calibri" pitchFamily="34" charset="0"/>
                <a:cs typeface="Times New Roman" pitchFamily="18" charset="0"/>
              </a:rPr>
              <a:t>Constance</a:t>
            </a:r>
            <a:r>
              <a:rPr kumimoji="0" lang="tr-TR" b="0" i="0" u="none" strike="noStrike" cap="none" normalizeH="0" baseline="0" dirty="0" smtClean="0">
                <a:ln>
                  <a:noFill/>
                </a:ln>
                <a:solidFill>
                  <a:schemeClr val="tx1"/>
                </a:solidFill>
                <a:effectLst/>
                <a:ea typeface="Calibri" pitchFamily="34" charset="0"/>
                <a:cs typeface="Times New Roman" pitchFamily="18" charset="0"/>
              </a:rPr>
              <a:t> </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Kamii</a:t>
            </a:r>
            <a:r>
              <a:rPr kumimoji="0" lang="tr-TR" b="0" i="0" u="none" strike="noStrike" cap="none" normalizeH="0" baseline="0" dirty="0" smtClean="0">
                <a:ln>
                  <a:noFill/>
                </a:ln>
                <a:solidFill>
                  <a:schemeClr val="tx1"/>
                </a:solidFill>
                <a:effectLst/>
                <a:ea typeface="Calibri" pitchFamily="34" charset="0"/>
                <a:cs typeface="Times New Roman" pitchFamily="18" charset="0"/>
              </a:rPr>
              <a:t> (</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Perry</a:t>
            </a:r>
            <a:r>
              <a:rPr kumimoji="0" lang="tr-TR" b="0" i="0" u="none" strike="noStrike" cap="none" normalizeH="0" baseline="0" dirty="0" smtClean="0">
                <a:ln>
                  <a:noFill/>
                </a:ln>
                <a:solidFill>
                  <a:schemeClr val="tx1"/>
                </a:solidFill>
                <a:effectLst/>
                <a:ea typeface="Calibri" pitchFamily="34" charset="0"/>
                <a:cs typeface="Times New Roman" pitchFamily="18" charset="0"/>
              </a:rPr>
              <a:t> </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Presschool</a:t>
            </a:r>
            <a:r>
              <a:rPr lang="tr-TR" dirty="0" smtClean="0">
                <a:ea typeface="Calibri" pitchFamily="34" charset="0"/>
                <a:cs typeface="Times New Roman" pitchFamily="18" charset="0"/>
              </a:rPr>
              <a:t> çalışanlarından) </a:t>
            </a:r>
            <a:r>
              <a:rPr kumimoji="0" lang="tr-TR" b="0" i="0" u="none" strike="noStrike" cap="none" normalizeH="0" baseline="0" dirty="0" smtClean="0">
                <a:ln>
                  <a:noFill/>
                </a:ln>
                <a:solidFill>
                  <a:schemeClr val="tx1"/>
                </a:solidFill>
                <a:effectLst/>
                <a:ea typeface="Calibri" pitchFamily="34" charset="0"/>
                <a:cs typeface="Times New Roman" pitchFamily="18" charset="0"/>
              </a:rPr>
              <a:t>ve </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Rheta</a:t>
            </a:r>
            <a:r>
              <a:rPr kumimoji="0" lang="tr-TR" b="0" i="0" u="none" strike="noStrike" cap="none" normalizeH="0" baseline="0" dirty="0" smtClean="0">
                <a:ln>
                  <a:noFill/>
                </a:ln>
                <a:solidFill>
                  <a:schemeClr val="tx1"/>
                </a:solidFill>
                <a:effectLst/>
                <a:ea typeface="Calibri" pitchFamily="34" charset="0"/>
                <a:cs typeface="Times New Roman" pitchFamily="18" charset="0"/>
              </a:rPr>
              <a:t> </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deVries</a:t>
            </a:r>
            <a:r>
              <a:rPr kumimoji="0" lang="tr-TR" b="0" i="0" u="none" strike="noStrike" cap="none" normalizeH="0" baseline="0" dirty="0" smtClean="0">
                <a:ln>
                  <a:noFill/>
                </a:ln>
                <a:solidFill>
                  <a:schemeClr val="tx1"/>
                </a:solidFill>
                <a:effectLst/>
                <a:ea typeface="Calibri" pitchFamily="34" charset="0"/>
                <a:cs typeface="Times New Roman" pitchFamily="18" charset="0"/>
              </a:rPr>
              <a:t> tarafından </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Piaget’nin</a:t>
            </a:r>
            <a:r>
              <a:rPr kumimoji="0" lang="tr-TR" b="0" i="0" u="none" strike="noStrike" cap="none" normalizeH="0" baseline="0" dirty="0" smtClean="0">
                <a:ln>
                  <a:noFill/>
                </a:ln>
                <a:solidFill>
                  <a:schemeClr val="tx1"/>
                </a:solidFill>
                <a:effectLst/>
                <a:ea typeface="Calibri" pitchFamily="34" charset="0"/>
                <a:cs typeface="Times New Roman" pitchFamily="18" charset="0"/>
              </a:rPr>
              <a:t> zihinsel gelişim teorisi ve </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Kohlberg’in</a:t>
            </a:r>
            <a:r>
              <a:rPr kumimoji="0" lang="tr-TR" b="0" i="0" u="none" strike="noStrike" cap="none" normalizeH="0" baseline="0" dirty="0" smtClean="0">
                <a:ln>
                  <a:noFill/>
                </a:ln>
                <a:solidFill>
                  <a:schemeClr val="tx1"/>
                </a:solidFill>
                <a:effectLst/>
                <a:ea typeface="Calibri" pitchFamily="34" charset="0"/>
                <a:cs typeface="Times New Roman" pitchFamily="18" charset="0"/>
              </a:rPr>
              <a:t> ahlak gelişimi teorisine dayanarak oluşturulan </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Kamii</a:t>
            </a:r>
            <a:r>
              <a:rPr kumimoji="0" lang="tr-TR" b="0" i="0" u="none" strike="noStrike" cap="none" normalizeH="0" baseline="0" dirty="0" smtClean="0">
                <a:ln>
                  <a:noFill/>
                </a:ln>
                <a:solidFill>
                  <a:schemeClr val="tx1"/>
                </a:solidFill>
                <a:effectLst/>
                <a:ea typeface="Calibri" pitchFamily="34" charset="0"/>
                <a:cs typeface="Times New Roman" pitchFamily="18" charset="0"/>
              </a:rPr>
              <a:t>-</a:t>
            </a:r>
            <a:r>
              <a:rPr kumimoji="0" lang="tr-TR" b="0" i="0" u="none" strike="noStrike" cap="none" normalizeH="0" baseline="0" dirty="0" err="1" smtClean="0">
                <a:ln>
                  <a:noFill/>
                </a:ln>
                <a:solidFill>
                  <a:schemeClr val="tx1"/>
                </a:solidFill>
                <a:effectLst/>
                <a:ea typeface="Calibri" pitchFamily="34" charset="0"/>
                <a:cs typeface="Times New Roman" pitchFamily="18" charset="0"/>
              </a:rPr>
              <a:t>DeVries</a:t>
            </a:r>
            <a:r>
              <a:rPr kumimoji="0" lang="tr-TR" b="0" i="0" u="none" strike="noStrike" cap="none" normalizeH="0" baseline="0" dirty="0" smtClean="0">
                <a:ln>
                  <a:noFill/>
                </a:ln>
                <a:solidFill>
                  <a:schemeClr val="tx1"/>
                </a:solidFill>
                <a:effectLst/>
                <a:ea typeface="Calibri" pitchFamily="34" charset="0"/>
                <a:cs typeface="Times New Roman" pitchFamily="18" charset="0"/>
              </a:rPr>
              <a:t> yaklaşımı 1980’lerden itibaren okul öncesi dönem ve ilköğretimin ilk kademelerinde uygulanmaktadır (Şahin, 2010). </a:t>
            </a:r>
          </a:p>
          <a:p>
            <a:pPr fontAlgn="base">
              <a:spcBef>
                <a:spcPct val="0"/>
              </a:spcBef>
              <a:spcAft>
                <a:spcPct val="0"/>
              </a:spcAft>
            </a:pPr>
            <a:endParaRPr lang="tr-TR" dirty="0" smtClean="0">
              <a:cs typeface="Times New Roman" pitchFamily="18" charset="0"/>
            </a:endParaRPr>
          </a:p>
          <a:p>
            <a:pPr fontAlgn="base">
              <a:spcBef>
                <a:spcPct val="0"/>
              </a:spcBef>
              <a:spcAft>
                <a:spcPct val="0"/>
              </a:spcAft>
            </a:pPr>
            <a:r>
              <a:rPr lang="tr-TR" dirty="0" smtClean="0"/>
              <a:t>Çocukların </a:t>
            </a:r>
            <a:r>
              <a:rPr lang="tr-TR" b="1" i="1" dirty="0" smtClean="0"/>
              <a:t>bağımsız hareket edebilmeleri </a:t>
            </a:r>
            <a:r>
              <a:rPr lang="tr-TR" dirty="0" smtClean="0"/>
              <a:t>programın ana hedefleri arasındadır. Eğitimde </a:t>
            </a:r>
            <a:r>
              <a:rPr lang="tr-TR" b="1" i="1" dirty="0" smtClean="0"/>
              <a:t>konu öğretimi </a:t>
            </a:r>
            <a:r>
              <a:rPr lang="tr-TR" dirty="0" smtClean="0"/>
              <a:t>değil, </a:t>
            </a:r>
            <a:r>
              <a:rPr lang="tr-TR" b="1" i="1" dirty="0" smtClean="0"/>
              <a:t>öğrenme becerileri </a:t>
            </a:r>
            <a:r>
              <a:rPr lang="tr-TR" dirty="0" smtClean="0"/>
              <a:t>vurgulanır. </a:t>
            </a:r>
          </a:p>
        </p:txBody>
      </p:sp>
      <p:sp>
        <p:nvSpPr>
          <p:cNvPr id="9" name="8 Dikdörtgen"/>
          <p:cNvSpPr/>
          <p:nvPr/>
        </p:nvSpPr>
        <p:spPr>
          <a:xfrm>
            <a:off x="2571736" y="4071942"/>
            <a:ext cx="1781642" cy="369332"/>
          </a:xfrm>
          <a:prstGeom prst="rect">
            <a:avLst/>
          </a:prstGeom>
        </p:spPr>
        <p:txBody>
          <a:bodyPr wrap="none">
            <a:spAutoFit/>
          </a:bodyPr>
          <a:lstStyle/>
          <a:p>
            <a:r>
              <a:rPr lang="tr-TR" dirty="0" err="1" smtClean="0">
                <a:ea typeface="Calibri" pitchFamily="34" charset="0"/>
                <a:cs typeface="Times New Roman" pitchFamily="18" charset="0"/>
              </a:rPr>
              <a:t>Constance</a:t>
            </a:r>
            <a:r>
              <a:rPr lang="tr-TR" dirty="0" smtClean="0">
                <a:ea typeface="Calibri" pitchFamily="34" charset="0"/>
                <a:cs typeface="Times New Roman" pitchFamily="18" charset="0"/>
              </a:rPr>
              <a:t> </a:t>
            </a:r>
            <a:r>
              <a:rPr lang="tr-TR" dirty="0" err="1" smtClean="0">
                <a:ea typeface="Calibri" pitchFamily="34" charset="0"/>
                <a:cs typeface="Times New Roman" pitchFamily="18" charset="0"/>
              </a:rPr>
              <a:t>Kamii</a:t>
            </a:r>
            <a:r>
              <a:rPr lang="tr-TR" dirty="0" smtClean="0">
                <a:ea typeface="Calibri" pitchFamily="34" charset="0"/>
                <a:cs typeface="Times New Roman" pitchFamily="18" charset="0"/>
              </a:rPr>
              <a:t> </a:t>
            </a:r>
            <a:endParaRPr lang="tr-TR" dirty="0"/>
          </a:p>
        </p:txBody>
      </p:sp>
      <p:sp>
        <p:nvSpPr>
          <p:cNvPr id="10" name="9 Dikdörtgen"/>
          <p:cNvSpPr/>
          <p:nvPr/>
        </p:nvSpPr>
        <p:spPr>
          <a:xfrm>
            <a:off x="4500562" y="4071942"/>
            <a:ext cx="1484637" cy="369332"/>
          </a:xfrm>
          <a:prstGeom prst="rect">
            <a:avLst/>
          </a:prstGeom>
        </p:spPr>
        <p:txBody>
          <a:bodyPr wrap="none">
            <a:spAutoFit/>
          </a:bodyPr>
          <a:lstStyle/>
          <a:p>
            <a:r>
              <a:rPr lang="tr-TR" dirty="0" err="1" smtClean="0">
                <a:ea typeface="Calibri" pitchFamily="34" charset="0"/>
                <a:cs typeface="Times New Roman" pitchFamily="18" charset="0"/>
              </a:rPr>
              <a:t>Rheta</a:t>
            </a:r>
            <a:r>
              <a:rPr lang="tr-TR" dirty="0" smtClean="0">
                <a:ea typeface="Calibri" pitchFamily="34" charset="0"/>
                <a:cs typeface="Times New Roman" pitchFamily="18" charset="0"/>
              </a:rPr>
              <a:t> </a:t>
            </a:r>
            <a:r>
              <a:rPr lang="tr-TR" dirty="0" err="1" smtClean="0">
                <a:ea typeface="Calibri" pitchFamily="34" charset="0"/>
                <a:cs typeface="Times New Roman" pitchFamily="18" charset="0"/>
              </a:rPr>
              <a:t>deVries</a:t>
            </a:r>
            <a:endParaRPr lang="tr-TR" dirty="0"/>
          </a:p>
        </p:txBody>
      </p:sp>
    </p:spTree>
    <p:extLst>
      <p:ext uri="{BB962C8B-B14F-4D97-AF65-F5344CB8AC3E}">
        <p14:creationId xmlns:p14="http://schemas.microsoft.com/office/powerpoint/2010/main" val="30545341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95536" y="404664"/>
            <a:ext cx="8280920" cy="6120680"/>
          </a:xfrm>
        </p:spPr>
        <p:txBody>
          <a:bodyPr>
            <a:normAutofit fontScale="47500" lnSpcReduction="20000"/>
          </a:bodyPr>
          <a:lstStyle/>
          <a:p>
            <a:pPr marL="0" indent="0">
              <a:buNone/>
            </a:pPr>
            <a:r>
              <a:rPr lang="tr-TR" sz="3800" dirty="0" smtClean="0"/>
              <a:t>Yaklaşımda uzun vadede hedef alınan iki ana gelişim alanı ve kısa vadede bunlara bağlı alt gelişimsel kazanımlar şöyle sıralanmıştır: </a:t>
            </a:r>
          </a:p>
          <a:p>
            <a:pPr>
              <a:buNone/>
            </a:pPr>
            <a:endParaRPr lang="tr-TR" sz="2100" dirty="0" smtClean="0"/>
          </a:p>
          <a:p>
            <a:pPr lvl="0"/>
            <a:r>
              <a:rPr lang="tr-TR" sz="3800" dirty="0" smtClean="0">
                <a:solidFill>
                  <a:srgbClr val="0070C0"/>
                </a:solidFill>
              </a:rPr>
              <a:t>Ahlaki ve Sosyal-Duygusal Gelişim (uzun vadede hedef: Özerklik)</a:t>
            </a:r>
          </a:p>
          <a:p>
            <a:pPr marL="635000" lvl="1"/>
            <a:r>
              <a:rPr lang="tr-TR" sz="3800" dirty="0" smtClean="0"/>
              <a:t>Öğretmenle </a:t>
            </a:r>
            <a:r>
              <a:rPr lang="tr-TR" sz="3800" b="1" i="1" dirty="0" smtClean="0"/>
              <a:t>güvene dayalı ilişkiler </a:t>
            </a:r>
            <a:r>
              <a:rPr lang="tr-TR" sz="3800" dirty="0" smtClean="0"/>
              <a:t>kurmak</a:t>
            </a:r>
          </a:p>
          <a:p>
            <a:pPr marL="635000" lvl="1"/>
            <a:r>
              <a:rPr lang="tr-TR" sz="3800" dirty="0" smtClean="0"/>
              <a:t>Başkalarının </a:t>
            </a:r>
            <a:r>
              <a:rPr lang="tr-TR" sz="3800" b="1" i="1" dirty="0" smtClean="0"/>
              <a:t>duygu ve haklarına saygılı </a:t>
            </a:r>
            <a:r>
              <a:rPr lang="tr-TR" sz="3800" dirty="0" smtClean="0"/>
              <a:t>olmak</a:t>
            </a:r>
          </a:p>
          <a:p>
            <a:pPr marL="635000" lvl="1"/>
            <a:r>
              <a:rPr lang="tr-TR" sz="3800" dirty="0" smtClean="0"/>
              <a:t>Meraklı, aktif ve </a:t>
            </a:r>
            <a:r>
              <a:rPr lang="tr-TR" sz="3800" b="1" i="1" dirty="0" smtClean="0"/>
              <a:t>girişimci </a:t>
            </a:r>
            <a:r>
              <a:rPr lang="tr-TR" sz="3800" dirty="0" smtClean="0"/>
              <a:t>tutum içinde olmak</a:t>
            </a:r>
          </a:p>
          <a:p>
            <a:pPr marL="635000" lvl="1"/>
            <a:r>
              <a:rPr lang="tr-TR" sz="3800" dirty="0" smtClean="0"/>
              <a:t>Kendi </a:t>
            </a:r>
            <a:r>
              <a:rPr lang="tr-TR" sz="3800" b="1" i="1" dirty="0" smtClean="0"/>
              <a:t>yeteneklerine güvenmek </a:t>
            </a:r>
            <a:r>
              <a:rPr lang="tr-TR" sz="3800" dirty="0" smtClean="0"/>
              <a:t>ve düşündüklerini net bir biçimde </a:t>
            </a:r>
            <a:r>
              <a:rPr lang="tr-TR" sz="3800" b="1" i="1" dirty="0" smtClean="0"/>
              <a:t>ifade edebilmek</a:t>
            </a:r>
          </a:p>
          <a:p>
            <a:pPr marL="635000" lvl="1"/>
            <a:r>
              <a:rPr lang="tr-TR" sz="3800" dirty="0" smtClean="0"/>
              <a:t>Hem </a:t>
            </a:r>
            <a:r>
              <a:rPr lang="tr-TR" sz="3800" b="1" i="1" dirty="0" smtClean="0"/>
              <a:t>yalnız hem de başkalarıyla </a:t>
            </a:r>
            <a:r>
              <a:rPr lang="tr-TR" sz="3800" dirty="0" smtClean="0"/>
              <a:t>birlikte oynamaktan keyif almak</a:t>
            </a:r>
          </a:p>
          <a:p>
            <a:pPr marL="635000" lvl="1"/>
            <a:r>
              <a:rPr lang="tr-TR" sz="3800" dirty="0" smtClean="0"/>
              <a:t>Korku ve kaygı ile yapıcı bir şekilde </a:t>
            </a:r>
            <a:r>
              <a:rPr lang="tr-TR" sz="3800" b="1" i="1" dirty="0" smtClean="0"/>
              <a:t>baş edebilmek </a:t>
            </a:r>
            <a:r>
              <a:rPr lang="tr-TR" sz="3800" dirty="0" smtClean="0"/>
              <a:t>ve kolayca sarsılmamak</a:t>
            </a:r>
          </a:p>
          <a:p>
            <a:pPr>
              <a:buNone/>
            </a:pPr>
            <a:endParaRPr lang="tr-TR" sz="2100" dirty="0" smtClean="0"/>
          </a:p>
          <a:p>
            <a:pPr lvl="0"/>
            <a:r>
              <a:rPr lang="tr-TR" sz="3800" dirty="0" smtClean="0">
                <a:solidFill>
                  <a:srgbClr val="0070C0"/>
                </a:solidFill>
              </a:rPr>
              <a:t>Bilişsel Gelişim (uzun vadede hedef: Soyut İşlemler)</a:t>
            </a:r>
          </a:p>
          <a:p>
            <a:pPr marL="635000" lvl="1"/>
            <a:r>
              <a:rPr lang="tr-TR" sz="3800" dirty="0" smtClean="0"/>
              <a:t>İstediklerine ulaşmasını sağlayacak </a:t>
            </a:r>
            <a:r>
              <a:rPr lang="tr-TR" sz="3800" b="1" i="1" dirty="0" smtClean="0"/>
              <a:t>yollar bulmak</a:t>
            </a:r>
            <a:r>
              <a:rPr lang="tr-TR" sz="3800" dirty="0" smtClean="0"/>
              <a:t>, benzerlikler, farklılıklar ve ilişkiler hakkında düşünmek ve bunlar arasında koordinasyon sağlamak.</a:t>
            </a:r>
          </a:p>
          <a:p>
            <a:pPr marL="635000" lvl="1"/>
            <a:r>
              <a:rPr lang="tr-TR" sz="3800" b="1" i="1" dirty="0" smtClean="0"/>
              <a:t>Kendi soru ve problemlerini </a:t>
            </a:r>
            <a:r>
              <a:rPr lang="tr-TR" sz="3800" dirty="0" smtClean="0"/>
              <a:t>oluşturmak.  (</a:t>
            </a:r>
            <a:r>
              <a:rPr lang="tr-TR" sz="3800" dirty="0" err="1" smtClean="0"/>
              <a:t>Kamii</a:t>
            </a:r>
            <a:r>
              <a:rPr lang="tr-TR" sz="3800" dirty="0" smtClean="0"/>
              <a:t> &amp; </a:t>
            </a:r>
            <a:r>
              <a:rPr lang="tr-TR" sz="3800" dirty="0" err="1" smtClean="0"/>
              <a:t>DeVries</a:t>
            </a:r>
            <a:r>
              <a:rPr lang="tr-TR" sz="3800" dirty="0" smtClean="0"/>
              <a:t>, 1973, s. 2)</a:t>
            </a:r>
          </a:p>
          <a:p>
            <a:pPr marL="635000" lvl="1">
              <a:buNone/>
            </a:pPr>
            <a:endParaRPr lang="tr-TR" sz="3800" dirty="0" smtClean="0"/>
          </a:p>
          <a:p>
            <a:pPr marL="0" indent="0">
              <a:buNone/>
            </a:pPr>
            <a:r>
              <a:rPr lang="tr-TR" sz="3800" dirty="0" err="1" smtClean="0"/>
              <a:t>Kami</a:t>
            </a:r>
            <a:r>
              <a:rPr lang="tr-TR" sz="3800" dirty="0" smtClean="0"/>
              <a:t>-</a:t>
            </a:r>
            <a:r>
              <a:rPr lang="tr-TR" sz="3800" dirty="0" err="1" smtClean="0"/>
              <a:t>DeVries’e</a:t>
            </a:r>
            <a:r>
              <a:rPr lang="tr-TR" sz="3800" dirty="0" smtClean="0"/>
              <a:t> göre çocukların </a:t>
            </a:r>
            <a:r>
              <a:rPr lang="tr-TR" sz="3800" b="1" i="1" dirty="0" smtClean="0"/>
              <a:t>gelişimini etkileyen </a:t>
            </a:r>
            <a:r>
              <a:rPr lang="tr-TR" sz="3800" dirty="0" smtClean="0"/>
              <a:t>dört faktör vardır:</a:t>
            </a:r>
          </a:p>
          <a:p>
            <a:pPr marL="0" indent="0">
              <a:buNone/>
            </a:pPr>
            <a:endParaRPr lang="tr-TR" sz="2100" dirty="0" smtClean="0"/>
          </a:p>
          <a:p>
            <a:pPr marL="360363" lvl="0" indent="-360363">
              <a:buFont typeface="Wingdings" pitchFamily="2" charset="2"/>
              <a:buChar char="Ø"/>
            </a:pPr>
            <a:r>
              <a:rPr lang="tr-TR" sz="3800" dirty="0" smtClean="0">
                <a:solidFill>
                  <a:schemeClr val="accent1"/>
                </a:solidFill>
              </a:rPr>
              <a:t>Olgunlaşma</a:t>
            </a:r>
          </a:p>
          <a:p>
            <a:pPr marL="360363" lvl="0" indent="-360363">
              <a:buFont typeface="Wingdings" pitchFamily="2" charset="2"/>
              <a:buChar char="Ø"/>
            </a:pPr>
            <a:r>
              <a:rPr lang="tr-TR" sz="3800" dirty="0" smtClean="0">
                <a:solidFill>
                  <a:schemeClr val="accent1"/>
                </a:solidFill>
              </a:rPr>
              <a:t>Nesnelerle  deneyim </a:t>
            </a:r>
            <a:endParaRPr lang="tr-TR" sz="3800" dirty="0" smtClean="0"/>
          </a:p>
          <a:p>
            <a:pPr marL="360363" lvl="0" indent="-360363">
              <a:buFont typeface="Wingdings" pitchFamily="2" charset="2"/>
              <a:buChar char="Ø"/>
            </a:pPr>
            <a:r>
              <a:rPr lang="tr-TR" sz="3800" dirty="0" smtClean="0">
                <a:solidFill>
                  <a:schemeClr val="accent1"/>
                </a:solidFill>
              </a:rPr>
              <a:t>İnsanlarla deneyim</a:t>
            </a:r>
            <a:r>
              <a:rPr lang="tr-TR" sz="3800" dirty="0" smtClean="0"/>
              <a:t> </a:t>
            </a:r>
          </a:p>
          <a:p>
            <a:pPr marL="360363" lvl="0" indent="-360363">
              <a:buFont typeface="Wingdings" pitchFamily="2" charset="2"/>
              <a:buChar char="Ø"/>
            </a:pPr>
            <a:r>
              <a:rPr lang="tr-TR" sz="3800" dirty="0" smtClean="0">
                <a:solidFill>
                  <a:schemeClr val="accent1"/>
                </a:solidFill>
              </a:rPr>
              <a:t>Dengeleme</a:t>
            </a:r>
            <a:r>
              <a:rPr lang="tr-TR" sz="3800" dirty="0" smtClean="0"/>
              <a:t> </a:t>
            </a:r>
          </a:p>
        </p:txBody>
      </p:sp>
    </p:spTree>
    <p:extLst>
      <p:ext uri="{BB962C8B-B14F-4D97-AF65-F5344CB8AC3E}">
        <p14:creationId xmlns:p14="http://schemas.microsoft.com/office/powerpoint/2010/main" val="913842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23528" y="476672"/>
            <a:ext cx="8463314" cy="6024162"/>
          </a:xfrm>
        </p:spPr>
        <p:txBody>
          <a:bodyPr>
            <a:noAutofit/>
          </a:bodyPr>
          <a:lstStyle/>
          <a:p>
            <a:pPr marL="0" indent="0">
              <a:buNone/>
            </a:pPr>
            <a:r>
              <a:rPr lang="tr-TR" sz="1800" dirty="0" smtClean="0"/>
              <a:t>Bu gelişim unsurlarının aslında drama, sanat, hikaye, oyun, blok, hayvan yetiştirme ve müzik gibi etkinlikler ağırlıklı geleneksel okul öncesi programlarında desteklendiğini belirten </a:t>
            </a:r>
            <a:r>
              <a:rPr lang="tr-TR" sz="1800" dirty="0" err="1" smtClean="0"/>
              <a:t>Kamii-DeVries</a:t>
            </a:r>
            <a:r>
              <a:rPr lang="tr-TR" sz="1800" dirty="0" smtClean="0"/>
              <a:t>, </a:t>
            </a:r>
            <a:r>
              <a:rPr lang="tr-TR" sz="1800" b="1" i="1" dirty="0" smtClean="0"/>
              <a:t>öğretim ilkeleri, düşünmeye yapılan vurgu </a:t>
            </a:r>
            <a:r>
              <a:rPr lang="tr-TR" sz="1800" dirty="0" smtClean="0"/>
              <a:t>ve</a:t>
            </a:r>
            <a:r>
              <a:rPr lang="tr-TR" sz="1800" b="1" i="1" dirty="0" smtClean="0"/>
              <a:t> öğretmenin rolü </a:t>
            </a:r>
            <a:r>
              <a:rPr lang="tr-TR" sz="1800" dirty="0" smtClean="0"/>
              <a:t>bakımından kendi yaklaşımlarının </a:t>
            </a:r>
            <a:r>
              <a:rPr lang="tr-TR" sz="1800" b="1" i="1" dirty="0" smtClean="0"/>
              <a:t>geleneksel yaklaşımdan </a:t>
            </a:r>
            <a:r>
              <a:rPr lang="tr-TR" sz="1800" dirty="0" smtClean="0"/>
              <a:t>ayrıldığını belirtir: </a:t>
            </a:r>
          </a:p>
          <a:p>
            <a:pPr>
              <a:buNone/>
            </a:pPr>
            <a:endParaRPr lang="tr-TR" sz="1000" dirty="0" smtClean="0">
              <a:solidFill>
                <a:schemeClr val="accent1"/>
              </a:solidFill>
            </a:endParaRPr>
          </a:p>
          <a:p>
            <a:pPr>
              <a:buFont typeface="Wingdings" pitchFamily="2" charset="2"/>
              <a:buChar char="ü"/>
            </a:pPr>
            <a:r>
              <a:rPr lang="tr-TR" sz="1800" dirty="0" smtClean="0">
                <a:solidFill>
                  <a:schemeClr val="accent1"/>
                </a:solidFill>
              </a:rPr>
              <a:t>Öğretim ilkeleri </a:t>
            </a:r>
          </a:p>
          <a:p>
            <a:pPr marL="720725" lvl="0" indent="-360363">
              <a:buFont typeface="Courier New" pitchFamily="49" charset="0"/>
              <a:buChar char="o"/>
            </a:pPr>
            <a:r>
              <a:rPr lang="tr-TR" sz="1800" dirty="0" smtClean="0"/>
              <a:t>Çocukların kendi aktivitelerini oluşturacakları  ve </a:t>
            </a:r>
            <a:r>
              <a:rPr lang="tr-TR" sz="1800" b="1" i="1" dirty="0" smtClean="0"/>
              <a:t>aktif olacakları bir ortam yaratmak.</a:t>
            </a:r>
            <a:endParaRPr lang="tr-TR" sz="1800" dirty="0" smtClean="0"/>
          </a:p>
          <a:p>
            <a:pPr marL="720725" lvl="0" indent="-360363">
              <a:buFont typeface="Courier New" pitchFamily="49" charset="0"/>
              <a:buChar char="o"/>
            </a:pPr>
            <a:r>
              <a:rPr lang="tr-TR" sz="1800" dirty="0" smtClean="0"/>
              <a:t>Çocuklara aktivite önerirken (a) </a:t>
            </a:r>
            <a:r>
              <a:rPr lang="tr-TR" sz="1800" b="1" i="1" dirty="0" smtClean="0"/>
              <a:t>materyalleri sunarak </a:t>
            </a:r>
            <a:r>
              <a:rPr lang="tr-TR" sz="1800" dirty="0" smtClean="0"/>
              <a:t>çocukların bunlarla ne isterlerse yapabileceklerini belirtmek ve etkinlikler sırasında hangi şemaları kullandıklarını gözlemek, (b)  çocukların fikirleri tükendiğinde onlara </a:t>
            </a:r>
            <a:r>
              <a:rPr lang="tr-TR" sz="1800" b="1" i="1" dirty="0" smtClean="0"/>
              <a:t>önerilerde bulunmak </a:t>
            </a:r>
            <a:r>
              <a:rPr lang="tr-TR" sz="1800" dirty="0" smtClean="0"/>
              <a:t>veya model olmak, ve (c) önceden belirlenmiş amaçlarını empoze etmek yerine çocukların </a:t>
            </a:r>
            <a:r>
              <a:rPr lang="tr-TR" sz="1800" b="1" i="1" dirty="0" smtClean="0"/>
              <a:t>tepkilerine kulak </a:t>
            </a:r>
            <a:r>
              <a:rPr lang="tr-TR" sz="1800" dirty="0" smtClean="0"/>
              <a:t>vermek.</a:t>
            </a:r>
          </a:p>
          <a:p>
            <a:pPr marL="720725" lvl="0" indent="-360363">
              <a:buFont typeface="Courier New" pitchFamily="49" charset="0"/>
              <a:buChar char="o"/>
            </a:pPr>
            <a:r>
              <a:rPr lang="tr-TR" sz="1800" b="1" i="1" dirty="0" smtClean="0"/>
              <a:t>Doğru cevabın verilmesi </a:t>
            </a:r>
            <a:r>
              <a:rPr lang="tr-TR" sz="1800" dirty="0" smtClean="0"/>
              <a:t>yaratıcı, mantıksal-matematiksel düşünme becerilerinin gelişimini engeller. </a:t>
            </a:r>
            <a:r>
              <a:rPr lang="tr-TR" sz="1800" b="1" i="1" dirty="0" smtClean="0"/>
              <a:t>Sosyal bilgiler</a:t>
            </a:r>
            <a:r>
              <a:rPr lang="tr-TR" sz="1800" dirty="0" smtClean="0"/>
              <a:t> söz konusu iken doğru cevabı söyle ve bunu pekiştir; </a:t>
            </a:r>
            <a:r>
              <a:rPr lang="tr-TR" sz="1800" b="1" i="1" dirty="0" smtClean="0"/>
              <a:t>fiziksel bilgi</a:t>
            </a:r>
            <a:r>
              <a:rPr lang="tr-TR" sz="1800" dirty="0" smtClean="0"/>
              <a:t> söz konusu olduğunda çocuğu doğru cevabı kendisinin bulması için teşvik et; </a:t>
            </a:r>
            <a:r>
              <a:rPr lang="tr-TR" sz="1800" b="1" i="1" dirty="0" smtClean="0"/>
              <a:t>mantıksal-matematiksel</a:t>
            </a:r>
            <a:r>
              <a:rPr lang="tr-TR" sz="1800" dirty="0" smtClean="0"/>
              <a:t> </a:t>
            </a:r>
            <a:r>
              <a:rPr lang="tr-TR" sz="1800" b="1" i="1" dirty="0" smtClean="0"/>
              <a:t>bilgi</a:t>
            </a:r>
            <a:r>
              <a:rPr lang="tr-TR" sz="1800" dirty="0" smtClean="0"/>
              <a:t> söz konusu olduğunda doğru cevabı vermekten ya da pekiştirmekten kaçın. </a:t>
            </a:r>
          </a:p>
          <a:p>
            <a:pPr marL="720725" lvl="0" indent="-360363">
              <a:buFont typeface="Courier New" pitchFamily="49" charset="0"/>
              <a:buChar char="o"/>
            </a:pPr>
            <a:r>
              <a:rPr lang="tr-TR" sz="1800" dirty="0" smtClean="0"/>
              <a:t>İşlem-öncesi çocuğun pek çok </a:t>
            </a:r>
            <a:r>
              <a:rPr lang="tr-TR" sz="1800" b="1" i="1" dirty="0" smtClean="0"/>
              <a:t>hata sürecinden geçmesine </a:t>
            </a:r>
            <a:r>
              <a:rPr lang="tr-TR" sz="1800" dirty="0" smtClean="0"/>
              <a:t>izin vermek. </a:t>
            </a:r>
          </a:p>
          <a:p>
            <a:pPr marL="720725" lvl="0" indent="-360363">
              <a:buFont typeface="Courier New" pitchFamily="49" charset="0"/>
              <a:buChar char="o"/>
            </a:pPr>
            <a:r>
              <a:rPr lang="tr-TR" sz="1800" b="1" i="1" dirty="0" smtClean="0"/>
              <a:t>Öğrenme alanlarını birbirinden ayrılmaz bir bütün </a:t>
            </a:r>
            <a:r>
              <a:rPr lang="tr-TR" sz="1800" dirty="0" smtClean="0"/>
              <a:t>olarak görmek.</a:t>
            </a:r>
            <a:endParaRPr lang="tr-TR" sz="1800" dirty="0" smtClean="0">
              <a:solidFill>
                <a:schemeClr val="accent1"/>
              </a:solidFill>
            </a:endParaRPr>
          </a:p>
          <a:p>
            <a:pPr>
              <a:buNone/>
            </a:pPr>
            <a:endParaRPr lang="tr-TR" sz="1800" dirty="0"/>
          </a:p>
        </p:txBody>
      </p:sp>
    </p:spTree>
    <p:extLst>
      <p:ext uri="{BB962C8B-B14F-4D97-AF65-F5344CB8AC3E}">
        <p14:creationId xmlns:p14="http://schemas.microsoft.com/office/powerpoint/2010/main" val="28309388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95536" y="332656"/>
            <a:ext cx="8229600" cy="6336704"/>
          </a:xfrm>
        </p:spPr>
        <p:txBody>
          <a:bodyPr>
            <a:normAutofit fontScale="55000" lnSpcReduction="20000"/>
          </a:bodyPr>
          <a:lstStyle/>
          <a:p>
            <a:pPr marL="360363" lvl="0" indent="-360363">
              <a:buFont typeface="Wingdings" pitchFamily="2" charset="2"/>
              <a:buChar char="ü"/>
            </a:pPr>
            <a:r>
              <a:rPr lang="tr-TR" sz="3500" dirty="0" smtClean="0">
                <a:solidFill>
                  <a:schemeClr val="accent1"/>
                </a:solidFill>
              </a:rPr>
              <a:t>Düşünmeye yapılan vurgu</a:t>
            </a:r>
          </a:p>
          <a:p>
            <a:pPr marL="0" indent="0">
              <a:buNone/>
            </a:pPr>
            <a:r>
              <a:rPr lang="tr-TR" dirty="0" smtClean="0"/>
              <a:t>Yaklaşımda </a:t>
            </a:r>
            <a:r>
              <a:rPr lang="tr-TR" b="1" i="1" dirty="0" smtClean="0"/>
              <a:t>duyusal-motor öğrenmenin </a:t>
            </a:r>
            <a:r>
              <a:rPr lang="tr-TR" dirty="0" smtClean="0"/>
              <a:t>önemi kabul edilmekle birlikte </a:t>
            </a:r>
            <a:r>
              <a:rPr lang="tr-TR" b="1" i="1" dirty="0" smtClean="0"/>
              <a:t>düşünme </a:t>
            </a:r>
            <a:r>
              <a:rPr lang="tr-TR" dirty="0" smtClean="0"/>
              <a:t>ön plana alınmıştır. Fiziksel bilgiye çocuklara düşünmeleri yani benzerlikler, farklılıklar ve ilişkiler hakkında düşünmeleri ve zaman-mekan kavramlarını geliştirmeleri için uygun deneyimler kazandırmaları bakımından önem verilir. Bu anlamda çocukların duyumlarıyla öğrendikleri konusunda hemfikir olmakla beraber program amaç ve içeriği düşünme becerilerine odaklanmıştır. </a:t>
            </a:r>
          </a:p>
          <a:p>
            <a:pPr marL="0" indent="0">
              <a:buNone/>
            </a:pPr>
            <a:endParaRPr lang="tr-TR" sz="2200" dirty="0" smtClean="0"/>
          </a:p>
          <a:p>
            <a:pPr lvl="0">
              <a:buFont typeface="Wingdings" pitchFamily="2" charset="2"/>
              <a:buChar char="ü"/>
            </a:pPr>
            <a:r>
              <a:rPr lang="tr-TR" sz="3500" dirty="0" smtClean="0">
                <a:solidFill>
                  <a:schemeClr val="accent1"/>
                </a:solidFill>
              </a:rPr>
              <a:t>Öğretmenin rolü</a:t>
            </a:r>
          </a:p>
          <a:p>
            <a:pPr marL="717550" lvl="0">
              <a:buFont typeface="Courier New" pitchFamily="49" charset="0"/>
              <a:buChar char="o"/>
            </a:pPr>
            <a:r>
              <a:rPr lang="tr-TR" dirty="0" smtClean="0"/>
              <a:t>Öğrenmeyi sağlayan bir </a:t>
            </a:r>
            <a:r>
              <a:rPr lang="tr-TR" b="1" i="1" dirty="0" smtClean="0"/>
              <a:t>ortam ve atmosfer </a:t>
            </a:r>
            <a:r>
              <a:rPr lang="tr-TR" dirty="0" smtClean="0"/>
              <a:t>yaratmak</a:t>
            </a:r>
            <a:endParaRPr lang="tr-TR" sz="1400" dirty="0" smtClean="0"/>
          </a:p>
          <a:p>
            <a:pPr marL="717550" lvl="0">
              <a:buFont typeface="Courier New" pitchFamily="49" charset="0"/>
              <a:buChar char="o"/>
            </a:pPr>
            <a:r>
              <a:rPr lang="tr-TR" b="1" i="1" dirty="0" smtClean="0"/>
              <a:t>Materyal sunmak</a:t>
            </a:r>
            <a:r>
              <a:rPr lang="tr-TR" dirty="0" smtClean="0"/>
              <a:t>, </a:t>
            </a:r>
            <a:r>
              <a:rPr lang="tr-TR" b="1" i="1" dirty="0" smtClean="0"/>
              <a:t>aktivite önermek </a:t>
            </a:r>
            <a:r>
              <a:rPr lang="tr-TR" dirty="0" smtClean="0"/>
              <a:t>ve her an çocuğun kafasında ne geçtiğini değerlendirmek.</a:t>
            </a:r>
            <a:endParaRPr lang="tr-TR" sz="1400" dirty="0" smtClean="0"/>
          </a:p>
          <a:p>
            <a:pPr marL="717550" lvl="0">
              <a:buFont typeface="Courier New" pitchFamily="49" charset="0"/>
              <a:buChar char="o"/>
            </a:pPr>
            <a:r>
              <a:rPr lang="tr-TR" dirty="0" smtClean="0"/>
              <a:t>Çocuk talep ettiğinde onunla yapılandırmakta olduğu bilgiye uygun bir biçimde </a:t>
            </a:r>
            <a:r>
              <a:rPr lang="tr-TR" b="1" i="1" dirty="0" smtClean="0"/>
              <a:t>etkileşime </a:t>
            </a:r>
            <a:r>
              <a:rPr lang="tr-TR" dirty="0" smtClean="0"/>
              <a:t>girmek.</a:t>
            </a:r>
          </a:p>
          <a:p>
            <a:pPr marL="717550" lvl="0">
              <a:buFont typeface="Courier New" pitchFamily="49" charset="0"/>
              <a:buChar char="o"/>
            </a:pPr>
            <a:r>
              <a:rPr lang="tr-TR" dirty="0" smtClean="0"/>
              <a:t>Çocukların dikkatini dağıtmadan onlara bir şey empoze etmeden </a:t>
            </a:r>
            <a:r>
              <a:rPr lang="tr-TR" b="1" i="1" dirty="0" smtClean="0"/>
              <a:t>çocukların fikirlerini geliştirmelerini </a:t>
            </a:r>
            <a:r>
              <a:rPr lang="tr-TR" dirty="0" smtClean="0"/>
              <a:t>sağlamak. </a:t>
            </a:r>
          </a:p>
          <a:p>
            <a:pPr marL="0" indent="0">
              <a:buNone/>
            </a:pPr>
            <a:endParaRPr lang="tr-TR" sz="1800" dirty="0" smtClean="0"/>
          </a:p>
          <a:p>
            <a:pPr marL="0" indent="0">
              <a:buNone/>
            </a:pPr>
            <a:r>
              <a:rPr lang="tr-TR" b="1" dirty="0" smtClean="0">
                <a:solidFill>
                  <a:schemeClr val="accent6">
                    <a:lumMod val="75000"/>
                  </a:schemeClr>
                </a:solidFill>
              </a:rPr>
              <a:t>Eğitim Ortamı: </a:t>
            </a:r>
            <a:r>
              <a:rPr lang="tr-TR" dirty="0" smtClean="0"/>
              <a:t>Eğitim ortamı çocukların </a:t>
            </a:r>
            <a:r>
              <a:rPr lang="tr-TR" b="1" i="1" dirty="0" smtClean="0"/>
              <a:t>hem bireysel hem de grup </a:t>
            </a:r>
            <a:r>
              <a:rPr lang="tr-TR" dirty="0" smtClean="0"/>
              <a:t>çalışmalarına imkan verecek ve </a:t>
            </a:r>
            <a:r>
              <a:rPr lang="tr-TR" b="1" i="1" dirty="0" smtClean="0"/>
              <a:t>fiziksel ve sosyal çevreyle etkileşimini </a:t>
            </a:r>
            <a:r>
              <a:rPr lang="tr-TR" dirty="0" smtClean="0"/>
              <a:t>teşvik edecek şekilde düzenlenir. </a:t>
            </a:r>
          </a:p>
          <a:p>
            <a:pPr marL="0" indent="0">
              <a:buNone/>
            </a:pPr>
            <a:endParaRPr lang="tr-TR" sz="1600" dirty="0" smtClean="0"/>
          </a:p>
          <a:p>
            <a:pPr marL="0" indent="0">
              <a:buNone/>
            </a:pPr>
            <a:r>
              <a:rPr lang="tr-TR" dirty="0" smtClean="0"/>
              <a:t>Sınıfta </a:t>
            </a:r>
            <a:r>
              <a:rPr lang="tr-TR" b="1" i="1" dirty="0" smtClean="0"/>
              <a:t>sanat köşesi</a:t>
            </a:r>
            <a:r>
              <a:rPr lang="tr-TR" dirty="0" smtClean="0"/>
              <a:t>, çocukların mantık-matematik becerilerini geliştirecek fizik dünyaya ilişkin </a:t>
            </a:r>
            <a:r>
              <a:rPr lang="tr-TR" b="1" i="1" dirty="0" smtClean="0"/>
              <a:t>etkinlikler alanı</a:t>
            </a:r>
            <a:r>
              <a:rPr lang="tr-TR" dirty="0" smtClean="0"/>
              <a:t>, </a:t>
            </a:r>
            <a:r>
              <a:rPr lang="tr-TR" b="1" i="1" dirty="0" smtClean="0"/>
              <a:t>yazma-çizme alanı</a:t>
            </a:r>
            <a:r>
              <a:rPr lang="tr-TR" dirty="0" smtClean="0"/>
              <a:t>, kum-su gibi </a:t>
            </a:r>
            <a:r>
              <a:rPr lang="tr-TR" b="1" i="1" dirty="0" smtClean="0"/>
              <a:t>doğal malzemeler </a:t>
            </a:r>
            <a:r>
              <a:rPr lang="tr-TR" dirty="0" smtClean="0"/>
              <a:t>alanı yer alır. </a:t>
            </a:r>
          </a:p>
          <a:p>
            <a:pPr marL="0" indent="0">
              <a:buNone/>
            </a:pPr>
            <a:endParaRPr lang="tr-TR" dirty="0"/>
          </a:p>
        </p:txBody>
      </p:sp>
    </p:spTree>
    <p:extLst>
      <p:ext uri="{BB962C8B-B14F-4D97-AF65-F5344CB8AC3E}">
        <p14:creationId xmlns:p14="http://schemas.microsoft.com/office/powerpoint/2010/main" val="21355707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67544" y="620688"/>
            <a:ext cx="8219256" cy="5505475"/>
          </a:xfrm>
        </p:spPr>
        <p:txBody>
          <a:bodyPr>
            <a:noAutofit/>
          </a:bodyPr>
          <a:lstStyle/>
          <a:p>
            <a:pPr marL="0" indent="0">
              <a:buNone/>
            </a:pPr>
            <a:r>
              <a:rPr lang="tr-TR" sz="1800" b="1" dirty="0" smtClean="0">
                <a:solidFill>
                  <a:schemeClr val="accent6">
                    <a:lumMod val="75000"/>
                  </a:schemeClr>
                </a:solidFill>
              </a:rPr>
              <a:t>Öğretmenin Rolü &amp; Çocuğun Değerlendirilmesi: </a:t>
            </a:r>
            <a:r>
              <a:rPr lang="tr-TR" sz="1800" dirty="0" smtClean="0"/>
              <a:t>Yaklaşımda öğretmenin rolü </a:t>
            </a:r>
            <a:r>
              <a:rPr lang="tr-TR" sz="1800" b="1" i="1" dirty="0" smtClean="0"/>
              <a:t>direk öğretimden </a:t>
            </a:r>
            <a:r>
              <a:rPr lang="tr-TR" sz="1800" dirty="0" smtClean="0"/>
              <a:t>ziyade </a:t>
            </a:r>
            <a:r>
              <a:rPr lang="tr-TR" sz="1800" b="1" i="1" dirty="0" smtClean="0"/>
              <a:t>eğitim ortamının </a:t>
            </a:r>
            <a:r>
              <a:rPr lang="tr-TR" sz="1800" dirty="0" smtClean="0"/>
              <a:t>sağlanması ve </a:t>
            </a:r>
            <a:r>
              <a:rPr lang="tr-TR" sz="1800" b="1" i="1" dirty="0" smtClean="0"/>
              <a:t>çocukların gelişimlerinin desteklenmesi </a:t>
            </a:r>
            <a:r>
              <a:rPr lang="tr-TR" sz="1800" dirty="0" smtClean="0"/>
              <a:t>şeklindedir. </a:t>
            </a:r>
          </a:p>
          <a:p>
            <a:pPr marL="0" indent="0">
              <a:buNone/>
            </a:pPr>
            <a:endParaRPr lang="tr-TR" sz="1000" dirty="0" smtClean="0"/>
          </a:p>
          <a:p>
            <a:pPr marL="0" indent="0">
              <a:buNone/>
            </a:pPr>
            <a:r>
              <a:rPr lang="tr-TR" sz="1800" dirty="0" smtClean="0"/>
              <a:t>Öğretmen, çocukların zihinsel gelişim özelliklerini </a:t>
            </a:r>
            <a:r>
              <a:rPr lang="tr-TR" sz="1800" dirty="0" err="1" smtClean="0"/>
              <a:t>Piaget’nin</a:t>
            </a:r>
            <a:r>
              <a:rPr lang="tr-TR" sz="1800" dirty="0" smtClean="0"/>
              <a:t> gelişim teorisine göre çok iyi takip edebilmeli, onların gelişimsel ihtiyaçlarına uygun bir atmosfer sağlamalıdır. </a:t>
            </a:r>
          </a:p>
          <a:p>
            <a:pPr marL="0" indent="0">
              <a:buNone/>
            </a:pPr>
            <a:endParaRPr lang="tr-TR" sz="1000" dirty="0" smtClean="0"/>
          </a:p>
          <a:p>
            <a:pPr marL="0" indent="0">
              <a:buNone/>
            </a:pPr>
            <a:r>
              <a:rPr lang="tr-TR" sz="1800" dirty="0" smtClean="0"/>
              <a:t>Yaklaşımda çocukların değerlendirilmesi </a:t>
            </a:r>
            <a:r>
              <a:rPr lang="tr-TR" sz="1800" dirty="0" err="1" smtClean="0"/>
              <a:t>portfolyo</a:t>
            </a:r>
            <a:r>
              <a:rPr lang="tr-TR" sz="1800" b="1" i="1" dirty="0" smtClean="0"/>
              <a:t> </a:t>
            </a:r>
            <a:r>
              <a:rPr lang="tr-TR" sz="1800" dirty="0" smtClean="0"/>
              <a:t>aracılığı ile </a:t>
            </a:r>
            <a:r>
              <a:rPr lang="tr-TR" sz="1800" b="1" i="1" dirty="0" smtClean="0"/>
              <a:t>süreç değerlendirmesi </a:t>
            </a:r>
            <a:r>
              <a:rPr lang="tr-TR" sz="1800" dirty="0" smtClean="0"/>
              <a:t>şeklinde yapılır. </a:t>
            </a:r>
          </a:p>
          <a:p>
            <a:pPr marL="0" indent="0">
              <a:buNone/>
            </a:pPr>
            <a:endParaRPr lang="tr-TR" sz="1000" dirty="0" smtClean="0"/>
          </a:p>
          <a:p>
            <a:pPr marL="0" indent="0">
              <a:buNone/>
            </a:pPr>
            <a:r>
              <a:rPr lang="tr-TR" sz="1800" dirty="0" smtClean="0"/>
              <a:t>Öğretmen düzenli olarak günlük etkinlikler sırasında çocukların sosyal ve fiziksel çevreyle nasıl etkileşime girdiklerini, elde ettikleri bilgileri nasıl kullandıklarını dikkatlice gözlemler ve bunları not eder. </a:t>
            </a:r>
          </a:p>
          <a:p>
            <a:pPr marL="0" indent="0">
              <a:buNone/>
            </a:pPr>
            <a:endParaRPr lang="tr-TR" sz="1000" dirty="0" smtClean="0"/>
          </a:p>
          <a:p>
            <a:pPr marL="0" indent="0">
              <a:buNone/>
            </a:pPr>
            <a:r>
              <a:rPr lang="tr-TR" sz="1800" dirty="0" smtClean="0"/>
              <a:t>Öğretmenin bu notları, çocukların etkinlik örnekleri ve öğretmenin bu örneklere ilişkin değerlendirmeleriyle birlikte çocukların </a:t>
            </a:r>
            <a:r>
              <a:rPr lang="tr-TR" sz="1800" dirty="0" err="1" smtClean="0"/>
              <a:t>portfolyosunu</a:t>
            </a:r>
            <a:r>
              <a:rPr lang="tr-TR" sz="1800" dirty="0" smtClean="0"/>
              <a:t> oluşturur. </a:t>
            </a:r>
          </a:p>
          <a:p>
            <a:pPr marL="0" indent="0">
              <a:buNone/>
            </a:pPr>
            <a:endParaRPr lang="tr-TR" sz="1000" dirty="0" smtClean="0"/>
          </a:p>
          <a:p>
            <a:pPr marL="0" indent="0">
              <a:buNone/>
            </a:pPr>
            <a:r>
              <a:rPr lang="tr-TR" sz="1800" dirty="0" smtClean="0"/>
              <a:t>Çocukların </a:t>
            </a:r>
            <a:r>
              <a:rPr lang="tr-TR" sz="1800" b="1" i="1" dirty="0" err="1" smtClean="0"/>
              <a:t>portfolyoları</a:t>
            </a:r>
            <a:r>
              <a:rPr lang="tr-TR" sz="1800" dirty="0" smtClean="0"/>
              <a:t> hem </a:t>
            </a:r>
            <a:r>
              <a:rPr lang="tr-TR" sz="1800" b="1" i="1" dirty="0" smtClean="0"/>
              <a:t>değerlendirmede</a:t>
            </a:r>
            <a:r>
              <a:rPr lang="tr-TR" sz="1800" dirty="0" smtClean="0"/>
              <a:t> hem de </a:t>
            </a:r>
            <a:r>
              <a:rPr lang="tr-TR" sz="1800" b="1" i="1" dirty="0" smtClean="0"/>
              <a:t>anne-babalarla işbirliğinde</a:t>
            </a:r>
            <a:r>
              <a:rPr lang="tr-TR" sz="1800" dirty="0" smtClean="0"/>
              <a:t> ve öğretmenin </a:t>
            </a:r>
            <a:r>
              <a:rPr lang="tr-TR" sz="1800" b="1" i="1" dirty="0" smtClean="0"/>
              <a:t>öğretim planlamasında </a:t>
            </a:r>
            <a:r>
              <a:rPr lang="tr-TR" sz="1800" dirty="0" smtClean="0"/>
              <a:t>da kullanılır (Şahin, 2010). </a:t>
            </a:r>
          </a:p>
        </p:txBody>
      </p:sp>
    </p:spTree>
    <p:extLst>
      <p:ext uri="{BB962C8B-B14F-4D97-AF65-F5344CB8AC3E}">
        <p14:creationId xmlns:p14="http://schemas.microsoft.com/office/powerpoint/2010/main" val="25158123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323528" y="836713"/>
          <a:ext cx="8496944" cy="5472607"/>
        </p:xfrm>
        <a:graphic>
          <a:graphicData uri="http://schemas.openxmlformats.org/drawingml/2006/table">
            <a:tbl>
              <a:tblPr firstRow="1" bandRow="1">
                <a:tableStyleId>{5C22544A-7EE6-4342-B048-85BDC9FD1C3A}</a:tableStyleId>
              </a:tblPr>
              <a:tblGrid>
                <a:gridCol w="1454433">
                  <a:extLst>
                    <a:ext uri="{9D8B030D-6E8A-4147-A177-3AD203B41FA5}">
                      <a16:colId xmlns:a16="http://schemas.microsoft.com/office/drawing/2014/main" val="20000"/>
                    </a:ext>
                  </a:extLst>
                </a:gridCol>
                <a:gridCol w="2176741">
                  <a:extLst>
                    <a:ext uri="{9D8B030D-6E8A-4147-A177-3AD203B41FA5}">
                      <a16:colId xmlns:a16="http://schemas.microsoft.com/office/drawing/2014/main" val="20001"/>
                    </a:ext>
                  </a:extLst>
                </a:gridCol>
                <a:gridCol w="2323949">
                  <a:extLst>
                    <a:ext uri="{9D8B030D-6E8A-4147-A177-3AD203B41FA5}">
                      <a16:colId xmlns:a16="http://schemas.microsoft.com/office/drawing/2014/main" val="20002"/>
                    </a:ext>
                  </a:extLst>
                </a:gridCol>
                <a:gridCol w="2541821">
                  <a:extLst>
                    <a:ext uri="{9D8B030D-6E8A-4147-A177-3AD203B41FA5}">
                      <a16:colId xmlns:a16="http://schemas.microsoft.com/office/drawing/2014/main" val="20003"/>
                    </a:ext>
                  </a:extLst>
                </a:gridCol>
              </a:tblGrid>
              <a:tr h="823781">
                <a:tc>
                  <a:txBody>
                    <a:bodyPr/>
                    <a:lstStyle/>
                    <a:p>
                      <a:endParaRPr lang="tr-TR" sz="1800" dirty="0"/>
                    </a:p>
                  </a:txBody>
                  <a:tcPr/>
                </a:tc>
                <a:tc>
                  <a:txBody>
                    <a:bodyPr/>
                    <a:lstStyle/>
                    <a:p>
                      <a:r>
                        <a:rPr lang="tr-TR" sz="1800" dirty="0" smtClean="0"/>
                        <a:t>Fiziksel</a:t>
                      </a:r>
                      <a:r>
                        <a:rPr lang="tr-TR" sz="1800" baseline="0" dirty="0" smtClean="0"/>
                        <a:t> Bilgi</a:t>
                      </a:r>
                      <a:endParaRPr lang="tr-TR" sz="1800" dirty="0"/>
                    </a:p>
                  </a:txBody>
                  <a:tcPr/>
                </a:tc>
                <a:tc>
                  <a:txBody>
                    <a:bodyPr/>
                    <a:lstStyle/>
                    <a:p>
                      <a:r>
                        <a:rPr lang="tr-TR" sz="1800" dirty="0" smtClean="0"/>
                        <a:t>Mantıksal-Matematiksel Bilgi</a:t>
                      </a:r>
                      <a:endParaRPr lang="tr-TR" sz="1800" dirty="0"/>
                    </a:p>
                  </a:txBody>
                  <a:tcPr/>
                </a:tc>
                <a:tc>
                  <a:txBody>
                    <a:bodyPr/>
                    <a:lstStyle/>
                    <a:p>
                      <a:r>
                        <a:rPr lang="tr-TR" sz="1800" dirty="0" smtClean="0"/>
                        <a:t>Sosyal Bilgi</a:t>
                      </a:r>
                      <a:endParaRPr lang="tr-TR" sz="1800" dirty="0"/>
                    </a:p>
                  </a:txBody>
                  <a:tcPr/>
                </a:tc>
                <a:extLst>
                  <a:ext uri="{0D108BD9-81ED-4DB2-BD59-A6C34878D82A}">
                    <a16:rowId xmlns:a16="http://schemas.microsoft.com/office/drawing/2014/main" val="10000"/>
                  </a:ext>
                </a:extLst>
              </a:tr>
              <a:tr h="752827">
                <a:tc>
                  <a:txBody>
                    <a:bodyPr/>
                    <a:lstStyle/>
                    <a:p>
                      <a:r>
                        <a:rPr lang="tr-TR" sz="1800" dirty="0" smtClean="0"/>
                        <a:t>Kaynağı</a:t>
                      </a:r>
                      <a:endParaRPr lang="tr-TR" sz="1800" dirty="0"/>
                    </a:p>
                  </a:txBody>
                  <a:tcPr/>
                </a:tc>
                <a:tc>
                  <a:txBody>
                    <a:bodyPr/>
                    <a:lstStyle/>
                    <a:p>
                      <a:r>
                        <a:rPr lang="tr-TR" sz="1800" dirty="0" smtClean="0"/>
                        <a:t>Nesnellerle</a:t>
                      </a:r>
                      <a:r>
                        <a:rPr lang="tr-TR" sz="1800" baseline="0" dirty="0" smtClean="0"/>
                        <a:t> deneyim</a:t>
                      </a:r>
                      <a:endParaRPr lang="tr-TR" sz="1800" dirty="0"/>
                    </a:p>
                  </a:txBody>
                  <a:tcPr/>
                </a:tc>
                <a:tc>
                  <a:txBody>
                    <a:bodyPr/>
                    <a:lstStyle/>
                    <a:p>
                      <a:r>
                        <a:rPr lang="tr-TR" sz="1800" dirty="0" smtClean="0"/>
                        <a:t>Nesnelerle deneyim</a:t>
                      </a:r>
                      <a:endParaRPr lang="tr-TR" sz="1800" dirty="0"/>
                    </a:p>
                  </a:txBody>
                  <a:tcPr/>
                </a:tc>
                <a:tc>
                  <a:txBody>
                    <a:bodyPr/>
                    <a:lstStyle/>
                    <a:p>
                      <a:r>
                        <a:rPr lang="tr-TR" sz="1800" dirty="0" smtClean="0"/>
                        <a:t>İnsanlarla deneyim</a:t>
                      </a:r>
                      <a:endParaRPr lang="tr-TR" sz="1800" dirty="0"/>
                    </a:p>
                  </a:txBody>
                  <a:tcPr/>
                </a:tc>
                <a:extLst>
                  <a:ext uri="{0D108BD9-81ED-4DB2-BD59-A6C34878D82A}">
                    <a16:rowId xmlns:a16="http://schemas.microsoft.com/office/drawing/2014/main" val="10001"/>
                  </a:ext>
                </a:extLst>
              </a:tr>
              <a:tr h="1170634">
                <a:tc>
                  <a:txBody>
                    <a:bodyPr/>
                    <a:lstStyle/>
                    <a:p>
                      <a:r>
                        <a:rPr lang="tr-TR" sz="1800" dirty="0" smtClean="0"/>
                        <a:t>Tanımı</a:t>
                      </a:r>
                      <a:endParaRPr lang="tr-TR" sz="1800" dirty="0"/>
                    </a:p>
                  </a:txBody>
                  <a:tcPr/>
                </a:tc>
                <a:tc>
                  <a:txBody>
                    <a:bodyPr/>
                    <a:lstStyle/>
                    <a:p>
                      <a:r>
                        <a:rPr lang="tr-TR" sz="1800" dirty="0" smtClean="0"/>
                        <a:t>Nesneler ve özelliklerinin bilgisi </a:t>
                      </a:r>
                      <a:endParaRPr lang="tr-TR" sz="1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Nesneler </a:t>
                      </a:r>
                      <a:r>
                        <a:rPr lang="tr-TR" sz="1800" baseline="0" dirty="0" smtClean="0"/>
                        <a:t> </a:t>
                      </a:r>
                      <a:r>
                        <a:rPr lang="tr-TR" sz="1800" dirty="0" smtClean="0"/>
                        <a:t>arası ilişkilerin bilgisi</a:t>
                      </a:r>
                    </a:p>
                    <a:p>
                      <a:endParaRPr lang="tr-TR" sz="1800" dirty="0"/>
                    </a:p>
                  </a:txBody>
                  <a:tcPr/>
                </a:tc>
                <a:tc>
                  <a:txBody>
                    <a:bodyPr/>
                    <a:lstStyle/>
                    <a:p>
                      <a:r>
                        <a:rPr lang="tr-TR" sz="1800" dirty="0" smtClean="0"/>
                        <a:t>İnsanların</a:t>
                      </a:r>
                      <a:r>
                        <a:rPr lang="tr-TR" sz="1800" baseline="0" dirty="0" smtClean="0"/>
                        <a:t> ürettiği ve sosyal etkileşim yoluyla aktarılan bilgiler</a:t>
                      </a:r>
                      <a:endParaRPr lang="tr-TR" sz="1800" dirty="0"/>
                    </a:p>
                  </a:txBody>
                  <a:tcPr/>
                </a:tc>
                <a:extLst>
                  <a:ext uri="{0D108BD9-81ED-4DB2-BD59-A6C34878D82A}">
                    <a16:rowId xmlns:a16="http://schemas.microsoft.com/office/drawing/2014/main" val="10002"/>
                  </a:ext>
                </a:extLst>
              </a:tr>
              <a:tr h="1386787">
                <a:tc>
                  <a:txBody>
                    <a:bodyPr/>
                    <a:lstStyle/>
                    <a:p>
                      <a:r>
                        <a:rPr lang="tr-TR" sz="1800" dirty="0" smtClean="0"/>
                        <a:t>İşlevi</a:t>
                      </a:r>
                      <a:endParaRPr lang="tr-TR" sz="1800" dirty="0"/>
                    </a:p>
                  </a:txBody>
                  <a:tcPr/>
                </a:tc>
                <a:tc>
                  <a:txBody>
                    <a:bodyPr/>
                    <a:lstStyle/>
                    <a:p>
                      <a:r>
                        <a:rPr lang="tr-TR" sz="1800" dirty="0" smtClean="0"/>
                        <a:t>Nesnelerle</a:t>
                      </a:r>
                      <a:r>
                        <a:rPr lang="tr-TR" sz="1800" baseline="0" dirty="0" smtClean="0"/>
                        <a:t> </a:t>
                      </a:r>
                      <a:r>
                        <a:rPr lang="tr-TR" sz="1800" dirty="0" smtClean="0"/>
                        <a:t>etkileşimde bulunmamızı sağlar</a:t>
                      </a:r>
                      <a:endParaRPr lang="tr-TR" sz="1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Sosyal ve fiziksel bilginin düzenlenmesini sağlar</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Diğer insanlarla etkileşimde bulunmamızı sağlar</a:t>
                      </a:r>
                    </a:p>
                    <a:p>
                      <a:endParaRPr lang="tr-TR" sz="1800" dirty="0"/>
                    </a:p>
                  </a:txBody>
                  <a:tcPr/>
                </a:tc>
                <a:extLst>
                  <a:ext uri="{0D108BD9-81ED-4DB2-BD59-A6C34878D82A}">
                    <a16:rowId xmlns:a16="http://schemas.microsoft.com/office/drawing/2014/main" val="10003"/>
                  </a:ext>
                </a:extLst>
              </a:tr>
              <a:tr h="13385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t>Örnek</a:t>
                      </a:r>
                    </a:p>
                  </a:txBody>
                  <a:tcPr/>
                </a:tc>
                <a:tc>
                  <a:txBody>
                    <a:bodyPr/>
                    <a:lstStyle/>
                    <a:p>
                      <a:r>
                        <a:rPr lang="tr-TR" sz="1800" dirty="0" smtClean="0"/>
                        <a:t>Renk, yoğunluk, yüzey,</a:t>
                      </a:r>
                      <a:r>
                        <a:rPr lang="tr-TR" sz="1800" baseline="0" dirty="0" smtClean="0"/>
                        <a:t> tat, …vb.</a:t>
                      </a:r>
                      <a:endParaRPr lang="tr-TR" sz="1800" dirty="0"/>
                    </a:p>
                  </a:txBody>
                  <a:tcPr/>
                </a:tc>
                <a:tc>
                  <a:txBody>
                    <a:bodyPr/>
                    <a:lstStyle/>
                    <a:p>
                      <a:r>
                        <a:rPr lang="tr-TR" sz="1800" dirty="0" smtClean="0"/>
                        <a:t>Benzerlik, farklılık,</a:t>
                      </a:r>
                      <a:r>
                        <a:rPr lang="tr-TR" sz="1800" baseline="0" dirty="0" smtClean="0"/>
                        <a:t> sayı, eşdeğerlik, azlık, fazlalık, …vb.</a:t>
                      </a:r>
                    </a:p>
                  </a:txBody>
                  <a:tcPr/>
                </a:tc>
                <a:tc>
                  <a:txBody>
                    <a:bodyPr/>
                    <a:lstStyle/>
                    <a:p>
                      <a:r>
                        <a:rPr lang="tr-TR" sz="1800" dirty="0" smtClean="0"/>
                        <a:t>Dil, değerler, doğru-yanlış, kültür,</a:t>
                      </a:r>
                      <a:r>
                        <a:rPr lang="tr-TR" sz="1800" baseline="0" dirty="0" smtClean="0"/>
                        <a:t> …vb. </a:t>
                      </a:r>
                      <a:endParaRPr lang="tr-TR" sz="1800" dirty="0"/>
                    </a:p>
                  </a:txBody>
                  <a:tcPr/>
                </a:tc>
                <a:extLst>
                  <a:ext uri="{0D108BD9-81ED-4DB2-BD59-A6C34878D82A}">
                    <a16:rowId xmlns:a16="http://schemas.microsoft.com/office/drawing/2014/main" val="10004"/>
                  </a:ext>
                </a:extLst>
              </a:tr>
            </a:tbl>
          </a:graphicData>
        </a:graphic>
      </p:graphicFrame>
      <p:sp>
        <p:nvSpPr>
          <p:cNvPr id="6" name="5 Dikdörtgen"/>
          <p:cNvSpPr/>
          <p:nvPr/>
        </p:nvSpPr>
        <p:spPr>
          <a:xfrm>
            <a:off x="323528" y="6381328"/>
            <a:ext cx="8568952" cy="307777"/>
          </a:xfrm>
          <a:prstGeom prst="rect">
            <a:avLst/>
          </a:prstGeom>
        </p:spPr>
        <p:txBody>
          <a:bodyPr wrap="square">
            <a:spAutoFit/>
          </a:bodyPr>
          <a:lstStyle/>
          <a:p>
            <a:r>
              <a:rPr lang="tr-TR" sz="1400" dirty="0" err="1" smtClean="0"/>
              <a:t>Gültekin</a:t>
            </a:r>
            <a:r>
              <a:rPr lang="tr-TR" sz="1400" dirty="0" smtClean="0"/>
              <a:t>, M. (Ed.)(2000). </a:t>
            </a:r>
            <a:r>
              <a:rPr lang="tr-TR" sz="1400" i="1" dirty="0" smtClean="0"/>
              <a:t>Öğretimde planlama ve değerlendirme</a:t>
            </a:r>
            <a:r>
              <a:rPr lang="tr-TR" sz="1400" dirty="0" smtClean="0"/>
              <a:t>. Eskişehir: Anadolu Üniversitesi</a:t>
            </a:r>
            <a:endParaRPr lang="tr-TR" sz="1400" dirty="0"/>
          </a:p>
        </p:txBody>
      </p:sp>
      <p:sp>
        <p:nvSpPr>
          <p:cNvPr id="7" name="6 Dikdörtgen"/>
          <p:cNvSpPr/>
          <p:nvPr/>
        </p:nvSpPr>
        <p:spPr>
          <a:xfrm>
            <a:off x="395536" y="260648"/>
            <a:ext cx="8496944" cy="369332"/>
          </a:xfrm>
          <a:prstGeom prst="rect">
            <a:avLst/>
          </a:prstGeom>
        </p:spPr>
        <p:txBody>
          <a:bodyPr wrap="square">
            <a:spAutoFit/>
          </a:bodyPr>
          <a:lstStyle/>
          <a:p>
            <a:r>
              <a:rPr lang="tr-TR" dirty="0" smtClean="0">
                <a:solidFill>
                  <a:schemeClr val="accent1"/>
                </a:solidFill>
              </a:rPr>
              <a:t>Yaklaşımın dayandığı </a:t>
            </a:r>
            <a:r>
              <a:rPr lang="tr-TR" dirty="0" err="1" smtClean="0">
                <a:solidFill>
                  <a:schemeClr val="accent1"/>
                </a:solidFill>
              </a:rPr>
              <a:t>Piaget’nin</a:t>
            </a:r>
            <a:r>
              <a:rPr lang="tr-TR" dirty="0" smtClean="0">
                <a:solidFill>
                  <a:schemeClr val="accent1"/>
                </a:solidFill>
              </a:rPr>
              <a:t> Bilgi Sınıflaması: </a:t>
            </a:r>
            <a:r>
              <a:rPr lang="tr-TR" dirty="0" err="1" smtClean="0">
                <a:solidFill>
                  <a:schemeClr val="accent1"/>
                </a:solidFill>
              </a:rPr>
              <a:t>Gültekin</a:t>
            </a:r>
            <a:r>
              <a:rPr lang="tr-TR" dirty="0" smtClean="0">
                <a:solidFill>
                  <a:schemeClr val="accent1"/>
                </a:solidFill>
              </a:rPr>
              <a:t>, 2000, s. 50’den uyarlanmıştır </a:t>
            </a:r>
          </a:p>
        </p:txBody>
      </p:sp>
    </p:spTree>
    <p:extLst>
      <p:ext uri="{BB962C8B-B14F-4D97-AF65-F5344CB8AC3E}">
        <p14:creationId xmlns:p14="http://schemas.microsoft.com/office/powerpoint/2010/main" val="1909492819"/>
      </p:ext>
    </p:extLst>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363</TotalTime>
  <Words>2093</Words>
  <Application>Microsoft Office PowerPoint</Application>
  <PresentationFormat>Ekran Gösterisi (4:3)</PresentationFormat>
  <Paragraphs>157</Paragraphs>
  <Slides>15</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15</vt:i4>
      </vt:variant>
    </vt:vector>
  </HeadingPairs>
  <TitlesOfParts>
    <vt:vector size="21" baseType="lpstr">
      <vt:lpstr>Arial</vt:lpstr>
      <vt:lpstr>Calibri</vt:lpstr>
      <vt:lpstr>Courier New</vt:lpstr>
      <vt:lpstr>Times New Roman</vt:lpstr>
      <vt:lpstr>Wingdings</vt:lpstr>
      <vt:lpstr>Ofis Teması</vt:lpstr>
      <vt:lpstr>PowerPoint Sunusu</vt:lpstr>
      <vt:lpstr>HİGH SCOPE (ETKİN ÖĞRENME) YAKLAŞIMI</vt:lpstr>
      <vt:lpstr>PowerPoint Sunusu</vt:lpstr>
      <vt:lpstr>PowerPoint Sunusu</vt:lpstr>
      <vt:lpstr>PowerPoint Sunusu</vt:lpstr>
      <vt:lpstr>PowerPoint Sunusu</vt:lpstr>
      <vt:lpstr>PowerPoint Sunusu</vt:lpstr>
      <vt:lpstr>PowerPoint Sunusu</vt:lpstr>
      <vt:lpstr>PowerPoint Sunusu</vt:lpstr>
      <vt:lpstr>KAMİİ &amp; deVRİES YAKLAŞIMI</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AYSEL</dc:creator>
  <cp:lastModifiedBy>BURCU_ÇABUK</cp:lastModifiedBy>
  <cp:revision>140</cp:revision>
  <dcterms:created xsi:type="dcterms:W3CDTF">2011-03-06T16:10:00Z</dcterms:created>
  <dcterms:modified xsi:type="dcterms:W3CDTF">2020-01-10T11:09:13Z</dcterms:modified>
</cp:coreProperties>
</file>