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3"/>
  </p:handoutMasterIdLst>
  <p:sldIdLst>
    <p:sldId id="256" r:id="rId2"/>
    <p:sldId id="613" r:id="rId3"/>
    <p:sldId id="589" r:id="rId4"/>
    <p:sldId id="542" r:id="rId5"/>
    <p:sldId id="618" r:id="rId6"/>
    <p:sldId id="619" r:id="rId7"/>
    <p:sldId id="620" r:id="rId8"/>
    <p:sldId id="548" r:id="rId9"/>
    <p:sldId id="549" r:id="rId10"/>
    <p:sldId id="550" r:id="rId11"/>
    <p:sldId id="551" r:id="rId12"/>
    <p:sldId id="559" r:id="rId13"/>
    <p:sldId id="560" r:id="rId14"/>
    <p:sldId id="561" r:id="rId15"/>
    <p:sldId id="562" r:id="rId16"/>
    <p:sldId id="563" r:id="rId17"/>
    <p:sldId id="602" r:id="rId18"/>
    <p:sldId id="568" r:id="rId19"/>
    <p:sldId id="569" r:id="rId20"/>
    <p:sldId id="571" r:id="rId21"/>
    <p:sldId id="572" r:id="rId22"/>
    <p:sldId id="576" r:id="rId23"/>
    <p:sldId id="577" r:id="rId24"/>
    <p:sldId id="605" r:id="rId25"/>
    <p:sldId id="583" r:id="rId26"/>
    <p:sldId id="425" r:id="rId27"/>
    <p:sldId id="440" r:id="rId28"/>
    <p:sldId id="443" r:id="rId29"/>
    <p:sldId id="471" r:id="rId30"/>
    <p:sldId id="477" r:id="rId31"/>
    <p:sldId id="446" r:id="rId32"/>
    <p:sldId id="521" r:id="rId33"/>
    <p:sldId id="413" r:id="rId34"/>
    <p:sldId id="495" r:id="rId35"/>
    <p:sldId id="412" r:id="rId36"/>
    <p:sldId id="384" r:id="rId37"/>
    <p:sldId id="502" r:id="rId38"/>
    <p:sldId id="308" r:id="rId39"/>
    <p:sldId id="415" r:id="rId40"/>
    <p:sldId id="387" r:id="rId41"/>
    <p:sldId id="312" r:id="rId42"/>
    <p:sldId id="416" r:id="rId43"/>
    <p:sldId id="622" r:id="rId44"/>
    <p:sldId id="313" r:id="rId45"/>
    <p:sldId id="348" r:id="rId46"/>
    <p:sldId id="520" r:id="rId47"/>
    <p:sldId id="480" r:id="rId48"/>
    <p:sldId id="482" r:id="rId49"/>
    <p:sldId id="314" r:id="rId50"/>
    <p:sldId id="317" r:id="rId51"/>
    <p:sldId id="319" r:id="rId52"/>
    <p:sldId id="322" r:id="rId53"/>
    <p:sldId id="321" r:id="rId54"/>
    <p:sldId id="624" r:id="rId55"/>
    <p:sldId id="610" r:id="rId56"/>
    <p:sldId id="612" r:id="rId57"/>
    <p:sldId id="337" r:id="rId58"/>
    <p:sldId id="626" r:id="rId59"/>
    <p:sldId id="419" r:id="rId60"/>
    <p:sldId id="339" r:id="rId61"/>
    <p:sldId id="340" r:id="rId6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13715"/>
    <a:srgbClr val="1C33DA"/>
    <a:srgbClr val="AAB3F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830" autoAdjust="0"/>
    <p:restoredTop sz="99744" autoAdjust="0"/>
  </p:normalViewPr>
  <p:slideViewPr>
    <p:cSldViewPr>
      <p:cViewPr>
        <p:scale>
          <a:sx n="100" d="100"/>
          <a:sy n="100" d="100"/>
        </p:scale>
        <p:origin x="-606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652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099BDD-573A-4F0A-A3ED-621699F1E57D}" type="datetimeFigureOut">
              <a:rPr lang="tr-TR" smtClean="0"/>
              <a:pPr/>
              <a:t>1.2.2018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C24D7-96DC-411D-8D80-C081B4284C09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1672564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C8C8F-17F5-436D-9676-E11698A36C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D3231-2D17-4DEF-8FD7-0ED96B934A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F1FAE-DDBA-46D0-A0E6-9F6A26C72A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F7970-9B27-43C2-B942-6A2B1BFCCD1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E23F9-B939-4CB6-8AE5-BF71A17B8E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E52168-F06F-4372-958E-25A5F4221E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1B251-6FDC-4061-9165-57B04A9CE1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4D992-3E4F-497E-B71E-04DCCCA86A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B2931-F47B-488A-93BD-A8BA46DF98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FDF2E-51A3-44E1-B214-343D14BE7C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13A23-B6A5-49CE-B1B5-A4511578F7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/>
            </a:lvl1pPr>
          </a:lstStyle>
          <a:p>
            <a:fld id="{04DFFF8E-A6AC-4787-89DB-161A6BB58A7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/>
              <a:t>Amino Asit Metabolizması </a:t>
            </a: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/>
              <a:t>Prof. Dr. </a:t>
            </a:r>
            <a:r>
              <a:rPr lang="tr-TR"/>
              <a:t>Bilgehan </a:t>
            </a:r>
            <a:r>
              <a:rPr lang="tr-TR" smtClean="0"/>
              <a:t>Doğru</a:t>
            </a:r>
            <a:endParaRPr lang="tr-TR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latin typeface="Calibri" pitchFamily="34" charset="0"/>
                <a:cs typeface="Arial" charset="0"/>
              </a:rPr>
              <a:t> </a:t>
            </a:r>
            <a:r>
              <a:rPr lang="tr-TR" b="1" dirty="0" err="1" smtClean="0">
                <a:latin typeface="Calibri" pitchFamily="34" charset="0"/>
                <a:cs typeface="Arial" charset="0"/>
              </a:rPr>
              <a:t>Esansiyel</a:t>
            </a:r>
            <a:r>
              <a:rPr lang="tr-TR" b="1" dirty="0" smtClean="0">
                <a:latin typeface="Calibri" pitchFamily="34" charset="0"/>
                <a:cs typeface="Arial" charset="0"/>
              </a:rPr>
              <a:t> amino asitler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r-TR" dirty="0" smtClean="0"/>
              <a:t>	</a:t>
            </a:r>
            <a:r>
              <a:rPr lang="tr-TR" dirty="0" err="1" smtClean="0"/>
              <a:t>Arjinin</a:t>
            </a:r>
            <a:r>
              <a:rPr lang="tr-TR" dirty="0" smtClean="0"/>
              <a:t>*			</a:t>
            </a:r>
            <a:r>
              <a:rPr lang="tr-TR" dirty="0" err="1" smtClean="0"/>
              <a:t>Lizin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Histidin</a:t>
            </a:r>
            <a:r>
              <a:rPr lang="tr-TR" dirty="0" smtClean="0"/>
              <a:t> * 		</a:t>
            </a:r>
            <a:r>
              <a:rPr lang="tr-TR" dirty="0" err="1" smtClean="0"/>
              <a:t>Metiyonin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İzolösin</a:t>
            </a:r>
            <a:r>
              <a:rPr lang="tr-TR" dirty="0" smtClean="0"/>
              <a:t>			</a:t>
            </a:r>
            <a:r>
              <a:rPr lang="tr-TR" dirty="0" err="1" smtClean="0"/>
              <a:t>Fenilalanin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Lösin</a:t>
            </a:r>
            <a:r>
              <a:rPr lang="tr-TR" dirty="0" smtClean="0"/>
              <a:t>			</a:t>
            </a:r>
            <a:r>
              <a:rPr lang="tr-TR" dirty="0" err="1" smtClean="0"/>
              <a:t>Treonin</a:t>
            </a:r>
            <a:r>
              <a:rPr lang="tr-TR" dirty="0" smtClean="0"/>
              <a:t> </a:t>
            </a:r>
            <a:br>
              <a:rPr lang="tr-TR" dirty="0" smtClean="0"/>
            </a:br>
            <a:r>
              <a:rPr lang="tr-TR" dirty="0" smtClean="0"/>
              <a:t>Valin			</a:t>
            </a:r>
            <a:r>
              <a:rPr lang="tr-TR" dirty="0" err="1" smtClean="0"/>
              <a:t>Triptofan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 * Çocuklarda </a:t>
            </a:r>
            <a:r>
              <a:rPr lang="tr-TR" dirty="0" err="1" smtClean="0"/>
              <a:t>esansiyel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94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0"/>
            <a:ext cx="8229600" cy="6958013"/>
          </a:xfrm>
        </p:spPr>
        <p:txBody>
          <a:bodyPr/>
          <a:lstStyle/>
          <a:p>
            <a:pPr>
              <a:buFontTx/>
              <a:buNone/>
            </a:pPr>
            <a:r>
              <a:rPr lang="tr-TR" dirty="0"/>
              <a:t>	</a:t>
            </a:r>
            <a:r>
              <a:rPr lang="tr-TR" sz="3600" dirty="0"/>
              <a:t>Amino asitlerin parçalanması sırasında ayrılan α amino grubunun azotu genellikle NH</a:t>
            </a:r>
            <a:r>
              <a:rPr lang="tr-TR" sz="3600" baseline="-25000" dirty="0"/>
              <a:t>3</a:t>
            </a:r>
            <a:r>
              <a:rPr lang="tr-TR" sz="3600" dirty="0"/>
              <a:t> şeklinde serbest kalır. Memelilerde üre şeklinde atılır.</a:t>
            </a:r>
          </a:p>
          <a:p>
            <a:pPr>
              <a:buFontTx/>
              <a:buNone/>
            </a:pPr>
            <a:r>
              <a:rPr lang="tr-TR" sz="3600" dirty="0"/>
              <a:t>	Kalan C iskeleti sonuçta CO</a:t>
            </a:r>
            <a:r>
              <a:rPr lang="tr-TR" sz="3600" baseline="-25000" dirty="0"/>
              <a:t>2</a:t>
            </a:r>
            <a:r>
              <a:rPr lang="tr-TR" sz="3600" dirty="0"/>
              <a:t> ve suya parçalanır. </a:t>
            </a:r>
            <a:r>
              <a:rPr lang="tr-TR" sz="3600" dirty="0" smtClean="0"/>
              <a:t/>
            </a:r>
            <a:br>
              <a:rPr lang="tr-TR" sz="3600" dirty="0" smtClean="0"/>
            </a:br>
            <a:endParaRPr lang="tr-TR" sz="3600" dirty="0"/>
          </a:p>
          <a:p>
            <a:pPr>
              <a:buFontTx/>
              <a:buNone/>
            </a:pPr>
            <a:r>
              <a:rPr lang="tr-TR" sz="3600" dirty="0"/>
              <a:t>	Ancak bunun için önce organizmada bildiğimiz bazı ara ürünlere </a:t>
            </a:r>
            <a:r>
              <a:rPr lang="tr-TR" sz="3600" dirty="0" smtClean="0"/>
              <a:t>dönüşür</a:t>
            </a:r>
            <a:r>
              <a:rPr lang="tr-TR" sz="3600" dirty="0"/>
              <a:t>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4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4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94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94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42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66724E26-1195-4979-B062-0D540B645F61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4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8" name="7 Dikdörtgen"/>
          <p:cNvSpPr/>
          <p:nvPr/>
        </p:nvSpPr>
        <p:spPr>
          <a:xfrm>
            <a:off x="428596" y="1683907"/>
            <a:ext cx="8501122" cy="314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tr-TR" sz="3200" dirty="0" err="1" smtClean="0"/>
              <a:t>Asetil</a:t>
            </a:r>
            <a:r>
              <a:rPr lang="tr-TR" sz="3200" dirty="0" smtClean="0"/>
              <a:t>-</a:t>
            </a:r>
            <a:r>
              <a:rPr lang="tr-TR" sz="3200" dirty="0" err="1" smtClean="0"/>
              <a:t>KoA</a:t>
            </a:r>
            <a:r>
              <a:rPr lang="tr-TR" sz="3200" dirty="0" smtClean="0"/>
              <a:t> ve </a:t>
            </a:r>
            <a:r>
              <a:rPr lang="tr-TR" sz="3200" dirty="0" err="1" smtClean="0"/>
              <a:t>asetoasetil</a:t>
            </a:r>
            <a:r>
              <a:rPr lang="tr-TR" sz="3200" dirty="0" smtClean="0"/>
              <a:t>-</a:t>
            </a:r>
            <a:r>
              <a:rPr lang="tr-TR" sz="3200" dirty="0" err="1" smtClean="0"/>
              <a:t>KoA’ya</a:t>
            </a:r>
            <a:r>
              <a:rPr lang="tr-TR" sz="3200" dirty="0" smtClean="0"/>
              <a:t> dönüşen</a:t>
            </a:r>
          </a:p>
          <a:p>
            <a:pPr marL="0" indent="0">
              <a:buNone/>
            </a:pPr>
            <a:r>
              <a:rPr lang="tr-TR" sz="3200" dirty="0" smtClean="0"/>
              <a:t>amino asitler  </a:t>
            </a:r>
            <a:r>
              <a:rPr lang="tr-TR" sz="3200" dirty="0" err="1" smtClean="0"/>
              <a:t>ketojenik</a:t>
            </a:r>
            <a:r>
              <a:rPr lang="tr-TR" sz="3200" dirty="0" smtClean="0"/>
              <a:t> olarak adlandırılırlar. Çünkü bunların son ürünleri keton cisimcikleridir.</a:t>
            </a:r>
            <a:br>
              <a:rPr lang="tr-TR" sz="3200" dirty="0" smtClean="0"/>
            </a:br>
            <a:r>
              <a:rPr lang="tr-TR" sz="3200" dirty="0" smtClean="0"/>
              <a:t/>
            </a:r>
            <a:br>
              <a:rPr lang="tr-TR" sz="3200" dirty="0" smtClean="0"/>
            </a:br>
            <a:r>
              <a:rPr lang="tr-TR" sz="3200" dirty="0" smtClean="0"/>
              <a:t>İlk ikisi yağ asidi </a:t>
            </a:r>
            <a:r>
              <a:rPr lang="tr-TR" sz="3200" dirty="0" err="1" smtClean="0"/>
              <a:t>biyosentezinde</a:t>
            </a:r>
            <a:r>
              <a:rPr lang="tr-TR" sz="3200" dirty="0" smtClean="0"/>
              <a:t> kullanılabilir.</a:t>
            </a:r>
            <a:endParaRPr lang="tr-TR" sz="3200" dirty="0"/>
          </a:p>
        </p:txBody>
      </p:sp>
      <p:sp>
        <p:nvSpPr>
          <p:cNvPr id="4" name="3 Dikdörtgen"/>
          <p:cNvSpPr/>
          <p:nvPr/>
        </p:nvSpPr>
        <p:spPr>
          <a:xfrm>
            <a:off x="428596" y="5357826"/>
            <a:ext cx="41612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tr-TR" b="1" dirty="0" err="1" smtClean="0"/>
              <a:t>Lizin</a:t>
            </a:r>
            <a:r>
              <a:rPr lang="tr-TR" b="1" dirty="0" smtClean="0"/>
              <a:t> ve </a:t>
            </a:r>
            <a:r>
              <a:rPr lang="tr-TR" b="1" dirty="0" err="1" smtClean="0"/>
              <a:t>lösin</a:t>
            </a:r>
            <a:r>
              <a:rPr lang="tr-TR" b="1" dirty="0" smtClean="0"/>
              <a:t> </a:t>
            </a:r>
            <a:r>
              <a:rPr lang="tr-TR" b="1" dirty="0" err="1" smtClean="0"/>
              <a:t>ketojeniktir</a:t>
            </a:r>
            <a:r>
              <a:rPr lang="tr-TR" b="1" dirty="0" smtClean="0"/>
              <a:t>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Bazı amino asitler </a:t>
            </a:r>
            <a:r>
              <a:rPr lang="tr-TR" dirty="0" err="1" smtClean="0"/>
              <a:t>pirüvat</a:t>
            </a:r>
            <a:r>
              <a:rPr lang="tr-TR" dirty="0" smtClean="0"/>
              <a:t>, </a:t>
            </a:r>
            <a:r>
              <a:rPr lang="el-GR" dirty="0" smtClean="0"/>
              <a:t>α-</a:t>
            </a:r>
            <a:r>
              <a:rPr lang="tr-TR" dirty="0" err="1" smtClean="0"/>
              <a:t>ketoglutarat</a:t>
            </a:r>
            <a:r>
              <a:rPr lang="tr-TR" dirty="0" smtClean="0"/>
              <a:t>, </a:t>
            </a:r>
            <a:r>
              <a:rPr lang="tr-TR" dirty="0" err="1" smtClean="0"/>
              <a:t>süksinil</a:t>
            </a:r>
            <a:r>
              <a:rPr lang="tr-TR" dirty="0" smtClean="0"/>
              <a:t>-</a:t>
            </a:r>
            <a:r>
              <a:rPr lang="tr-TR" dirty="0" err="1" smtClean="0"/>
              <a:t>KoA</a:t>
            </a:r>
            <a:r>
              <a:rPr lang="tr-TR" dirty="0" smtClean="0"/>
              <a:t>, </a:t>
            </a:r>
            <a:r>
              <a:rPr lang="tr-TR" dirty="0" err="1" smtClean="0"/>
              <a:t>fumarat</a:t>
            </a:r>
            <a:r>
              <a:rPr lang="tr-TR" dirty="0" smtClean="0"/>
              <a:t>, </a:t>
            </a:r>
            <a:r>
              <a:rPr lang="tr-TR" dirty="0" err="1" smtClean="0"/>
              <a:t>oksaloasetata</a:t>
            </a:r>
            <a:r>
              <a:rPr lang="tr-TR" dirty="0" smtClean="0"/>
              <a:t> ve sonuçta </a:t>
            </a:r>
            <a:r>
              <a:rPr lang="tr-TR" dirty="0" err="1" smtClean="0"/>
              <a:t>glukoneojenez</a:t>
            </a:r>
            <a:r>
              <a:rPr lang="tr-TR" dirty="0" smtClean="0"/>
              <a:t> yoluyla </a:t>
            </a:r>
            <a:r>
              <a:rPr lang="tr-TR" dirty="0" err="1" smtClean="0"/>
              <a:t>glukoza</a:t>
            </a:r>
            <a:r>
              <a:rPr lang="tr-TR" dirty="0" smtClean="0"/>
              <a:t> dönüşebilirler ki bu nedenle bu amino asitlere </a:t>
            </a:r>
            <a:r>
              <a:rPr lang="tr-TR" b="1" dirty="0" err="1" smtClean="0"/>
              <a:t>glikojenik</a:t>
            </a:r>
            <a:r>
              <a:rPr lang="tr-TR" b="1" dirty="0" smtClean="0"/>
              <a:t> amino asitler denilir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err="1">
                <a:solidFill>
                  <a:schemeClr val="tx1"/>
                </a:solidFill>
              </a:rPr>
              <a:t>Glikojenik</a:t>
            </a:r>
            <a:r>
              <a:rPr lang="tr-TR" b="1" dirty="0">
                <a:solidFill>
                  <a:schemeClr val="tx1"/>
                </a:solidFill>
              </a:rPr>
              <a:t> amino asitler</a:t>
            </a:r>
          </a:p>
        </p:txBody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tr-TR"/>
              <a:t>Glisin, serin, valin,histidin,arginin,sistein,prolin, metiyonin, alanin, glutamat, aspartat, glutamin ve asparagin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9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9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9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186" grpId="0"/>
      <p:bldP spid="34918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tr-TR" dirty="0"/>
              <a:t>Hem </a:t>
            </a:r>
            <a:r>
              <a:rPr lang="tr-TR" dirty="0" err="1" smtClean="0"/>
              <a:t>Asetil</a:t>
            </a:r>
            <a:r>
              <a:rPr lang="tr-TR" dirty="0" smtClean="0"/>
              <a:t> </a:t>
            </a:r>
            <a:r>
              <a:rPr lang="tr-TR" dirty="0" err="1"/>
              <a:t>Ko</a:t>
            </a:r>
            <a:r>
              <a:rPr lang="tr-TR" dirty="0"/>
              <a:t> A  ve </a:t>
            </a:r>
            <a:r>
              <a:rPr lang="tr-TR" dirty="0" err="1" smtClean="0"/>
              <a:t>Asetoasetil</a:t>
            </a:r>
            <a:r>
              <a:rPr lang="tr-TR" dirty="0" smtClean="0"/>
              <a:t> </a:t>
            </a:r>
            <a:r>
              <a:rPr lang="tr-TR" dirty="0" err="1"/>
              <a:t>KoA</a:t>
            </a:r>
            <a:r>
              <a:rPr lang="tr-TR" dirty="0"/>
              <a:t> veren hem de </a:t>
            </a:r>
            <a:r>
              <a:rPr lang="tr-TR" dirty="0" err="1"/>
              <a:t>piruvat</a:t>
            </a:r>
            <a:r>
              <a:rPr lang="tr-TR" dirty="0"/>
              <a:t> </a:t>
            </a:r>
            <a:r>
              <a:rPr lang="tr-TR" dirty="0" smtClean="0"/>
              <a:t>ya </a:t>
            </a:r>
            <a:r>
              <a:rPr lang="tr-TR" dirty="0"/>
              <a:t>da TCA </a:t>
            </a:r>
            <a:r>
              <a:rPr lang="tr-TR" dirty="0" err="1"/>
              <a:t>siklusunun</a:t>
            </a:r>
            <a:r>
              <a:rPr lang="tr-TR" dirty="0"/>
              <a:t> ara ürünlerine dönüşebilen amino asitler ise hem </a:t>
            </a:r>
            <a:r>
              <a:rPr lang="tr-TR" dirty="0" err="1"/>
              <a:t>glikojenik</a:t>
            </a:r>
            <a:r>
              <a:rPr lang="tr-TR" dirty="0"/>
              <a:t> hem </a:t>
            </a:r>
            <a:r>
              <a:rPr lang="tr-TR" dirty="0" err="1"/>
              <a:t>ketojeniktir</a:t>
            </a:r>
            <a:r>
              <a:rPr lang="tr-TR" dirty="0"/>
              <a:t> </a:t>
            </a:r>
            <a:r>
              <a:rPr lang="tr-TR" dirty="0" smtClean="0"/>
              <a:t>:</a:t>
            </a:r>
            <a:endParaRPr lang="tr-TR" b="1" dirty="0"/>
          </a:p>
          <a:p>
            <a:endParaRPr lang="tr-TR" b="1" dirty="0" smtClean="0"/>
          </a:p>
          <a:p>
            <a:r>
              <a:rPr lang="tr-TR" b="1" dirty="0" err="1" smtClean="0"/>
              <a:t>İzolösin</a:t>
            </a:r>
            <a:r>
              <a:rPr lang="tr-TR" b="1" dirty="0"/>
              <a:t>, </a:t>
            </a:r>
            <a:r>
              <a:rPr lang="tr-TR" b="1" dirty="0" err="1"/>
              <a:t>treonin</a:t>
            </a:r>
            <a:r>
              <a:rPr lang="tr-TR" b="1" dirty="0"/>
              <a:t>, </a:t>
            </a:r>
            <a:r>
              <a:rPr lang="tr-TR" b="1" dirty="0" err="1"/>
              <a:t>fenilalanin</a:t>
            </a:r>
            <a:r>
              <a:rPr lang="tr-TR" b="1" dirty="0"/>
              <a:t>, </a:t>
            </a:r>
            <a:r>
              <a:rPr lang="tr-TR" b="1" dirty="0" err="1"/>
              <a:t>tirozin</a:t>
            </a:r>
            <a:r>
              <a:rPr lang="tr-TR" b="1" dirty="0"/>
              <a:t> ve </a:t>
            </a:r>
            <a:r>
              <a:rPr lang="tr-TR" b="1" dirty="0" err="1" smtClean="0"/>
              <a:t>triptofan</a:t>
            </a:r>
            <a:endParaRPr lang="tr-TR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0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5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35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/>
          <a:lstStyle/>
          <a:p>
            <a:endParaRPr lang="tr-TR" sz="2800" dirty="0"/>
          </a:p>
        </p:txBody>
      </p:sp>
      <p:pic>
        <p:nvPicPr>
          <p:cNvPr id="3717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5913" y="795338"/>
            <a:ext cx="5972175" cy="526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1143000"/>
          </a:xfrm>
        </p:spPr>
        <p:txBody>
          <a:bodyPr/>
          <a:lstStyle/>
          <a:p>
            <a:r>
              <a:rPr lang="tr-TR" sz="4000" dirty="0" err="1">
                <a:solidFill>
                  <a:srgbClr val="1C33DA"/>
                </a:solidFill>
              </a:rPr>
              <a:t>Glutamat</a:t>
            </a:r>
            <a:r>
              <a:rPr lang="tr-TR" sz="4000" dirty="0">
                <a:solidFill>
                  <a:srgbClr val="1C33DA"/>
                </a:solidFill>
              </a:rPr>
              <a:t>, </a:t>
            </a:r>
            <a:r>
              <a:rPr lang="tr-TR" sz="4000" dirty="0" err="1">
                <a:solidFill>
                  <a:srgbClr val="1C33DA"/>
                </a:solidFill>
              </a:rPr>
              <a:t>Glutamin</a:t>
            </a:r>
            <a:r>
              <a:rPr lang="tr-TR" sz="4000" dirty="0">
                <a:solidFill>
                  <a:srgbClr val="1C33DA"/>
                </a:solidFill>
              </a:rPr>
              <a:t> </a:t>
            </a:r>
            <a:r>
              <a:rPr lang="tr-TR" sz="4000" dirty="0" err="1">
                <a:solidFill>
                  <a:srgbClr val="1C33DA"/>
                </a:solidFill>
              </a:rPr>
              <a:t>Aspartat</a:t>
            </a:r>
            <a:r>
              <a:rPr lang="tr-TR" sz="4000" dirty="0">
                <a:solidFill>
                  <a:srgbClr val="1C33DA"/>
                </a:solidFill>
              </a:rPr>
              <a:t>, </a:t>
            </a:r>
            <a:r>
              <a:rPr lang="tr-TR" sz="4000" dirty="0" err="1">
                <a:solidFill>
                  <a:srgbClr val="1C33DA"/>
                </a:solidFill>
              </a:rPr>
              <a:t>Asparagin</a:t>
            </a:r>
            <a:r>
              <a:rPr lang="tr-TR" sz="4000" dirty="0">
                <a:solidFill>
                  <a:srgbClr val="1C33DA"/>
                </a:solidFill>
              </a:rPr>
              <a:t> ve </a:t>
            </a:r>
            <a:r>
              <a:rPr lang="tr-TR" sz="4000" dirty="0" err="1" smtClean="0">
                <a:solidFill>
                  <a:srgbClr val="1C33DA"/>
                </a:solidFill>
              </a:rPr>
              <a:t>Alanin</a:t>
            </a:r>
            <a:r>
              <a:rPr lang="tr-TR" sz="4000" dirty="0" smtClean="0">
                <a:solidFill>
                  <a:srgbClr val="1C33DA"/>
                </a:solidFill>
              </a:rPr>
              <a:t> </a:t>
            </a:r>
            <a:r>
              <a:rPr lang="tr-TR" sz="4000" dirty="0"/>
              <a:t/>
            </a:r>
            <a:br>
              <a:rPr lang="tr-TR" sz="4000" dirty="0"/>
            </a:br>
            <a:endParaRPr lang="en-US" sz="4000" dirty="0"/>
          </a:p>
        </p:txBody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endParaRPr lang="tr-TR" dirty="0"/>
          </a:p>
          <a:p>
            <a:pPr>
              <a:buNone/>
            </a:pPr>
            <a:r>
              <a:rPr lang="tr-TR" dirty="0" smtClean="0"/>
              <a:t>	</a:t>
            </a:r>
            <a:r>
              <a:rPr lang="tr-TR" dirty="0" err="1" smtClean="0"/>
              <a:t>Glutamat</a:t>
            </a:r>
            <a:r>
              <a:rPr lang="tr-TR" dirty="0"/>
              <a:t>, </a:t>
            </a:r>
            <a:r>
              <a:rPr lang="tr-TR" dirty="0" err="1"/>
              <a:t>aspartat</a:t>
            </a:r>
            <a:r>
              <a:rPr lang="tr-TR" dirty="0"/>
              <a:t> ve </a:t>
            </a:r>
            <a:r>
              <a:rPr lang="tr-TR" dirty="0" err="1"/>
              <a:t>alaninin</a:t>
            </a:r>
            <a:r>
              <a:rPr lang="tr-TR" dirty="0"/>
              <a:t> sentez ve </a:t>
            </a:r>
            <a:r>
              <a:rPr lang="tr-TR" dirty="0" err="1"/>
              <a:t>degredasyonunda</a:t>
            </a:r>
            <a:r>
              <a:rPr lang="tr-TR" dirty="0"/>
              <a:t> </a:t>
            </a:r>
            <a:r>
              <a:rPr lang="tr-TR" dirty="0" err="1">
                <a:solidFill>
                  <a:srgbClr val="E13715"/>
                </a:solidFill>
              </a:rPr>
              <a:t>transaminasyon</a:t>
            </a:r>
            <a:r>
              <a:rPr lang="tr-TR" dirty="0">
                <a:solidFill>
                  <a:srgbClr val="E13715"/>
                </a:solidFill>
              </a:rPr>
              <a:t> </a:t>
            </a:r>
            <a:r>
              <a:rPr lang="tr-TR" dirty="0"/>
              <a:t>reaksiyonları çok önemlidir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3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2" grpId="0"/>
      <p:bldP spid="35328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AF07E129-C59D-4DE5-BB97-6D8FD7AC5CC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10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5430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228600"/>
            <a:ext cx="7772400" cy="671513"/>
          </a:xfrm>
        </p:spPr>
        <p:txBody>
          <a:bodyPr/>
          <a:lstStyle/>
          <a:p>
            <a:r>
              <a:rPr lang="tr-TR" sz="4000" dirty="0" err="1">
                <a:solidFill>
                  <a:schemeClr val="tx1"/>
                </a:solidFill>
              </a:rPr>
              <a:t>Glutamat</a:t>
            </a:r>
            <a:r>
              <a:rPr lang="tr-TR" sz="4000" dirty="0">
                <a:solidFill>
                  <a:schemeClr val="tx1"/>
                </a:solidFill>
              </a:rPr>
              <a:t> </a:t>
            </a:r>
            <a:r>
              <a:rPr lang="tr-TR" sz="4000" dirty="0" err="1">
                <a:solidFill>
                  <a:schemeClr val="tx1"/>
                </a:solidFill>
              </a:rPr>
              <a:t>biyosentezi</a:t>
            </a:r>
            <a:endParaRPr lang="tr-TR" sz="4000" dirty="0">
              <a:solidFill>
                <a:schemeClr val="tx1"/>
              </a:solidFill>
            </a:endParaRPr>
          </a:p>
        </p:txBody>
      </p:sp>
      <p:sp>
        <p:nvSpPr>
          <p:cNvPr id="354308" name="Text Box 3"/>
          <p:cNvSpPr txBox="1">
            <a:spLocks noChangeArrowheads="1"/>
          </p:cNvSpPr>
          <p:nvPr/>
        </p:nvSpPr>
        <p:spPr bwMode="auto">
          <a:xfrm>
            <a:off x="827088" y="1844675"/>
            <a:ext cx="80660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2800" b="1" dirty="0" err="1">
                <a:cs typeface="Arial" charset="0"/>
              </a:rPr>
              <a:t>Glutamat</a:t>
            </a:r>
            <a:r>
              <a:rPr lang="tr-TR" sz="2800" b="1" dirty="0">
                <a:cs typeface="Arial" charset="0"/>
              </a:rPr>
              <a:t>,</a:t>
            </a:r>
            <a:r>
              <a:rPr lang="tr-TR" sz="2800" dirty="0">
                <a:cs typeface="Arial" charset="0"/>
              </a:rPr>
              <a:t> </a:t>
            </a:r>
            <a:r>
              <a:rPr lang="tr-TR" sz="2800" dirty="0">
                <a:cs typeface="Arial" charset="0"/>
                <a:sym typeface="Symbol" pitchFamily="18" charset="2"/>
              </a:rPr>
              <a:t></a:t>
            </a:r>
            <a:r>
              <a:rPr lang="tr-TR" sz="2800" dirty="0">
                <a:cs typeface="Arial" charset="0"/>
              </a:rPr>
              <a:t>-</a:t>
            </a:r>
            <a:r>
              <a:rPr lang="tr-TR" sz="2800" dirty="0" err="1">
                <a:cs typeface="Arial" charset="0"/>
              </a:rPr>
              <a:t>ketoglutarat</a:t>
            </a:r>
            <a:r>
              <a:rPr lang="tr-TR" sz="2800" dirty="0">
                <a:cs typeface="Arial" charset="0"/>
              </a:rPr>
              <a:t> ve amonyaktan </a:t>
            </a:r>
            <a:r>
              <a:rPr lang="tr-TR" sz="2800" b="1" i="1" dirty="0" err="1">
                <a:cs typeface="Arial" charset="0"/>
              </a:rPr>
              <a:t>glutamat</a:t>
            </a:r>
            <a:r>
              <a:rPr lang="tr-TR" sz="2800" b="1" i="1" dirty="0">
                <a:cs typeface="Arial" charset="0"/>
              </a:rPr>
              <a:t> </a:t>
            </a:r>
            <a:r>
              <a:rPr lang="tr-TR" sz="2800" b="1" i="1" dirty="0" err="1">
                <a:cs typeface="Arial" charset="0"/>
              </a:rPr>
              <a:t>dehidrojenaz</a:t>
            </a:r>
            <a:r>
              <a:rPr lang="tr-TR" sz="2800" dirty="0">
                <a:cs typeface="Arial" charset="0"/>
              </a:rPr>
              <a:t> etkisiyle de </a:t>
            </a:r>
            <a:r>
              <a:rPr lang="tr-TR" sz="2800" dirty="0" smtClean="0">
                <a:cs typeface="Arial" charset="0"/>
              </a:rPr>
              <a:t>sentezlenir</a:t>
            </a:r>
            <a:endParaRPr lang="tr-TR" sz="2800" dirty="0">
              <a:cs typeface="Arial" charset="0"/>
            </a:endParaRPr>
          </a:p>
        </p:txBody>
      </p:sp>
      <p:pic>
        <p:nvPicPr>
          <p:cNvPr id="3543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3786190"/>
            <a:ext cx="6408737" cy="2303462"/>
          </a:xfrm>
          <a:prstGeom prst="rect">
            <a:avLst/>
          </a:prstGeom>
          <a:noFill/>
        </p:spPr>
      </p:pic>
      <p:sp>
        <p:nvSpPr>
          <p:cNvPr id="354310" name="Rectangle 6"/>
          <p:cNvSpPr>
            <a:spLocks noChangeArrowheads="1"/>
          </p:cNvSpPr>
          <p:nvPr/>
        </p:nvSpPr>
        <p:spPr bwMode="auto">
          <a:xfrm>
            <a:off x="827088" y="1125538"/>
            <a:ext cx="69850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tr-TR" sz="2800" dirty="0" err="1"/>
              <a:t>Glutamat</a:t>
            </a:r>
            <a:r>
              <a:rPr lang="tr-TR" sz="2800" dirty="0"/>
              <a:t> </a:t>
            </a:r>
            <a:r>
              <a:rPr lang="tr-TR" sz="2800" dirty="0" err="1"/>
              <a:t>transaminasyon</a:t>
            </a:r>
            <a:r>
              <a:rPr lang="tr-TR" sz="2800" dirty="0"/>
              <a:t> ile sentezlenir.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716338"/>
            <a:ext cx="8229600" cy="3455987"/>
          </a:xfrm>
        </p:spPr>
        <p:txBody>
          <a:bodyPr/>
          <a:lstStyle/>
          <a:p>
            <a:pPr algn="l"/>
            <a:r>
              <a:rPr lang="tr-TR" sz="2000" dirty="0" err="1"/>
              <a:t>Transamidasyon</a:t>
            </a:r>
            <a:r>
              <a:rPr lang="tr-TR" sz="2000" dirty="0"/>
              <a:t> reaksiyonunda </a:t>
            </a:r>
            <a:r>
              <a:rPr lang="tr-TR" sz="2000" dirty="0" err="1"/>
              <a:t>glutamat</a:t>
            </a:r>
            <a:r>
              <a:rPr lang="tr-TR" sz="2000" dirty="0"/>
              <a:t> </a:t>
            </a:r>
            <a:r>
              <a:rPr lang="tr-TR" sz="2000" dirty="0" err="1"/>
              <a:t>sentazla</a:t>
            </a:r>
            <a:r>
              <a:rPr lang="tr-TR" sz="2000" dirty="0"/>
              <a:t> da sentezlenir</a:t>
            </a:r>
            <a:br>
              <a:rPr lang="tr-TR" sz="2000" dirty="0"/>
            </a:br>
            <a:r>
              <a:rPr lang="tr-TR" sz="2000" dirty="0"/>
              <a:t> </a:t>
            </a: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2400" b="1" dirty="0" err="1">
                <a:solidFill>
                  <a:srgbClr val="FF0000"/>
                </a:solidFill>
              </a:rPr>
              <a:t>Glutamat</a:t>
            </a:r>
            <a:r>
              <a:rPr lang="tr-TR" sz="2400" b="1" dirty="0">
                <a:solidFill>
                  <a:srgbClr val="FF0000"/>
                </a:solidFill>
              </a:rPr>
              <a:t>; </a:t>
            </a:r>
            <a:r>
              <a:rPr lang="tr-TR" sz="2400" b="1" dirty="0" err="1">
                <a:solidFill>
                  <a:srgbClr val="FF0000"/>
                </a:solidFill>
              </a:rPr>
              <a:t>transamidasyon</a:t>
            </a:r>
            <a:r>
              <a:rPr lang="tr-TR" sz="2400" b="1" dirty="0">
                <a:solidFill>
                  <a:srgbClr val="FF0000"/>
                </a:solidFill>
              </a:rPr>
              <a:t>, </a:t>
            </a:r>
            <a:r>
              <a:rPr lang="tr-TR" sz="2400" b="1" dirty="0" err="1">
                <a:solidFill>
                  <a:srgbClr val="FF0000"/>
                </a:solidFill>
              </a:rPr>
              <a:t>transaminasyon</a:t>
            </a:r>
            <a:r>
              <a:rPr lang="tr-TR" sz="2400" b="1" dirty="0">
                <a:solidFill>
                  <a:srgbClr val="FF0000"/>
                </a:solidFill>
              </a:rPr>
              <a:t> ve </a:t>
            </a:r>
            <a:r>
              <a:rPr lang="tr-TR" sz="2400" dirty="0" smtClean="0">
                <a:solidFill>
                  <a:srgbClr val="FF0000"/>
                </a:solidFill>
              </a:rPr>
              <a:t>ters yönde gelişen </a:t>
            </a:r>
            <a:r>
              <a:rPr lang="tr-TR" sz="2400" b="1" dirty="0" err="1" smtClean="0">
                <a:solidFill>
                  <a:srgbClr val="FF0000"/>
                </a:solidFill>
              </a:rPr>
              <a:t>oksidatif</a:t>
            </a:r>
            <a:r>
              <a:rPr lang="tr-TR" sz="2400" b="1" dirty="0" smtClean="0">
                <a:solidFill>
                  <a:srgbClr val="FF0000"/>
                </a:solidFill>
              </a:rPr>
              <a:t> </a:t>
            </a:r>
            <a:r>
              <a:rPr lang="tr-TR" sz="2400" b="1" dirty="0" err="1">
                <a:solidFill>
                  <a:srgbClr val="FF0000"/>
                </a:solidFill>
              </a:rPr>
              <a:t>deaminasyon</a:t>
            </a:r>
            <a:r>
              <a:rPr lang="tr-TR" sz="2400" b="1" dirty="0">
                <a:solidFill>
                  <a:srgbClr val="FF0000"/>
                </a:solidFill>
              </a:rPr>
              <a:t> ile sentezlenmektedir.</a:t>
            </a:r>
            <a:r>
              <a:rPr lang="tr-TR" sz="2400" b="1" dirty="0"/>
              <a:t/>
            </a:r>
            <a:br>
              <a:rPr lang="tr-TR" sz="2400" b="1" dirty="0"/>
            </a:br>
            <a:r>
              <a:rPr lang="tr-TR" sz="2400" b="1" dirty="0"/>
              <a:t/>
            </a:r>
            <a:br>
              <a:rPr lang="tr-TR" sz="2400" b="1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endParaRPr lang="en-US" sz="3200" dirty="0"/>
          </a:p>
        </p:txBody>
      </p:sp>
      <p:pic>
        <p:nvPicPr>
          <p:cNvPr id="35533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3141663"/>
            <a:ext cx="7704137" cy="165893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tr-TR" sz="3200" dirty="0" err="1"/>
              <a:t>Glutamin</a:t>
            </a:r>
            <a:r>
              <a:rPr lang="tr-TR" sz="3200" dirty="0"/>
              <a:t> sentezi</a:t>
            </a:r>
          </a:p>
        </p:txBody>
      </p:sp>
      <p:sp>
        <p:nvSpPr>
          <p:cNvPr id="363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692150"/>
            <a:ext cx="8229600" cy="5905500"/>
          </a:xfrm>
        </p:spPr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endParaRPr lang="tr-TR" sz="1800" dirty="0" smtClean="0"/>
          </a:p>
          <a:p>
            <a:pPr>
              <a:spcBef>
                <a:spcPct val="50000"/>
              </a:spcBef>
              <a:buFontTx/>
              <a:buNone/>
            </a:pPr>
            <a:r>
              <a:rPr lang="tr-TR" sz="1800" dirty="0" err="1" smtClean="0"/>
              <a:t>Glutamin</a:t>
            </a:r>
            <a:r>
              <a:rPr lang="tr-TR" sz="1800" dirty="0"/>
              <a:t>, </a:t>
            </a:r>
            <a:r>
              <a:rPr lang="tr-TR" sz="1800" dirty="0" err="1"/>
              <a:t>glutamat</a:t>
            </a:r>
            <a:r>
              <a:rPr lang="tr-TR" sz="1800" dirty="0"/>
              <a:t> ve amonyaktan, </a:t>
            </a:r>
            <a:r>
              <a:rPr lang="tr-TR" sz="1800" b="1" i="1" dirty="0" err="1"/>
              <a:t>glutamin</a:t>
            </a:r>
            <a:r>
              <a:rPr lang="tr-TR" sz="1800" b="1" i="1" dirty="0"/>
              <a:t> </a:t>
            </a:r>
            <a:r>
              <a:rPr lang="tr-TR" sz="1800" b="1" i="1" dirty="0" err="1"/>
              <a:t>sentetaz</a:t>
            </a:r>
            <a:r>
              <a:rPr lang="tr-TR" sz="1800" dirty="0" err="1"/>
              <a:t>ın</a:t>
            </a:r>
            <a:r>
              <a:rPr lang="tr-TR" sz="1800" i="1" dirty="0"/>
              <a:t> </a:t>
            </a:r>
            <a:r>
              <a:rPr lang="tr-TR" sz="1800" dirty="0"/>
              <a:t>katalitik etkisiyle ve </a:t>
            </a:r>
            <a:r>
              <a:rPr lang="tr-TR" sz="1800" dirty="0" err="1"/>
              <a:t>ATP’den</a:t>
            </a:r>
            <a:r>
              <a:rPr lang="tr-TR" sz="1800" dirty="0"/>
              <a:t> sağlanan enerji ile, </a:t>
            </a:r>
            <a:r>
              <a:rPr lang="tr-TR" sz="1800" dirty="0" err="1"/>
              <a:t>irreversibl</a:t>
            </a:r>
            <a:r>
              <a:rPr lang="tr-TR" sz="1800" dirty="0"/>
              <a:t> bir reaksiyonda oluşur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tr-TR" sz="1800" dirty="0"/>
              <a:t>Böylece </a:t>
            </a:r>
            <a:r>
              <a:rPr lang="tr-TR" sz="1800" dirty="0" err="1"/>
              <a:t>toksik</a:t>
            </a:r>
            <a:r>
              <a:rPr lang="tr-TR" sz="1800" dirty="0"/>
              <a:t> NH</a:t>
            </a:r>
            <a:r>
              <a:rPr lang="tr-TR" sz="1800" baseline="-25000" dirty="0"/>
              <a:t>3</a:t>
            </a:r>
            <a:r>
              <a:rPr lang="tr-TR" sz="1800" dirty="0"/>
              <a:t>  kanda </a:t>
            </a:r>
            <a:r>
              <a:rPr lang="tr-TR" sz="1800" dirty="0" err="1"/>
              <a:t>glutaminle</a:t>
            </a:r>
            <a:r>
              <a:rPr lang="tr-TR" sz="1800" dirty="0"/>
              <a:t> taşınır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tr-TR" sz="2000" b="1" u="sng" dirty="0">
                <a:solidFill>
                  <a:srgbClr val="FF0000"/>
                </a:solidFill>
              </a:rPr>
              <a:t>Kanda en çok bulunan amino asit olan </a:t>
            </a:r>
            <a:r>
              <a:rPr lang="tr-TR" sz="2000" b="1" u="sng" dirty="0" err="1">
                <a:solidFill>
                  <a:srgbClr val="FF0000"/>
                </a:solidFill>
              </a:rPr>
              <a:t>glutamin</a:t>
            </a:r>
            <a:r>
              <a:rPr lang="tr-TR" sz="2000" b="1" u="sng" dirty="0">
                <a:solidFill>
                  <a:srgbClr val="FF0000"/>
                </a:solidFill>
              </a:rPr>
              <a:t>’ in sentezi </a:t>
            </a:r>
            <a:r>
              <a:rPr lang="tr-TR" sz="2000" b="1" u="sng" dirty="0" smtClean="0">
                <a:solidFill>
                  <a:srgbClr val="FF0000"/>
                </a:solidFill>
              </a:rPr>
              <a:t/>
            </a:r>
            <a:br>
              <a:rPr lang="tr-TR" sz="2000" b="1" u="sng" dirty="0" smtClean="0">
                <a:solidFill>
                  <a:srgbClr val="FF0000"/>
                </a:solidFill>
              </a:rPr>
            </a:br>
            <a:endParaRPr lang="tr-TR" sz="2000" b="1" u="sng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tr-TR" sz="2000" b="1" u="sng" dirty="0" smtClean="0">
                <a:solidFill>
                  <a:srgbClr val="FF0000"/>
                </a:solidFill>
              </a:rPr>
              <a:t> önemlidir</a:t>
            </a:r>
            <a:r>
              <a:rPr lang="tr-TR" sz="2000" b="1" u="sng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63524" name="Rectangle 4"/>
          <p:cNvSpPr>
            <a:spLocks noChangeArrowheads="1"/>
          </p:cNvSpPr>
          <p:nvPr/>
        </p:nvSpPr>
        <p:spPr bwMode="auto">
          <a:xfrm>
            <a:off x="2195513" y="3357563"/>
            <a:ext cx="1555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sz="1800">
                <a:solidFill>
                  <a:schemeClr val="tx2"/>
                </a:solidFill>
              </a:rPr>
              <a:t>çoğu dokuda;</a:t>
            </a:r>
          </a:p>
        </p:txBody>
      </p:sp>
      <p:pic>
        <p:nvPicPr>
          <p:cNvPr id="36352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3860800"/>
            <a:ext cx="5773738" cy="2143125"/>
          </a:xfrm>
          <a:prstGeom prst="rect">
            <a:avLst/>
          </a:prstGeom>
          <a:noFill/>
        </p:spPr>
      </p:pic>
      <p:pic>
        <p:nvPicPr>
          <p:cNvPr id="36352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2636838"/>
            <a:ext cx="5040313" cy="333375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64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tr-TR" dirty="0" smtClean="0">
                <a:solidFill>
                  <a:srgbClr val="FF0000"/>
                </a:solidFill>
              </a:rPr>
              <a:t>   </a:t>
            </a:r>
            <a:r>
              <a:rPr lang="tr-TR" dirty="0" err="1" smtClean="0">
                <a:solidFill>
                  <a:srgbClr val="FF0000"/>
                </a:solidFill>
              </a:rPr>
              <a:t>Glutamin</a:t>
            </a:r>
            <a:r>
              <a:rPr lang="tr-TR" dirty="0" smtClean="0">
                <a:solidFill>
                  <a:srgbClr val="FF0000"/>
                </a:solidFill>
              </a:rPr>
              <a:t> OLUŞUMU </a:t>
            </a:r>
            <a:r>
              <a:rPr lang="tr-TR" dirty="0">
                <a:solidFill>
                  <a:srgbClr val="FF0000"/>
                </a:solidFill>
              </a:rPr>
              <a:t>amonyağın </a:t>
            </a:r>
            <a:r>
              <a:rPr lang="tr-TR" dirty="0" err="1">
                <a:solidFill>
                  <a:srgbClr val="FF0000"/>
                </a:solidFill>
              </a:rPr>
              <a:t>detoksifikasyonu</a:t>
            </a:r>
            <a:r>
              <a:rPr lang="tr-TR" dirty="0">
                <a:solidFill>
                  <a:srgbClr val="FF0000"/>
                </a:solidFill>
              </a:rPr>
              <a:t> açısından beyin için temel mekanizmadır</a:t>
            </a:r>
            <a:r>
              <a:rPr lang="tr-TR" dirty="0"/>
              <a:t>. 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Bu </a:t>
            </a:r>
            <a:r>
              <a:rPr lang="tr-TR" dirty="0"/>
              <a:t>reaksiyon </a:t>
            </a:r>
            <a:r>
              <a:rPr lang="tr-TR" dirty="0" err="1"/>
              <a:t>portal</a:t>
            </a:r>
            <a:r>
              <a:rPr lang="tr-TR" dirty="0"/>
              <a:t> sirkülasyonla gelen amonyağın uzaklaştırılmasında karaciğer tarafından da kullanılmaktadır.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/>
              <a:t/>
            </a:r>
            <a:br>
              <a:rPr lang="tr-TR" sz="2800"/>
            </a:br>
            <a:r>
              <a:rPr lang="tr-TR" sz="2800"/>
              <a:t/>
            </a:r>
            <a:br>
              <a:rPr lang="tr-TR" sz="2800"/>
            </a:br>
            <a:endParaRPr lang="en-US" sz="2800"/>
          </a:p>
        </p:txBody>
      </p:sp>
      <p:sp>
        <p:nvSpPr>
          <p:cNvPr id="365571" name="Rectangle 3"/>
          <p:cNvSpPr>
            <a:spLocks noChangeArrowheads="1"/>
          </p:cNvSpPr>
          <p:nvPr/>
        </p:nvSpPr>
        <p:spPr bwMode="auto">
          <a:xfrm>
            <a:off x="1116013" y="658813"/>
            <a:ext cx="6750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/>
              <a:t>Böbreklerde glutamin parçalanır</a:t>
            </a:r>
            <a:endParaRPr lang="tr-TR" sz="2000"/>
          </a:p>
        </p:txBody>
      </p:sp>
      <p:sp>
        <p:nvSpPr>
          <p:cNvPr id="365572" name="Rectangle 4"/>
          <p:cNvSpPr>
            <a:spLocks noChangeArrowheads="1"/>
          </p:cNvSpPr>
          <p:nvPr/>
        </p:nvSpPr>
        <p:spPr bwMode="auto">
          <a:xfrm>
            <a:off x="-3060700" y="5715000"/>
            <a:ext cx="641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457200">
              <a:spcBef>
                <a:spcPct val="0"/>
              </a:spcBef>
              <a:buFontTx/>
              <a:buNone/>
            </a:pPr>
            <a:endParaRPr lang="tr-TR" sz="2000"/>
          </a:p>
        </p:txBody>
      </p:sp>
      <p:sp>
        <p:nvSpPr>
          <p:cNvPr id="365574" name="Rectangle 6"/>
          <p:cNvSpPr>
            <a:spLocks noChangeArrowheads="1"/>
          </p:cNvSpPr>
          <p:nvPr/>
        </p:nvSpPr>
        <p:spPr bwMode="auto">
          <a:xfrm>
            <a:off x="428596" y="4221163"/>
            <a:ext cx="792961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u="sng" dirty="0">
                <a:solidFill>
                  <a:srgbClr val="FF0000"/>
                </a:solidFill>
              </a:rPr>
              <a:t>Meydana gelen NH</a:t>
            </a:r>
            <a:r>
              <a:rPr lang="tr-TR" u="sng" baseline="-25000" dirty="0">
                <a:solidFill>
                  <a:srgbClr val="FF0000"/>
                </a:solidFill>
              </a:rPr>
              <a:t>4</a:t>
            </a:r>
            <a:r>
              <a:rPr lang="tr-TR" u="sng" dirty="0">
                <a:solidFill>
                  <a:srgbClr val="FF0000"/>
                </a:solidFill>
              </a:rPr>
              <a:t>+ idrar </a:t>
            </a:r>
            <a:r>
              <a:rPr lang="tr-TR" u="sng" dirty="0" err="1">
                <a:solidFill>
                  <a:srgbClr val="FF0000"/>
                </a:solidFill>
              </a:rPr>
              <a:t>pH</a:t>
            </a:r>
            <a:r>
              <a:rPr lang="tr-TR" u="sng" dirty="0">
                <a:solidFill>
                  <a:srgbClr val="FF0000"/>
                </a:solidFill>
              </a:rPr>
              <a:t> sının regülasyonunda kullanılır. Asit- baz dengesi korunur</a:t>
            </a:r>
          </a:p>
          <a:p>
            <a:pPr>
              <a:spcBef>
                <a:spcPct val="0"/>
              </a:spcBef>
              <a:buFontTx/>
              <a:buNone/>
            </a:pPr>
            <a:endParaRPr lang="tr-TR" u="sng" dirty="0"/>
          </a:p>
          <a:p>
            <a:pPr>
              <a:spcBef>
                <a:spcPct val="0"/>
              </a:spcBef>
              <a:buFontTx/>
              <a:buNone/>
            </a:pPr>
            <a:endParaRPr lang="en-US" sz="1800" dirty="0"/>
          </a:p>
        </p:txBody>
      </p:sp>
      <p:graphicFrame>
        <p:nvGraphicFramePr>
          <p:cNvPr id="365576" name="Object 8"/>
          <p:cNvGraphicFramePr>
            <a:graphicFrameLocks noGrp="1" noChangeAspect="1"/>
          </p:cNvGraphicFramePr>
          <p:nvPr>
            <p:ph idx="1"/>
          </p:nvPr>
        </p:nvGraphicFramePr>
        <p:xfrm>
          <a:off x="395288" y="1773238"/>
          <a:ext cx="6532562" cy="1895475"/>
        </p:xfrm>
        <a:graphic>
          <a:graphicData uri="http://schemas.openxmlformats.org/presentationml/2006/ole">
            <p:oleObj spid="_x0000_s365584" name="Bitmap Image" r:id="rId3" imgW="6533333" imgH="1895238" progId="PBrush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5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49092322-32F5-4CE7-8D27-08C2702E74EC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15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665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95513" y="188913"/>
            <a:ext cx="4749800" cy="1008062"/>
          </a:xfrm>
        </p:spPr>
        <p:txBody>
          <a:bodyPr/>
          <a:lstStyle/>
          <a:p>
            <a:r>
              <a:rPr lang="tr-TR" sz="3200" b="1" dirty="0" err="1"/>
              <a:t>Glutamik</a:t>
            </a:r>
            <a:r>
              <a:rPr lang="tr-TR" sz="3200" b="1" dirty="0"/>
              <a:t> asit</a:t>
            </a:r>
          </a:p>
        </p:txBody>
      </p:sp>
      <p:sp>
        <p:nvSpPr>
          <p:cNvPr id="3665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412875"/>
            <a:ext cx="7769225" cy="52292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sz="2400" b="1" dirty="0" smtClean="0">
                <a:solidFill>
                  <a:srgbClr val="FF0000"/>
                </a:solidFill>
              </a:rPr>
              <a:t>Amonyak </a:t>
            </a:r>
            <a:r>
              <a:rPr lang="tr-TR" sz="2400" b="1" dirty="0" err="1">
                <a:solidFill>
                  <a:srgbClr val="FF0000"/>
                </a:solidFill>
              </a:rPr>
              <a:t>detoksifikasyonunda</a:t>
            </a:r>
            <a:r>
              <a:rPr lang="tr-TR" sz="2400" b="1" dirty="0">
                <a:solidFill>
                  <a:srgbClr val="FF0000"/>
                </a:solidFill>
              </a:rPr>
              <a:t> </a:t>
            </a:r>
            <a:r>
              <a:rPr lang="tr-TR" sz="2400" b="1" dirty="0"/>
              <a:t>rol oynar</a:t>
            </a:r>
          </a:p>
          <a:p>
            <a:pPr>
              <a:lnSpc>
                <a:spcPct val="90000"/>
              </a:lnSpc>
            </a:pPr>
            <a:r>
              <a:rPr lang="tr-TR" sz="2400" dirty="0" smtClean="0">
                <a:solidFill>
                  <a:schemeClr val="tx2"/>
                </a:solidFill>
              </a:rPr>
              <a:t>Karboksil </a:t>
            </a:r>
            <a:r>
              <a:rPr lang="tr-TR" sz="2400" dirty="0">
                <a:solidFill>
                  <a:schemeClr val="tx2"/>
                </a:solidFill>
              </a:rPr>
              <a:t>grubunun </a:t>
            </a:r>
            <a:r>
              <a:rPr lang="tr-TR" sz="2400" dirty="0" err="1">
                <a:solidFill>
                  <a:schemeClr val="tx2"/>
                </a:solidFill>
              </a:rPr>
              <a:t>dekarboksilasyonu</a:t>
            </a:r>
            <a:r>
              <a:rPr lang="tr-TR" sz="2400" dirty="0">
                <a:solidFill>
                  <a:schemeClr val="tx2"/>
                </a:solidFill>
              </a:rPr>
              <a:t> ile </a:t>
            </a:r>
            <a:r>
              <a:rPr lang="tr-TR" sz="2400" dirty="0">
                <a:solidFill>
                  <a:srgbClr val="FF0000"/>
                </a:solidFill>
                <a:sym typeface="Symbol" pitchFamily="18" charset="2"/>
              </a:rPr>
              <a:t></a:t>
            </a:r>
            <a:r>
              <a:rPr lang="tr-TR" sz="2400" dirty="0">
                <a:solidFill>
                  <a:srgbClr val="FF0000"/>
                </a:solidFill>
              </a:rPr>
              <a:t>-</a:t>
            </a:r>
            <a:r>
              <a:rPr lang="tr-TR" sz="2400" dirty="0" err="1">
                <a:solidFill>
                  <a:srgbClr val="FF0000"/>
                </a:solidFill>
              </a:rPr>
              <a:t>aminobutirik</a:t>
            </a:r>
            <a:r>
              <a:rPr lang="tr-TR" sz="2400" dirty="0">
                <a:solidFill>
                  <a:srgbClr val="FF0000"/>
                </a:solidFill>
              </a:rPr>
              <a:t> asit (GABA) oluşur. GABA, SSS </a:t>
            </a:r>
            <a:r>
              <a:rPr lang="tr-TR" sz="2400" dirty="0" err="1">
                <a:solidFill>
                  <a:srgbClr val="FF0000"/>
                </a:solidFill>
              </a:rPr>
              <a:t>nde</a:t>
            </a:r>
            <a:r>
              <a:rPr lang="tr-TR" sz="2400" dirty="0">
                <a:solidFill>
                  <a:srgbClr val="FF0000"/>
                </a:solidFill>
              </a:rPr>
              <a:t> inhibitör </a:t>
            </a:r>
            <a:r>
              <a:rPr lang="tr-TR" sz="2400" dirty="0" err="1">
                <a:solidFill>
                  <a:srgbClr val="FF0000"/>
                </a:solidFill>
              </a:rPr>
              <a:t>nörotransmittördür</a:t>
            </a:r>
            <a:r>
              <a:rPr lang="tr-TR" sz="2400" dirty="0"/>
              <a:t>.</a:t>
            </a:r>
          </a:p>
          <a:p>
            <a:pPr>
              <a:lnSpc>
                <a:spcPct val="90000"/>
              </a:lnSpc>
            </a:pPr>
            <a:r>
              <a:rPr lang="tr-TR" sz="2400" dirty="0" err="1">
                <a:solidFill>
                  <a:srgbClr val="FF0000"/>
                </a:solidFill>
              </a:rPr>
              <a:t>Glutatyonun</a:t>
            </a:r>
            <a:r>
              <a:rPr lang="tr-TR" sz="2400" dirty="0"/>
              <a:t> (</a:t>
            </a:r>
            <a:r>
              <a:rPr lang="tr-TR" sz="2400" dirty="0">
                <a:sym typeface="Symbol" pitchFamily="18" charset="2"/>
              </a:rPr>
              <a:t></a:t>
            </a:r>
            <a:r>
              <a:rPr lang="tr-TR" sz="2400" dirty="0"/>
              <a:t>-</a:t>
            </a:r>
            <a:r>
              <a:rPr lang="tr-TR" sz="2400" dirty="0" err="1"/>
              <a:t>glutamil</a:t>
            </a:r>
            <a:r>
              <a:rPr lang="tr-TR" sz="2400" dirty="0"/>
              <a:t>-</a:t>
            </a:r>
            <a:r>
              <a:rPr lang="tr-TR" sz="2400" dirty="0" err="1"/>
              <a:t>sisteinil</a:t>
            </a:r>
            <a:r>
              <a:rPr lang="tr-TR" sz="2400" dirty="0"/>
              <a:t>-</a:t>
            </a:r>
            <a:r>
              <a:rPr lang="tr-TR" sz="2400" dirty="0" err="1"/>
              <a:t>glisin</a:t>
            </a:r>
            <a:r>
              <a:rPr lang="tr-TR" sz="2400" dirty="0"/>
              <a:t>) yapısına katılır</a:t>
            </a:r>
          </a:p>
          <a:p>
            <a:pPr>
              <a:lnSpc>
                <a:spcPct val="90000"/>
              </a:lnSpc>
            </a:pPr>
            <a:r>
              <a:rPr lang="tr-TR" sz="2400" dirty="0" err="1">
                <a:solidFill>
                  <a:srgbClr val="FF0000"/>
                </a:solidFill>
              </a:rPr>
              <a:t>Folik</a:t>
            </a:r>
            <a:r>
              <a:rPr lang="tr-TR" sz="2400" dirty="0">
                <a:solidFill>
                  <a:srgbClr val="FF0000"/>
                </a:solidFill>
              </a:rPr>
              <a:t> asit </a:t>
            </a:r>
            <a:r>
              <a:rPr lang="tr-TR" sz="2400" dirty="0"/>
              <a:t>(</a:t>
            </a:r>
            <a:r>
              <a:rPr lang="tr-TR" sz="2400" dirty="0" err="1"/>
              <a:t>pteroilglutamik</a:t>
            </a:r>
            <a:r>
              <a:rPr lang="tr-TR" sz="2400" dirty="0"/>
              <a:t> asit)</a:t>
            </a:r>
            <a:r>
              <a:rPr lang="tr-TR" sz="2400" dirty="0">
                <a:solidFill>
                  <a:schemeClr val="tx2"/>
                </a:solidFill>
              </a:rPr>
              <a:t>’in yapısına katılır</a:t>
            </a:r>
          </a:p>
          <a:p>
            <a:pPr>
              <a:lnSpc>
                <a:spcPct val="90000"/>
              </a:lnSpc>
            </a:pPr>
            <a:r>
              <a:rPr lang="tr-TR" sz="2400" dirty="0" err="1"/>
              <a:t>Glutamik</a:t>
            </a:r>
            <a:r>
              <a:rPr lang="tr-TR" sz="2400" dirty="0"/>
              <a:t> </a:t>
            </a:r>
            <a:r>
              <a:rPr lang="tr-TR" sz="2400" dirty="0" err="1"/>
              <a:t>semialdehit</a:t>
            </a:r>
            <a:r>
              <a:rPr lang="tr-TR" sz="2400" dirty="0"/>
              <a:t> üzerinden </a:t>
            </a:r>
            <a:r>
              <a:rPr lang="tr-TR" sz="2400" dirty="0" err="1"/>
              <a:t>ornitin</a:t>
            </a:r>
            <a:r>
              <a:rPr lang="tr-TR" sz="2400" dirty="0"/>
              <a:t> ve </a:t>
            </a:r>
            <a:r>
              <a:rPr lang="tr-TR" sz="2400" dirty="0" err="1"/>
              <a:t>proline</a:t>
            </a:r>
            <a:r>
              <a:rPr lang="tr-TR" sz="2400" dirty="0"/>
              <a:t> dönüşür(</a:t>
            </a:r>
            <a:r>
              <a:rPr lang="tr-TR" sz="2400" dirty="0" err="1"/>
              <a:t>ornitin</a:t>
            </a:r>
            <a:r>
              <a:rPr lang="tr-TR" sz="2400" dirty="0"/>
              <a:t> </a:t>
            </a:r>
            <a:r>
              <a:rPr lang="tr-TR" sz="2400" dirty="0" err="1"/>
              <a:t>argininden</a:t>
            </a:r>
            <a:r>
              <a:rPr lang="tr-TR" sz="2400" dirty="0"/>
              <a:t> meydana gelir (bkz üre </a:t>
            </a:r>
            <a:r>
              <a:rPr lang="tr-TR" sz="2400" dirty="0" err="1"/>
              <a:t>siklusu</a:t>
            </a:r>
            <a:r>
              <a:rPr lang="tr-TR" sz="2400" dirty="0"/>
              <a:t>).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5F80C02E-7C05-42DB-BC6A-44478BD826D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16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08175" y="381000"/>
            <a:ext cx="4103688" cy="671513"/>
          </a:xfrm>
        </p:spPr>
        <p:txBody>
          <a:bodyPr>
            <a:normAutofit/>
          </a:bodyPr>
          <a:lstStyle/>
          <a:p>
            <a:r>
              <a:rPr lang="tr-TR" sz="3200" b="1" dirty="0" err="1"/>
              <a:t>Glutamin</a:t>
            </a:r>
            <a:endParaRPr lang="tr-TR" sz="3200" b="1" dirty="0"/>
          </a:p>
        </p:txBody>
      </p:sp>
      <p:sp>
        <p:nvSpPr>
          <p:cNvPr id="36762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916113"/>
            <a:ext cx="7769225" cy="36004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tr-TR" sz="2400" b="1" dirty="0" smtClean="0">
                <a:solidFill>
                  <a:srgbClr val="FF0000"/>
                </a:solidFill>
              </a:rPr>
              <a:t>Kanda en çok bulunan amino asit olan </a:t>
            </a:r>
            <a:r>
              <a:rPr lang="tr-TR" sz="2400" b="1" dirty="0" err="1" smtClean="0">
                <a:solidFill>
                  <a:srgbClr val="FF0000"/>
                </a:solidFill>
              </a:rPr>
              <a:t>glutamin</a:t>
            </a:r>
            <a:r>
              <a:rPr lang="tr-TR" sz="2400" b="1" dirty="0" smtClean="0">
                <a:solidFill>
                  <a:srgbClr val="FF0000"/>
                </a:solidFill>
              </a:rPr>
              <a:t>’ in sentezi amonyak </a:t>
            </a:r>
            <a:r>
              <a:rPr lang="tr-TR" sz="2400" b="1" dirty="0" err="1" smtClean="0">
                <a:solidFill>
                  <a:srgbClr val="FF0000"/>
                </a:solidFill>
              </a:rPr>
              <a:t>detoksifikasyonunda</a:t>
            </a:r>
            <a:r>
              <a:rPr lang="tr-TR" sz="2400" b="1" dirty="0" smtClean="0">
                <a:solidFill>
                  <a:srgbClr val="FF0000"/>
                </a:solidFill>
              </a:rPr>
              <a:t> önemlidir</a:t>
            </a:r>
            <a:br>
              <a:rPr lang="tr-TR" sz="2400" b="1" dirty="0" smtClean="0">
                <a:solidFill>
                  <a:srgbClr val="FF0000"/>
                </a:solidFill>
              </a:rPr>
            </a:br>
            <a:endParaRPr lang="tr-TR" sz="2400" dirty="0"/>
          </a:p>
          <a:p>
            <a:pPr>
              <a:lnSpc>
                <a:spcPct val="80000"/>
              </a:lnSpc>
            </a:pPr>
            <a:r>
              <a:rPr lang="tr-TR" sz="2400" dirty="0" smtClean="0"/>
              <a:t>Pürin </a:t>
            </a:r>
            <a:r>
              <a:rPr lang="tr-TR" sz="2400" dirty="0"/>
              <a:t>ve </a:t>
            </a:r>
            <a:r>
              <a:rPr lang="tr-TR" sz="2400" dirty="0" err="1"/>
              <a:t>pirimidinler</a:t>
            </a:r>
            <a:r>
              <a:rPr lang="tr-TR" sz="2400" dirty="0"/>
              <a:t>, </a:t>
            </a:r>
            <a:r>
              <a:rPr lang="tr-TR" sz="2400" dirty="0" err="1"/>
              <a:t>glukozamin</a:t>
            </a:r>
            <a:r>
              <a:rPr lang="tr-TR" sz="2400" dirty="0"/>
              <a:t>, NAD, </a:t>
            </a:r>
            <a:r>
              <a:rPr lang="tr-TR" sz="2400" dirty="0" err="1"/>
              <a:t>glutamat</a:t>
            </a:r>
            <a:r>
              <a:rPr lang="tr-TR" sz="2400" dirty="0"/>
              <a:t> ve üre oluşumu gibi önemli bileşiklerin </a:t>
            </a:r>
            <a:r>
              <a:rPr lang="tr-TR" sz="2400" dirty="0" err="1"/>
              <a:t>biyosentezine</a:t>
            </a:r>
            <a:r>
              <a:rPr lang="tr-TR" sz="2400" dirty="0"/>
              <a:t> yan zincirindeki amini vererek </a:t>
            </a:r>
            <a:r>
              <a:rPr lang="tr-TR" sz="2400" dirty="0" smtClean="0"/>
              <a:t>katılır</a:t>
            </a:r>
            <a:br>
              <a:rPr lang="tr-TR" sz="2400" dirty="0" smtClean="0"/>
            </a:br>
            <a:endParaRPr lang="tr-TR" sz="2400" dirty="0"/>
          </a:p>
          <a:p>
            <a:pPr>
              <a:lnSpc>
                <a:spcPct val="80000"/>
              </a:lnSpc>
            </a:pPr>
            <a:r>
              <a:rPr lang="tr-TR" sz="2400" dirty="0" err="1"/>
              <a:t>Glutamin</a:t>
            </a:r>
            <a:r>
              <a:rPr lang="tr-TR" sz="2400" dirty="0"/>
              <a:t> </a:t>
            </a:r>
            <a:r>
              <a:rPr lang="tr-TR" sz="2400" dirty="0" err="1"/>
              <a:t>amid</a:t>
            </a:r>
            <a:r>
              <a:rPr lang="tr-TR" sz="2400" dirty="0"/>
              <a:t> azotunu  diğer bazı amino </a:t>
            </a:r>
            <a:r>
              <a:rPr lang="tr-TR" sz="2400" dirty="0" smtClean="0"/>
              <a:t>asitlere, </a:t>
            </a:r>
            <a:r>
              <a:rPr lang="tr-TR" sz="2400" dirty="0"/>
              <a:t>nükleotidlere, </a:t>
            </a:r>
            <a:r>
              <a:rPr lang="tr-TR" sz="2400" dirty="0" err="1"/>
              <a:t>aminoşekerlere</a:t>
            </a:r>
            <a:r>
              <a:rPr lang="tr-TR" sz="2400" dirty="0"/>
              <a:t> ve </a:t>
            </a:r>
            <a:r>
              <a:rPr lang="tr-TR" sz="2400" dirty="0" err="1"/>
              <a:t>glukoproteinlere</a:t>
            </a:r>
            <a:r>
              <a:rPr lang="tr-TR" sz="2400" dirty="0"/>
              <a:t> verir.</a:t>
            </a:r>
          </a:p>
          <a:p>
            <a:pPr>
              <a:lnSpc>
                <a:spcPct val="80000"/>
              </a:lnSpc>
            </a:pPr>
            <a:endParaRPr lang="tr-T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42908" y="1857364"/>
            <a:ext cx="9286908" cy="6021387"/>
          </a:xfrm>
        </p:spPr>
        <p:txBody>
          <a:bodyPr/>
          <a:lstStyle/>
          <a:p>
            <a:r>
              <a:rPr lang="tr-TR" sz="2800" dirty="0" smtClean="0"/>
              <a:t>                               </a:t>
            </a:r>
            <a:r>
              <a:rPr lang="tr-TR" sz="2800" dirty="0" err="1" smtClean="0"/>
              <a:t>Asparagin</a:t>
            </a:r>
            <a:r>
              <a:rPr lang="tr-TR" sz="2800" dirty="0" smtClean="0"/>
              <a:t> </a:t>
            </a:r>
            <a:r>
              <a:rPr lang="tr-TR" sz="2800" dirty="0" err="1" smtClean="0"/>
              <a:t>Sentetaz</a:t>
            </a:r>
            <a:r>
              <a:rPr lang="tr-TR" sz="2800" dirty="0" smtClean="0"/>
              <a:t/>
            </a:r>
            <a:br>
              <a:rPr lang="tr-TR" sz="2800" dirty="0" smtClean="0"/>
            </a:br>
            <a:r>
              <a:rPr lang="tr-TR" sz="2800" dirty="0" err="1" smtClean="0"/>
              <a:t>Aspartat</a:t>
            </a:r>
            <a:r>
              <a:rPr lang="tr-TR" sz="2800" dirty="0" smtClean="0"/>
              <a:t>  +  </a:t>
            </a:r>
            <a:r>
              <a:rPr lang="tr-TR" sz="2800" dirty="0" err="1" smtClean="0"/>
              <a:t>Glutamin</a:t>
            </a:r>
            <a:r>
              <a:rPr lang="tr-TR" sz="2800" dirty="0" smtClean="0"/>
              <a:t>                </a:t>
            </a:r>
            <a:r>
              <a:rPr lang="tr-TR" sz="2800" dirty="0" err="1" smtClean="0"/>
              <a:t>Asparagin</a:t>
            </a:r>
            <a:r>
              <a:rPr lang="tr-TR" sz="2800" dirty="0" smtClean="0"/>
              <a:t>  +  </a:t>
            </a:r>
            <a:r>
              <a:rPr lang="tr-TR" sz="2800" dirty="0" err="1" smtClean="0"/>
              <a:t>Glutamat</a:t>
            </a:r>
            <a:endParaRPr lang="tr-TR" sz="2800" dirty="0" smtClean="0"/>
          </a:p>
          <a:p>
            <a:r>
              <a:rPr lang="tr-TR" sz="2800" dirty="0" smtClean="0"/>
              <a:t>                               ATP      AMP + Pi</a:t>
            </a:r>
            <a:endParaRPr lang="tr-TR" sz="2800" dirty="0"/>
          </a:p>
        </p:txBody>
      </p:sp>
      <p:sp>
        <p:nvSpPr>
          <p:cNvPr id="3696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369669" name="Rectangle 5"/>
          <p:cNvSpPr>
            <a:spLocks noChangeArrowheads="1"/>
          </p:cNvSpPr>
          <p:nvPr/>
        </p:nvSpPr>
        <p:spPr bwMode="auto">
          <a:xfrm>
            <a:off x="0" y="161925"/>
            <a:ext cx="276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sz="1200">
                <a:cs typeface="Times New Roman" pitchFamily="18" charset="0"/>
              </a:rPr>
              <a:t> </a:t>
            </a:r>
            <a:r>
              <a:rPr lang="en-US" sz="1400"/>
              <a:t> </a:t>
            </a:r>
            <a:endParaRPr lang="en-US" sz="1800"/>
          </a:p>
        </p:txBody>
      </p:sp>
      <p:sp>
        <p:nvSpPr>
          <p:cNvPr id="36967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369671" name="Rectangle 7"/>
          <p:cNvSpPr>
            <a:spLocks noChangeArrowheads="1"/>
          </p:cNvSpPr>
          <p:nvPr/>
        </p:nvSpPr>
        <p:spPr bwMode="auto">
          <a:xfrm>
            <a:off x="0" y="161925"/>
            <a:ext cx="276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sz="1200">
                <a:cs typeface="Times New Roman" pitchFamily="18" charset="0"/>
              </a:rPr>
              <a:t> </a:t>
            </a:r>
            <a:r>
              <a:rPr lang="en-US" sz="1400"/>
              <a:t> </a:t>
            </a:r>
            <a:endParaRPr lang="en-US" sz="1800"/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2428868"/>
            <a:ext cx="962025" cy="238125"/>
          </a:xfrm>
          <a:prstGeom prst="rect">
            <a:avLst/>
          </a:prstGeom>
          <a:noFill/>
        </p:spPr>
      </p:pic>
      <p:pic>
        <p:nvPicPr>
          <p:cNvPr id="392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571744"/>
            <a:ext cx="6286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tr-TR" sz="3200" b="1" dirty="0" err="1"/>
              <a:t>Asparagin</a:t>
            </a:r>
            <a:r>
              <a:rPr lang="tr-TR" sz="3200" b="1" dirty="0"/>
              <a:t> (</a:t>
            </a:r>
            <a:r>
              <a:rPr lang="tr-TR" sz="3200" b="1" dirty="0" err="1"/>
              <a:t>Asparajin</a:t>
            </a:r>
            <a:r>
              <a:rPr lang="tr-TR" sz="3200" b="1" dirty="0"/>
              <a:t>)</a:t>
            </a:r>
          </a:p>
        </p:txBody>
      </p:sp>
      <p:sp>
        <p:nvSpPr>
          <p:cNvPr id="13" name="12 Dikdörtgen"/>
          <p:cNvSpPr/>
          <p:nvPr/>
        </p:nvSpPr>
        <p:spPr>
          <a:xfrm>
            <a:off x="428596" y="3500438"/>
            <a:ext cx="64294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tr-TR" dirty="0" smtClean="0"/>
              <a:t>NH</a:t>
            </a:r>
            <a:r>
              <a:rPr lang="tr-TR" baseline="-25000" dirty="0" smtClean="0"/>
              <a:t>3</a:t>
            </a:r>
            <a:r>
              <a:rPr lang="tr-TR" dirty="0" smtClean="0"/>
              <a:t>, </a:t>
            </a:r>
            <a:r>
              <a:rPr lang="tr-TR" dirty="0" err="1" smtClean="0"/>
              <a:t>aspartat</a:t>
            </a:r>
            <a:r>
              <a:rPr lang="tr-TR" dirty="0" smtClean="0"/>
              <a:t> ve </a:t>
            </a:r>
            <a:r>
              <a:rPr lang="tr-TR" dirty="0" err="1" smtClean="0"/>
              <a:t>glutamatla</a:t>
            </a:r>
            <a:r>
              <a:rPr lang="tr-TR" dirty="0" smtClean="0"/>
              <a:t> asimile edildikten başka </a:t>
            </a:r>
            <a:r>
              <a:rPr lang="tr-TR" dirty="0" err="1" smtClean="0"/>
              <a:t>karbamoyl</a:t>
            </a:r>
            <a:r>
              <a:rPr lang="tr-TR" dirty="0" smtClean="0"/>
              <a:t> fosfat </a:t>
            </a:r>
            <a:r>
              <a:rPr lang="tr-TR" dirty="0" err="1" smtClean="0"/>
              <a:t>sentetaz</a:t>
            </a:r>
            <a:r>
              <a:rPr lang="tr-TR" dirty="0" smtClean="0"/>
              <a:t> ile de asimile edilmektedir (bkz üre </a:t>
            </a:r>
            <a:r>
              <a:rPr lang="tr-TR" dirty="0" err="1" smtClean="0"/>
              <a:t>siklusu</a:t>
            </a:r>
            <a:r>
              <a:rPr lang="tr-TR" dirty="0" smtClean="0"/>
              <a:t>). 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4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645F8175-89A8-4CF6-9A21-9EF9430A2BC9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18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727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tr-TR" sz="3200" b="1" dirty="0" err="1"/>
              <a:t>Alanin</a:t>
            </a:r>
            <a:endParaRPr lang="tr-TR" sz="3200" b="1" dirty="0"/>
          </a:p>
        </p:txBody>
      </p:sp>
      <p:sp>
        <p:nvSpPr>
          <p:cNvPr id="53252" name="Text Box 3"/>
          <p:cNvSpPr txBox="1">
            <a:spLocks noChangeArrowheads="1"/>
          </p:cNvSpPr>
          <p:nvPr/>
        </p:nvSpPr>
        <p:spPr bwMode="auto">
          <a:xfrm>
            <a:off x="142844" y="1844675"/>
            <a:ext cx="8856694" cy="1077218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  <a:buNone/>
            </a:pPr>
            <a:r>
              <a:rPr lang="tr-TR" sz="3200" dirty="0" err="1" smtClean="0">
                <a:latin typeface="Calibri" pitchFamily="34" charset="0"/>
                <a:cs typeface="Arial" charset="0"/>
              </a:rPr>
              <a:t>Alanin</a:t>
            </a:r>
            <a:r>
              <a:rPr lang="tr-TR" sz="3200" dirty="0" smtClean="0">
                <a:latin typeface="Calibri" pitchFamily="34" charset="0"/>
                <a:cs typeface="Arial" charset="0"/>
              </a:rPr>
              <a:t> </a:t>
            </a:r>
            <a:r>
              <a:rPr lang="tr-TR" sz="3200" dirty="0" err="1" smtClean="0">
                <a:latin typeface="Calibri" pitchFamily="34" charset="0"/>
                <a:cs typeface="Arial" charset="0"/>
              </a:rPr>
              <a:t>nonesansiyeldir</a:t>
            </a:r>
            <a:r>
              <a:rPr lang="tr-TR" sz="3200" dirty="0" smtClean="0">
                <a:latin typeface="Calibri" pitchFamily="34" charset="0"/>
                <a:cs typeface="Arial" charset="0"/>
              </a:rPr>
              <a:t>, organizmada </a:t>
            </a:r>
            <a:r>
              <a:rPr lang="tr-TR" sz="3200" dirty="0" err="1" smtClean="0">
                <a:latin typeface="Calibri" pitchFamily="34" charset="0"/>
                <a:cs typeface="Arial" charset="0"/>
              </a:rPr>
              <a:t>preoteinlerin</a:t>
            </a:r>
            <a:r>
              <a:rPr lang="tr-TR" sz="3200" dirty="0" smtClean="0">
                <a:latin typeface="Calibri" pitchFamily="34" charset="0"/>
                <a:cs typeface="Arial" charset="0"/>
              </a:rPr>
              <a:t> yapısında çok miktarda bulunur</a:t>
            </a:r>
            <a:endParaRPr lang="tr-TR" sz="3200" dirty="0">
              <a:latin typeface="Calibri" pitchFamily="34" charset="0"/>
              <a:cs typeface="Arial" charset="0"/>
            </a:endParaRPr>
          </a:p>
        </p:txBody>
      </p:sp>
      <p:sp>
        <p:nvSpPr>
          <p:cNvPr id="372742" name="Rectangle 6"/>
          <p:cNvSpPr>
            <a:spLocks noChangeArrowheads="1"/>
          </p:cNvSpPr>
          <p:nvPr/>
        </p:nvSpPr>
        <p:spPr bwMode="auto">
          <a:xfrm>
            <a:off x="0" y="3714752"/>
            <a:ext cx="9866346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tr-TR" sz="3200" b="1" dirty="0" smtClean="0"/>
              <a:t>   Hayvansal </a:t>
            </a:r>
            <a:r>
              <a:rPr lang="tr-TR" sz="3200" b="1" dirty="0"/>
              <a:t>dokuda </a:t>
            </a:r>
            <a:r>
              <a:rPr lang="tr-TR" sz="3200" b="1" dirty="0" err="1"/>
              <a:t>alanin</a:t>
            </a:r>
            <a:r>
              <a:rPr lang="tr-TR" sz="3200" b="1" dirty="0"/>
              <a:t>, </a:t>
            </a:r>
            <a:r>
              <a:rPr lang="tr-TR" sz="3200" b="1" dirty="0" err="1"/>
              <a:t>glukoneogenez</a:t>
            </a:r>
            <a:r>
              <a:rPr lang="tr-TR" sz="3200" b="1" dirty="0"/>
              <a:t> </a:t>
            </a:r>
            <a:r>
              <a:rPr lang="tr-TR" sz="3200" b="1" dirty="0" smtClean="0"/>
              <a:t>için kastan </a:t>
            </a:r>
            <a:r>
              <a:rPr lang="tr-TR" sz="3200" b="1" dirty="0"/>
              <a:t>karaciğere karbon taşıyıcısı olarak </a:t>
            </a:r>
            <a:br>
              <a:rPr lang="tr-TR" sz="3200" b="1" dirty="0"/>
            </a:br>
            <a:r>
              <a:rPr lang="tr-TR" sz="3200" b="1" dirty="0"/>
              <a:t>görev yapar (</a:t>
            </a:r>
            <a:r>
              <a:rPr lang="tr-TR" sz="3200" b="1" dirty="0" err="1"/>
              <a:t>glukoz</a:t>
            </a:r>
            <a:r>
              <a:rPr lang="tr-TR" sz="3200" b="1" dirty="0"/>
              <a:t>-ala </a:t>
            </a:r>
            <a:r>
              <a:rPr lang="tr-TR" sz="3200" b="1" dirty="0" err="1"/>
              <a:t>siklusu</a:t>
            </a:r>
            <a:r>
              <a:rPr lang="tr-TR" sz="3200" dirty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3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9663" y="1585913"/>
            <a:ext cx="6924675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1" name="Rectangle 3"/>
          <p:cNvSpPr>
            <a:spLocks noChangeArrowheads="1"/>
          </p:cNvSpPr>
          <p:nvPr/>
        </p:nvSpPr>
        <p:spPr bwMode="auto">
          <a:xfrm>
            <a:off x="2714612" y="0"/>
            <a:ext cx="214674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None/>
            </a:pPr>
            <a:r>
              <a:rPr lang="tr-TR" sz="1800" dirty="0" smtClean="0">
                <a:solidFill>
                  <a:schemeClr val="tx2"/>
                </a:solidFill>
              </a:rPr>
              <a:t>     </a:t>
            </a:r>
            <a:r>
              <a:rPr lang="tr-TR" sz="1800" dirty="0" err="1" smtClean="0">
                <a:solidFill>
                  <a:schemeClr val="tx2"/>
                </a:solidFill>
              </a:rPr>
              <a:t>Ornitin</a:t>
            </a:r>
            <a:r>
              <a:rPr lang="tr-TR" sz="1800" dirty="0" smtClean="0">
                <a:solidFill>
                  <a:schemeClr val="tx2"/>
                </a:solidFill>
              </a:rPr>
              <a:t> </a:t>
            </a:r>
            <a:r>
              <a:rPr lang="tr-TR" sz="1800" dirty="0">
                <a:solidFill>
                  <a:schemeClr val="tx2"/>
                </a:solidFill>
              </a:rPr>
              <a:t>ve </a:t>
            </a:r>
            <a:r>
              <a:rPr lang="tr-TR" sz="1800" dirty="0" err="1" smtClean="0">
                <a:solidFill>
                  <a:schemeClr val="tx2"/>
                </a:solidFill>
              </a:rPr>
              <a:t>Prolin</a:t>
            </a:r>
            <a:endParaRPr lang="tr-TR" sz="1800" dirty="0">
              <a:solidFill>
                <a:schemeClr val="tx2"/>
              </a:solidFill>
            </a:endParaRPr>
          </a:p>
        </p:txBody>
      </p:sp>
      <p:pic>
        <p:nvPicPr>
          <p:cNvPr id="3962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58200" cy="665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1976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dirty="0" err="1"/>
              <a:t>Arjinin</a:t>
            </a:r>
            <a:r>
              <a:rPr lang="tr-TR" dirty="0"/>
              <a:t>, </a:t>
            </a:r>
            <a:r>
              <a:rPr lang="tr-TR" dirty="0" err="1" smtClean="0"/>
              <a:t>ornitin</a:t>
            </a:r>
            <a:r>
              <a:rPr lang="tr-TR" dirty="0" smtClean="0"/>
              <a:t> </a:t>
            </a:r>
            <a:r>
              <a:rPr lang="tr-TR" dirty="0"/>
              <a:t>ve üreye hidroliz olur. </a:t>
            </a:r>
            <a:r>
              <a:rPr lang="tr-TR" dirty="0" smtClean="0"/>
              <a:t> </a:t>
            </a:r>
            <a:r>
              <a:rPr lang="tr-TR" dirty="0" err="1" smtClean="0"/>
              <a:t>Ornitin</a:t>
            </a:r>
            <a:r>
              <a:rPr lang="tr-TR" dirty="0" smtClean="0"/>
              <a:t> </a:t>
            </a:r>
            <a:r>
              <a:rPr lang="tr-TR" dirty="0"/>
              <a:t>de </a:t>
            </a:r>
            <a:r>
              <a:rPr lang="tr-TR" dirty="0" err="1"/>
              <a:t>proline</a:t>
            </a:r>
            <a:r>
              <a:rPr lang="tr-TR" dirty="0"/>
              <a:t> dönüşür.</a:t>
            </a:r>
            <a:br>
              <a:rPr lang="tr-TR" dirty="0"/>
            </a:br>
            <a:r>
              <a:rPr lang="tr-TR" dirty="0" err="1" smtClean="0">
                <a:solidFill>
                  <a:schemeClr val="tx2"/>
                </a:solidFill>
              </a:rPr>
              <a:t>Ornitinden</a:t>
            </a:r>
            <a:r>
              <a:rPr lang="tr-TR" dirty="0" smtClean="0">
                <a:solidFill>
                  <a:schemeClr val="tx2"/>
                </a:solidFill>
              </a:rPr>
              <a:t> </a:t>
            </a:r>
            <a:r>
              <a:rPr lang="tr-TR" dirty="0" err="1">
                <a:solidFill>
                  <a:schemeClr val="tx2"/>
                </a:solidFill>
              </a:rPr>
              <a:t>dekarboksilasyonla</a:t>
            </a:r>
            <a:r>
              <a:rPr lang="tr-TR" dirty="0">
                <a:solidFill>
                  <a:schemeClr val="tx2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putressin</a:t>
            </a:r>
            <a:r>
              <a:rPr lang="tr-TR" dirty="0" smtClean="0">
                <a:solidFill>
                  <a:srgbClr val="FF0000"/>
                </a:solidFill>
              </a:rPr>
              <a:t>, spermin ve </a:t>
            </a:r>
            <a:r>
              <a:rPr lang="tr-TR" dirty="0" err="1" smtClean="0">
                <a:solidFill>
                  <a:srgbClr val="FF0000"/>
                </a:solidFill>
              </a:rPr>
              <a:t>spermidin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smtClean="0">
                <a:solidFill>
                  <a:schemeClr val="tx2"/>
                </a:solidFill>
              </a:rPr>
              <a:t>(hücre bölünmesinde görev alan </a:t>
            </a:r>
            <a:r>
              <a:rPr lang="tr-TR" dirty="0" err="1" smtClean="0">
                <a:solidFill>
                  <a:schemeClr val="tx2"/>
                </a:solidFill>
              </a:rPr>
              <a:t>poliaminlerin</a:t>
            </a:r>
            <a:r>
              <a:rPr lang="tr-TR" dirty="0" smtClean="0">
                <a:solidFill>
                  <a:schemeClr val="tx2"/>
                </a:solidFill>
              </a:rPr>
              <a:t> </a:t>
            </a:r>
            <a:r>
              <a:rPr lang="tr-TR" dirty="0" err="1">
                <a:solidFill>
                  <a:schemeClr val="tx2"/>
                </a:solidFill>
              </a:rPr>
              <a:t>prekürsörü</a:t>
            </a:r>
            <a:r>
              <a:rPr lang="tr-TR" dirty="0">
                <a:solidFill>
                  <a:schemeClr val="tx2"/>
                </a:solidFill>
              </a:rPr>
              <a:t>) meydana gelir</a:t>
            </a:r>
            <a:r>
              <a:rPr lang="tr-TR" dirty="0"/>
              <a:t>.</a:t>
            </a:r>
          </a:p>
          <a:p>
            <a:r>
              <a:rPr lang="tr-TR" dirty="0" err="1" smtClean="0">
                <a:solidFill>
                  <a:srgbClr val="FF0000"/>
                </a:solidFill>
              </a:rPr>
              <a:t>Arjinin</a:t>
            </a:r>
            <a:r>
              <a:rPr lang="tr-TR" dirty="0" smtClean="0">
                <a:solidFill>
                  <a:srgbClr val="FF0000"/>
                </a:solidFill>
              </a:rPr>
              <a:t> kasta </a:t>
            </a:r>
            <a:r>
              <a:rPr lang="tr-TR" dirty="0" err="1" smtClean="0">
                <a:solidFill>
                  <a:srgbClr val="FF0000"/>
                </a:solidFill>
              </a:rPr>
              <a:t>kreatin</a:t>
            </a:r>
            <a:r>
              <a:rPr lang="tr-TR" dirty="0" smtClean="0">
                <a:solidFill>
                  <a:srgbClr val="FF0000"/>
                </a:solidFill>
              </a:rPr>
              <a:t> fosfat sentezinde kullanılır</a:t>
            </a:r>
            <a:r>
              <a:rPr lang="tr-TR" dirty="0" smtClean="0"/>
              <a:t>. 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NO in prekürsörüdür</a:t>
            </a:r>
            <a:r>
              <a:rPr lang="tr-TR" dirty="0" smtClean="0"/>
              <a:t>. NO, SSS </a:t>
            </a:r>
            <a:r>
              <a:rPr lang="tr-TR" dirty="0" err="1" smtClean="0"/>
              <a:t>nde</a:t>
            </a:r>
            <a:r>
              <a:rPr lang="tr-TR" dirty="0" smtClean="0"/>
              <a:t> </a:t>
            </a:r>
            <a:r>
              <a:rPr lang="tr-TR" dirty="0" err="1" smtClean="0"/>
              <a:t>nörotransmittör</a:t>
            </a:r>
            <a:r>
              <a:rPr lang="tr-TR" dirty="0" smtClean="0"/>
              <a:t>, </a:t>
            </a:r>
            <a:r>
              <a:rPr lang="tr-TR" dirty="0" err="1" smtClean="0"/>
              <a:t>nöromodülatör</a:t>
            </a:r>
            <a:r>
              <a:rPr lang="tr-TR" dirty="0" smtClean="0"/>
              <a:t>, </a:t>
            </a:r>
            <a:r>
              <a:rPr lang="tr-TR" dirty="0" err="1" smtClean="0"/>
              <a:t>immun</a:t>
            </a:r>
            <a:r>
              <a:rPr lang="tr-TR" dirty="0" smtClean="0"/>
              <a:t> sistemde </a:t>
            </a:r>
            <a:r>
              <a:rPr lang="tr-TR" dirty="0" err="1" smtClean="0"/>
              <a:t>sitotoksiktir</a:t>
            </a:r>
            <a:r>
              <a:rPr lang="tr-TR" dirty="0" smtClean="0"/>
              <a:t>. </a:t>
            </a:r>
          </a:p>
          <a:p>
            <a:r>
              <a:rPr lang="tr-TR" dirty="0" err="1" smtClean="0">
                <a:solidFill>
                  <a:srgbClr val="FF0000"/>
                </a:solidFill>
              </a:rPr>
              <a:t>Prolinden</a:t>
            </a:r>
            <a:r>
              <a:rPr lang="tr-TR" dirty="0" smtClean="0">
                <a:solidFill>
                  <a:srgbClr val="FF0000"/>
                </a:solidFill>
              </a:rPr>
              <a:t> oluşan OH </a:t>
            </a:r>
            <a:r>
              <a:rPr lang="tr-TR" dirty="0" err="1" smtClean="0">
                <a:solidFill>
                  <a:srgbClr val="FF0000"/>
                </a:solidFill>
              </a:rPr>
              <a:t>prolin</a:t>
            </a:r>
            <a:r>
              <a:rPr lang="tr-TR" dirty="0" smtClean="0">
                <a:solidFill>
                  <a:srgbClr val="FF0000"/>
                </a:solidFill>
              </a:rPr>
              <a:t>, bağ dokusunun yapısal proteini olan </a:t>
            </a:r>
            <a:r>
              <a:rPr lang="tr-TR" dirty="0" err="1" smtClean="0">
                <a:solidFill>
                  <a:srgbClr val="FF0000"/>
                </a:solidFill>
              </a:rPr>
              <a:t>kollajenin</a:t>
            </a:r>
            <a:r>
              <a:rPr lang="tr-TR" dirty="0" smtClean="0">
                <a:solidFill>
                  <a:srgbClr val="FF0000"/>
                </a:solidFill>
              </a:rPr>
              <a:t> yapısına girer.  </a:t>
            </a:r>
          </a:p>
          <a:p>
            <a:endParaRPr lang="tr-TR" dirty="0"/>
          </a:p>
          <a:p>
            <a:pPr>
              <a:lnSpc>
                <a:spcPct val="90000"/>
              </a:lnSpc>
            </a:pPr>
            <a:endParaRPr lang="en-US" sz="2400" dirty="0"/>
          </a:p>
          <a:p>
            <a:pPr>
              <a:lnSpc>
                <a:spcPct val="90000"/>
              </a:lnSpc>
            </a:pPr>
            <a:endParaRPr lang="en-US" sz="2400" dirty="0"/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92150"/>
            <a:ext cx="8229600" cy="1143000"/>
          </a:xfrm>
        </p:spPr>
        <p:txBody>
          <a:bodyPr/>
          <a:lstStyle/>
          <a:p>
            <a:r>
              <a:rPr lang="tr-TR" sz="3200" b="1" dirty="0"/>
              <a:t>S içeren amino asitlerin metabolizması</a:t>
            </a:r>
            <a:br>
              <a:rPr lang="tr-TR" sz="3200" b="1" dirty="0"/>
            </a:br>
            <a:r>
              <a:rPr lang="tr-TR" sz="3200" b="1" dirty="0"/>
              <a:t/>
            </a:r>
            <a:br>
              <a:rPr lang="tr-TR" sz="3200" b="1" dirty="0"/>
            </a:br>
            <a:endParaRPr lang="en-US" sz="3200" b="1" dirty="0"/>
          </a:p>
        </p:txBody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5732462"/>
          </a:xfrm>
        </p:spPr>
        <p:txBody>
          <a:bodyPr/>
          <a:lstStyle/>
          <a:p>
            <a:endParaRPr lang="tr-TR" b="1" dirty="0"/>
          </a:p>
          <a:p>
            <a:r>
              <a:rPr lang="tr-TR" dirty="0" smtClean="0">
                <a:solidFill>
                  <a:srgbClr val="FF0000"/>
                </a:solidFill>
              </a:rPr>
              <a:t>Vücudun </a:t>
            </a:r>
            <a:r>
              <a:rPr lang="tr-TR" dirty="0">
                <a:solidFill>
                  <a:srgbClr val="FF0000"/>
                </a:solidFill>
              </a:rPr>
              <a:t>S kaynağı </a:t>
            </a:r>
            <a:r>
              <a:rPr lang="tr-TR" dirty="0" err="1">
                <a:solidFill>
                  <a:srgbClr val="FF0000"/>
                </a:solidFill>
              </a:rPr>
              <a:t>sisteindir</a:t>
            </a:r>
            <a:r>
              <a:rPr lang="tr-TR" dirty="0">
                <a:solidFill>
                  <a:srgbClr val="FF0000"/>
                </a:solidFill>
              </a:rPr>
              <a:t>.</a:t>
            </a:r>
          </a:p>
          <a:p>
            <a:r>
              <a:rPr lang="tr-TR" dirty="0" smtClean="0"/>
              <a:t>Hayvansal organizmada </a:t>
            </a:r>
            <a:r>
              <a:rPr lang="tr-TR" dirty="0" err="1" smtClean="0"/>
              <a:t>sistein</a:t>
            </a:r>
            <a:r>
              <a:rPr lang="tr-TR" dirty="0" smtClean="0"/>
              <a:t> S nün kaynağı, </a:t>
            </a:r>
            <a:r>
              <a:rPr lang="tr-TR" dirty="0" err="1" smtClean="0"/>
              <a:t>metiyonindir</a:t>
            </a:r>
            <a:r>
              <a:rPr lang="tr-TR" dirty="0" smtClean="0"/>
              <a:t>.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endParaRPr lang="tr-TR" dirty="0">
              <a:solidFill>
                <a:srgbClr val="FF0000"/>
              </a:solidFill>
            </a:endParaRPr>
          </a:p>
          <a:p>
            <a:r>
              <a:rPr lang="tr-TR" dirty="0" err="1"/>
              <a:t>Metiyonin</a:t>
            </a:r>
            <a:r>
              <a:rPr lang="tr-TR" dirty="0"/>
              <a:t> memeliler için </a:t>
            </a:r>
            <a:r>
              <a:rPr lang="tr-TR" dirty="0" err="1"/>
              <a:t>esansiyeldir</a:t>
            </a:r>
            <a:r>
              <a:rPr lang="tr-TR" dirty="0"/>
              <a:t>. </a:t>
            </a:r>
          </a:p>
          <a:p>
            <a:endParaRPr lang="tr-TR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BEC18784-841C-4B42-BC90-C7268DDD486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23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8195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28662" y="-285776"/>
            <a:ext cx="7772400" cy="887413"/>
          </a:xfrm>
        </p:spPr>
        <p:txBody>
          <a:bodyPr/>
          <a:lstStyle/>
          <a:p>
            <a:r>
              <a:rPr lang="tr-TR" sz="3200" dirty="0" err="1"/>
              <a:t>Sistein</a:t>
            </a:r>
            <a:r>
              <a:rPr lang="tr-TR" sz="3200" dirty="0"/>
              <a:t> </a:t>
            </a:r>
            <a:r>
              <a:rPr lang="tr-TR" sz="3200" dirty="0" err="1"/>
              <a:t>biyosentezi</a:t>
            </a:r>
            <a:endParaRPr lang="tr-TR" sz="3200" dirty="0"/>
          </a:p>
        </p:txBody>
      </p:sp>
      <p:sp>
        <p:nvSpPr>
          <p:cNvPr id="381956" name="Text Box 3"/>
          <p:cNvSpPr txBox="1">
            <a:spLocks noChangeArrowheads="1"/>
          </p:cNvSpPr>
          <p:nvPr/>
        </p:nvSpPr>
        <p:spPr bwMode="auto">
          <a:xfrm>
            <a:off x="0" y="428604"/>
            <a:ext cx="82296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None/>
            </a:pPr>
            <a:r>
              <a:rPr lang="tr-TR" sz="2000" b="1" dirty="0" err="1">
                <a:latin typeface="Calibri" pitchFamily="34" charset="0"/>
                <a:cs typeface="Arial" charset="0"/>
              </a:rPr>
              <a:t>Sistein</a:t>
            </a:r>
            <a:r>
              <a:rPr lang="tr-TR" sz="2000" b="1" dirty="0">
                <a:latin typeface="Calibri" pitchFamily="34" charset="0"/>
                <a:cs typeface="Arial" charset="0"/>
              </a:rPr>
              <a:t>,</a:t>
            </a:r>
            <a:r>
              <a:rPr lang="tr-TR" sz="2000" dirty="0">
                <a:latin typeface="Calibri" pitchFamily="34" charset="0"/>
                <a:cs typeface="Arial" charset="0"/>
              </a:rPr>
              <a:t> serin ve </a:t>
            </a:r>
            <a:r>
              <a:rPr lang="tr-TR" sz="2000" dirty="0" err="1">
                <a:latin typeface="Calibri" pitchFamily="34" charset="0"/>
                <a:cs typeface="Arial" charset="0"/>
              </a:rPr>
              <a:t>metioninden</a:t>
            </a:r>
            <a:r>
              <a:rPr lang="tr-TR" sz="2000" dirty="0">
                <a:latin typeface="Calibri" pitchFamily="34" charset="0"/>
                <a:cs typeface="Arial" charset="0"/>
              </a:rPr>
              <a:t> </a:t>
            </a:r>
            <a:r>
              <a:rPr lang="tr-TR" sz="2000" dirty="0" smtClean="0">
                <a:latin typeface="Calibri" pitchFamily="34" charset="0"/>
                <a:cs typeface="Arial" charset="0"/>
              </a:rPr>
              <a:t>sentezlenir</a:t>
            </a:r>
            <a:r>
              <a:rPr lang="tr-TR" sz="2000" dirty="0" smtClean="0"/>
              <a:t>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tr-TR" sz="2000" dirty="0" smtClean="0">
                <a:latin typeface="Calibri" pitchFamily="34" charset="0"/>
                <a:cs typeface="Arial" charset="0"/>
              </a:rPr>
              <a:t> </a:t>
            </a:r>
            <a:endParaRPr lang="tr-TR" sz="2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85794"/>
            <a:ext cx="729615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285720" y="214290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tr-TR" b="1" dirty="0" err="1" smtClean="0"/>
              <a:t>Sistatiyonin</a:t>
            </a:r>
            <a:r>
              <a:rPr lang="tr-TR" b="1" dirty="0" smtClean="0"/>
              <a:t> </a:t>
            </a:r>
            <a:r>
              <a:rPr lang="tr-TR" b="1" dirty="0" smtClean="0">
                <a:sym typeface="Symbol" pitchFamily="18" charset="2"/>
              </a:rPr>
              <a:t>-</a:t>
            </a:r>
            <a:r>
              <a:rPr lang="tr-TR" b="1" dirty="0" err="1" smtClean="0">
                <a:sym typeface="Symbol" pitchFamily="18" charset="2"/>
              </a:rPr>
              <a:t>sentaz</a:t>
            </a:r>
            <a:r>
              <a:rPr lang="tr-TR" b="1" dirty="0" smtClean="0">
                <a:sym typeface="Symbol" pitchFamily="18" charset="2"/>
              </a:rPr>
              <a:t> eksikliği:</a:t>
            </a:r>
            <a:r>
              <a:rPr lang="tr-TR" dirty="0" smtClean="0">
                <a:sym typeface="Symbol" pitchFamily="18" charset="2"/>
              </a:rPr>
              <a:t> </a:t>
            </a:r>
            <a:r>
              <a:rPr lang="tr-TR" dirty="0" err="1" smtClean="0">
                <a:solidFill>
                  <a:srgbClr val="E13715"/>
                </a:solidFill>
                <a:sym typeface="Symbol" pitchFamily="18" charset="2"/>
              </a:rPr>
              <a:t>hipermetiyoninemi</a:t>
            </a:r>
            <a:r>
              <a:rPr lang="tr-TR" dirty="0" smtClean="0">
                <a:solidFill>
                  <a:srgbClr val="E13715"/>
                </a:solidFill>
                <a:sym typeface="Symbol" pitchFamily="18" charset="2"/>
              </a:rPr>
              <a:t>, </a:t>
            </a:r>
            <a:r>
              <a:rPr lang="tr-TR" dirty="0" err="1" smtClean="0">
                <a:solidFill>
                  <a:srgbClr val="E13715"/>
                </a:solidFill>
                <a:sym typeface="Symbol" pitchFamily="18" charset="2"/>
              </a:rPr>
              <a:t>hiperhomosisteinemi</a:t>
            </a:r>
            <a:r>
              <a:rPr lang="tr-TR" dirty="0" smtClean="0">
                <a:solidFill>
                  <a:srgbClr val="E13715"/>
                </a:solidFill>
                <a:sym typeface="Symbol" pitchFamily="18" charset="2"/>
              </a:rPr>
              <a:t>, </a:t>
            </a:r>
            <a:r>
              <a:rPr lang="tr-TR" dirty="0" err="1" smtClean="0">
                <a:solidFill>
                  <a:srgbClr val="E13715"/>
                </a:solidFill>
                <a:sym typeface="Symbol" pitchFamily="18" charset="2"/>
              </a:rPr>
              <a:t>hiperhomosistinemi</a:t>
            </a:r>
            <a:r>
              <a:rPr lang="tr-TR" dirty="0" smtClean="0">
                <a:sym typeface="Symbol" pitchFamily="18" charset="2"/>
              </a:rPr>
              <a:t> ve </a:t>
            </a:r>
            <a:r>
              <a:rPr lang="tr-TR" dirty="0" err="1" smtClean="0">
                <a:solidFill>
                  <a:srgbClr val="E13715"/>
                </a:solidFill>
                <a:sym typeface="Symbol" pitchFamily="18" charset="2"/>
              </a:rPr>
              <a:t>homosistinüri</a:t>
            </a:r>
            <a:r>
              <a:rPr lang="tr-TR" dirty="0" smtClean="0">
                <a:sym typeface="Symbol" pitchFamily="18" charset="2"/>
              </a:rPr>
              <a:t> ile karakterizedir. </a:t>
            </a:r>
            <a:endParaRPr lang="tr-TR" dirty="0"/>
          </a:p>
        </p:txBody>
      </p:sp>
      <p:sp>
        <p:nvSpPr>
          <p:cNvPr id="3" name="2 Dikdörtgen"/>
          <p:cNvSpPr/>
          <p:nvPr/>
        </p:nvSpPr>
        <p:spPr>
          <a:xfrm>
            <a:off x="214282" y="1643050"/>
            <a:ext cx="79296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dirty="0" smtClean="0"/>
              <a:t>İnsanlarda </a:t>
            </a:r>
            <a:r>
              <a:rPr lang="tr-TR" dirty="0" err="1" smtClean="0"/>
              <a:t>sistationin</a:t>
            </a:r>
            <a:r>
              <a:rPr lang="tr-TR" dirty="0" smtClean="0"/>
              <a:t> </a:t>
            </a:r>
            <a:r>
              <a:rPr lang="tr-TR" dirty="0" err="1" smtClean="0"/>
              <a:t>sentaz</a:t>
            </a:r>
            <a:r>
              <a:rPr lang="tr-TR" dirty="0" smtClean="0"/>
              <a:t> eksikliğinde </a:t>
            </a:r>
            <a:r>
              <a:rPr lang="tr-TR" dirty="0" err="1" smtClean="0"/>
              <a:t>homosisteinin</a:t>
            </a:r>
            <a:r>
              <a:rPr lang="tr-TR" dirty="0" smtClean="0"/>
              <a:t> aşırı birikimi ile karakterize </a:t>
            </a:r>
            <a:r>
              <a:rPr lang="tr-TR" dirty="0" err="1" smtClean="0"/>
              <a:t>homosistinüri</a:t>
            </a:r>
            <a:r>
              <a:rPr lang="tr-TR" dirty="0" smtClean="0"/>
              <a:t> meydana gelir.</a:t>
            </a:r>
          </a:p>
          <a:p>
            <a:pPr>
              <a:spcBef>
                <a:spcPct val="0"/>
              </a:spcBef>
              <a:buFontTx/>
              <a:buNone/>
            </a:pPr>
            <a:endParaRPr lang="tr-TR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tr-TR" dirty="0" smtClean="0">
                <a:sym typeface="Symbol" pitchFamily="18" charset="2"/>
              </a:rPr>
              <a:t>İskelet anomalileri, zeka geriliği, </a:t>
            </a:r>
            <a:r>
              <a:rPr lang="tr-TR" dirty="0" smtClean="0"/>
              <a:t>göz lensinde </a:t>
            </a:r>
            <a:r>
              <a:rPr lang="tr-TR" dirty="0" err="1" smtClean="0"/>
              <a:t>dislokasyon</a:t>
            </a:r>
            <a:r>
              <a:rPr lang="tr-TR" dirty="0" smtClean="0">
                <a:sym typeface="Symbol" pitchFamily="18" charset="2"/>
              </a:rPr>
              <a:t>,</a:t>
            </a:r>
            <a:r>
              <a:rPr lang="tr-TR" dirty="0" smtClean="0"/>
              <a:t> </a:t>
            </a:r>
            <a:r>
              <a:rPr lang="tr-TR" dirty="0" err="1" smtClean="0"/>
              <a:t>kardiyovasküler</a:t>
            </a:r>
            <a:r>
              <a:rPr lang="tr-TR" dirty="0" smtClean="0"/>
              <a:t> hastalıklara neden olur.</a:t>
            </a:r>
            <a:r>
              <a:rPr lang="tr-TR" dirty="0" smtClean="0">
                <a:sym typeface="Symbol" pitchFamily="18" charset="2"/>
              </a:rPr>
              <a:t> 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>
                <a:solidFill>
                  <a:srgbClr val="FF0000"/>
                </a:solidFill>
              </a:rPr>
              <a:t>Hiperhomosisteinemi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ateroskleroz</a:t>
            </a:r>
            <a:r>
              <a:rPr lang="tr-TR" dirty="0" smtClean="0">
                <a:solidFill>
                  <a:srgbClr val="FF0000"/>
                </a:solidFill>
              </a:rPr>
              <a:t> riski taşır. </a:t>
            </a:r>
            <a:r>
              <a:rPr lang="tr-TR" dirty="0" err="1" smtClean="0">
                <a:cs typeface="Times New Roman" pitchFamily="18" charset="0"/>
                <a:sym typeface="Symbol" pitchFamily="18" charset="2"/>
              </a:rPr>
              <a:t>Otozomal</a:t>
            </a:r>
            <a:r>
              <a:rPr lang="tr-TR" dirty="0" smtClean="0">
                <a:cs typeface="Times New Roman" pitchFamily="18" charset="0"/>
                <a:sym typeface="Symbol" pitchFamily="18" charset="2"/>
              </a:rPr>
              <a:t> </a:t>
            </a:r>
            <a:r>
              <a:rPr lang="tr-TR" dirty="0" err="1" smtClean="0">
                <a:cs typeface="Times New Roman" pitchFamily="18" charset="0"/>
                <a:sym typeface="Symbol" pitchFamily="18" charset="2"/>
              </a:rPr>
              <a:t>resessif</a:t>
            </a:r>
            <a:r>
              <a:rPr lang="tr-TR" dirty="0" smtClean="0">
                <a:cs typeface="Times New Roman" pitchFamily="18" charset="0"/>
                <a:sym typeface="Symbol" pitchFamily="18" charset="2"/>
              </a:rPr>
              <a:t> geçer.</a:t>
            </a:r>
            <a:r>
              <a:rPr lang="tr-TR" dirty="0" smtClean="0"/>
              <a:t>  </a:t>
            </a:r>
            <a:endParaRPr lang="tr-TR" dirty="0"/>
          </a:p>
        </p:txBody>
      </p:sp>
      <p:sp>
        <p:nvSpPr>
          <p:cNvPr id="4" name="3 Dikdörtgen"/>
          <p:cNvSpPr/>
          <p:nvPr/>
        </p:nvSpPr>
        <p:spPr>
          <a:xfrm>
            <a:off x="285720" y="4500570"/>
            <a:ext cx="79296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tr-TR" dirty="0" err="1" smtClean="0">
                <a:solidFill>
                  <a:srgbClr val="FF0000"/>
                </a:solidFill>
              </a:rPr>
              <a:t>Folat</a:t>
            </a:r>
            <a:r>
              <a:rPr lang="tr-TR" dirty="0" smtClean="0">
                <a:solidFill>
                  <a:srgbClr val="FF0000"/>
                </a:solidFill>
              </a:rPr>
              <a:t> (B</a:t>
            </a:r>
            <a:r>
              <a:rPr lang="tr-TR" baseline="-25000" dirty="0" smtClean="0">
                <a:solidFill>
                  <a:srgbClr val="FF0000"/>
                </a:solidFill>
              </a:rPr>
              <a:t>9</a:t>
            </a:r>
            <a:r>
              <a:rPr lang="tr-TR" dirty="0" smtClean="0">
                <a:solidFill>
                  <a:srgbClr val="FF0000"/>
                </a:solidFill>
              </a:rPr>
              <a:t>) </a:t>
            </a:r>
            <a:r>
              <a:rPr lang="tr-TR" dirty="0" err="1" smtClean="0">
                <a:solidFill>
                  <a:srgbClr val="FF0000"/>
                </a:solidFill>
              </a:rPr>
              <a:t>suplemanı</a:t>
            </a:r>
            <a:r>
              <a:rPr lang="tr-TR" dirty="0" smtClean="0">
                <a:solidFill>
                  <a:srgbClr val="FF0000"/>
                </a:solidFill>
              </a:rPr>
              <a:t> kanda </a:t>
            </a:r>
            <a:r>
              <a:rPr lang="tr-TR" dirty="0" err="1" smtClean="0">
                <a:solidFill>
                  <a:srgbClr val="FF0000"/>
                </a:solidFill>
              </a:rPr>
              <a:t>homosistein</a:t>
            </a:r>
            <a:r>
              <a:rPr lang="tr-TR" dirty="0" smtClean="0">
                <a:solidFill>
                  <a:srgbClr val="FF0000"/>
                </a:solidFill>
              </a:rPr>
              <a:t> düzeylerini düşürür</a:t>
            </a:r>
            <a:r>
              <a:rPr lang="tr-TR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508500"/>
            <a:ext cx="8229600" cy="1143000"/>
          </a:xfrm>
        </p:spPr>
        <p:txBody>
          <a:bodyPr/>
          <a:lstStyle/>
          <a:p>
            <a:pPr algn="l"/>
            <a:endParaRPr lang="tr-TR" sz="2000"/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0" y="115888"/>
            <a:ext cx="5270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/>
            <a:endParaRPr lang="tr-TR" sz="1800"/>
          </a:p>
        </p:txBody>
      </p:sp>
      <p:sp>
        <p:nvSpPr>
          <p:cNvPr id="388102" name="Rectangle 6"/>
          <p:cNvSpPr>
            <a:spLocks noChangeArrowheads="1"/>
          </p:cNvSpPr>
          <p:nvPr/>
        </p:nvSpPr>
        <p:spPr bwMode="auto">
          <a:xfrm>
            <a:off x="-142908" y="1196975"/>
            <a:ext cx="14752671" cy="47212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Tx/>
              <a:buNone/>
            </a:pPr>
            <a:r>
              <a:rPr lang="tr-TR" sz="3200" dirty="0" smtClean="0">
                <a:solidFill>
                  <a:srgbClr val="FF0000"/>
                </a:solidFill>
              </a:rPr>
              <a:t>  </a:t>
            </a:r>
            <a:r>
              <a:rPr lang="tr-TR" sz="3200" dirty="0" err="1" smtClean="0">
                <a:solidFill>
                  <a:srgbClr val="FF0000"/>
                </a:solidFill>
              </a:rPr>
              <a:t>Ado</a:t>
            </a:r>
            <a:r>
              <a:rPr lang="tr-TR" sz="3200" dirty="0" smtClean="0">
                <a:solidFill>
                  <a:srgbClr val="FF0000"/>
                </a:solidFill>
              </a:rPr>
              <a:t> Met (SAM), </a:t>
            </a:r>
            <a:r>
              <a:rPr lang="tr-TR" sz="3200" dirty="0">
                <a:solidFill>
                  <a:srgbClr val="FF0000"/>
                </a:solidFill>
              </a:rPr>
              <a:t>aktive edilmiş metil grubu </a:t>
            </a:r>
            <a:r>
              <a:rPr lang="tr-TR" sz="3200" dirty="0" err="1" smtClean="0">
                <a:solidFill>
                  <a:srgbClr val="FF0000"/>
                </a:solidFill>
              </a:rPr>
              <a:t>donörü</a:t>
            </a:r>
            <a:r>
              <a:rPr lang="tr-TR" sz="3200" dirty="0" smtClean="0">
                <a:solidFill>
                  <a:srgbClr val="FF0000"/>
                </a:solidFill>
              </a:rPr>
              <a:t/>
            </a:r>
            <a:br>
              <a:rPr lang="tr-TR" sz="3200" dirty="0" smtClean="0">
                <a:solidFill>
                  <a:srgbClr val="FF0000"/>
                </a:solidFill>
              </a:rPr>
            </a:br>
            <a:r>
              <a:rPr lang="tr-TR" sz="3200" dirty="0" smtClean="0">
                <a:solidFill>
                  <a:srgbClr val="FF0000"/>
                </a:solidFill>
              </a:rPr>
              <a:t>olarak </a:t>
            </a:r>
            <a:r>
              <a:rPr lang="tr-TR" sz="3200" dirty="0" err="1" smtClean="0">
                <a:solidFill>
                  <a:srgbClr val="FF0000"/>
                </a:solidFill>
              </a:rPr>
              <a:t>transmetilasyon</a:t>
            </a:r>
            <a:r>
              <a:rPr lang="tr-TR" sz="3200" dirty="0" smtClean="0">
                <a:solidFill>
                  <a:srgbClr val="FF0000"/>
                </a:solidFill>
              </a:rPr>
              <a:t> </a:t>
            </a:r>
            <a:r>
              <a:rPr lang="tr-TR" sz="3200" dirty="0">
                <a:solidFill>
                  <a:srgbClr val="FF0000"/>
                </a:solidFill>
              </a:rPr>
              <a:t>reaksiyonlarında rol </a:t>
            </a:r>
            <a:r>
              <a:rPr lang="tr-TR" sz="3200" dirty="0" smtClean="0">
                <a:solidFill>
                  <a:srgbClr val="FF0000"/>
                </a:solidFill>
              </a:rPr>
              <a:t/>
            </a:r>
            <a:br>
              <a:rPr lang="tr-TR" sz="3200" dirty="0" smtClean="0">
                <a:solidFill>
                  <a:srgbClr val="FF0000"/>
                </a:solidFill>
              </a:rPr>
            </a:br>
            <a:r>
              <a:rPr lang="tr-TR" sz="3200" dirty="0" smtClean="0">
                <a:solidFill>
                  <a:srgbClr val="FF0000"/>
                </a:solidFill>
              </a:rPr>
              <a:t>oynar</a:t>
            </a:r>
            <a:r>
              <a:rPr lang="tr-TR" sz="3200" dirty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buFontTx/>
              <a:buNone/>
            </a:pPr>
            <a:r>
              <a:rPr lang="tr-TR" sz="3200" dirty="0"/>
              <a:t>   </a:t>
            </a:r>
            <a:r>
              <a:rPr lang="tr-TR" sz="3200" dirty="0" smtClean="0"/>
              <a:t>Ör. </a:t>
            </a:r>
            <a:r>
              <a:rPr lang="tr-TR" sz="3200" dirty="0" err="1" smtClean="0"/>
              <a:t>norepinefrinden</a:t>
            </a:r>
            <a:r>
              <a:rPr lang="tr-TR" sz="3200" dirty="0" smtClean="0"/>
              <a:t> </a:t>
            </a:r>
            <a:r>
              <a:rPr lang="tr-TR" sz="3200" dirty="0"/>
              <a:t>epinefrin </a:t>
            </a:r>
            <a:r>
              <a:rPr lang="tr-TR" sz="3200" dirty="0" smtClean="0"/>
              <a:t>sentezi,</a:t>
            </a: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 err="1"/>
              <a:t>Ado</a:t>
            </a:r>
            <a:r>
              <a:rPr lang="tr-TR" sz="3200" dirty="0"/>
              <a:t> Met ayrıca </a:t>
            </a:r>
            <a:r>
              <a:rPr lang="tr-TR" sz="3200" dirty="0" smtClean="0"/>
              <a:t>spermin</a:t>
            </a:r>
            <a:r>
              <a:rPr lang="tr-TR" sz="3200" dirty="0"/>
              <a:t>, </a:t>
            </a:r>
            <a:r>
              <a:rPr lang="tr-TR" sz="3200" dirty="0" err="1"/>
              <a:t>putressin</a:t>
            </a:r>
            <a:r>
              <a:rPr lang="tr-TR" sz="3200" dirty="0"/>
              <a:t> </a:t>
            </a:r>
            <a:br>
              <a:rPr lang="tr-TR" sz="3200" dirty="0"/>
            </a:br>
            <a:r>
              <a:rPr lang="tr-TR" sz="3200" dirty="0"/>
              <a:t>gibi </a:t>
            </a:r>
            <a:r>
              <a:rPr lang="tr-TR" sz="3200" dirty="0" err="1"/>
              <a:t>poliaminlerin</a:t>
            </a:r>
            <a:r>
              <a:rPr lang="tr-TR" sz="3200" dirty="0"/>
              <a:t> </a:t>
            </a:r>
            <a:r>
              <a:rPr lang="tr-TR" sz="3200" dirty="0" err="1"/>
              <a:t>biyosentezinde</a:t>
            </a:r>
            <a:r>
              <a:rPr lang="tr-TR" sz="3200" dirty="0"/>
              <a:t> </a:t>
            </a:r>
            <a:r>
              <a:rPr lang="tr-TR" sz="3200" dirty="0" err="1"/>
              <a:t>propil</a:t>
            </a:r>
            <a:r>
              <a:rPr lang="tr-TR" sz="3200" dirty="0"/>
              <a:t> amino </a:t>
            </a:r>
            <a:br>
              <a:rPr lang="tr-TR" sz="3200" dirty="0"/>
            </a:br>
            <a:r>
              <a:rPr lang="tr-TR" sz="3200" dirty="0"/>
              <a:t>gruplarının da </a:t>
            </a:r>
            <a:r>
              <a:rPr lang="tr-TR" sz="3200" dirty="0" err="1"/>
              <a:t>donörüdür</a:t>
            </a:r>
            <a:r>
              <a:rPr lang="tr-TR" sz="3200" dirty="0"/>
              <a:t>. </a:t>
            </a:r>
          </a:p>
          <a:p>
            <a:pPr marL="342900" indent="-342900"/>
            <a:endParaRPr lang="tr-TR" sz="3200" dirty="0"/>
          </a:p>
        </p:txBody>
      </p:sp>
      <p:sp>
        <p:nvSpPr>
          <p:cNvPr id="3881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-468313" y="5300663"/>
            <a:ext cx="8229601" cy="4525962"/>
          </a:xfrm>
        </p:spPr>
        <p:txBody>
          <a:bodyPr/>
          <a:lstStyle/>
          <a:p>
            <a:endParaRPr lang="tr-T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8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8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88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88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z="3200" dirty="0"/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214422"/>
            <a:ext cx="8229600" cy="4525963"/>
          </a:xfrm>
        </p:spPr>
        <p:txBody>
          <a:bodyPr/>
          <a:lstStyle/>
          <a:p>
            <a:endParaRPr lang="tr-TR" dirty="0"/>
          </a:p>
        </p:txBody>
      </p:sp>
      <p:pic>
        <p:nvPicPr>
          <p:cNvPr id="394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523" y="-142900"/>
            <a:ext cx="8386567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7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857760"/>
            <a:ext cx="5975351" cy="611187"/>
          </a:xfrm>
          <a:prstGeom prst="rect">
            <a:avLst/>
          </a:prstGeom>
          <a:noFill/>
        </p:spPr>
      </p:pic>
      <p:sp>
        <p:nvSpPr>
          <p:cNvPr id="5" name="4 Dikdörtgen"/>
          <p:cNvSpPr/>
          <p:nvPr/>
        </p:nvSpPr>
        <p:spPr>
          <a:xfrm>
            <a:off x="714348" y="714356"/>
            <a:ext cx="72866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tr-TR" dirty="0" err="1" smtClean="0"/>
              <a:t>Sistein</a:t>
            </a:r>
            <a:r>
              <a:rPr lang="tr-TR" dirty="0" smtClean="0"/>
              <a:t> metabolizması S içeren bileşikler üretir. </a:t>
            </a:r>
            <a:r>
              <a:rPr lang="tr-TR" dirty="0" err="1" smtClean="0"/>
              <a:t>Sistein</a:t>
            </a:r>
            <a:r>
              <a:rPr lang="tr-TR" dirty="0" smtClean="0"/>
              <a:t> değişik şekillerde </a:t>
            </a:r>
            <a:r>
              <a:rPr lang="tr-TR" dirty="0" err="1" smtClean="0"/>
              <a:t>metabolize</a:t>
            </a:r>
            <a:r>
              <a:rPr lang="tr-TR" dirty="0" smtClean="0"/>
              <a:t> olur, yolak hücrenin ihtiyacına göre tayin edilir.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r-TR" dirty="0" smtClean="0">
                <a:solidFill>
                  <a:srgbClr val="FF0000"/>
                </a:solidFill>
              </a:rPr>
              <a:t/>
            </a:r>
            <a:br>
              <a:rPr lang="tr-TR" dirty="0" smtClean="0">
                <a:solidFill>
                  <a:srgbClr val="FF0000"/>
                </a:solidFill>
              </a:rPr>
            </a:br>
            <a:r>
              <a:rPr lang="tr-TR" dirty="0" err="1" smtClean="0"/>
              <a:t>Sistein</a:t>
            </a:r>
            <a:r>
              <a:rPr lang="tr-TR" dirty="0" smtClean="0"/>
              <a:t>, safra asitleri ile </a:t>
            </a:r>
            <a:r>
              <a:rPr lang="tr-TR" dirty="0" err="1" smtClean="0"/>
              <a:t>konjugat</a:t>
            </a:r>
            <a:r>
              <a:rPr lang="tr-TR" dirty="0" smtClean="0"/>
              <a:t> oluşturan </a:t>
            </a:r>
            <a:r>
              <a:rPr lang="tr-TR" dirty="0" err="1" smtClean="0"/>
              <a:t>taurin</a:t>
            </a:r>
            <a:r>
              <a:rPr lang="tr-TR" dirty="0" smtClean="0"/>
              <a:t>’ in </a:t>
            </a:r>
            <a:r>
              <a:rPr lang="tr-TR" dirty="0" err="1" smtClean="0"/>
              <a:t>biyosentetik</a:t>
            </a:r>
            <a:r>
              <a:rPr lang="tr-TR" dirty="0" smtClean="0"/>
              <a:t> prekürsörüdür</a:t>
            </a:r>
            <a:r>
              <a:rPr lang="tr-TR" dirty="0" smtClean="0">
                <a:solidFill>
                  <a:srgbClr val="FF0000"/>
                </a:solidFill>
              </a:rPr>
              <a:t>.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928662" y="2928934"/>
            <a:ext cx="6715172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err="1" smtClean="0"/>
              <a:t>Sistein</a:t>
            </a:r>
            <a:r>
              <a:rPr lang="tr-TR" b="1" dirty="0" smtClean="0"/>
              <a:t>, </a:t>
            </a:r>
            <a:r>
              <a:rPr lang="tr-TR" b="1" dirty="0" err="1" smtClean="0"/>
              <a:t>glutatyonun</a:t>
            </a:r>
            <a:r>
              <a:rPr lang="tr-TR" b="1" dirty="0" smtClean="0"/>
              <a:t> (antioksidan) yapısına katılır.</a:t>
            </a:r>
          </a:p>
          <a:p>
            <a:pPr>
              <a:buNone/>
            </a:pPr>
            <a:endParaRPr lang="tr-T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420016F2-FE9F-4EC4-A87E-5E3E8BB9BAD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28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15043" name="Text Box 2"/>
          <p:cNvSpPr txBox="1">
            <a:spLocks noChangeArrowheads="1"/>
          </p:cNvSpPr>
          <p:nvPr/>
        </p:nvSpPr>
        <p:spPr bwMode="auto">
          <a:xfrm>
            <a:off x="107504" y="564356"/>
            <a:ext cx="8640763" cy="265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5"/>
            <a:r>
              <a:rPr lang="tr-TR" sz="3200" dirty="0" err="1">
                <a:solidFill>
                  <a:schemeClr val="tx2"/>
                </a:solidFill>
              </a:rPr>
              <a:t>Tirozin</a:t>
            </a:r>
            <a:r>
              <a:rPr lang="tr-TR" sz="3200" dirty="0">
                <a:solidFill>
                  <a:schemeClr val="tx2"/>
                </a:solidFill>
              </a:rPr>
              <a:t> </a:t>
            </a:r>
            <a:r>
              <a:rPr lang="tr-TR" sz="3200" dirty="0" err="1">
                <a:solidFill>
                  <a:schemeClr val="tx2"/>
                </a:solidFill>
              </a:rPr>
              <a:t>biyosentezi</a:t>
            </a:r>
            <a:endParaRPr lang="tr-TR" sz="3200" dirty="0">
              <a:solidFill>
                <a:schemeClr val="tx2"/>
              </a:solidFill>
            </a:endParaRPr>
          </a:p>
          <a:p>
            <a:r>
              <a:rPr lang="tr-TR" dirty="0" smtClean="0"/>
              <a:t>Aromatik </a:t>
            </a:r>
            <a:r>
              <a:rPr lang="tr-TR" dirty="0"/>
              <a:t>amino asitlerin </a:t>
            </a:r>
            <a:r>
              <a:rPr lang="tr-TR" dirty="0" err="1"/>
              <a:t>biyosentezleri</a:t>
            </a:r>
            <a:r>
              <a:rPr lang="tr-TR" dirty="0"/>
              <a:t> mikroorganizma ve bitkilerde yapılmaktadır. </a:t>
            </a:r>
            <a:r>
              <a:rPr lang="tr-TR" dirty="0">
                <a:solidFill>
                  <a:srgbClr val="1C33DA"/>
                </a:solidFill>
              </a:rPr>
              <a:t>Ancak </a:t>
            </a:r>
            <a:r>
              <a:rPr lang="tr-TR" dirty="0" err="1">
                <a:solidFill>
                  <a:srgbClr val="1C33DA"/>
                </a:solidFill>
              </a:rPr>
              <a:t>tirozin</a:t>
            </a:r>
            <a:r>
              <a:rPr lang="tr-TR" dirty="0">
                <a:solidFill>
                  <a:srgbClr val="1C33DA"/>
                </a:solidFill>
              </a:rPr>
              <a:t>, </a:t>
            </a:r>
            <a:r>
              <a:rPr lang="tr-TR" dirty="0" err="1">
                <a:solidFill>
                  <a:srgbClr val="1C33DA"/>
                </a:solidFill>
              </a:rPr>
              <a:t>esansiyel</a:t>
            </a:r>
            <a:r>
              <a:rPr lang="tr-TR" dirty="0">
                <a:solidFill>
                  <a:srgbClr val="1C33DA"/>
                </a:solidFill>
              </a:rPr>
              <a:t> bir amino asit olan </a:t>
            </a:r>
            <a:r>
              <a:rPr lang="tr-TR" dirty="0" err="1">
                <a:solidFill>
                  <a:srgbClr val="1C33DA"/>
                </a:solidFill>
              </a:rPr>
              <a:t>fenilalaninin</a:t>
            </a:r>
            <a:r>
              <a:rPr lang="tr-TR" dirty="0">
                <a:solidFill>
                  <a:srgbClr val="1C33DA"/>
                </a:solidFill>
              </a:rPr>
              <a:t> </a:t>
            </a:r>
            <a:r>
              <a:rPr lang="tr-TR" dirty="0" err="1">
                <a:solidFill>
                  <a:srgbClr val="1C33DA"/>
                </a:solidFill>
              </a:rPr>
              <a:t>hidroksilasyonu</a:t>
            </a:r>
            <a:r>
              <a:rPr lang="tr-TR" dirty="0">
                <a:solidFill>
                  <a:srgbClr val="1C33DA"/>
                </a:solidFill>
              </a:rPr>
              <a:t> ile sentezlenir </a:t>
            </a:r>
          </a:p>
          <a:p>
            <a:r>
              <a:rPr lang="tr-TR" dirty="0" err="1" smtClean="0"/>
              <a:t>Fenilalanin</a:t>
            </a:r>
            <a:r>
              <a:rPr lang="tr-TR" dirty="0" smtClean="0"/>
              <a:t> </a:t>
            </a:r>
            <a:r>
              <a:rPr lang="tr-TR" dirty="0"/>
              <a:t>ve </a:t>
            </a:r>
            <a:r>
              <a:rPr lang="tr-TR" dirty="0" err="1"/>
              <a:t>triptofan</a:t>
            </a:r>
            <a:r>
              <a:rPr lang="tr-TR" dirty="0"/>
              <a:t> </a:t>
            </a:r>
            <a:r>
              <a:rPr lang="tr-TR" dirty="0" err="1"/>
              <a:t>esansiyel</a:t>
            </a:r>
            <a:r>
              <a:rPr lang="tr-TR" dirty="0"/>
              <a:t>, </a:t>
            </a:r>
            <a:r>
              <a:rPr lang="tr-TR" dirty="0" err="1"/>
              <a:t>tirozin</a:t>
            </a:r>
            <a:r>
              <a:rPr lang="tr-TR" dirty="0"/>
              <a:t> değildir.</a:t>
            </a:r>
          </a:p>
          <a:p>
            <a:endParaRPr lang="tr-TR" dirty="0"/>
          </a:p>
        </p:txBody>
      </p:sp>
      <p:sp>
        <p:nvSpPr>
          <p:cNvPr id="215045" name="Rectangle 2"/>
          <p:cNvSpPr>
            <a:spLocks noChangeArrowheads="1"/>
          </p:cNvSpPr>
          <p:nvPr/>
        </p:nvSpPr>
        <p:spPr bwMode="auto">
          <a:xfrm>
            <a:off x="685800" y="228600"/>
            <a:ext cx="77724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tr-TR" sz="4000" dirty="0" smtClean="0">
                <a:solidFill>
                  <a:schemeClr val="tx2"/>
                </a:solidFill>
              </a:rPr>
              <a:t/>
            </a:r>
            <a:br>
              <a:rPr lang="tr-TR" sz="4000" dirty="0" smtClean="0">
                <a:solidFill>
                  <a:schemeClr val="tx2"/>
                </a:solidFill>
              </a:rPr>
            </a:br>
            <a:endParaRPr lang="tr-TR" sz="3200" dirty="0">
              <a:solidFill>
                <a:schemeClr val="tx2"/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1043608" y="-99392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tr-TR" sz="3600" b="1" dirty="0">
                <a:solidFill>
                  <a:schemeClr val="tx2"/>
                </a:solidFill>
              </a:rPr>
              <a:t>Aromatik amino asit metabolizması</a:t>
            </a:r>
          </a:p>
        </p:txBody>
      </p:sp>
      <p:pic>
        <p:nvPicPr>
          <p:cNvPr id="392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019425"/>
            <a:ext cx="6191250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28" y="500042"/>
            <a:ext cx="5919788" cy="1255712"/>
          </a:xfrm>
        </p:spPr>
        <p:txBody>
          <a:bodyPr/>
          <a:lstStyle/>
          <a:p>
            <a:r>
              <a:rPr lang="tr-TR" sz="3600" b="1" dirty="0" err="1"/>
              <a:t>Fenilalanin</a:t>
            </a:r>
            <a:r>
              <a:rPr lang="tr-TR" sz="3600" b="1" dirty="0"/>
              <a:t> ve </a:t>
            </a:r>
            <a:r>
              <a:rPr lang="tr-TR" sz="3600" b="1" dirty="0" err="1"/>
              <a:t>tirozinin</a:t>
            </a:r>
            <a:r>
              <a:rPr lang="tr-TR" sz="3600" b="1" dirty="0"/>
              <a:t> fonksiyonları</a:t>
            </a:r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420938"/>
            <a:ext cx="8229600" cy="1401762"/>
          </a:xfrm>
          <a:ln/>
        </p:spPr>
        <p:txBody>
          <a:bodyPr/>
          <a:lstStyle/>
          <a:p>
            <a:pPr>
              <a:buNone/>
            </a:pPr>
            <a:endParaRPr lang="tr-TR" dirty="0"/>
          </a:p>
        </p:txBody>
      </p:sp>
      <p:sp>
        <p:nvSpPr>
          <p:cNvPr id="247815" name="Rectangle 7"/>
          <p:cNvSpPr>
            <a:spLocks noChangeArrowheads="1"/>
          </p:cNvSpPr>
          <p:nvPr/>
        </p:nvSpPr>
        <p:spPr bwMode="auto">
          <a:xfrm>
            <a:off x="0" y="2786058"/>
            <a:ext cx="8459788" cy="270227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tr-TR" sz="2800" b="1" dirty="0" err="1"/>
              <a:t>Tirozin</a:t>
            </a:r>
            <a:r>
              <a:rPr lang="tr-TR" sz="2800" dirty="0" err="1"/>
              <a:t>in</a:t>
            </a:r>
            <a:r>
              <a:rPr lang="tr-TR" sz="2800" dirty="0"/>
              <a:t> 3,4-</a:t>
            </a:r>
            <a:r>
              <a:rPr lang="tr-TR" sz="2800" dirty="0" err="1"/>
              <a:t>dihidroksifenilalanine</a:t>
            </a:r>
            <a:r>
              <a:rPr lang="tr-TR" sz="2800" dirty="0"/>
              <a:t> (DOPA) </a:t>
            </a:r>
            <a:r>
              <a:rPr lang="tr-TR" sz="2800" dirty="0" err="1"/>
              <a:t>hidroksilasyonu</a:t>
            </a:r>
            <a:r>
              <a:rPr lang="tr-TR" sz="2800" dirty="0"/>
              <a:t> ile başlatılan bir dizi tepkime sonunda </a:t>
            </a:r>
            <a:r>
              <a:rPr lang="tr-TR" sz="2800" dirty="0" err="1"/>
              <a:t>nöral</a:t>
            </a:r>
            <a:r>
              <a:rPr lang="tr-TR" sz="2800" dirty="0"/>
              <a:t> ve adrenal hücrelerde </a:t>
            </a:r>
            <a:r>
              <a:rPr lang="tr-TR" sz="2800" dirty="0" err="1">
                <a:solidFill>
                  <a:srgbClr val="1C33DA"/>
                </a:solidFill>
              </a:rPr>
              <a:t>katekolaminler</a:t>
            </a:r>
            <a:r>
              <a:rPr lang="tr-TR" sz="2800" dirty="0">
                <a:solidFill>
                  <a:schemeClr val="accent1"/>
                </a:solidFill>
              </a:rPr>
              <a:t>;</a:t>
            </a:r>
            <a:r>
              <a:rPr lang="tr-TR" sz="2800" dirty="0"/>
              <a:t> </a:t>
            </a:r>
            <a:r>
              <a:rPr lang="tr-TR" b="1" i="1" dirty="0"/>
              <a:t>Adrenalin (epinefrin), </a:t>
            </a:r>
            <a:r>
              <a:rPr lang="tr-TR" b="1" i="1" dirty="0" err="1"/>
              <a:t>noradrenalin</a:t>
            </a:r>
            <a:r>
              <a:rPr lang="tr-TR" b="1" i="1" dirty="0"/>
              <a:t> (</a:t>
            </a:r>
            <a:r>
              <a:rPr lang="tr-TR" b="1" i="1" dirty="0" err="1"/>
              <a:t>norepinefrin</a:t>
            </a:r>
            <a:r>
              <a:rPr lang="tr-TR" b="1" i="1" dirty="0"/>
              <a:t>)</a:t>
            </a:r>
            <a:r>
              <a:rPr lang="tr-TR" i="1" dirty="0"/>
              <a:t> ve </a:t>
            </a:r>
            <a:r>
              <a:rPr lang="tr-TR" b="1" i="1" dirty="0" err="1" smtClean="0"/>
              <a:t>dopamin</a:t>
            </a:r>
            <a:r>
              <a:rPr lang="tr-TR" b="1" i="1" dirty="0" smtClean="0"/>
              <a:t>,</a:t>
            </a:r>
            <a:r>
              <a:rPr lang="tr-TR" b="1" dirty="0" smtClean="0"/>
              <a:t> </a:t>
            </a:r>
            <a:endParaRPr lang="tr-TR" sz="2800" dirty="0"/>
          </a:p>
          <a:p>
            <a:pPr marL="342900" indent="-342900"/>
            <a:r>
              <a:rPr lang="tr-TR" sz="2800" dirty="0" err="1" smtClean="0"/>
              <a:t>melanositlerde</a:t>
            </a:r>
            <a:r>
              <a:rPr lang="tr-TR" sz="2800" dirty="0" smtClean="0"/>
              <a:t> </a:t>
            </a:r>
            <a:r>
              <a:rPr lang="tr-TR" sz="2800" dirty="0" err="1" smtClean="0">
                <a:solidFill>
                  <a:srgbClr val="1C33DA"/>
                </a:solidFill>
              </a:rPr>
              <a:t>melanin</a:t>
            </a:r>
            <a:r>
              <a:rPr lang="tr-TR" sz="2800" dirty="0" smtClean="0"/>
              <a:t> </a:t>
            </a:r>
            <a:r>
              <a:rPr lang="tr-TR" sz="2800" dirty="0"/>
              <a:t>sentez edilmektedir.</a:t>
            </a:r>
          </a:p>
        </p:txBody>
      </p:sp>
      <p:sp>
        <p:nvSpPr>
          <p:cNvPr id="247816" name="Rectangle 8"/>
          <p:cNvSpPr>
            <a:spLocks noChangeArrowheads="1"/>
          </p:cNvSpPr>
          <p:nvPr/>
        </p:nvSpPr>
        <p:spPr bwMode="auto">
          <a:xfrm>
            <a:off x="539750" y="0"/>
            <a:ext cx="78486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None/>
            </a:pPr>
            <a:r>
              <a:rPr lang="tr-TR" sz="3200" b="1" dirty="0" smtClean="0">
                <a:solidFill>
                  <a:schemeClr val="tx2"/>
                </a:solidFill>
              </a:rPr>
              <a:t>   </a:t>
            </a:r>
            <a:endParaRPr lang="tr-TR" sz="3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374775" y="-1728788"/>
            <a:ext cx="7769225" cy="1728788"/>
          </a:xfrm>
          <a:ln/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tr-TR" sz="2800"/>
          </a:p>
        </p:txBody>
      </p:sp>
      <p:sp>
        <p:nvSpPr>
          <p:cNvPr id="253957" name="Rectangle 5"/>
          <p:cNvSpPr>
            <a:spLocks noChangeArrowheads="1"/>
          </p:cNvSpPr>
          <p:nvPr/>
        </p:nvSpPr>
        <p:spPr bwMode="auto">
          <a:xfrm>
            <a:off x="1285852" y="0"/>
            <a:ext cx="6357982" cy="238219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/>
            <a:r>
              <a:rPr lang="tr-TR" b="1" dirty="0" err="1">
                <a:solidFill>
                  <a:srgbClr val="FF0000"/>
                </a:solidFill>
              </a:rPr>
              <a:t>Tirozin</a:t>
            </a:r>
            <a:r>
              <a:rPr lang="tr-TR" b="1" dirty="0"/>
              <a:t>,</a:t>
            </a:r>
            <a:r>
              <a:rPr lang="tr-TR" dirty="0"/>
              <a:t> </a:t>
            </a:r>
          </a:p>
          <a:p>
            <a:pPr marL="342900" indent="-342900"/>
            <a:r>
              <a:rPr lang="tr-TR" dirty="0" err="1" smtClean="0"/>
              <a:t>Tiroid</a:t>
            </a:r>
            <a:r>
              <a:rPr lang="tr-TR" dirty="0" smtClean="0"/>
              <a:t> bezinde </a:t>
            </a:r>
            <a:r>
              <a:rPr lang="tr-TR" dirty="0" err="1" smtClean="0"/>
              <a:t>tiroglobulin</a:t>
            </a:r>
            <a:r>
              <a:rPr lang="tr-TR" dirty="0" smtClean="0"/>
              <a:t> yapısındaki </a:t>
            </a:r>
            <a:r>
              <a:rPr lang="tr-TR" dirty="0" err="1"/>
              <a:t>tirozin</a:t>
            </a:r>
            <a:r>
              <a:rPr lang="tr-TR" dirty="0"/>
              <a:t> kalıntılarının </a:t>
            </a:r>
            <a:r>
              <a:rPr lang="tr-TR" dirty="0" err="1" smtClean="0"/>
              <a:t>iyodinasyonu</a:t>
            </a:r>
            <a:r>
              <a:rPr lang="tr-TR" dirty="0" smtClean="0"/>
              <a:t> ile </a:t>
            </a:r>
            <a:r>
              <a:rPr lang="tr-TR" dirty="0"/>
              <a:t>sentez edilen </a:t>
            </a:r>
            <a:r>
              <a:rPr lang="tr-TR" dirty="0" err="1">
                <a:solidFill>
                  <a:srgbClr val="FF0000"/>
                </a:solidFill>
              </a:rPr>
              <a:t>tiroid</a:t>
            </a:r>
            <a:r>
              <a:rPr lang="tr-TR" dirty="0">
                <a:solidFill>
                  <a:srgbClr val="FF0000"/>
                </a:solidFill>
              </a:rPr>
              <a:t> hormonlarının </a:t>
            </a:r>
            <a:r>
              <a:rPr lang="tr-TR" dirty="0" smtClean="0">
                <a:solidFill>
                  <a:srgbClr val="FF0000"/>
                </a:solidFill>
              </a:rPr>
              <a:t>(T3; </a:t>
            </a:r>
            <a:r>
              <a:rPr lang="tr-TR" dirty="0" err="1" smtClean="0">
                <a:solidFill>
                  <a:srgbClr val="FF0000"/>
                </a:solidFill>
              </a:rPr>
              <a:t>triiodotironin</a:t>
            </a:r>
            <a:r>
              <a:rPr lang="tr-TR" dirty="0" smtClean="0">
                <a:solidFill>
                  <a:srgbClr val="FF0000"/>
                </a:solidFill>
              </a:rPr>
              <a:t>, T4; tiroksin) öncülü </a:t>
            </a:r>
            <a:r>
              <a:rPr lang="tr-TR" dirty="0"/>
              <a:t>olarak görev yapmaktadır. </a:t>
            </a:r>
          </a:p>
        </p:txBody>
      </p:sp>
      <p:sp>
        <p:nvSpPr>
          <p:cNvPr id="253958" name="Rectangle 6"/>
          <p:cNvSpPr>
            <a:spLocks noChangeArrowheads="1"/>
          </p:cNvSpPr>
          <p:nvPr/>
        </p:nvSpPr>
        <p:spPr bwMode="auto">
          <a:xfrm>
            <a:off x="0" y="2571744"/>
            <a:ext cx="607219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/>
            <a:r>
              <a:rPr lang="tr-TR" dirty="0" smtClean="0">
                <a:solidFill>
                  <a:srgbClr val="FF0000"/>
                </a:solidFill>
              </a:rPr>
              <a:t>İyot </a:t>
            </a:r>
            <a:r>
              <a:rPr lang="tr-TR" dirty="0">
                <a:solidFill>
                  <a:srgbClr val="FF0000"/>
                </a:solidFill>
              </a:rPr>
              <a:t>eksikliğinde guatr meydana </a:t>
            </a:r>
            <a:r>
              <a:rPr lang="tr-TR" dirty="0" smtClean="0">
                <a:solidFill>
                  <a:srgbClr val="FF0000"/>
                </a:solidFill>
              </a:rPr>
              <a:t>gelir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4171D44A-FF6F-453E-824A-5038D6D235A8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31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18115" name="Text Box 2"/>
          <p:cNvSpPr txBox="1">
            <a:spLocks noChangeArrowheads="1"/>
          </p:cNvSpPr>
          <p:nvPr/>
        </p:nvSpPr>
        <p:spPr bwMode="auto">
          <a:xfrm>
            <a:off x="357158" y="142852"/>
            <a:ext cx="8786842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2800" dirty="0" err="1">
                <a:cs typeface="Arial" charset="0"/>
              </a:rPr>
              <a:t>Fenilalanin</a:t>
            </a:r>
            <a:r>
              <a:rPr lang="tr-TR" sz="2800" dirty="0">
                <a:cs typeface="Arial" charset="0"/>
              </a:rPr>
              <a:t> </a:t>
            </a:r>
            <a:r>
              <a:rPr lang="tr-TR" sz="2800" dirty="0" err="1">
                <a:cs typeface="Arial" charset="0"/>
              </a:rPr>
              <a:t>hidroksilazda</a:t>
            </a:r>
            <a:r>
              <a:rPr lang="tr-TR" sz="2800" dirty="0">
                <a:cs typeface="Arial" charset="0"/>
              </a:rPr>
              <a:t> genetik bir </a:t>
            </a:r>
            <a:r>
              <a:rPr lang="tr-TR" sz="2800" dirty="0" err="1">
                <a:cs typeface="Arial" charset="0"/>
              </a:rPr>
              <a:t>defekt</a:t>
            </a:r>
            <a:r>
              <a:rPr lang="tr-TR" sz="2800" dirty="0">
                <a:cs typeface="Arial" charset="0"/>
              </a:rPr>
              <a:t> sonucunda </a:t>
            </a:r>
            <a:r>
              <a:rPr lang="tr-TR" sz="2800" b="1" dirty="0" err="1">
                <a:solidFill>
                  <a:srgbClr val="FF0000"/>
                </a:solidFill>
                <a:cs typeface="Arial" charset="0"/>
              </a:rPr>
              <a:t>fenilketonüri</a:t>
            </a:r>
            <a:r>
              <a:rPr lang="tr-TR" sz="2800" b="1" dirty="0">
                <a:solidFill>
                  <a:srgbClr val="FF0000"/>
                </a:solidFill>
                <a:cs typeface="Arial" charset="0"/>
              </a:rPr>
              <a:t> (PKÜ)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  hastalığı </a:t>
            </a:r>
            <a:r>
              <a:rPr lang="tr-TR" sz="2800" dirty="0">
                <a:cs typeface="Arial" charset="0"/>
              </a:rPr>
              <a:t>meydana </a:t>
            </a:r>
            <a:r>
              <a:rPr lang="tr-TR" sz="2800" dirty="0" smtClean="0">
                <a:cs typeface="Arial" charset="0"/>
              </a:rPr>
              <a:t>gelir (</a:t>
            </a:r>
            <a:r>
              <a:rPr lang="tr-TR" dirty="0" smtClean="0">
                <a:cs typeface="Arial" charset="0"/>
              </a:rPr>
              <a:t>daha nadir olarak </a:t>
            </a:r>
            <a:r>
              <a:rPr lang="tr-TR" b="1" i="1" dirty="0" err="1" smtClean="0">
                <a:solidFill>
                  <a:srgbClr val="FF0000"/>
                </a:solidFill>
                <a:cs typeface="Arial" charset="0"/>
              </a:rPr>
              <a:t>dihidrobiopteridin</a:t>
            </a:r>
            <a:r>
              <a:rPr lang="tr-TR" b="1" i="1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tr-TR" b="1" i="1" dirty="0" err="1" smtClean="0">
                <a:solidFill>
                  <a:srgbClr val="FF0000"/>
                </a:solidFill>
                <a:cs typeface="Arial" charset="0"/>
              </a:rPr>
              <a:t>redüktaz</a:t>
            </a:r>
            <a:r>
              <a:rPr lang="tr-TR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tr-TR" dirty="0" smtClean="0">
                <a:cs typeface="Arial" charset="0"/>
              </a:rPr>
              <a:t>eksikliklerine bağlı olarak</a:t>
            </a:r>
            <a:r>
              <a:rPr lang="tr-TR" sz="2800" dirty="0" smtClean="0">
                <a:cs typeface="Arial" charset="0"/>
              </a:rPr>
              <a:t>). </a:t>
            </a:r>
            <a:r>
              <a:rPr lang="tr-TR" sz="2800" dirty="0" smtClean="0"/>
              <a:t>En sık karşılaşılan genetik amino asit metabolizması bozukluğudur. </a:t>
            </a:r>
            <a:endParaRPr lang="tr-TR" sz="2800" dirty="0">
              <a:cs typeface="Arial" charset="0"/>
            </a:endParaRPr>
          </a:p>
        </p:txBody>
      </p:sp>
      <p:sp>
        <p:nvSpPr>
          <p:cNvPr id="218117" name="Rectangle 5"/>
          <p:cNvSpPr>
            <a:spLocks noChangeArrowheads="1"/>
          </p:cNvSpPr>
          <p:nvPr/>
        </p:nvSpPr>
        <p:spPr bwMode="auto">
          <a:xfrm>
            <a:off x="0" y="2214554"/>
            <a:ext cx="9001156" cy="14711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tr-TR" sz="2800" dirty="0" smtClean="0"/>
              <a:t>   FKÜ de </a:t>
            </a:r>
            <a:r>
              <a:rPr lang="tr-TR" sz="2800" dirty="0" err="1" smtClean="0"/>
              <a:t>fenil</a:t>
            </a:r>
            <a:r>
              <a:rPr lang="tr-TR" sz="2800" dirty="0" smtClean="0"/>
              <a:t> </a:t>
            </a:r>
            <a:r>
              <a:rPr lang="tr-TR" sz="2800" dirty="0" err="1" smtClean="0"/>
              <a:t>alanin</a:t>
            </a:r>
            <a:r>
              <a:rPr lang="tr-TR" sz="2800" dirty="0" smtClean="0"/>
              <a:t> birikir, </a:t>
            </a:r>
            <a:r>
              <a:rPr lang="tr-TR" sz="2800" dirty="0" smtClean="0">
                <a:solidFill>
                  <a:srgbClr val="FF0000"/>
                </a:solidFill>
                <a:cs typeface="Arial" charset="0"/>
              </a:rPr>
              <a:t>idrar ile büyük miktarda</a:t>
            </a:r>
            <a:br>
              <a:rPr lang="tr-TR" sz="2800" dirty="0" smtClean="0">
                <a:solidFill>
                  <a:srgbClr val="FF0000"/>
                </a:solidFill>
                <a:cs typeface="Arial" charset="0"/>
              </a:rPr>
            </a:br>
            <a:r>
              <a:rPr lang="tr-TR" sz="2800" dirty="0" err="1" smtClean="0">
                <a:solidFill>
                  <a:srgbClr val="FF0000"/>
                </a:solidFill>
                <a:cs typeface="Arial" charset="0"/>
              </a:rPr>
              <a:t>fenilpirüvat</a:t>
            </a:r>
            <a:r>
              <a:rPr lang="tr-TR" sz="2800" dirty="0" smtClean="0">
                <a:solidFill>
                  <a:srgbClr val="FF0000"/>
                </a:solidFill>
                <a:cs typeface="Arial" charset="0"/>
              </a:rPr>
              <a:t>, </a:t>
            </a:r>
            <a:r>
              <a:rPr lang="tr-TR" sz="2800" dirty="0" err="1" smtClean="0">
                <a:solidFill>
                  <a:srgbClr val="FF0000"/>
                </a:solidFill>
                <a:cs typeface="Arial" charset="0"/>
              </a:rPr>
              <a:t>fenillaktat</a:t>
            </a:r>
            <a:r>
              <a:rPr lang="tr-TR" sz="2800" dirty="0" smtClean="0">
                <a:solidFill>
                  <a:srgbClr val="FF0000"/>
                </a:solidFill>
                <a:cs typeface="Arial" charset="0"/>
              </a:rPr>
              <a:t>, </a:t>
            </a:r>
            <a:r>
              <a:rPr lang="tr-TR" sz="2800" dirty="0" err="1" smtClean="0">
                <a:solidFill>
                  <a:srgbClr val="FF0000"/>
                </a:solidFill>
                <a:cs typeface="Arial" charset="0"/>
              </a:rPr>
              <a:t>fenilasetat</a:t>
            </a:r>
            <a:r>
              <a:rPr lang="tr-TR" sz="2800" dirty="0" smtClean="0">
                <a:solidFill>
                  <a:srgbClr val="FF0000"/>
                </a:solidFill>
                <a:cs typeface="Arial" charset="0"/>
              </a:rPr>
              <a:t> atılır</a:t>
            </a:r>
          </a:p>
          <a:p>
            <a:pPr marL="342900" indent="-342900">
              <a:buNone/>
            </a:pPr>
            <a:endParaRPr lang="tr-TR" sz="2800" dirty="0"/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00034" y="3357562"/>
            <a:ext cx="77771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dirty="0" err="1" smtClean="0">
                <a:cs typeface="Arial" charset="0"/>
              </a:rPr>
              <a:t>Fenilalanin</a:t>
            </a:r>
            <a:r>
              <a:rPr lang="tr-TR" dirty="0" smtClean="0">
                <a:cs typeface="Arial" charset="0"/>
              </a:rPr>
              <a:t> </a:t>
            </a:r>
            <a:r>
              <a:rPr lang="tr-TR" dirty="0">
                <a:cs typeface="Arial" charset="0"/>
              </a:rPr>
              <a:t>ve </a:t>
            </a:r>
            <a:r>
              <a:rPr lang="tr-TR" dirty="0" err="1">
                <a:cs typeface="Arial" charset="0"/>
              </a:rPr>
              <a:t>metabolitlerinin</a:t>
            </a:r>
            <a:r>
              <a:rPr lang="tr-TR" dirty="0">
                <a:cs typeface="Arial" charset="0"/>
              </a:rPr>
              <a:t> birikimi, hayatın erken evrelerinde beyin gelişimini bozarak zeka </a:t>
            </a:r>
            <a:r>
              <a:rPr lang="tr-TR" dirty="0" smtClean="0">
                <a:cs typeface="Arial" charset="0"/>
              </a:rPr>
              <a:t/>
            </a:r>
            <a:br>
              <a:rPr lang="tr-TR" dirty="0" smtClean="0">
                <a:cs typeface="Arial" charset="0"/>
              </a:rPr>
            </a:br>
            <a:r>
              <a:rPr lang="tr-TR" dirty="0" smtClean="0">
                <a:cs typeface="Arial" charset="0"/>
              </a:rPr>
              <a:t>geriliğine, yol </a:t>
            </a:r>
            <a:r>
              <a:rPr lang="tr-TR" dirty="0">
                <a:cs typeface="Arial" charset="0"/>
              </a:rPr>
              <a:t>açmaktadır</a:t>
            </a:r>
          </a:p>
        </p:txBody>
      </p:sp>
      <p:pic>
        <p:nvPicPr>
          <p:cNvPr id="393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4572008"/>
            <a:ext cx="620077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393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963" y="357166"/>
            <a:ext cx="8036069" cy="5857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000108"/>
            <a:ext cx="8229600" cy="4525963"/>
          </a:xfrm>
        </p:spPr>
        <p:txBody>
          <a:bodyPr/>
          <a:lstStyle/>
          <a:p>
            <a:r>
              <a:rPr lang="tr-TR" sz="2800" dirty="0" err="1"/>
              <a:t>Tirozin</a:t>
            </a:r>
            <a:r>
              <a:rPr lang="tr-TR" sz="2800" dirty="0"/>
              <a:t> metabolizmasında temel </a:t>
            </a:r>
            <a:r>
              <a:rPr lang="tr-TR" sz="2800" dirty="0" err="1"/>
              <a:t>katabolik</a:t>
            </a:r>
            <a:r>
              <a:rPr lang="tr-TR" sz="2800" dirty="0"/>
              <a:t> yol </a:t>
            </a:r>
            <a:r>
              <a:rPr lang="tr-TR" sz="2800" dirty="0" err="1" smtClean="0"/>
              <a:t>transaminaz</a:t>
            </a:r>
            <a:r>
              <a:rPr lang="tr-TR" sz="2800" dirty="0" smtClean="0"/>
              <a:t> enzimi ile </a:t>
            </a:r>
            <a:r>
              <a:rPr lang="tr-TR" sz="2800" dirty="0" err="1" smtClean="0"/>
              <a:t>transaminasyona</a:t>
            </a:r>
            <a:r>
              <a:rPr lang="tr-TR" sz="2800" dirty="0" smtClean="0"/>
              <a:t> uğrayarak p </a:t>
            </a:r>
            <a:r>
              <a:rPr lang="tr-TR" sz="2800" dirty="0"/>
              <a:t>- OH FP (p - OH </a:t>
            </a:r>
            <a:r>
              <a:rPr lang="tr-TR" sz="2800" dirty="0" err="1"/>
              <a:t>fenil</a:t>
            </a:r>
            <a:r>
              <a:rPr lang="tr-TR" sz="2800" dirty="0"/>
              <a:t> </a:t>
            </a:r>
            <a:r>
              <a:rPr lang="tr-TR" sz="2800" dirty="0" err="1"/>
              <a:t>piruvat</a:t>
            </a:r>
            <a:r>
              <a:rPr lang="tr-TR" sz="2800" dirty="0"/>
              <a:t>) a </a:t>
            </a:r>
            <a:r>
              <a:rPr lang="tr-TR" sz="2800" dirty="0" smtClean="0"/>
              <a:t>dönüşmesidir.</a:t>
            </a:r>
            <a:br>
              <a:rPr lang="tr-TR" sz="2800" dirty="0" smtClean="0"/>
            </a:br>
            <a:endParaRPr lang="tr-TR" sz="2800" dirty="0"/>
          </a:p>
          <a:p>
            <a:r>
              <a:rPr lang="tr-TR" sz="2800" dirty="0"/>
              <a:t>Buna p - OH F P </a:t>
            </a:r>
            <a:r>
              <a:rPr lang="tr-TR" sz="2800" dirty="0" err="1"/>
              <a:t>dioksigenazın</a:t>
            </a:r>
            <a:r>
              <a:rPr lang="tr-TR" sz="2800" dirty="0"/>
              <a:t> etkisi ile </a:t>
            </a:r>
            <a:r>
              <a:rPr lang="tr-TR" sz="2800" dirty="0" err="1" smtClean="0"/>
              <a:t>homogentizik</a:t>
            </a:r>
            <a:r>
              <a:rPr lang="tr-TR" sz="2800" dirty="0" smtClean="0"/>
              <a:t> </a:t>
            </a:r>
            <a:r>
              <a:rPr lang="tr-TR" sz="2800" dirty="0"/>
              <a:t>asit meydana gelir</a:t>
            </a:r>
            <a:r>
              <a:rPr lang="tr-TR" sz="2800" dirty="0" smtClean="0"/>
              <a:t>.</a:t>
            </a:r>
            <a:br>
              <a:rPr lang="tr-TR" sz="2800" dirty="0" smtClean="0"/>
            </a:br>
            <a:endParaRPr lang="tr-TR" sz="2800" dirty="0"/>
          </a:p>
          <a:p>
            <a:r>
              <a:rPr lang="tr-TR" sz="2800" dirty="0" err="1"/>
              <a:t>Homogentizik</a:t>
            </a:r>
            <a:r>
              <a:rPr lang="tr-TR" sz="2800" dirty="0"/>
              <a:t> asit </a:t>
            </a:r>
            <a:r>
              <a:rPr lang="tr-TR" sz="2800" dirty="0" err="1"/>
              <a:t>dioksigenaz</a:t>
            </a:r>
            <a:r>
              <a:rPr lang="tr-TR" sz="2800" dirty="0"/>
              <a:t> halkayı kırarak </a:t>
            </a:r>
            <a:r>
              <a:rPr lang="tr-TR" sz="2800" dirty="0" err="1"/>
              <a:t>fumarilasetoasetat</a:t>
            </a:r>
            <a:r>
              <a:rPr lang="tr-TR" sz="2800" dirty="0"/>
              <a:t> meydana gelir. Bu da </a:t>
            </a:r>
            <a:r>
              <a:rPr lang="tr-TR" sz="2800" dirty="0" err="1"/>
              <a:t>fumarat</a:t>
            </a:r>
            <a:r>
              <a:rPr lang="tr-TR" sz="2800" dirty="0"/>
              <a:t> ve </a:t>
            </a:r>
            <a:r>
              <a:rPr lang="tr-TR" sz="2800" dirty="0" err="1"/>
              <a:t>asetoasetata</a:t>
            </a:r>
            <a:r>
              <a:rPr lang="tr-TR" sz="2800" dirty="0"/>
              <a:t> parçalanır.</a:t>
            </a:r>
          </a:p>
          <a:p>
            <a:endParaRPr lang="tr-TR" sz="2800" dirty="0"/>
          </a:p>
          <a:p>
            <a:endParaRPr lang="tr-T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9" name="Rectangle 3"/>
          <p:cNvSpPr>
            <a:spLocks noChangeArrowheads="1"/>
          </p:cNvSpPr>
          <p:nvPr/>
        </p:nvSpPr>
        <p:spPr bwMode="auto">
          <a:xfrm>
            <a:off x="1" y="2071678"/>
            <a:ext cx="9143999" cy="282538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tr-TR" dirty="0" smtClean="0"/>
              <a:t>    </a:t>
            </a:r>
            <a:r>
              <a:rPr lang="tr-TR" dirty="0" err="1" smtClean="0"/>
              <a:t>Tirozinin</a:t>
            </a:r>
            <a:r>
              <a:rPr lang="tr-TR" dirty="0" smtClean="0"/>
              <a:t> </a:t>
            </a:r>
            <a:r>
              <a:rPr lang="tr-TR" dirty="0"/>
              <a:t>yıkımında görevli </a:t>
            </a:r>
            <a:r>
              <a:rPr lang="tr-TR" b="1" i="1" dirty="0" err="1">
                <a:solidFill>
                  <a:srgbClr val="FF0000"/>
                </a:solidFill>
              </a:rPr>
              <a:t>homogentizat</a:t>
            </a:r>
            <a:r>
              <a:rPr lang="tr-TR" b="1" i="1" dirty="0">
                <a:solidFill>
                  <a:srgbClr val="FF0000"/>
                </a:solidFill>
              </a:rPr>
              <a:t> </a:t>
            </a:r>
            <a:r>
              <a:rPr lang="tr-TR" b="1" i="1" dirty="0" err="1">
                <a:solidFill>
                  <a:srgbClr val="FF0000"/>
                </a:solidFill>
              </a:rPr>
              <a:t>dioksijenaz</a:t>
            </a:r>
            <a:r>
              <a:rPr lang="tr-TR" dirty="0">
                <a:solidFill>
                  <a:srgbClr val="FF0000"/>
                </a:solidFill>
              </a:rPr>
              <a:t> enziminde genetik </a:t>
            </a:r>
            <a:r>
              <a:rPr lang="tr-TR" dirty="0" err="1">
                <a:solidFill>
                  <a:srgbClr val="FF0000"/>
                </a:solidFill>
              </a:rPr>
              <a:t>defekte</a:t>
            </a:r>
            <a:r>
              <a:rPr lang="tr-TR" dirty="0">
                <a:solidFill>
                  <a:srgbClr val="FF0000"/>
                </a:solidFill>
              </a:rPr>
              <a:t> bağlı olarak</a:t>
            </a:r>
            <a:r>
              <a:rPr lang="tr-TR" b="1" dirty="0">
                <a:solidFill>
                  <a:srgbClr val="FF0000"/>
                </a:solidFill>
              </a:rPr>
              <a:t> </a:t>
            </a:r>
            <a:r>
              <a:rPr lang="tr-TR" dirty="0" err="1"/>
              <a:t>homogentizik</a:t>
            </a:r>
            <a:r>
              <a:rPr lang="tr-TR" dirty="0"/>
              <a:t> asidin yıkılışı durmuştur. </a:t>
            </a:r>
            <a:endParaRPr lang="tr-TR" dirty="0" smtClean="0"/>
          </a:p>
          <a:p>
            <a:pPr marL="342900" indent="-342900">
              <a:buNone/>
            </a:pPr>
            <a:r>
              <a:rPr lang="tr-TR" dirty="0" smtClean="0"/>
              <a:t>    </a:t>
            </a:r>
            <a:r>
              <a:rPr lang="tr-TR" dirty="0" err="1" smtClean="0"/>
              <a:t>Homogentizik</a:t>
            </a:r>
            <a:r>
              <a:rPr lang="tr-TR" dirty="0" smtClean="0"/>
              <a:t> </a:t>
            </a:r>
            <a:r>
              <a:rPr lang="tr-TR" dirty="0"/>
              <a:t>asit doku ve çeşitli organlarda birikir ve idrarla bolca atılır. </a:t>
            </a:r>
            <a:endParaRPr lang="tr-TR" dirty="0" smtClean="0"/>
          </a:p>
          <a:p>
            <a:pPr marL="342900" indent="-342900">
              <a:buNone/>
            </a:pPr>
            <a:r>
              <a:rPr lang="tr-TR" dirty="0" smtClean="0"/>
              <a:t>    Havada hızla oksitlenmesine bağlı olarak idrar durdukça siyahlaşır. </a:t>
            </a:r>
            <a:endParaRPr lang="tr-TR" dirty="0"/>
          </a:p>
        </p:txBody>
      </p:sp>
      <p:sp>
        <p:nvSpPr>
          <p:cNvPr id="275460" name="Rectangle 4"/>
          <p:cNvSpPr>
            <a:spLocks noChangeArrowheads="1"/>
          </p:cNvSpPr>
          <p:nvPr/>
        </p:nvSpPr>
        <p:spPr bwMode="auto">
          <a:xfrm>
            <a:off x="357158" y="857232"/>
            <a:ext cx="828680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tr-TR" i="1" dirty="0" smtClean="0">
                <a:solidFill>
                  <a:srgbClr val="E13715"/>
                </a:solidFill>
              </a:rPr>
              <a:t>    </a:t>
            </a:r>
            <a:r>
              <a:rPr lang="tr-TR" sz="2800" b="1" i="1" dirty="0" err="1" smtClean="0">
                <a:solidFill>
                  <a:srgbClr val="E13715"/>
                </a:solidFill>
              </a:rPr>
              <a:t>Alkaptonüri</a:t>
            </a:r>
            <a:r>
              <a:rPr lang="tr-TR" sz="2800" b="1" i="1" dirty="0" smtClean="0">
                <a:solidFill>
                  <a:srgbClr val="E13715"/>
                </a:solidFill>
              </a:rPr>
              <a:t> </a:t>
            </a:r>
            <a:r>
              <a:rPr lang="tr-TR" sz="2800" b="1" i="1" dirty="0">
                <a:solidFill>
                  <a:srgbClr val="E13715"/>
                </a:solidFill>
              </a:rPr>
              <a:t>(</a:t>
            </a:r>
            <a:r>
              <a:rPr lang="tr-TR" sz="2800" b="1" i="1" dirty="0" err="1">
                <a:solidFill>
                  <a:srgbClr val="E13715"/>
                </a:solidFill>
              </a:rPr>
              <a:t>okronosis</a:t>
            </a:r>
            <a:r>
              <a:rPr lang="tr-TR" sz="2800" b="1" i="1" dirty="0" smtClean="0">
                <a:solidFill>
                  <a:srgbClr val="E13715"/>
                </a:solidFill>
              </a:rPr>
              <a:t>) (</a:t>
            </a:r>
            <a:r>
              <a:rPr lang="tr-TR" sz="2800" b="1" i="1" dirty="0">
                <a:solidFill>
                  <a:srgbClr val="E13715"/>
                </a:solidFill>
              </a:rPr>
              <a:t>Koyu idrar Hastalığı)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57158" y="2714620"/>
            <a:ext cx="8786842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32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tr-TR" sz="2800" dirty="0" err="1">
                <a:solidFill>
                  <a:srgbClr val="FF0000"/>
                </a:solidFill>
              </a:rPr>
              <a:t>Melanin</a:t>
            </a:r>
            <a:r>
              <a:rPr lang="tr-TR" sz="2800" dirty="0">
                <a:solidFill>
                  <a:srgbClr val="FF0000"/>
                </a:solidFill>
              </a:rPr>
              <a:t> sentezi, </a:t>
            </a:r>
            <a:r>
              <a:rPr lang="tr-TR" sz="2800" dirty="0" err="1">
                <a:solidFill>
                  <a:srgbClr val="FF0000"/>
                </a:solidFill>
              </a:rPr>
              <a:t>melanosit</a:t>
            </a:r>
            <a:r>
              <a:rPr lang="tr-TR" sz="2800" dirty="0">
                <a:solidFill>
                  <a:srgbClr val="FF0000"/>
                </a:solidFill>
              </a:rPr>
              <a:t> adı verilen pigment üreten hücrede görülür</a:t>
            </a:r>
            <a:r>
              <a:rPr lang="tr-TR" sz="2800" dirty="0"/>
              <a:t>. Burada görevli enzim </a:t>
            </a:r>
            <a:r>
              <a:rPr lang="tr-TR" sz="2800" dirty="0" err="1"/>
              <a:t>Cu</a:t>
            </a:r>
            <a:r>
              <a:rPr lang="tr-TR" sz="2800" dirty="0"/>
              <a:t>-içeren bir </a:t>
            </a:r>
            <a:r>
              <a:rPr lang="tr-TR" sz="2800" dirty="0" err="1"/>
              <a:t>oksigenazdır</a:t>
            </a:r>
            <a:r>
              <a:rPr lang="tr-TR" sz="2800" dirty="0"/>
              <a:t>, </a:t>
            </a:r>
            <a:r>
              <a:rPr lang="tr-TR" sz="2800" dirty="0" err="1">
                <a:solidFill>
                  <a:srgbClr val="FF0000"/>
                </a:solidFill>
              </a:rPr>
              <a:t>tirozinaz</a:t>
            </a:r>
            <a:r>
              <a:rPr lang="tr-TR" sz="2800" dirty="0">
                <a:solidFill>
                  <a:srgbClr val="FF0000"/>
                </a:solidFill>
              </a:rPr>
              <a:t> </a:t>
            </a:r>
            <a:r>
              <a:rPr lang="tr-TR" sz="2800" dirty="0"/>
              <a:t>adını alır.</a:t>
            </a:r>
          </a:p>
          <a:p>
            <a:pPr>
              <a:lnSpc>
                <a:spcPct val="90000"/>
              </a:lnSpc>
            </a:pPr>
            <a:r>
              <a:rPr lang="tr-TR" sz="2800" dirty="0"/>
              <a:t>Bu enzim önce </a:t>
            </a:r>
            <a:r>
              <a:rPr lang="tr-TR" sz="2800" dirty="0" err="1"/>
              <a:t>tirozinin</a:t>
            </a:r>
            <a:r>
              <a:rPr lang="tr-TR" sz="2800" dirty="0"/>
              <a:t>, 3,4 </a:t>
            </a:r>
            <a:r>
              <a:rPr lang="tr-TR" sz="2800" dirty="0" err="1"/>
              <a:t>dihidroksifenilalanin’e</a:t>
            </a:r>
            <a:r>
              <a:rPr lang="tr-TR" sz="2800" dirty="0"/>
              <a:t> (DOPA) </a:t>
            </a:r>
            <a:r>
              <a:rPr lang="tr-TR" sz="2800" dirty="0" err="1"/>
              <a:t>hidroksilasyonunu</a:t>
            </a:r>
            <a:r>
              <a:rPr lang="tr-TR" sz="2800" dirty="0"/>
              <a:t> katalizler. </a:t>
            </a:r>
          </a:p>
          <a:p>
            <a:pPr>
              <a:lnSpc>
                <a:spcPct val="90000"/>
              </a:lnSpc>
            </a:pPr>
            <a:r>
              <a:rPr lang="tr-TR" sz="2800" dirty="0"/>
              <a:t>DOPA da </a:t>
            </a:r>
            <a:r>
              <a:rPr lang="tr-TR" sz="2800" dirty="0" err="1"/>
              <a:t>tirozinaz</a:t>
            </a:r>
            <a:r>
              <a:rPr lang="tr-TR" sz="2800" dirty="0"/>
              <a:t> ile </a:t>
            </a:r>
            <a:r>
              <a:rPr lang="tr-TR" sz="2800" dirty="0" err="1"/>
              <a:t>Dopakinon’a</a:t>
            </a:r>
            <a:r>
              <a:rPr lang="tr-TR" sz="2800" dirty="0"/>
              <a:t> dönüşür ve sonra </a:t>
            </a:r>
            <a:r>
              <a:rPr lang="tr-TR" sz="2800" dirty="0" err="1"/>
              <a:t>melanin</a:t>
            </a:r>
            <a:r>
              <a:rPr lang="tr-TR" sz="2800" dirty="0"/>
              <a:t> meydana gelir.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solidFill>
                  <a:srgbClr val="FF0000"/>
                </a:solidFill>
              </a:rPr>
              <a:t>Albinizm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err="1" smtClean="0"/>
              <a:t>Melanositlerde</a:t>
            </a:r>
            <a:r>
              <a:rPr lang="tr-TR" dirty="0" smtClean="0"/>
              <a:t> </a:t>
            </a:r>
            <a:r>
              <a:rPr lang="tr-TR" dirty="0" err="1" smtClean="0">
                <a:solidFill>
                  <a:srgbClr val="FF0000"/>
                </a:solidFill>
              </a:rPr>
              <a:t>tirozinaz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>
                <a:solidFill>
                  <a:srgbClr val="FF0000"/>
                </a:solidFill>
              </a:rPr>
              <a:t>enzimi yoktur, </a:t>
            </a:r>
            <a:r>
              <a:rPr lang="tr-TR" dirty="0" err="1">
                <a:solidFill>
                  <a:srgbClr val="FF0000"/>
                </a:solidFill>
              </a:rPr>
              <a:t>melanin</a:t>
            </a:r>
            <a:r>
              <a:rPr lang="tr-TR" dirty="0">
                <a:solidFill>
                  <a:srgbClr val="FF0000"/>
                </a:solidFill>
              </a:rPr>
              <a:t> oluşamaz</a:t>
            </a:r>
            <a:r>
              <a:rPr lang="tr-TR" dirty="0"/>
              <a:t>. </a:t>
            </a:r>
          </a:p>
          <a:p>
            <a:pPr>
              <a:lnSpc>
                <a:spcPct val="90000"/>
              </a:lnSpc>
            </a:pPr>
            <a:r>
              <a:rPr lang="tr-TR" dirty="0" err="1"/>
              <a:t>Tirozinazın</a:t>
            </a:r>
            <a:r>
              <a:rPr lang="tr-TR" dirty="0"/>
              <a:t> genetik olarak eksik olduğu kişilere albino denir</a:t>
            </a:r>
            <a:r>
              <a:rPr lang="tr-TR" sz="2800" dirty="0"/>
              <a:t>.</a:t>
            </a:r>
            <a:endParaRPr lang="en-US" sz="2800" dirty="0"/>
          </a:p>
          <a:p>
            <a:r>
              <a:rPr lang="tr-TR" dirty="0"/>
              <a:t>Pigment olmayan albinolar ışığa hassaslaşır. </a:t>
            </a:r>
            <a:endParaRPr lang="tr-TR" dirty="0" smtClean="0"/>
          </a:p>
          <a:p>
            <a:r>
              <a:rPr lang="tr-TR" dirty="0" smtClean="0"/>
              <a:t>Deride </a:t>
            </a:r>
            <a:r>
              <a:rPr lang="tr-TR" dirty="0"/>
              <a:t>yanık ve </a:t>
            </a:r>
            <a:r>
              <a:rPr lang="tr-TR" dirty="0" err="1" smtClean="0"/>
              <a:t>karsinoma</a:t>
            </a:r>
            <a:r>
              <a:rPr lang="tr-TR" dirty="0" smtClean="0"/>
              <a:t> </a:t>
            </a:r>
            <a:r>
              <a:rPr lang="tr-TR" dirty="0"/>
              <a:t>riski artar. </a:t>
            </a:r>
          </a:p>
          <a:p>
            <a:r>
              <a:rPr lang="tr-TR" dirty="0" err="1"/>
              <a:t>Fotofobi</a:t>
            </a:r>
            <a:r>
              <a:rPr lang="tr-TR" dirty="0"/>
              <a:t> gelişir. </a:t>
            </a:r>
          </a:p>
          <a:p>
            <a:endParaRPr lang="tr-TR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0"/>
            <a:ext cx="7772400" cy="1416050"/>
          </a:xfrm>
        </p:spPr>
        <p:txBody>
          <a:bodyPr/>
          <a:lstStyle/>
          <a:p>
            <a:r>
              <a:rPr lang="tr-TR" sz="3200"/>
              <a:t>Tirozin amino asitinden katekolaminlerin sentezi</a:t>
            </a:r>
          </a:p>
        </p:txBody>
      </p:sp>
      <p:sp>
        <p:nvSpPr>
          <p:cNvPr id="284675" name="Text Box 3"/>
          <p:cNvSpPr txBox="1">
            <a:spLocks noChangeArrowheads="1"/>
          </p:cNvSpPr>
          <p:nvPr/>
        </p:nvSpPr>
        <p:spPr bwMode="auto">
          <a:xfrm>
            <a:off x="285720" y="1214422"/>
            <a:ext cx="8604250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2800" dirty="0"/>
              <a:t>Amino asitlerin </a:t>
            </a:r>
            <a:r>
              <a:rPr lang="tr-TR" sz="2800" dirty="0" err="1"/>
              <a:t>dekarboksilasyonu</a:t>
            </a:r>
            <a:r>
              <a:rPr lang="tr-TR" sz="2800" dirty="0"/>
              <a:t> ile organizmada metabolizmayı </a:t>
            </a:r>
            <a:r>
              <a:rPr lang="tr-TR" sz="2800" dirty="0" err="1"/>
              <a:t>regüle</a:t>
            </a:r>
            <a:r>
              <a:rPr lang="tr-TR" sz="2800" dirty="0"/>
              <a:t> eden fonksiyonel grup olarak amin içeren </a:t>
            </a:r>
            <a:r>
              <a:rPr lang="tr-TR" sz="2800" dirty="0" smtClean="0"/>
              <a:t>bileşikler (</a:t>
            </a:r>
            <a:r>
              <a:rPr lang="tr-TR" sz="2800" dirty="0" err="1" smtClean="0"/>
              <a:t>biyojen</a:t>
            </a:r>
            <a:r>
              <a:rPr lang="tr-TR" sz="2800" dirty="0" smtClean="0"/>
              <a:t> aminler) oluşur. Bir grubu da </a:t>
            </a:r>
            <a:r>
              <a:rPr lang="tr-TR" sz="2800" dirty="0" err="1" smtClean="0"/>
              <a:t>kateşolaminlerdir</a:t>
            </a:r>
            <a:r>
              <a:rPr lang="tr-TR" sz="2800" dirty="0" smtClean="0"/>
              <a:t>.</a:t>
            </a:r>
            <a:r>
              <a:rPr lang="tr-TR" sz="3200" b="1" dirty="0" smtClean="0">
                <a:solidFill>
                  <a:srgbClr val="FF0000"/>
                </a:solidFill>
                <a:latin typeface="Times New Roman" pitchFamily="18" charset="0"/>
              </a:rPr>
              <a:t>Adrenalin </a:t>
            </a:r>
            <a:r>
              <a:rPr lang="tr-TR" sz="3200" b="1" dirty="0">
                <a:solidFill>
                  <a:srgbClr val="FF0000"/>
                </a:solidFill>
                <a:latin typeface="Times New Roman" pitchFamily="18" charset="0"/>
              </a:rPr>
              <a:t>(epinefrin), </a:t>
            </a:r>
            <a:r>
              <a:rPr lang="tr-TR" sz="3200" b="1" dirty="0" err="1">
                <a:solidFill>
                  <a:srgbClr val="FF0000"/>
                </a:solidFill>
                <a:latin typeface="Times New Roman" pitchFamily="18" charset="0"/>
              </a:rPr>
              <a:t>noradrenalin</a:t>
            </a:r>
            <a:r>
              <a:rPr lang="tr-TR" sz="3200" b="1" dirty="0">
                <a:solidFill>
                  <a:srgbClr val="FF0000"/>
                </a:solidFill>
                <a:latin typeface="Times New Roman" pitchFamily="18" charset="0"/>
              </a:rPr>
              <a:t> (</a:t>
            </a:r>
            <a:r>
              <a:rPr lang="tr-TR" sz="3200" b="1" dirty="0" err="1">
                <a:solidFill>
                  <a:srgbClr val="FF0000"/>
                </a:solidFill>
                <a:latin typeface="Times New Roman" pitchFamily="18" charset="0"/>
              </a:rPr>
              <a:t>norepinefrin</a:t>
            </a:r>
            <a:r>
              <a:rPr lang="tr-TR" sz="3200" b="1" dirty="0">
                <a:solidFill>
                  <a:srgbClr val="FF0000"/>
                </a:solidFill>
                <a:latin typeface="Times New Roman" pitchFamily="18" charset="0"/>
              </a:rPr>
              <a:t>)</a:t>
            </a:r>
            <a:r>
              <a:rPr lang="tr-TR" sz="3200" dirty="0">
                <a:solidFill>
                  <a:srgbClr val="FF0000"/>
                </a:solidFill>
                <a:latin typeface="Times New Roman" pitchFamily="18" charset="0"/>
              </a:rPr>
              <a:t> ve </a:t>
            </a:r>
            <a:r>
              <a:rPr lang="tr-TR" sz="3200" b="1" dirty="0" err="1">
                <a:solidFill>
                  <a:srgbClr val="FF0000"/>
                </a:solidFill>
              </a:rPr>
              <a:t>dopamin</a:t>
            </a:r>
            <a:r>
              <a:rPr lang="tr-TR" sz="32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tr-TR" sz="3200" dirty="0" err="1">
                <a:solidFill>
                  <a:srgbClr val="FF0000"/>
                </a:solidFill>
                <a:latin typeface="Times New Roman" pitchFamily="18" charset="0"/>
              </a:rPr>
              <a:t>katekolaminler</a:t>
            </a:r>
            <a:r>
              <a:rPr lang="tr-TR" sz="3200" dirty="0">
                <a:solidFill>
                  <a:srgbClr val="FF0000"/>
                </a:solidFill>
                <a:latin typeface="Times New Roman" pitchFamily="18" charset="0"/>
              </a:rPr>
              <a:t> olarak bilinir. </a:t>
            </a:r>
            <a:r>
              <a:rPr lang="tr-TR" sz="3200" dirty="0" smtClean="0">
                <a:latin typeface="Times New Roman" pitchFamily="18" charset="0"/>
              </a:rPr>
              <a:t>Adrenalin ve </a:t>
            </a:r>
            <a:r>
              <a:rPr lang="tr-TR" sz="3200" dirty="0" err="1" smtClean="0">
                <a:latin typeface="Times New Roman" pitchFamily="18" charset="0"/>
              </a:rPr>
              <a:t>noradrenalin</a:t>
            </a:r>
            <a:r>
              <a:rPr lang="tr-TR" sz="3200" dirty="0" smtClean="0">
                <a:latin typeface="Times New Roman" pitchFamily="18" charset="0"/>
              </a:rPr>
              <a:t>, böbreküstü bezinin </a:t>
            </a:r>
            <a:r>
              <a:rPr lang="tr-TR" sz="3200" dirty="0" err="1" smtClean="0">
                <a:latin typeface="Times New Roman" pitchFamily="18" charset="0"/>
              </a:rPr>
              <a:t>medülla</a:t>
            </a:r>
            <a:r>
              <a:rPr lang="tr-TR" sz="3200" dirty="0" smtClean="0">
                <a:latin typeface="Times New Roman" pitchFamily="18" charset="0"/>
              </a:rPr>
              <a:t> kısmının hormonlarıdırlar.</a:t>
            </a:r>
            <a:br>
              <a:rPr lang="tr-TR" sz="3200" dirty="0" smtClean="0">
                <a:latin typeface="Times New Roman" pitchFamily="18" charset="0"/>
              </a:rPr>
            </a:br>
            <a:r>
              <a:rPr lang="tr-TR" sz="3200" dirty="0" err="1" smtClean="0">
                <a:latin typeface="Times New Roman" pitchFamily="18" charset="0"/>
              </a:rPr>
              <a:t>Noradrenalin</a:t>
            </a:r>
            <a:r>
              <a:rPr lang="tr-TR" sz="3200" dirty="0" smtClean="0">
                <a:latin typeface="Times New Roman" pitchFamily="18" charset="0"/>
              </a:rPr>
              <a:t> </a:t>
            </a:r>
            <a:r>
              <a:rPr lang="tr-TR" sz="3200" dirty="0" err="1" smtClean="0">
                <a:latin typeface="Times New Roman" pitchFamily="18" charset="0"/>
              </a:rPr>
              <a:t>nörotransmittör</a:t>
            </a:r>
            <a:r>
              <a:rPr lang="tr-TR" sz="3200" dirty="0" smtClean="0">
                <a:latin typeface="Times New Roman" pitchFamily="18" charset="0"/>
              </a:rPr>
              <a:t>, </a:t>
            </a:r>
            <a:r>
              <a:rPr lang="tr-TR" sz="3200" dirty="0" err="1" smtClean="0">
                <a:latin typeface="Times New Roman" pitchFamily="18" charset="0"/>
              </a:rPr>
              <a:t>dopamin</a:t>
            </a:r>
            <a:r>
              <a:rPr lang="tr-TR" sz="3200" dirty="0" smtClean="0">
                <a:latin typeface="Times New Roman" pitchFamily="18" charset="0"/>
              </a:rPr>
              <a:t/>
            </a:r>
            <a:br>
              <a:rPr lang="tr-TR" sz="3200" dirty="0" smtClean="0">
                <a:latin typeface="Times New Roman" pitchFamily="18" charset="0"/>
              </a:rPr>
            </a:br>
            <a:r>
              <a:rPr lang="tr-TR" sz="3200" dirty="0" smtClean="0">
                <a:latin typeface="Times New Roman" pitchFamily="18" charset="0"/>
              </a:rPr>
              <a:t>inhibitör </a:t>
            </a:r>
            <a:r>
              <a:rPr lang="tr-TR" sz="3200" dirty="0" err="1" smtClean="0">
                <a:latin typeface="Times New Roman" pitchFamily="18" charset="0"/>
              </a:rPr>
              <a:t>nörotransmittördür</a:t>
            </a:r>
            <a:r>
              <a:rPr lang="tr-TR" sz="3200" dirty="0" smtClean="0">
                <a:latin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  <a:buFontTx/>
              <a:buNone/>
            </a:pPr>
            <a:endParaRPr lang="tr-TR" sz="3200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4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467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r>
              <a:rPr lang="tr-TR" sz="2800"/>
              <a:t>Tirozin amino asitinden katekolaminlerin sentezi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94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1075" y="828675"/>
            <a:ext cx="718185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975350"/>
          </a:xfrm>
        </p:spPr>
        <p:txBody>
          <a:bodyPr/>
          <a:lstStyle/>
          <a:p>
            <a:r>
              <a:rPr lang="tr-TR" sz="2800" dirty="0" err="1" smtClean="0"/>
              <a:t>Tirozin</a:t>
            </a:r>
            <a:r>
              <a:rPr lang="tr-TR" sz="2800" dirty="0" smtClean="0"/>
              <a:t> </a:t>
            </a:r>
            <a:r>
              <a:rPr lang="tr-TR" sz="2800" dirty="0" err="1"/>
              <a:t>dekarboksilasyondan</a:t>
            </a:r>
            <a:r>
              <a:rPr lang="tr-TR" sz="2800" dirty="0"/>
              <a:t> önce </a:t>
            </a:r>
            <a:r>
              <a:rPr lang="tr-TR" sz="2800" dirty="0" err="1"/>
              <a:t>enzimatik</a:t>
            </a:r>
            <a:r>
              <a:rPr lang="tr-TR" sz="2800" dirty="0"/>
              <a:t> </a:t>
            </a:r>
            <a:r>
              <a:rPr lang="tr-TR" sz="2800" dirty="0" err="1"/>
              <a:t>hidroksilasyona</a:t>
            </a:r>
            <a:r>
              <a:rPr lang="tr-TR" sz="2800" dirty="0"/>
              <a:t> uğrayarak DOPA oluşur</a:t>
            </a:r>
            <a:r>
              <a:rPr lang="tr-TR" sz="2800" dirty="0">
                <a:solidFill>
                  <a:srgbClr val="FF0000"/>
                </a:solidFill>
              </a:rPr>
              <a:t>. </a:t>
            </a:r>
          </a:p>
          <a:p>
            <a:r>
              <a:rPr lang="tr-TR" sz="2800" dirty="0" err="1">
                <a:solidFill>
                  <a:srgbClr val="FF0000"/>
                </a:solidFill>
              </a:rPr>
              <a:t>Hidroksillenme</a:t>
            </a:r>
            <a:r>
              <a:rPr lang="tr-TR" sz="2800" dirty="0">
                <a:solidFill>
                  <a:srgbClr val="FF0000"/>
                </a:solidFill>
              </a:rPr>
              <a:t> </a:t>
            </a:r>
            <a:r>
              <a:rPr lang="tr-TR" sz="2800" dirty="0" err="1">
                <a:solidFill>
                  <a:srgbClr val="FF0000"/>
                </a:solidFill>
              </a:rPr>
              <a:t>tetrahidrobiopterin</a:t>
            </a:r>
            <a:r>
              <a:rPr lang="tr-TR" sz="2800" dirty="0">
                <a:solidFill>
                  <a:srgbClr val="FF0000"/>
                </a:solidFill>
              </a:rPr>
              <a:t> bağımlı </a:t>
            </a:r>
            <a:r>
              <a:rPr lang="tr-TR" sz="2800" dirty="0" err="1">
                <a:solidFill>
                  <a:srgbClr val="FF0000"/>
                </a:solidFill>
              </a:rPr>
              <a:t>hidroksilazlarla</a:t>
            </a:r>
            <a:r>
              <a:rPr lang="tr-TR" sz="2800" dirty="0">
                <a:solidFill>
                  <a:srgbClr val="FF0000"/>
                </a:solidFill>
              </a:rPr>
              <a:t> olur</a:t>
            </a:r>
            <a:r>
              <a:rPr lang="tr-TR" sz="2800" dirty="0"/>
              <a:t>.</a:t>
            </a:r>
          </a:p>
          <a:p>
            <a:r>
              <a:rPr lang="tr-TR" sz="2800" dirty="0"/>
              <a:t>Bu enzimler daha çok adrenal </a:t>
            </a:r>
            <a:r>
              <a:rPr lang="tr-TR" sz="2800" dirty="0" err="1"/>
              <a:t>medulla</a:t>
            </a:r>
            <a:r>
              <a:rPr lang="tr-TR" sz="2800" dirty="0"/>
              <a:t> ve santral sinir sisteminde yer alır. </a:t>
            </a:r>
            <a:r>
              <a:rPr lang="tr-TR" sz="2800" dirty="0" err="1"/>
              <a:t>Tirozin</a:t>
            </a:r>
            <a:r>
              <a:rPr lang="tr-TR" sz="2800" dirty="0"/>
              <a:t> </a:t>
            </a:r>
            <a:r>
              <a:rPr lang="tr-TR" sz="2800" dirty="0" err="1"/>
              <a:t>hidroksilaz</a:t>
            </a:r>
            <a:r>
              <a:rPr lang="tr-TR" sz="2800" dirty="0"/>
              <a:t> adını alır. </a:t>
            </a:r>
            <a:r>
              <a:rPr lang="tr-TR" sz="2800" dirty="0" err="1"/>
              <a:t>Melanositlerde</a:t>
            </a:r>
            <a:r>
              <a:rPr lang="tr-TR" sz="2800" dirty="0"/>
              <a:t> olursa </a:t>
            </a:r>
            <a:r>
              <a:rPr lang="tr-TR" sz="2800" dirty="0" err="1"/>
              <a:t>tirozinaz</a:t>
            </a:r>
            <a:r>
              <a:rPr lang="tr-TR" sz="2800" dirty="0"/>
              <a:t> adını alır.</a:t>
            </a:r>
          </a:p>
          <a:p>
            <a:pPr>
              <a:buFontTx/>
              <a:buNone/>
            </a:pPr>
            <a:r>
              <a:rPr lang="tr-TR" sz="2800" dirty="0"/>
              <a:t> </a:t>
            </a:r>
          </a:p>
          <a:p>
            <a:endParaRPr lang="tr-T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57148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dirty="0" smtClean="0"/>
              <a:t>Meydana gelen DOPA dan (</a:t>
            </a:r>
            <a:r>
              <a:rPr lang="tr-TR" dirty="0" err="1" smtClean="0"/>
              <a:t>dihidroksi</a:t>
            </a:r>
            <a:r>
              <a:rPr lang="tr-TR" dirty="0" smtClean="0"/>
              <a:t> </a:t>
            </a:r>
            <a:r>
              <a:rPr lang="tr-TR" dirty="0" err="1" smtClean="0"/>
              <a:t>fenilalanin</a:t>
            </a:r>
            <a:r>
              <a:rPr lang="tr-TR" dirty="0" smtClean="0"/>
              <a:t>) </a:t>
            </a:r>
            <a:r>
              <a:rPr lang="tr-TR" dirty="0" err="1" smtClean="0"/>
              <a:t>dopa</a:t>
            </a:r>
            <a:r>
              <a:rPr lang="tr-TR" dirty="0" smtClean="0"/>
              <a:t> </a:t>
            </a:r>
            <a:r>
              <a:rPr lang="tr-TR" dirty="0" err="1" smtClean="0"/>
              <a:t>dekarboksilaz</a:t>
            </a:r>
            <a:r>
              <a:rPr lang="tr-TR" dirty="0" smtClean="0"/>
              <a:t> ile aktif </a:t>
            </a:r>
            <a:r>
              <a:rPr lang="tr-TR" dirty="0" err="1" smtClean="0">
                <a:solidFill>
                  <a:srgbClr val="FF0000"/>
                </a:solidFill>
              </a:rPr>
              <a:t>nörotransmittör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>
                <a:solidFill>
                  <a:srgbClr val="FF0000"/>
                </a:solidFill>
              </a:rPr>
              <a:t>Dopamin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/>
              <a:t>meydana gelir. </a:t>
            </a:r>
            <a:r>
              <a:rPr lang="tr-TR" dirty="0" smtClean="0"/>
              <a:t/>
            </a:r>
            <a:br>
              <a:rPr lang="tr-TR" dirty="0" smtClean="0"/>
            </a:br>
            <a:endParaRPr lang="en-US" dirty="0"/>
          </a:p>
          <a:p>
            <a:pPr>
              <a:lnSpc>
                <a:spcPct val="90000"/>
              </a:lnSpc>
            </a:pPr>
            <a:endParaRPr lang="tr-TR" dirty="0"/>
          </a:p>
          <a:p>
            <a:pPr>
              <a:lnSpc>
                <a:spcPct val="90000"/>
              </a:lnSpc>
            </a:pPr>
            <a:r>
              <a:rPr lang="tr-TR" dirty="0"/>
              <a:t>Bundan sonra sırası ile </a:t>
            </a:r>
            <a:r>
              <a:rPr lang="tr-TR" dirty="0" err="1"/>
              <a:t>norepinefrin</a:t>
            </a:r>
            <a:r>
              <a:rPr lang="tr-TR" dirty="0"/>
              <a:t> (</a:t>
            </a:r>
            <a:r>
              <a:rPr lang="tr-TR" dirty="0" err="1"/>
              <a:t>noradrenalin</a:t>
            </a:r>
            <a:r>
              <a:rPr lang="tr-TR" dirty="0"/>
              <a:t>) ve S-</a:t>
            </a:r>
            <a:r>
              <a:rPr lang="tr-TR" dirty="0" err="1"/>
              <a:t>adenozil</a:t>
            </a:r>
            <a:r>
              <a:rPr lang="tr-TR" dirty="0"/>
              <a:t> </a:t>
            </a:r>
            <a:r>
              <a:rPr lang="tr-TR" dirty="0" err="1"/>
              <a:t>metyonin</a:t>
            </a:r>
            <a:r>
              <a:rPr lang="tr-TR" dirty="0"/>
              <a:t> ile </a:t>
            </a:r>
            <a:r>
              <a:rPr lang="tr-TR" dirty="0" err="1"/>
              <a:t>metillenmiş</a:t>
            </a:r>
            <a:r>
              <a:rPr lang="tr-TR" dirty="0"/>
              <a:t> </a:t>
            </a:r>
            <a:r>
              <a:rPr lang="tr-TR" dirty="0" err="1" smtClean="0"/>
              <a:t>norepinefrin</a:t>
            </a:r>
            <a:r>
              <a:rPr lang="tr-TR" dirty="0" smtClean="0"/>
              <a:t> </a:t>
            </a:r>
            <a:r>
              <a:rPr lang="tr-TR" dirty="0"/>
              <a:t>(adrenalin) meydana gelir. 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  <a:p>
            <a:pPr>
              <a:lnSpc>
                <a:spcPct val="90000"/>
              </a:lnSpc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142900"/>
            <a:ext cx="8229600" cy="692150"/>
          </a:xfrm>
        </p:spPr>
        <p:txBody>
          <a:bodyPr/>
          <a:lstStyle/>
          <a:p>
            <a:r>
              <a:rPr lang="tr-TR" sz="2400" dirty="0" err="1"/>
              <a:t>Triptofan</a:t>
            </a:r>
            <a:r>
              <a:rPr lang="tr-TR" sz="2400" dirty="0"/>
              <a:t> Metabolizması</a:t>
            </a:r>
            <a:endParaRPr lang="en-US" sz="2400" dirty="0"/>
          </a:p>
        </p:txBody>
      </p:sp>
      <p:pic>
        <p:nvPicPr>
          <p:cNvPr id="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571480"/>
            <a:ext cx="5291521" cy="5400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tr-TR" dirty="0" err="1">
                <a:solidFill>
                  <a:srgbClr val="FF0000"/>
                </a:solidFill>
              </a:rPr>
              <a:t>Triptofan</a:t>
            </a:r>
            <a:r>
              <a:rPr lang="tr-TR" dirty="0">
                <a:solidFill>
                  <a:srgbClr val="FF0000"/>
                </a:solidFill>
              </a:rPr>
              <a:t> başlıca </a:t>
            </a:r>
            <a:r>
              <a:rPr lang="tr-TR" dirty="0" err="1">
                <a:solidFill>
                  <a:srgbClr val="FF0000"/>
                </a:solidFill>
              </a:rPr>
              <a:t>kinurenin</a:t>
            </a:r>
            <a:r>
              <a:rPr lang="tr-TR" dirty="0">
                <a:solidFill>
                  <a:srgbClr val="FF0000"/>
                </a:solidFill>
              </a:rPr>
              <a:t> üzerinden </a:t>
            </a:r>
            <a:r>
              <a:rPr lang="tr-TR" dirty="0" err="1" smtClean="0">
                <a:solidFill>
                  <a:srgbClr val="FF0000"/>
                </a:solidFill>
              </a:rPr>
              <a:t>asetoasetil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>
                <a:solidFill>
                  <a:srgbClr val="FF0000"/>
                </a:solidFill>
              </a:rPr>
              <a:t>KoA</a:t>
            </a:r>
            <a:r>
              <a:rPr lang="tr-TR" dirty="0">
                <a:solidFill>
                  <a:srgbClr val="FF0000"/>
                </a:solidFill>
              </a:rPr>
              <a:t> ve </a:t>
            </a:r>
            <a:r>
              <a:rPr lang="tr-TR" dirty="0" err="1">
                <a:solidFill>
                  <a:srgbClr val="FF0000"/>
                </a:solidFill>
              </a:rPr>
              <a:t>nikotinatı</a:t>
            </a:r>
            <a:r>
              <a:rPr lang="tr-TR" dirty="0">
                <a:solidFill>
                  <a:srgbClr val="FF0000"/>
                </a:solidFill>
              </a:rPr>
              <a:t> verir</a:t>
            </a:r>
            <a:r>
              <a:rPr lang="tr-TR" dirty="0"/>
              <a:t>.</a:t>
            </a:r>
          </a:p>
          <a:p>
            <a:pPr>
              <a:lnSpc>
                <a:spcPct val="90000"/>
              </a:lnSpc>
            </a:pPr>
            <a:r>
              <a:rPr lang="tr-TR" dirty="0" err="1"/>
              <a:t>Degredasyonda</a:t>
            </a:r>
            <a:r>
              <a:rPr lang="tr-TR" dirty="0"/>
              <a:t> önce </a:t>
            </a:r>
            <a:r>
              <a:rPr lang="tr-TR" dirty="0" err="1"/>
              <a:t>triptofan</a:t>
            </a:r>
            <a:r>
              <a:rPr lang="tr-TR" dirty="0"/>
              <a:t> </a:t>
            </a:r>
            <a:r>
              <a:rPr lang="tr-TR" dirty="0" err="1"/>
              <a:t>oksigenaz</a:t>
            </a:r>
            <a:r>
              <a:rPr lang="tr-TR" dirty="0"/>
              <a:t> ile   N-</a:t>
            </a:r>
            <a:r>
              <a:rPr lang="tr-TR" dirty="0" err="1"/>
              <a:t>formil</a:t>
            </a:r>
            <a:r>
              <a:rPr lang="tr-TR" dirty="0"/>
              <a:t> </a:t>
            </a:r>
            <a:r>
              <a:rPr lang="tr-TR" dirty="0" err="1"/>
              <a:t>kinurenin</a:t>
            </a:r>
            <a:r>
              <a:rPr lang="tr-TR" dirty="0"/>
              <a:t> meydana gelir. </a:t>
            </a:r>
          </a:p>
          <a:p>
            <a:pPr>
              <a:lnSpc>
                <a:spcPct val="90000"/>
              </a:lnSpc>
            </a:pPr>
            <a:r>
              <a:rPr lang="tr-TR" dirty="0"/>
              <a:t>Sonra </a:t>
            </a:r>
            <a:r>
              <a:rPr lang="tr-TR" dirty="0" err="1"/>
              <a:t>kinurenin</a:t>
            </a:r>
            <a:r>
              <a:rPr lang="tr-TR" dirty="0"/>
              <a:t>, 3 OH </a:t>
            </a:r>
            <a:r>
              <a:rPr lang="tr-TR" dirty="0" err="1"/>
              <a:t>antranilik</a:t>
            </a:r>
            <a:r>
              <a:rPr lang="tr-TR" dirty="0"/>
              <a:t> asit ve bir seri reaksiyonlarla </a:t>
            </a:r>
            <a:r>
              <a:rPr lang="tr-TR" dirty="0" err="1" smtClean="0"/>
              <a:t>asetoasetil</a:t>
            </a:r>
            <a:r>
              <a:rPr lang="tr-TR" dirty="0" smtClean="0"/>
              <a:t> </a:t>
            </a:r>
            <a:r>
              <a:rPr lang="tr-TR" dirty="0" err="1"/>
              <a:t>KoA</a:t>
            </a:r>
            <a:r>
              <a:rPr lang="tr-TR" dirty="0"/>
              <a:t>, diğer taraftan yine 3 OH </a:t>
            </a:r>
            <a:r>
              <a:rPr lang="tr-TR" dirty="0" err="1"/>
              <a:t>antranilat</a:t>
            </a:r>
            <a:r>
              <a:rPr lang="tr-TR" dirty="0"/>
              <a:t> üzerinden </a:t>
            </a:r>
            <a:r>
              <a:rPr lang="tr-TR" dirty="0">
                <a:solidFill>
                  <a:srgbClr val="FF0000"/>
                </a:solidFill>
              </a:rPr>
              <a:t>NAD ve NADP meydana gelir. </a:t>
            </a: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00034" y="-357214"/>
            <a:ext cx="8229600" cy="1143000"/>
          </a:xfrm>
        </p:spPr>
        <p:txBody>
          <a:bodyPr/>
          <a:lstStyle/>
          <a:p>
            <a:r>
              <a:rPr lang="tr-TR" sz="2400" dirty="0" err="1" smtClean="0"/>
              <a:t>Serotonin</a:t>
            </a:r>
            <a:r>
              <a:rPr lang="tr-TR" sz="2400" dirty="0" smtClean="0"/>
              <a:t> ve Melatonin </a:t>
            </a:r>
            <a:r>
              <a:rPr lang="tr-TR" sz="2400" dirty="0" err="1" smtClean="0"/>
              <a:t>triptofan</a:t>
            </a:r>
            <a:r>
              <a:rPr lang="tr-TR" sz="2400" dirty="0" smtClean="0"/>
              <a:t> türevleridir</a:t>
            </a:r>
            <a:endParaRPr lang="tr-TR" sz="2400" dirty="0"/>
          </a:p>
        </p:txBody>
      </p:sp>
      <p:sp>
        <p:nvSpPr>
          <p:cNvPr id="4" name="3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96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642918"/>
            <a:ext cx="7229475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0"/>
            <a:ext cx="8229600" cy="6858000"/>
          </a:xfrm>
        </p:spPr>
        <p:txBody>
          <a:bodyPr/>
          <a:lstStyle/>
          <a:p>
            <a:pPr>
              <a:buNone/>
            </a:pPr>
            <a:r>
              <a:rPr lang="tr-TR" dirty="0" smtClean="0">
                <a:solidFill>
                  <a:srgbClr val="FF0000"/>
                </a:solidFill>
              </a:rPr>
              <a:t>	</a:t>
            </a:r>
            <a:r>
              <a:rPr lang="tr-TR" dirty="0" err="1" smtClean="0"/>
              <a:t>Triptofandan</a:t>
            </a:r>
            <a:r>
              <a:rPr lang="tr-TR" dirty="0" smtClean="0"/>
              <a:t> </a:t>
            </a:r>
            <a:r>
              <a:rPr lang="tr-TR" dirty="0" err="1"/>
              <a:t>dekarboksilasyonla</a:t>
            </a:r>
            <a:r>
              <a:rPr lang="tr-TR" dirty="0"/>
              <a:t> </a:t>
            </a:r>
            <a:r>
              <a:rPr lang="tr-TR" dirty="0" err="1">
                <a:solidFill>
                  <a:srgbClr val="FF0000"/>
                </a:solidFill>
              </a:rPr>
              <a:t>serotonin</a:t>
            </a:r>
            <a:r>
              <a:rPr lang="tr-TR" dirty="0"/>
              <a:t> (5-OH </a:t>
            </a:r>
            <a:r>
              <a:rPr lang="tr-TR" dirty="0" err="1"/>
              <a:t>triptamin</a:t>
            </a:r>
            <a:r>
              <a:rPr lang="tr-TR" dirty="0"/>
              <a:t>) meydana gelir.</a:t>
            </a:r>
          </a:p>
          <a:p>
            <a:endParaRPr lang="tr-TR" dirty="0"/>
          </a:p>
          <a:p>
            <a:pPr>
              <a:buNone/>
            </a:pPr>
            <a:r>
              <a:rPr lang="tr-TR" dirty="0" smtClean="0"/>
              <a:t>	</a:t>
            </a:r>
            <a:r>
              <a:rPr lang="tr-TR" dirty="0" err="1" smtClean="0"/>
              <a:t>Serotonin</a:t>
            </a:r>
            <a:r>
              <a:rPr lang="tr-TR" dirty="0" smtClean="0"/>
              <a:t> </a:t>
            </a:r>
            <a:r>
              <a:rPr lang="tr-TR" dirty="0" err="1"/>
              <a:t>nörotransmisyonda</a:t>
            </a:r>
            <a:r>
              <a:rPr lang="tr-TR" dirty="0"/>
              <a:t> görevlidir. İnce </a:t>
            </a:r>
            <a:r>
              <a:rPr lang="tr-TR" dirty="0" err="1"/>
              <a:t>barsakta</a:t>
            </a:r>
            <a:r>
              <a:rPr lang="tr-TR" dirty="0"/>
              <a:t> sentezlenen </a:t>
            </a:r>
            <a:r>
              <a:rPr lang="tr-TR" dirty="0" err="1"/>
              <a:t>seratonin</a:t>
            </a:r>
            <a:r>
              <a:rPr lang="tr-TR" dirty="0"/>
              <a:t> </a:t>
            </a:r>
            <a:r>
              <a:rPr lang="tr-TR" dirty="0" err="1"/>
              <a:t>intestinal</a:t>
            </a:r>
            <a:r>
              <a:rPr lang="tr-TR" dirty="0"/>
              <a:t> </a:t>
            </a:r>
            <a:r>
              <a:rPr lang="tr-TR" dirty="0" err="1"/>
              <a:t>peristaltizmi</a:t>
            </a:r>
            <a:r>
              <a:rPr lang="tr-TR" dirty="0"/>
              <a:t> </a:t>
            </a:r>
            <a:r>
              <a:rPr lang="tr-TR" dirty="0" err="1"/>
              <a:t>regüle</a:t>
            </a:r>
            <a:r>
              <a:rPr lang="tr-TR" dirty="0"/>
              <a:t> eder. 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Kuvvetli </a:t>
            </a:r>
            <a:r>
              <a:rPr lang="tr-TR" dirty="0" err="1"/>
              <a:t>vazokonstriktördür</a:t>
            </a:r>
            <a:r>
              <a:rPr lang="tr-TR" dirty="0"/>
              <a:t>. Kan basıncını </a:t>
            </a:r>
            <a:r>
              <a:rPr lang="tr-TR" dirty="0" err="1"/>
              <a:t>regüle</a:t>
            </a:r>
            <a:r>
              <a:rPr lang="tr-TR" dirty="0"/>
              <a:t> eder.</a:t>
            </a:r>
          </a:p>
          <a:p>
            <a:pPr>
              <a:buNone/>
            </a:pPr>
            <a:r>
              <a:rPr lang="tr-TR" dirty="0" smtClean="0"/>
              <a:t>	</a:t>
            </a:r>
            <a:r>
              <a:rPr lang="tr-TR" dirty="0" err="1" smtClean="0"/>
              <a:t>Serotonin</a:t>
            </a:r>
            <a:r>
              <a:rPr lang="tr-TR" dirty="0" smtClean="0"/>
              <a:t> </a:t>
            </a:r>
            <a:r>
              <a:rPr lang="tr-TR" dirty="0"/>
              <a:t>aynı zamanda </a:t>
            </a:r>
            <a:r>
              <a:rPr lang="tr-TR" dirty="0" err="1"/>
              <a:t>pineal</a:t>
            </a:r>
            <a:r>
              <a:rPr lang="tr-TR" dirty="0"/>
              <a:t> </a:t>
            </a:r>
            <a:r>
              <a:rPr lang="tr-TR" dirty="0" smtClean="0"/>
              <a:t>bezde </a:t>
            </a:r>
            <a:r>
              <a:rPr lang="tr-TR" dirty="0">
                <a:solidFill>
                  <a:srgbClr val="FF0000"/>
                </a:solidFill>
              </a:rPr>
              <a:t>melatonin</a:t>
            </a:r>
            <a:r>
              <a:rPr lang="tr-TR" dirty="0"/>
              <a:t>e </a:t>
            </a:r>
            <a:r>
              <a:rPr lang="tr-TR" dirty="0" err="1" smtClean="0"/>
              <a:t>prekürsör</a:t>
            </a:r>
            <a:r>
              <a:rPr lang="tr-TR" dirty="0" smtClean="0"/>
              <a:t> </a:t>
            </a:r>
            <a:r>
              <a:rPr lang="tr-TR" dirty="0"/>
              <a:t>teşkil etmek üzere sentezlenir. 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4290"/>
            <a:ext cx="8229600" cy="6310335"/>
          </a:xfrm>
        </p:spPr>
        <p:txBody>
          <a:bodyPr/>
          <a:lstStyle/>
          <a:p>
            <a:r>
              <a:rPr lang="tr-TR" dirty="0" err="1"/>
              <a:t>Pineal</a:t>
            </a:r>
            <a:r>
              <a:rPr lang="tr-TR" dirty="0"/>
              <a:t> bez hayvanlarda karanlık-aydınlık </a:t>
            </a:r>
            <a:r>
              <a:rPr lang="tr-TR" dirty="0" err="1"/>
              <a:t>siklusunu</a:t>
            </a:r>
            <a:r>
              <a:rPr lang="tr-TR" dirty="0"/>
              <a:t> </a:t>
            </a:r>
            <a:r>
              <a:rPr lang="tr-TR" dirty="0" err="1"/>
              <a:t>regüle</a:t>
            </a:r>
            <a:r>
              <a:rPr lang="tr-TR" dirty="0"/>
              <a:t> eder. </a:t>
            </a:r>
            <a:r>
              <a:rPr lang="tr-TR" dirty="0" err="1"/>
              <a:t>Siklusta</a:t>
            </a:r>
            <a:r>
              <a:rPr lang="tr-TR" dirty="0"/>
              <a:t> </a:t>
            </a:r>
            <a:r>
              <a:rPr lang="tr-TR" dirty="0" err="1"/>
              <a:t>seratonin</a:t>
            </a:r>
            <a:r>
              <a:rPr lang="tr-TR" dirty="0"/>
              <a:t> ve melatonin artıp azalır. </a:t>
            </a:r>
          </a:p>
          <a:p>
            <a:r>
              <a:rPr lang="tr-TR" dirty="0" err="1">
                <a:solidFill>
                  <a:srgbClr val="FF0000"/>
                </a:solidFill>
              </a:rPr>
              <a:t>Seratonin</a:t>
            </a:r>
            <a:r>
              <a:rPr lang="tr-TR" dirty="0">
                <a:solidFill>
                  <a:srgbClr val="FF0000"/>
                </a:solidFill>
              </a:rPr>
              <a:t> –melatonin uyku ve uykusuzluk regülatörleridir</a:t>
            </a:r>
            <a:r>
              <a:rPr lang="tr-TR" dirty="0"/>
              <a:t>. </a:t>
            </a:r>
          </a:p>
          <a:p>
            <a:r>
              <a:rPr lang="tr-TR" dirty="0"/>
              <a:t>Melatonin gece sentezlenir. </a:t>
            </a:r>
            <a:r>
              <a:rPr lang="tr-TR" dirty="0" err="1" smtClean="0"/>
              <a:t>Triptofandan</a:t>
            </a:r>
            <a:r>
              <a:rPr lang="tr-TR" dirty="0" smtClean="0"/>
              <a:t> sentezlenen </a:t>
            </a:r>
            <a:r>
              <a:rPr lang="tr-TR" dirty="0" err="1" smtClean="0"/>
              <a:t>nörotransmittördür</a:t>
            </a:r>
            <a:r>
              <a:rPr lang="tr-TR" dirty="0" smtClean="0"/>
              <a:t>.</a:t>
            </a:r>
          </a:p>
          <a:p>
            <a:r>
              <a:rPr lang="tr-TR" dirty="0" err="1" smtClean="0">
                <a:solidFill>
                  <a:srgbClr val="FF0000"/>
                </a:solidFill>
              </a:rPr>
              <a:t>Serotonin</a:t>
            </a:r>
            <a:r>
              <a:rPr lang="tr-TR" dirty="0" smtClean="0">
                <a:solidFill>
                  <a:srgbClr val="FF0000"/>
                </a:solidFill>
              </a:rPr>
              <a:t> ve melatonin uykuyu </a:t>
            </a:r>
            <a:r>
              <a:rPr lang="tr-TR" dirty="0">
                <a:solidFill>
                  <a:srgbClr val="FF0000"/>
                </a:solidFill>
              </a:rPr>
              <a:t>indükler.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06180" name="Text Box 4"/>
          <p:cNvSpPr txBox="1">
            <a:spLocks noChangeArrowheads="1"/>
          </p:cNvSpPr>
          <p:nvPr/>
        </p:nvSpPr>
        <p:spPr bwMode="auto">
          <a:xfrm>
            <a:off x="357158" y="928670"/>
            <a:ext cx="7632700" cy="590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2800" b="1" i="1" dirty="0" err="1">
                <a:latin typeface="+mj-lt"/>
              </a:rPr>
              <a:t>Triptofan</a:t>
            </a:r>
            <a:r>
              <a:rPr lang="tr-TR" sz="2800" b="1" i="1" dirty="0">
                <a:latin typeface="+mj-lt"/>
              </a:rPr>
              <a:t> metabolizması bozukluğu:</a:t>
            </a:r>
          </a:p>
          <a:p>
            <a:pPr>
              <a:buNone/>
            </a:pPr>
            <a:r>
              <a:rPr lang="tr-TR" sz="2800" b="1" dirty="0" smtClean="0">
                <a:latin typeface="+mj-lt"/>
              </a:rPr>
              <a:t/>
            </a:r>
            <a:br>
              <a:rPr lang="tr-TR" sz="2800" b="1" dirty="0" smtClean="0">
                <a:latin typeface="+mj-lt"/>
              </a:rPr>
            </a:br>
            <a:r>
              <a:rPr lang="tr-TR" sz="2800" b="1" i="1" dirty="0" err="1" smtClean="0">
                <a:solidFill>
                  <a:srgbClr val="FF0000"/>
                </a:solidFill>
                <a:latin typeface="+mj-lt"/>
              </a:rPr>
              <a:t>H</a:t>
            </a:r>
            <a:r>
              <a:rPr lang="tr-TR" sz="2800" b="1" dirty="0" err="1" smtClean="0">
                <a:solidFill>
                  <a:srgbClr val="FF0000"/>
                </a:solidFill>
                <a:latin typeface="+mj-lt"/>
              </a:rPr>
              <a:t>artnup</a:t>
            </a:r>
            <a:r>
              <a:rPr lang="tr-TR" sz="2800" b="1" dirty="0" smtClean="0">
                <a:latin typeface="+mj-lt"/>
              </a:rPr>
              <a:t> hastalığı:</a:t>
            </a:r>
            <a:r>
              <a:rPr lang="tr-TR" sz="2800" dirty="0" smtClean="0">
                <a:latin typeface="+mj-lt"/>
              </a:rPr>
              <a:t> </a:t>
            </a:r>
            <a:r>
              <a:rPr lang="tr-TR" sz="2800" dirty="0" err="1" smtClean="0">
                <a:latin typeface="+mj-lt"/>
              </a:rPr>
              <a:t>Triptofanın</a:t>
            </a:r>
            <a:r>
              <a:rPr lang="tr-TR" sz="2800" dirty="0" smtClean="0">
                <a:latin typeface="+mj-lt"/>
              </a:rPr>
              <a:t> ve diğer bazı amino asitlerin </a:t>
            </a:r>
            <a:r>
              <a:rPr lang="tr-TR" sz="2800" dirty="0" err="1" smtClean="0">
                <a:latin typeface="+mj-lt"/>
              </a:rPr>
              <a:t>renal</a:t>
            </a:r>
            <a:r>
              <a:rPr lang="tr-TR" sz="2800" dirty="0" smtClean="0">
                <a:latin typeface="+mj-lt"/>
              </a:rPr>
              <a:t> </a:t>
            </a:r>
            <a:r>
              <a:rPr lang="tr-TR" sz="2800" dirty="0" err="1" smtClean="0">
                <a:latin typeface="+mj-lt"/>
              </a:rPr>
              <a:t>tübüler</a:t>
            </a:r>
            <a:r>
              <a:rPr lang="tr-TR" sz="2800" dirty="0" smtClean="0">
                <a:latin typeface="+mj-lt"/>
              </a:rPr>
              <a:t> ve </a:t>
            </a:r>
            <a:r>
              <a:rPr lang="tr-TR" sz="2800" dirty="0" err="1" smtClean="0">
                <a:latin typeface="+mj-lt"/>
              </a:rPr>
              <a:t>intestinal</a:t>
            </a:r>
            <a:r>
              <a:rPr lang="tr-TR" sz="2800" dirty="0" smtClean="0">
                <a:latin typeface="+mj-lt"/>
              </a:rPr>
              <a:t> taşınmalarındaki kusurlar sonucu ortaya çıkar. </a:t>
            </a:r>
            <a:br>
              <a:rPr lang="tr-TR" sz="2800" dirty="0" smtClean="0">
                <a:latin typeface="+mj-lt"/>
              </a:rPr>
            </a:br>
            <a:r>
              <a:rPr lang="tr-TR" sz="2800" dirty="0" smtClean="0">
                <a:latin typeface="+mj-lt"/>
              </a:rPr>
              <a:t/>
            </a:r>
            <a:br>
              <a:rPr lang="tr-TR" sz="2800" dirty="0" smtClean="0">
                <a:latin typeface="+mj-lt"/>
              </a:rPr>
            </a:br>
            <a:r>
              <a:rPr lang="tr-TR" sz="2800" dirty="0" smtClean="0">
                <a:latin typeface="+mj-lt"/>
              </a:rPr>
              <a:t> Amino </a:t>
            </a:r>
            <a:r>
              <a:rPr lang="tr-TR" sz="2800" dirty="0" err="1" smtClean="0">
                <a:latin typeface="+mj-lt"/>
              </a:rPr>
              <a:t>asidüri</a:t>
            </a:r>
            <a:r>
              <a:rPr lang="tr-TR" sz="2800" dirty="0" smtClean="0">
                <a:latin typeface="+mj-lt"/>
              </a:rPr>
              <a:t>, deride </a:t>
            </a:r>
            <a:r>
              <a:rPr lang="tr-TR" sz="2800" dirty="0" err="1" smtClean="0">
                <a:latin typeface="+mj-lt"/>
              </a:rPr>
              <a:t>fotosensitivite</a:t>
            </a:r>
            <a:r>
              <a:rPr lang="tr-TR" sz="2800" dirty="0" smtClean="0">
                <a:latin typeface="+mj-lt"/>
              </a:rPr>
              <a:t>, aşırı güneşlenme ile </a:t>
            </a:r>
            <a:r>
              <a:rPr lang="tr-TR" sz="2800" dirty="0" err="1" smtClean="0">
                <a:latin typeface="+mj-lt"/>
              </a:rPr>
              <a:t>pellegradakine</a:t>
            </a:r>
            <a:r>
              <a:rPr lang="tr-TR" sz="2800" dirty="0" smtClean="0">
                <a:latin typeface="+mj-lt"/>
              </a:rPr>
              <a:t> benzer deri döküntüleri oluşur.</a:t>
            </a:r>
          </a:p>
          <a:p>
            <a:pPr>
              <a:buNone/>
            </a:pPr>
            <a:r>
              <a:rPr lang="tr-TR" sz="2800" dirty="0" smtClean="0">
                <a:latin typeface="+mj-lt"/>
              </a:rPr>
              <a:t>Nörolojik belirtiler, zeka geriliği de görülür.</a:t>
            </a:r>
          </a:p>
          <a:p>
            <a:endParaRPr lang="tr-TR" dirty="0"/>
          </a:p>
          <a:p>
            <a:pPr>
              <a:buFontTx/>
              <a:buNone/>
            </a:pPr>
            <a:r>
              <a:rPr lang="tr-TR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endParaRPr lang="tr-TR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35729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Karnozin</a:t>
            </a:r>
            <a:r>
              <a:rPr lang="tr-TR" dirty="0" smtClean="0"/>
              <a:t> ve </a:t>
            </a:r>
            <a:r>
              <a:rPr lang="tr-TR" dirty="0" err="1" smtClean="0"/>
              <a:t>anserin</a:t>
            </a:r>
            <a:r>
              <a:rPr lang="tr-TR" dirty="0" smtClean="0"/>
              <a:t> </a:t>
            </a:r>
            <a:r>
              <a:rPr lang="tr-TR" dirty="0" err="1" smtClean="0"/>
              <a:t>dipeptidlerini</a:t>
            </a:r>
            <a:r>
              <a:rPr lang="tr-TR" dirty="0" smtClean="0"/>
              <a:t> oluşturur</a:t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Anserin</a:t>
            </a:r>
            <a:r>
              <a:rPr lang="tr-TR" dirty="0" smtClean="0"/>
              <a:t> hızlı kas kasılmasında</a:t>
            </a:r>
            <a:br>
              <a:rPr lang="tr-TR" dirty="0" smtClean="0"/>
            </a:br>
            <a:r>
              <a:rPr lang="tr-TR" dirty="0" smtClean="0"/>
              <a:t>etkilidir.</a:t>
            </a:r>
            <a:endParaRPr lang="tr-TR" dirty="0"/>
          </a:p>
        </p:txBody>
      </p:sp>
      <p:sp>
        <p:nvSpPr>
          <p:cNvPr id="260100" name="Rectangle 4"/>
          <p:cNvSpPr>
            <a:spLocks noChangeArrowheads="1"/>
          </p:cNvSpPr>
          <p:nvPr/>
        </p:nvSpPr>
        <p:spPr bwMode="auto">
          <a:xfrm>
            <a:off x="1371600" y="404813"/>
            <a:ext cx="77724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tr-TR" sz="4400" b="1" dirty="0" err="1">
                <a:solidFill>
                  <a:schemeClr val="tx2"/>
                </a:solidFill>
              </a:rPr>
              <a:t>Histidinin</a:t>
            </a:r>
            <a:r>
              <a:rPr lang="tr-TR" sz="4400" b="1" dirty="0">
                <a:solidFill>
                  <a:schemeClr val="tx2"/>
                </a:solidFill>
              </a:rPr>
              <a:t> fonksiyonları</a:t>
            </a:r>
          </a:p>
        </p:txBody>
      </p:sp>
      <p:sp>
        <p:nvSpPr>
          <p:cNvPr id="260101" name="Rectangle 5"/>
          <p:cNvSpPr>
            <a:spLocks noChangeArrowheads="1"/>
          </p:cNvSpPr>
          <p:nvPr/>
        </p:nvSpPr>
        <p:spPr bwMode="auto">
          <a:xfrm>
            <a:off x="571472" y="1500174"/>
            <a:ext cx="876935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None/>
            </a:pPr>
            <a:r>
              <a:rPr lang="tr-TR" sz="3200" dirty="0" smtClean="0"/>
              <a:t> </a:t>
            </a:r>
            <a:endParaRPr lang="tr-T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tr-TR" dirty="0"/>
          </a:p>
        </p:txBody>
      </p:sp>
      <p:sp>
        <p:nvSpPr>
          <p:cNvPr id="262148" name="Rectangle 4"/>
          <p:cNvSpPr>
            <a:spLocks noChangeArrowheads="1"/>
          </p:cNvSpPr>
          <p:nvPr/>
        </p:nvSpPr>
        <p:spPr bwMode="auto">
          <a:xfrm>
            <a:off x="539750" y="476250"/>
            <a:ext cx="776922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None/>
            </a:pPr>
            <a:r>
              <a:rPr lang="tr-TR" sz="3200" dirty="0" smtClean="0"/>
              <a:t>	</a:t>
            </a:r>
            <a:r>
              <a:rPr lang="tr-TR" sz="3200" dirty="0" err="1" smtClean="0"/>
              <a:t>Histidin</a:t>
            </a:r>
            <a:r>
              <a:rPr lang="tr-TR" sz="3200" dirty="0"/>
              <a:t>, memeli dokularında </a:t>
            </a:r>
            <a:r>
              <a:rPr lang="tr-TR" sz="3200" b="1" i="1" dirty="0" err="1"/>
              <a:t>histidin</a:t>
            </a:r>
            <a:r>
              <a:rPr lang="tr-TR" sz="3200" b="1" i="1" dirty="0"/>
              <a:t> </a:t>
            </a:r>
            <a:r>
              <a:rPr lang="tr-TR" sz="3200" b="1" i="1" dirty="0" err="1"/>
              <a:t>dekarboksilaz</a:t>
            </a:r>
            <a:r>
              <a:rPr lang="tr-TR" sz="3200" dirty="0"/>
              <a:t> etkisiyle </a:t>
            </a:r>
            <a:r>
              <a:rPr lang="tr-TR" sz="3200" b="1" dirty="0" err="1" smtClean="0">
                <a:solidFill>
                  <a:srgbClr val="FF0000"/>
                </a:solidFill>
              </a:rPr>
              <a:t>histamin</a:t>
            </a:r>
            <a:r>
              <a:rPr lang="tr-TR" sz="3200" dirty="0" smtClean="0"/>
              <a:t> </a:t>
            </a:r>
            <a:r>
              <a:rPr lang="tr-TR" sz="3200" dirty="0"/>
              <a:t>oluşturur. </a:t>
            </a:r>
            <a:r>
              <a:rPr lang="tr-TR" sz="3200" dirty="0" smtClean="0"/>
              <a:t/>
            </a:r>
            <a:br>
              <a:rPr lang="tr-TR" sz="3200" dirty="0" smtClean="0"/>
            </a:br>
            <a:endParaRPr lang="tr-TR" sz="3200" dirty="0"/>
          </a:p>
          <a:p>
            <a:pPr marL="342900" indent="-342900">
              <a:buNone/>
            </a:pPr>
            <a:r>
              <a:rPr lang="tr-TR" sz="3200" dirty="0" smtClean="0"/>
              <a:t>	</a:t>
            </a:r>
            <a:r>
              <a:rPr lang="tr-TR" sz="3200" dirty="0" err="1" smtClean="0"/>
              <a:t>Histamin</a:t>
            </a:r>
            <a:r>
              <a:rPr lang="tr-TR" sz="3200" dirty="0"/>
              <a:t>: </a:t>
            </a:r>
            <a:r>
              <a:rPr lang="tr-TR" sz="3200" dirty="0" err="1"/>
              <a:t>inflamasyon</a:t>
            </a:r>
            <a:r>
              <a:rPr lang="tr-TR" sz="3200" dirty="0"/>
              <a:t>, travma, </a:t>
            </a:r>
            <a:r>
              <a:rPr lang="tr-TR" sz="3200" dirty="0" err="1"/>
              <a:t>allerjik</a:t>
            </a:r>
            <a:r>
              <a:rPr lang="tr-TR" sz="3200" dirty="0"/>
              <a:t> reaksiyonlarda lokal olarak salınan </a:t>
            </a:r>
            <a:r>
              <a:rPr lang="tr-TR" sz="3200" dirty="0" err="1"/>
              <a:t>potent</a:t>
            </a:r>
            <a:r>
              <a:rPr lang="tr-TR" sz="3200" dirty="0"/>
              <a:t> </a:t>
            </a:r>
            <a:r>
              <a:rPr lang="tr-TR" sz="3200" dirty="0" err="1"/>
              <a:t>vazodilatatördür</a:t>
            </a:r>
            <a:r>
              <a:rPr lang="tr-TR" sz="3200" dirty="0"/>
              <a:t>. </a:t>
            </a:r>
            <a:endParaRPr lang="tr-TR" sz="3200" dirty="0" smtClean="0"/>
          </a:p>
          <a:p>
            <a:pPr marL="342900" indent="-342900">
              <a:buNone/>
            </a:pPr>
            <a:r>
              <a:rPr lang="tr-TR" sz="3200" dirty="0" smtClean="0"/>
              <a:t>   </a:t>
            </a:r>
            <a:r>
              <a:rPr lang="tr-TR" sz="3200" dirty="0" err="1" smtClean="0"/>
              <a:t>Vasküler</a:t>
            </a:r>
            <a:r>
              <a:rPr lang="tr-TR" sz="3200" dirty="0" smtClean="0"/>
              <a:t> </a:t>
            </a:r>
            <a:r>
              <a:rPr lang="tr-TR" sz="3200" dirty="0" err="1" smtClean="0"/>
              <a:t>permeabiliteyi</a:t>
            </a:r>
            <a:r>
              <a:rPr lang="tr-TR" sz="3200" dirty="0" smtClean="0"/>
              <a:t> artırır. Düz </a:t>
            </a:r>
            <a:r>
              <a:rPr lang="tr-TR" sz="3200" dirty="0"/>
              <a:t>kası kasar, </a:t>
            </a:r>
            <a:r>
              <a:rPr lang="tr-TR" sz="3200" dirty="0" err="1"/>
              <a:t>HCl</a:t>
            </a:r>
            <a:r>
              <a:rPr lang="tr-TR" sz="3200" dirty="0"/>
              <a:t> ve pepsin </a:t>
            </a:r>
            <a:r>
              <a:rPr lang="tr-TR" sz="3200" dirty="0" err="1"/>
              <a:t>sekresyonunu</a:t>
            </a:r>
            <a:r>
              <a:rPr lang="tr-TR" sz="3200" dirty="0"/>
              <a:t> artırır, kan basıncını düşürür.</a:t>
            </a:r>
            <a:endParaRPr lang="en-US" sz="3200" dirty="0"/>
          </a:p>
          <a:p>
            <a:pPr marL="342900" indent="-342900"/>
            <a:endParaRPr lang="tr-T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endParaRPr lang="en-US" sz="3200" dirty="0"/>
          </a:p>
        </p:txBody>
      </p:sp>
      <p:pic>
        <p:nvPicPr>
          <p:cNvPr id="397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928802"/>
            <a:ext cx="2509848" cy="3353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tr-TR" sz="3600" b="1" dirty="0"/>
              <a:t>Serin, </a:t>
            </a:r>
            <a:r>
              <a:rPr lang="tr-TR" sz="3600" b="1" dirty="0" err="1"/>
              <a:t>Glisin</a:t>
            </a:r>
            <a:r>
              <a:rPr lang="tr-TR" sz="3600" b="1" dirty="0"/>
              <a:t> ve </a:t>
            </a:r>
            <a:r>
              <a:rPr lang="tr-TR" sz="3600" b="1" dirty="0" err="1"/>
              <a:t>Treonin</a:t>
            </a:r>
            <a:endParaRPr lang="en-US" sz="3600" b="1" dirty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142984"/>
            <a:ext cx="8515352" cy="4525963"/>
          </a:xfrm>
        </p:spPr>
        <p:txBody>
          <a:bodyPr/>
          <a:lstStyle/>
          <a:p>
            <a:pPr lvl="4">
              <a:lnSpc>
                <a:spcPct val="80000"/>
              </a:lnSpc>
            </a:pPr>
            <a:r>
              <a:rPr lang="tr-TR" sz="3200" b="1" dirty="0" smtClean="0">
                <a:solidFill>
                  <a:srgbClr val="E13715"/>
                </a:solidFill>
              </a:rPr>
              <a:t>  </a:t>
            </a:r>
            <a:r>
              <a:rPr lang="tr-TR" sz="3600" b="1" dirty="0"/>
              <a:t>Serin</a:t>
            </a:r>
            <a:r>
              <a:rPr lang="tr-TR" sz="2800" b="1" dirty="0">
                <a:solidFill>
                  <a:srgbClr val="E13715"/>
                </a:solidFill>
              </a:rPr>
              <a:t/>
            </a:r>
            <a:br>
              <a:rPr lang="tr-TR" sz="2800" b="1" dirty="0">
                <a:solidFill>
                  <a:srgbClr val="E13715"/>
                </a:solidFill>
              </a:rPr>
            </a:br>
            <a:endParaRPr lang="tr-TR" sz="2800" b="1" dirty="0">
              <a:solidFill>
                <a:srgbClr val="E13715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tr-TR" sz="2400" dirty="0" smtClean="0"/>
              <a:t/>
            </a:r>
            <a:br>
              <a:rPr lang="tr-TR" sz="2400" dirty="0" smtClean="0"/>
            </a:br>
            <a:r>
              <a:rPr lang="tr-TR" sz="2400" dirty="0" err="1" smtClean="0"/>
              <a:t>Fosfolipidlerin</a:t>
            </a:r>
            <a:r>
              <a:rPr lang="tr-TR" sz="2400" dirty="0" smtClean="0"/>
              <a:t> </a:t>
            </a:r>
            <a:r>
              <a:rPr lang="tr-TR" sz="2400" dirty="0"/>
              <a:t>ve </a:t>
            </a:r>
            <a:r>
              <a:rPr lang="tr-TR" sz="2400" dirty="0" err="1"/>
              <a:t>sistein’in</a:t>
            </a:r>
            <a:r>
              <a:rPr lang="tr-TR" sz="2400" dirty="0"/>
              <a:t> sentezi sırasında görevi vardır ve FH</a:t>
            </a:r>
            <a:r>
              <a:rPr lang="tr-TR" sz="2400" baseline="-16000" dirty="0"/>
              <a:t>4</a:t>
            </a:r>
            <a:r>
              <a:rPr lang="tr-TR" sz="2400" dirty="0"/>
              <a:t> </a:t>
            </a:r>
            <a:r>
              <a:rPr lang="tr-TR" sz="2400" dirty="0" err="1"/>
              <a:t>koenzimlerinin</a:t>
            </a:r>
            <a:r>
              <a:rPr lang="tr-TR" sz="2400" dirty="0"/>
              <a:t> havuzunda 1 C ünitelerinin aktivasyonunda rol oynar</a:t>
            </a:r>
            <a:r>
              <a:rPr lang="tr-TR" sz="2400" dirty="0">
                <a:solidFill>
                  <a:srgbClr val="FF0000"/>
                </a:solidFill>
              </a:rPr>
              <a:t>. </a:t>
            </a:r>
          </a:p>
          <a:p>
            <a:pPr>
              <a:lnSpc>
                <a:spcPct val="80000"/>
              </a:lnSpc>
              <a:buNone/>
            </a:pPr>
            <a:r>
              <a:rPr lang="tr-TR" sz="2400" b="1" dirty="0"/>
              <a:t/>
            </a:r>
            <a:br>
              <a:rPr lang="tr-TR" sz="2400" b="1" dirty="0"/>
            </a:br>
            <a:endParaRPr lang="tr-TR" sz="2400" b="1" dirty="0"/>
          </a:p>
        </p:txBody>
      </p:sp>
      <p:sp>
        <p:nvSpPr>
          <p:cNvPr id="6" name="5 Dikdörtgen"/>
          <p:cNvSpPr/>
          <p:nvPr/>
        </p:nvSpPr>
        <p:spPr>
          <a:xfrm>
            <a:off x="571472" y="3929066"/>
            <a:ext cx="22648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tr-TR" sz="3200" b="1" dirty="0" smtClean="0"/>
              <a:t>  </a:t>
            </a:r>
            <a:r>
              <a:rPr lang="tr-TR" sz="3200" b="1" dirty="0" err="1" smtClean="0"/>
              <a:t>Glisin</a:t>
            </a:r>
            <a:endParaRPr lang="tr-TR" sz="3200" dirty="0"/>
          </a:p>
        </p:txBody>
      </p:sp>
      <p:sp>
        <p:nvSpPr>
          <p:cNvPr id="7" name="6 Dikdörtgen"/>
          <p:cNvSpPr/>
          <p:nvPr/>
        </p:nvSpPr>
        <p:spPr>
          <a:xfrm>
            <a:off x="714348" y="457200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  <a:tabLst>
                <a:tab pos="3409950" algn="l"/>
              </a:tabLst>
            </a:pPr>
            <a:r>
              <a:rPr lang="tr-TR" dirty="0" smtClean="0"/>
              <a:t>Protein sentezinden başka </a:t>
            </a:r>
            <a:r>
              <a:rPr lang="tr-TR" dirty="0" err="1" smtClean="0"/>
              <a:t>glutatyon</a:t>
            </a:r>
            <a:r>
              <a:rPr lang="tr-TR" dirty="0" smtClean="0"/>
              <a:t>, pürin nükleotidleri, hem, </a:t>
            </a:r>
            <a:r>
              <a:rPr lang="tr-TR" dirty="0" err="1" smtClean="0"/>
              <a:t>kreatin</a:t>
            </a:r>
            <a:r>
              <a:rPr lang="tr-TR" dirty="0" smtClean="0"/>
              <a:t> ve serin dahil pek çok </a:t>
            </a:r>
            <a:r>
              <a:rPr lang="tr-TR" dirty="0" err="1" smtClean="0"/>
              <a:t>anabolik</a:t>
            </a:r>
            <a:r>
              <a:rPr lang="tr-TR" dirty="0" smtClean="0"/>
              <a:t> reaksiyona ve 1 C havuzuna dahil olur.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315913"/>
            <a:ext cx="8229600" cy="1143001"/>
          </a:xfrm>
        </p:spPr>
        <p:txBody>
          <a:bodyPr/>
          <a:lstStyle/>
          <a:p>
            <a:endParaRPr lang="en-US" sz="4000" b="1" dirty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549275"/>
            <a:ext cx="8229600" cy="6453188"/>
          </a:xfrm>
        </p:spPr>
        <p:txBody>
          <a:bodyPr/>
          <a:lstStyle/>
          <a:p>
            <a:pPr>
              <a:buNone/>
              <a:tabLst>
                <a:tab pos="3409950" algn="l"/>
              </a:tabLst>
            </a:pPr>
            <a:r>
              <a:rPr lang="tr-TR" sz="2800" dirty="0" err="1" smtClean="0"/>
              <a:t>Glisin</a:t>
            </a:r>
            <a:r>
              <a:rPr lang="tr-TR" sz="2800" dirty="0" smtClean="0"/>
              <a:t> </a:t>
            </a:r>
            <a:r>
              <a:rPr lang="tr-TR" sz="2800" dirty="0"/>
              <a:t>ve serin’ in </a:t>
            </a:r>
            <a:r>
              <a:rPr lang="tr-TR" sz="2800" dirty="0" err="1"/>
              <a:t>metabolik</a:t>
            </a:r>
            <a:r>
              <a:rPr lang="tr-TR" sz="2800" dirty="0"/>
              <a:t> </a:t>
            </a:r>
            <a:r>
              <a:rPr lang="tr-TR" sz="2800" dirty="0" err="1" smtClean="0"/>
              <a:t>akibetleri</a:t>
            </a:r>
            <a:r>
              <a:rPr lang="tr-TR" sz="2800" dirty="0"/>
              <a:t> </a:t>
            </a:r>
            <a:r>
              <a:rPr lang="tr-TR" sz="2800" dirty="0" smtClean="0"/>
              <a:t>:</a:t>
            </a:r>
            <a:r>
              <a:rPr lang="tr-TR" sz="2800" dirty="0"/>
              <a:t/>
            </a:r>
            <a:br>
              <a:rPr lang="tr-TR" sz="2800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r>
              <a:rPr lang="tr-TR" dirty="0"/>
              <a:t/>
            </a:r>
            <a:br>
              <a:rPr lang="tr-TR" dirty="0"/>
            </a:br>
            <a:endParaRPr lang="tr-TR" dirty="0"/>
          </a:p>
          <a:p>
            <a:pPr>
              <a:tabLst>
                <a:tab pos="3409950" algn="l"/>
              </a:tabLst>
            </a:pPr>
            <a:r>
              <a:rPr lang="tr-TR" sz="2800" dirty="0" smtClean="0"/>
              <a:t/>
            </a:r>
            <a:br>
              <a:rPr lang="tr-TR" sz="2800" dirty="0" smtClean="0"/>
            </a:br>
            <a:r>
              <a:rPr lang="tr-TR" sz="2800" dirty="0" smtClean="0"/>
              <a:t/>
            </a:r>
            <a:br>
              <a:rPr lang="tr-TR" sz="2800" dirty="0" smtClean="0"/>
            </a:br>
            <a:r>
              <a:rPr lang="tr-TR" sz="2800" dirty="0" err="1" smtClean="0"/>
              <a:t>Glisin</a:t>
            </a:r>
            <a:r>
              <a:rPr lang="tr-TR" sz="2800" dirty="0" smtClean="0"/>
              <a:t> </a:t>
            </a:r>
            <a:r>
              <a:rPr lang="tr-TR" sz="2800" dirty="0"/>
              <a:t>aynı zamanda santral sisteminde inhibitör </a:t>
            </a:r>
            <a:r>
              <a:rPr lang="tr-TR" sz="2800" dirty="0" err="1"/>
              <a:t>nörotransmittördür</a:t>
            </a:r>
            <a:r>
              <a:rPr lang="tr-TR" sz="2800" dirty="0"/>
              <a:t>.</a:t>
            </a:r>
          </a:p>
          <a:p>
            <a:pPr>
              <a:tabLst>
                <a:tab pos="3409950" algn="l"/>
              </a:tabLst>
            </a:pPr>
            <a:endParaRPr lang="en-US" sz="2800" dirty="0"/>
          </a:p>
        </p:txBody>
      </p:sp>
      <p:pic>
        <p:nvPicPr>
          <p:cNvPr id="398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643050"/>
            <a:ext cx="857250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6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" y="42863"/>
            <a:ext cx="8153400" cy="677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6597650"/>
          </a:xfrm>
        </p:spPr>
        <p:txBody>
          <a:bodyPr/>
          <a:lstStyle/>
          <a:p>
            <a:r>
              <a:rPr lang="tr-TR" dirty="0" err="1"/>
              <a:t>Glisin</a:t>
            </a:r>
            <a:r>
              <a:rPr lang="tr-TR" dirty="0"/>
              <a:t> </a:t>
            </a:r>
            <a:r>
              <a:rPr lang="tr-TR" dirty="0" err="1"/>
              <a:t>degredasyonu</a:t>
            </a:r>
            <a:r>
              <a:rPr lang="tr-TR" dirty="0"/>
              <a:t> için ana yolak </a:t>
            </a:r>
            <a:r>
              <a:rPr lang="tr-TR" dirty="0" err="1"/>
              <a:t>mitokondrial</a:t>
            </a:r>
            <a:r>
              <a:rPr lang="tr-TR" dirty="0"/>
              <a:t> </a:t>
            </a:r>
            <a:r>
              <a:rPr lang="tr-TR" dirty="0" err="1"/>
              <a:t>glisin</a:t>
            </a:r>
            <a:r>
              <a:rPr lang="tr-TR" dirty="0"/>
              <a:t> </a:t>
            </a:r>
            <a:r>
              <a:rPr lang="tr-TR" dirty="0" err="1"/>
              <a:t>clevage</a:t>
            </a:r>
            <a:r>
              <a:rPr lang="tr-TR" dirty="0"/>
              <a:t> sistemidir.</a:t>
            </a:r>
          </a:p>
          <a:p>
            <a:r>
              <a:rPr lang="tr-TR" dirty="0"/>
              <a:t>Bu sistemle </a:t>
            </a:r>
            <a:r>
              <a:rPr lang="tr-TR" dirty="0" err="1"/>
              <a:t>glisinden</a:t>
            </a:r>
            <a:r>
              <a:rPr lang="tr-TR" dirty="0"/>
              <a:t> NH</a:t>
            </a:r>
            <a:r>
              <a:rPr lang="tr-TR" baseline="-16000" dirty="0"/>
              <a:t>3</a:t>
            </a:r>
            <a:r>
              <a:rPr lang="tr-TR" dirty="0"/>
              <a:t>, CO</a:t>
            </a:r>
            <a:r>
              <a:rPr lang="tr-TR" baseline="-18000" dirty="0"/>
              <a:t>2</a:t>
            </a:r>
            <a:r>
              <a:rPr lang="tr-TR" dirty="0"/>
              <a:t>, ve N</a:t>
            </a:r>
            <a:r>
              <a:rPr lang="tr-TR" baseline="-18000" dirty="0"/>
              <a:t>5</a:t>
            </a:r>
            <a:r>
              <a:rPr lang="tr-TR" dirty="0"/>
              <a:t> N</a:t>
            </a:r>
            <a:r>
              <a:rPr lang="tr-TR" baseline="-20000" dirty="0"/>
              <a:t>10</a:t>
            </a:r>
            <a:r>
              <a:rPr lang="tr-TR" dirty="0"/>
              <a:t> metilen FH</a:t>
            </a:r>
            <a:r>
              <a:rPr lang="tr-TR" baseline="-18000" dirty="0"/>
              <a:t>4</a:t>
            </a:r>
            <a:r>
              <a:rPr lang="tr-TR" dirty="0"/>
              <a:t> meydana gelir.</a:t>
            </a:r>
          </a:p>
          <a:p>
            <a:r>
              <a:rPr lang="tr-TR" dirty="0"/>
              <a:t>Bu özellikle bitkilerde önemlidir.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981075"/>
          </a:xfrm>
        </p:spPr>
        <p:txBody>
          <a:bodyPr/>
          <a:lstStyle/>
          <a:p>
            <a:r>
              <a:rPr lang="tr-TR" sz="2800" b="1"/>
              <a:t>Kreatin</a:t>
            </a:r>
            <a:r>
              <a:rPr lang="tr-TR" sz="2800"/>
              <a:t/>
            </a:r>
            <a:br>
              <a:rPr lang="tr-TR" sz="2800"/>
            </a:br>
            <a:endParaRPr lang="en-US" sz="280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142984"/>
            <a:ext cx="810101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tr-TR" sz="2800" smtClean="0"/>
              <a:t>Kas kontraksiyonu sırasında enerji glikoliz sırasında oluşan ATP den sağlanır. Ancak kasın kontraksiyonu için gerekli enerji çok daha fazladır.</a:t>
            </a:r>
          </a:p>
          <a:p>
            <a:pPr>
              <a:lnSpc>
                <a:spcPct val="80000"/>
              </a:lnSpc>
            </a:pPr>
            <a:r>
              <a:rPr lang="tr-TR" sz="2800" smtClean="0"/>
              <a:t>Kasta ATP nin 5 katı konsantrasyonda fosfokreatin (kreatin fosfat) vardır. Bu gerekli hallerde çabucak yüksek enerji bağını ADP ye transfer eder.</a:t>
            </a:r>
            <a:endParaRPr lang="en-US" sz="2800" smtClean="0"/>
          </a:p>
          <a:p>
            <a:pPr>
              <a:lnSpc>
                <a:spcPct val="80000"/>
              </a:lnSpc>
            </a:pPr>
            <a:endParaRPr lang="tr-TR" sz="28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3071810"/>
            <a:ext cx="4105275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642910" y="4286256"/>
            <a:ext cx="778674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None/>
            </a:pPr>
            <a:r>
              <a:rPr lang="tr-TR" dirty="0" smtClean="0"/>
              <a:t>Kasın kasılması sonucu hidroliz olan ATP </a:t>
            </a:r>
            <a:r>
              <a:rPr lang="tr-TR" dirty="0" err="1" smtClean="0"/>
              <a:t>nin</a:t>
            </a:r>
            <a:r>
              <a:rPr lang="tr-TR" dirty="0" smtClean="0"/>
              <a:t> terminal P grubu anında </a:t>
            </a:r>
            <a:r>
              <a:rPr lang="tr-TR" dirty="0" err="1" smtClean="0"/>
              <a:t>fosfokreatin</a:t>
            </a:r>
            <a:r>
              <a:rPr lang="tr-TR" dirty="0" smtClean="0"/>
              <a:t> tarafından tamamlanır.</a:t>
            </a:r>
            <a:br>
              <a:rPr lang="tr-TR" dirty="0" smtClean="0"/>
            </a:br>
            <a:endParaRPr lang="tr-TR" dirty="0"/>
          </a:p>
        </p:txBody>
      </p:sp>
      <p:sp>
        <p:nvSpPr>
          <p:cNvPr id="6" name="5 Dikdörtgen"/>
          <p:cNvSpPr/>
          <p:nvPr/>
        </p:nvSpPr>
        <p:spPr>
          <a:xfrm>
            <a:off x="642910" y="5072074"/>
            <a:ext cx="764386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None/>
            </a:pPr>
            <a:r>
              <a:rPr lang="tr-TR" dirty="0" err="1" smtClean="0">
                <a:solidFill>
                  <a:srgbClr val="FF0000"/>
                </a:solidFill>
              </a:rPr>
              <a:t>Kreatin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kasda</a:t>
            </a:r>
            <a:r>
              <a:rPr lang="tr-TR" dirty="0" smtClean="0">
                <a:solidFill>
                  <a:srgbClr val="FF0000"/>
                </a:solidFill>
              </a:rPr>
              <a:t> birikir, </a:t>
            </a:r>
            <a:r>
              <a:rPr lang="tr-TR" dirty="0" err="1" smtClean="0">
                <a:solidFill>
                  <a:srgbClr val="FF0000"/>
                </a:solidFill>
              </a:rPr>
              <a:t>burda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kreatin</a:t>
            </a:r>
            <a:r>
              <a:rPr lang="tr-TR" dirty="0" smtClean="0">
                <a:solidFill>
                  <a:srgbClr val="FF0000"/>
                </a:solidFill>
              </a:rPr>
              <a:t> P a </a:t>
            </a:r>
            <a:r>
              <a:rPr lang="tr-TR" dirty="0" err="1" smtClean="0">
                <a:solidFill>
                  <a:srgbClr val="FF0000"/>
                </a:solidFill>
              </a:rPr>
              <a:t>fosforillenerek</a:t>
            </a:r>
            <a:r>
              <a:rPr lang="tr-TR" dirty="0" smtClean="0">
                <a:solidFill>
                  <a:srgbClr val="FF0000"/>
                </a:solidFill>
              </a:rPr>
              <a:t> yüksek enerji rezervuarı olarak görev yapar</a:t>
            </a:r>
            <a:r>
              <a:rPr lang="tr-TR" dirty="0" smtClean="0"/>
              <a:t>.</a:t>
            </a:r>
            <a:r>
              <a:rPr lang="en-US" dirty="0" smtClean="0"/>
              <a:t> 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Atılan </a:t>
            </a:r>
            <a:r>
              <a:rPr lang="tr-TR" dirty="0" err="1" smtClean="0"/>
              <a:t>kreatin</a:t>
            </a:r>
            <a:r>
              <a:rPr lang="tr-TR" dirty="0" smtClean="0"/>
              <a:t> miktarı kas kütlesi ile doğru orantılıdır.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4"/>
            <a:ext cx="8229600" cy="65246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tr-TR" sz="2400" dirty="0"/>
          </a:p>
          <a:p>
            <a:pPr>
              <a:lnSpc>
                <a:spcPct val="90000"/>
              </a:lnSpc>
            </a:pPr>
            <a:r>
              <a:rPr lang="tr-TR" sz="2800" dirty="0" err="1" smtClean="0"/>
              <a:t>Kreatin</a:t>
            </a:r>
            <a:r>
              <a:rPr lang="tr-TR" sz="2800" dirty="0" smtClean="0"/>
              <a:t> </a:t>
            </a:r>
            <a:r>
              <a:rPr lang="tr-TR" sz="2800" dirty="0"/>
              <a:t>P, </a:t>
            </a:r>
            <a:r>
              <a:rPr lang="tr-TR" sz="2800" dirty="0" err="1"/>
              <a:t>nonenzimatik</a:t>
            </a:r>
            <a:r>
              <a:rPr lang="tr-TR" sz="2800" dirty="0"/>
              <a:t> olarak </a:t>
            </a:r>
            <a:r>
              <a:rPr lang="tr-TR" sz="2800" dirty="0" err="1"/>
              <a:t>kreatinine</a:t>
            </a:r>
            <a:r>
              <a:rPr lang="tr-TR" sz="2800" dirty="0"/>
              <a:t> döner.</a:t>
            </a:r>
          </a:p>
          <a:p>
            <a:pPr>
              <a:lnSpc>
                <a:spcPct val="90000"/>
              </a:lnSpc>
            </a:pPr>
            <a:r>
              <a:rPr lang="tr-TR" sz="2800" dirty="0" err="1"/>
              <a:t>Kreatinin</a:t>
            </a:r>
            <a:r>
              <a:rPr lang="tr-TR" sz="2800" dirty="0"/>
              <a:t> kan akımına salınır ve </a:t>
            </a:r>
            <a:r>
              <a:rPr lang="tr-TR" sz="2800" dirty="0" err="1"/>
              <a:t>renal</a:t>
            </a:r>
            <a:r>
              <a:rPr lang="tr-TR" sz="2800" dirty="0"/>
              <a:t> </a:t>
            </a:r>
            <a:r>
              <a:rPr lang="tr-TR" sz="2800" dirty="0" err="1"/>
              <a:t>filtrasyonla</a:t>
            </a:r>
            <a:r>
              <a:rPr lang="tr-TR" sz="2800" dirty="0"/>
              <a:t> vücuttan uzaklaştırılır</a:t>
            </a:r>
            <a:r>
              <a:rPr lang="tr-TR" sz="28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tr-TR" sz="2800" dirty="0" smtClean="0"/>
              <a:t>Kan </a:t>
            </a:r>
            <a:r>
              <a:rPr lang="tr-TR" sz="2800" dirty="0" err="1" smtClean="0"/>
              <a:t>kreatinin</a:t>
            </a:r>
            <a:r>
              <a:rPr lang="tr-TR" sz="2800" dirty="0" smtClean="0"/>
              <a:t> düzeyleri </a:t>
            </a:r>
            <a:r>
              <a:rPr lang="tr-TR" sz="2800" dirty="0" err="1" smtClean="0"/>
              <a:t>renal</a:t>
            </a:r>
            <a:r>
              <a:rPr lang="tr-TR" sz="2800" dirty="0" smtClean="0"/>
              <a:t> fonksiyonun bir indikatörüdür.</a:t>
            </a:r>
            <a:endParaRPr lang="tr-TR" sz="2800" dirty="0"/>
          </a:p>
          <a:p>
            <a:pPr>
              <a:lnSpc>
                <a:spcPct val="90000"/>
              </a:lnSpc>
            </a:pPr>
            <a:r>
              <a:rPr lang="tr-TR" sz="2800" dirty="0" err="1">
                <a:solidFill>
                  <a:srgbClr val="FF0000"/>
                </a:solidFill>
              </a:rPr>
              <a:t>Kreatinin</a:t>
            </a:r>
            <a:r>
              <a:rPr lang="tr-TR" sz="2800" dirty="0">
                <a:solidFill>
                  <a:srgbClr val="FF0000"/>
                </a:solidFill>
              </a:rPr>
              <a:t> </a:t>
            </a:r>
            <a:r>
              <a:rPr lang="tr-TR" sz="2800" dirty="0" err="1">
                <a:solidFill>
                  <a:srgbClr val="FF0000"/>
                </a:solidFill>
              </a:rPr>
              <a:t>ekskresyonu</a:t>
            </a:r>
            <a:r>
              <a:rPr lang="tr-TR" sz="2800" dirty="0">
                <a:solidFill>
                  <a:srgbClr val="FF0000"/>
                </a:solidFill>
              </a:rPr>
              <a:t> (</a:t>
            </a:r>
            <a:r>
              <a:rPr lang="tr-TR" sz="2800" dirty="0" smtClean="0">
                <a:solidFill>
                  <a:srgbClr val="FF0000"/>
                </a:solidFill>
              </a:rPr>
              <a:t>boşaltım) </a:t>
            </a:r>
            <a:r>
              <a:rPr lang="tr-TR" sz="2800" dirty="0">
                <a:solidFill>
                  <a:srgbClr val="FF0000"/>
                </a:solidFill>
              </a:rPr>
              <a:t>hem kas kütlesi hem de </a:t>
            </a:r>
            <a:r>
              <a:rPr lang="tr-TR" sz="2800" dirty="0" err="1">
                <a:solidFill>
                  <a:srgbClr val="FF0000"/>
                </a:solidFill>
              </a:rPr>
              <a:t>renal</a:t>
            </a:r>
            <a:r>
              <a:rPr lang="tr-TR" sz="2800" dirty="0">
                <a:solidFill>
                  <a:srgbClr val="FF0000"/>
                </a:solidFill>
              </a:rPr>
              <a:t> fonksiyon ölçümü olarak klinikte kullanılır</a:t>
            </a:r>
            <a:r>
              <a:rPr lang="tr-TR" sz="28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tr-TR" sz="2800" dirty="0" err="1" smtClean="0"/>
              <a:t>Müsküler</a:t>
            </a:r>
            <a:r>
              <a:rPr lang="tr-TR" sz="2800" dirty="0" smtClean="0"/>
              <a:t> </a:t>
            </a:r>
            <a:r>
              <a:rPr lang="tr-TR" sz="2800" dirty="0" err="1" smtClean="0"/>
              <a:t>distrofilerde</a:t>
            </a:r>
            <a:r>
              <a:rPr lang="tr-TR" sz="2800" dirty="0" smtClean="0"/>
              <a:t> serum </a:t>
            </a:r>
            <a:r>
              <a:rPr lang="tr-TR" sz="2800" dirty="0" err="1" smtClean="0"/>
              <a:t>kreatin</a:t>
            </a:r>
            <a:r>
              <a:rPr lang="tr-TR" sz="2800" dirty="0" smtClean="0"/>
              <a:t> düzeyi ve </a:t>
            </a:r>
            <a:r>
              <a:rPr lang="tr-TR" sz="2800" dirty="0" err="1" smtClean="0"/>
              <a:t>üriner</a:t>
            </a:r>
            <a:r>
              <a:rPr lang="tr-TR" sz="2800" dirty="0" smtClean="0"/>
              <a:t> </a:t>
            </a:r>
            <a:r>
              <a:rPr lang="tr-TR" sz="2800" dirty="0" err="1" smtClean="0"/>
              <a:t>kreatinin</a:t>
            </a:r>
            <a:r>
              <a:rPr lang="tr-TR" sz="2800" dirty="0" smtClean="0"/>
              <a:t> artar.</a:t>
            </a:r>
          </a:p>
          <a:p>
            <a:pPr>
              <a:lnSpc>
                <a:spcPct val="90000"/>
              </a:lnSpc>
            </a:pPr>
            <a:r>
              <a:rPr lang="tr-TR" sz="2800" dirty="0" err="1" smtClean="0">
                <a:solidFill>
                  <a:srgbClr val="FF0000"/>
                </a:solidFill>
              </a:rPr>
              <a:t>Miyokardial</a:t>
            </a:r>
            <a:r>
              <a:rPr lang="tr-TR" sz="2800" dirty="0" smtClean="0">
                <a:solidFill>
                  <a:srgbClr val="FF0000"/>
                </a:solidFill>
              </a:rPr>
              <a:t> </a:t>
            </a:r>
            <a:r>
              <a:rPr lang="tr-TR" sz="2800" dirty="0" err="1" smtClean="0">
                <a:solidFill>
                  <a:srgbClr val="FF0000"/>
                </a:solidFill>
              </a:rPr>
              <a:t>enfarktüsde</a:t>
            </a:r>
            <a:r>
              <a:rPr lang="tr-TR" sz="2800" dirty="0" smtClean="0">
                <a:solidFill>
                  <a:srgbClr val="FF0000"/>
                </a:solidFill>
              </a:rPr>
              <a:t> </a:t>
            </a:r>
            <a:r>
              <a:rPr lang="tr-TR" sz="2800" dirty="0" err="1" smtClean="0">
                <a:solidFill>
                  <a:srgbClr val="FF0000"/>
                </a:solidFill>
              </a:rPr>
              <a:t>kreatin</a:t>
            </a:r>
            <a:r>
              <a:rPr lang="tr-TR" sz="2800" dirty="0" smtClean="0">
                <a:solidFill>
                  <a:srgbClr val="FF0000"/>
                </a:solidFill>
              </a:rPr>
              <a:t> </a:t>
            </a:r>
            <a:r>
              <a:rPr lang="tr-TR" sz="2800" dirty="0" err="1" smtClean="0">
                <a:solidFill>
                  <a:srgbClr val="FF0000"/>
                </a:solidFill>
              </a:rPr>
              <a:t>kinaz</a:t>
            </a:r>
            <a:r>
              <a:rPr lang="tr-TR" sz="2800" dirty="0" smtClean="0">
                <a:solidFill>
                  <a:srgbClr val="FF0000"/>
                </a:solidFill>
              </a:rPr>
              <a:t> enzimi arttığı için klinik açıdan önemlidir</a:t>
            </a:r>
            <a:r>
              <a:rPr lang="tr-TR" sz="2400" dirty="0" smtClean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8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8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8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8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8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8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8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8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8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579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68313" y="1241425"/>
            <a:ext cx="8229600" cy="5616575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85001" name="Rectangle 9"/>
          <p:cNvSpPr>
            <a:spLocks noChangeArrowheads="1"/>
          </p:cNvSpPr>
          <p:nvPr/>
        </p:nvSpPr>
        <p:spPr bwMode="auto">
          <a:xfrm>
            <a:off x="1857356" y="0"/>
            <a:ext cx="600079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/>
            <a:r>
              <a:rPr lang="tr-TR" sz="1800" u="sng" dirty="0" smtClean="0">
                <a:solidFill>
                  <a:schemeClr val="tx2"/>
                </a:solidFill>
              </a:rPr>
              <a:t>Valin,</a:t>
            </a:r>
            <a:r>
              <a:rPr lang="tr-TR" sz="1800" u="sng" dirty="0" err="1" smtClean="0">
                <a:solidFill>
                  <a:schemeClr val="tx2"/>
                </a:solidFill>
              </a:rPr>
              <a:t>Lösin</a:t>
            </a:r>
            <a:r>
              <a:rPr lang="tr-TR" sz="1800" u="sng" dirty="0">
                <a:solidFill>
                  <a:schemeClr val="tx2"/>
                </a:solidFill>
              </a:rPr>
              <a:t>, </a:t>
            </a:r>
            <a:r>
              <a:rPr lang="tr-TR" sz="1800" u="sng" dirty="0" err="1" smtClean="0">
                <a:solidFill>
                  <a:schemeClr val="tx2"/>
                </a:solidFill>
              </a:rPr>
              <a:t>izolösin</a:t>
            </a:r>
            <a:r>
              <a:rPr lang="tr-TR" sz="1800" u="sng" dirty="0" smtClean="0">
                <a:solidFill>
                  <a:schemeClr val="tx2"/>
                </a:solidFill>
              </a:rPr>
              <a:t> (</a:t>
            </a:r>
            <a:r>
              <a:rPr lang="tr-TR" sz="1800" dirty="0" smtClean="0">
                <a:solidFill>
                  <a:schemeClr val="tx2"/>
                </a:solidFill>
              </a:rPr>
              <a:t>Dallı </a:t>
            </a:r>
            <a:r>
              <a:rPr lang="tr-TR" sz="1800" dirty="0">
                <a:solidFill>
                  <a:schemeClr val="tx2"/>
                </a:solidFill>
              </a:rPr>
              <a:t>zincirli amino </a:t>
            </a:r>
            <a:r>
              <a:rPr lang="tr-TR" sz="1800" dirty="0" smtClean="0">
                <a:solidFill>
                  <a:schemeClr val="tx2"/>
                </a:solidFill>
              </a:rPr>
              <a:t>asitler)</a:t>
            </a:r>
            <a:endParaRPr lang="tr-TR" sz="1800" dirty="0">
              <a:solidFill>
                <a:schemeClr val="tx2"/>
              </a:solidFill>
            </a:endParaRPr>
          </a:p>
        </p:txBody>
      </p:sp>
      <p:pic>
        <p:nvPicPr>
          <p:cNvPr id="399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81000"/>
            <a:ext cx="61341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8602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551612" cy="4229100"/>
          </a:xfrm>
          <a:prstGeom prst="rect">
            <a:avLst/>
          </a:prstGeom>
          <a:noFill/>
        </p:spPr>
      </p:pic>
      <p:sp>
        <p:nvSpPr>
          <p:cNvPr id="4" name="3 Dikdörtgen"/>
          <p:cNvSpPr/>
          <p:nvPr/>
        </p:nvSpPr>
        <p:spPr>
          <a:xfrm>
            <a:off x="285688" y="5583805"/>
            <a:ext cx="8858312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tr-TR" dirty="0" smtClean="0"/>
              <a:t>Katabolizmaları </a:t>
            </a:r>
            <a:r>
              <a:rPr lang="tr-TR" dirty="0" err="1" smtClean="0"/>
              <a:t>kasda</a:t>
            </a:r>
            <a:r>
              <a:rPr lang="tr-TR" dirty="0" smtClean="0"/>
              <a:t> başlar. ATP üretimi </a:t>
            </a:r>
            <a:r>
              <a:rPr lang="tr-TR" dirty="0" err="1" smtClean="0"/>
              <a:t>çin</a:t>
            </a:r>
            <a:r>
              <a:rPr lang="tr-TR" dirty="0" smtClean="0"/>
              <a:t> kullanılabilecek NADH ve FADH</a:t>
            </a:r>
            <a:r>
              <a:rPr lang="tr-TR" baseline="-25000" dirty="0" smtClean="0"/>
              <a:t>2</a:t>
            </a:r>
            <a:r>
              <a:rPr lang="tr-TR" dirty="0" smtClean="0"/>
              <a:t> açığa çıkarır.</a:t>
            </a:r>
          </a:p>
          <a:p>
            <a:pPr marL="342900" indent="-342900"/>
            <a:r>
              <a:rPr lang="tr-TR" b="1" dirty="0" smtClean="0">
                <a:solidFill>
                  <a:srgbClr val="FF0000"/>
                </a:solidFill>
              </a:rPr>
              <a:t>Açlıkta kas tarafından enerji için kullanılırlar</a:t>
            </a:r>
            <a:endParaRPr lang="tr-T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185348" name="Rectangle 4"/>
          <p:cNvSpPr>
            <a:spLocks noChangeArrowheads="1"/>
          </p:cNvSpPr>
          <p:nvPr/>
        </p:nvSpPr>
        <p:spPr bwMode="auto">
          <a:xfrm>
            <a:off x="642910" y="0"/>
            <a:ext cx="7777162" cy="276383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tr-TR" sz="2800" dirty="0" smtClean="0"/>
              <a:t>İlk </a:t>
            </a:r>
            <a:r>
              <a:rPr lang="tr-TR" sz="2800" dirty="0"/>
              <a:t>reaksiyon </a:t>
            </a:r>
            <a:r>
              <a:rPr lang="tr-TR" sz="2800" dirty="0" err="1"/>
              <a:t>transaminasyon</a:t>
            </a:r>
            <a:r>
              <a:rPr lang="tr-TR" sz="2800" dirty="0"/>
              <a:t> kademesidir ve her 3 amino asidin de α -</a:t>
            </a:r>
            <a:r>
              <a:rPr lang="tr-TR" sz="2800" dirty="0" err="1"/>
              <a:t>keto</a:t>
            </a:r>
            <a:r>
              <a:rPr lang="tr-TR" sz="2800" dirty="0"/>
              <a:t> asitleri meydana gelmektedir. </a:t>
            </a:r>
          </a:p>
          <a:p>
            <a:pPr marL="342900" indent="-342900"/>
            <a:r>
              <a:rPr lang="tr-TR" sz="2800" dirty="0" err="1">
                <a:solidFill>
                  <a:srgbClr val="FF0000"/>
                </a:solidFill>
              </a:rPr>
              <a:t>Ketoasitler</a:t>
            </a:r>
            <a:r>
              <a:rPr lang="tr-TR" sz="2800" dirty="0">
                <a:solidFill>
                  <a:srgbClr val="FF0000"/>
                </a:solidFill>
              </a:rPr>
              <a:t> </a:t>
            </a:r>
            <a:r>
              <a:rPr lang="tr-TR" sz="2800" dirty="0" smtClean="0">
                <a:solidFill>
                  <a:srgbClr val="FF0000"/>
                </a:solidFill>
              </a:rPr>
              <a:t>de (dallı </a:t>
            </a:r>
            <a:r>
              <a:rPr lang="tr-TR" sz="2800" dirty="0">
                <a:solidFill>
                  <a:srgbClr val="FF0000"/>
                </a:solidFill>
              </a:rPr>
              <a:t>zincirli) α-</a:t>
            </a:r>
            <a:r>
              <a:rPr lang="tr-TR" sz="2800" dirty="0" err="1">
                <a:solidFill>
                  <a:srgbClr val="FF0000"/>
                </a:solidFill>
              </a:rPr>
              <a:t>keto</a:t>
            </a:r>
            <a:r>
              <a:rPr lang="tr-TR" sz="2800" dirty="0">
                <a:solidFill>
                  <a:srgbClr val="FF0000"/>
                </a:solidFill>
              </a:rPr>
              <a:t> </a:t>
            </a:r>
            <a:r>
              <a:rPr lang="tr-TR" sz="2800" dirty="0" err="1">
                <a:solidFill>
                  <a:srgbClr val="FF0000"/>
                </a:solidFill>
              </a:rPr>
              <a:t>asid</a:t>
            </a:r>
            <a:r>
              <a:rPr lang="tr-TR" sz="2800" dirty="0">
                <a:solidFill>
                  <a:srgbClr val="FF0000"/>
                </a:solidFill>
              </a:rPr>
              <a:t> </a:t>
            </a:r>
            <a:r>
              <a:rPr lang="tr-TR" sz="2800" dirty="0" err="1">
                <a:solidFill>
                  <a:srgbClr val="FF0000"/>
                </a:solidFill>
              </a:rPr>
              <a:t>dehidrogenaz</a:t>
            </a:r>
            <a:r>
              <a:rPr lang="tr-TR" sz="2800" dirty="0">
                <a:solidFill>
                  <a:srgbClr val="FF0000"/>
                </a:solidFill>
              </a:rPr>
              <a:t> </a:t>
            </a:r>
            <a:r>
              <a:rPr lang="tr-TR" sz="2800" dirty="0" smtClean="0">
                <a:solidFill>
                  <a:srgbClr val="FF0000"/>
                </a:solidFill>
              </a:rPr>
              <a:t>enzim kompleksi </a:t>
            </a:r>
            <a:r>
              <a:rPr lang="tr-TR" sz="2800" dirty="0">
                <a:solidFill>
                  <a:srgbClr val="FF0000"/>
                </a:solidFill>
              </a:rPr>
              <a:t>ile </a:t>
            </a:r>
            <a:r>
              <a:rPr lang="tr-TR" sz="2800" dirty="0" err="1">
                <a:solidFill>
                  <a:srgbClr val="FF0000"/>
                </a:solidFill>
              </a:rPr>
              <a:t>dekarboksile</a:t>
            </a:r>
            <a:r>
              <a:rPr lang="tr-TR" sz="2800" dirty="0">
                <a:solidFill>
                  <a:srgbClr val="FF0000"/>
                </a:solidFill>
              </a:rPr>
              <a:t> olurlar</a:t>
            </a:r>
            <a:r>
              <a:rPr lang="tr-TR" sz="2800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8218487" cy="1143000"/>
          </a:xfrm>
        </p:spPr>
        <p:txBody>
          <a:bodyPr/>
          <a:lstStyle/>
          <a:p>
            <a:r>
              <a:rPr lang="tr-TR" sz="3600" dirty="0" smtClean="0"/>
              <a:t/>
            </a:r>
            <a:br>
              <a:rPr lang="tr-TR" sz="3600" dirty="0" smtClean="0"/>
            </a:br>
            <a:r>
              <a:rPr lang="tr-TR" sz="3600" dirty="0" smtClean="0"/>
              <a:t/>
            </a:r>
            <a:br>
              <a:rPr lang="tr-TR" sz="3600" dirty="0" smtClean="0"/>
            </a:br>
            <a:r>
              <a:rPr lang="tr-TR" sz="3600" dirty="0" smtClean="0">
                <a:solidFill>
                  <a:schemeClr val="tx1"/>
                </a:solidFill>
              </a:rPr>
              <a:t>Dallı zincirli </a:t>
            </a:r>
            <a:r>
              <a:rPr lang="tr-TR" sz="3600" dirty="0" err="1" smtClean="0">
                <a:solidFill>
                  <a:schemeClr val="tx1"/>
                </a:solidFill>
              </a:rPr>
              <a:t>keto</a:t>
            </a:r>
            <a:r>
              <a:rPr lang="tr-TR" sz="3600" dirty="0" smtClean="0">
                <a:solidFill>
                  <a:schemeClr val="tx1"/>
                </a:solidFill>
              </a:rPr>
              <a:t> </a:t>
            </a:r>
            <a:r>
              <a:rPr lang="tr-TR" sz="3600" dirty="0" err="1" smtClean="0">
                <a:solidFill>
                  <a:schemeClr val="tx1"/>
                </a:solidFill>
              </a:rPr>
              <a:t>asid</a:t>
            </a:r>
            <a:r>
              <a:rPr lang="tr-TR" sz="3600" dirty="0" smtClean="0">
                <a:solidFill>
                  <a:schemeClr val="tx1"/>
                </a:solidFill>
              </a:rPr>
              <a:t> </a:t>
            </a:r>
            <a:r>
              <a:rPr lang="tr-TR" sz="3600" dirty="0" err="1" smtClean="0">
                <a:solidFill>
                  <a:schemeClr val="tx1"/>
                </a:solidFill>
              </a:rPr>
              <a:t>dehidrogenaz</a:t>
            </a:r>
            <a:r>
              <a:rPr lang="tr-TR" sz="3600" dirty="0" smtClean="0">
                <a:solidFill>
                  <a:schemeClr val="tx1"/>
                </a:solidFill>
              </a:rPr>
              <a:t> kompleksi aktivitesi yetersizliğinde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2000240"/>
            <a:ext cx="8229600" cy="5589587"/>
          </a:xfrm>
        </p:spPr>
        <p:txBody>
          <a:bodyPr/>
          <a:lstStyle/>
          <a:p>
            <a:r>
              <a:rPr lang="tr-TR" dirty="0">
                <a:solidFill>
                  <a:srgbClr val="E13715"/>
                </a:solidFill>
              </a:rPr>
              <a:t>İdrar </a:t>
            </a:r>
            <a:r>
              <a:rPr lang="tr-TR" dirty="0" err="1">
                <a:solidFill>
                  <a:srgbClr val="E13715"/>
                </a:solidFill>
              </a:rPr>
              <a:t>Akçaağacı</a:t>
            </a:r>
            <a:r>
              <a:rPr lang="tr-TR" dirty="0">
                <a:solidFill>
                  <a:srgbClr val="E13715"/>
                </a:solidFill>
              </a:rPr>
              <a:t> şurubu hastalığı</a:t>
            </a:r>
            <a:r>
              <a:rPr lang="tr-TR" dirty="0"/>
              <a:t> (</a:t>
            </a:r>
            <a:r>
              <a:rPr lang="tr-TR" dirty="0" err="1"/>
              <a:t>maple</a:t>
            </a:r>
            <a:r>
              <a:rPr lang="tr-TR" dirty="0"/>
              <a:t> </a:t>
            </a:r>
            <a:r>
              <a:rPr lang="tr-TR" dirty="0" err="1"/>
              <a:t>syrup</a:t>
            </a:r>
            <a:r>
              <a:rPr lang="tr-TR" dirty="0"/>
              <a:t> </a:t>
            </a:r>
            <a:r>
              <a:rPr lang="tr-TR" dirty="0" err="1"/>
              <a:t>urine</a:t>
            </a:r>
            <a:r>
              <a:rPr lang="tr-TR" dirty="0"/>
              <a:t> </a:t>
            </a:r>
            <a:r>
              <a:rPr lang="tr-TR" dirty="0" err="1" smtClean="0"/>
              <a:t>disease</a:t>
            </a:r>
            <a:r>
              <a:rPr lang="tr-TR" dirty="0" smtClean="0"/>
              <a:t>) </a:t>
            </a:r>
            <a:r>
              <a:rPr lang="tr-TR" dirty="0" smtClean="0">
                <a:solidFill>
                  <a:srgbClr val="FF0000"/>
                </a:solidFill>
              </a:rPr>
              <a:t>oluşur.</a:t>
            </a:r>
            <a:r>
              <a:rPr lang="tr-TR" sz="2800" dirty="0" smtClean="0"/>
              <a:t> </a:t>
            </a:r>
            <a:endParaRPr lang="tr-TR" sz="2800" dirty="0"/>
          </a:p>
          <a:p>
            <a:r>
              <a:rPr lang="tr-TR" sz="2800" dirty="0">
                <a:solidFill>
                  <a:srgbClr val="FF0000"/>
                </a:solidFill>
              </a:rPr>
              <a:t>İdrarda dallı zincirli α-</a:t>
            </a:r>
            <a:r>
              <a:rPr lang="tr-TR" sz="2800" dirty="0" err="1">
                <a:solidFill>
                  <a:srgbClr val="FF0000"/>
                </a:solidFill>
              </a:rPr>
              <a:t>keto</a:t>
            </a:r>
            <a:r>
              <a:rPr lang="tr-TR" sz="2800" dirty="0">
                <a:solidFill>
                  <a:srgbClr val="FF0000"/>
                </a:solidFill>
              </a:rPr>
              <a:t> asitler atılır</a:t>
            </a:r>
            <a:r>
              <a:rPr lang="tr-TR" sz="2800" dirty="0"/>
              <a:t>.</a:t>
            </a:r>
          </a:p>
          <a:p>
            <a:r>
              <a:rPr lang="tr-TR" sz="2800" dirty="0"/>
              <a:t>Ölüm oranı yüksektir, yaşayanlarda </a:t>
            </a:r>
            <a:r>
              <a:rPr lang="tr-TR" sz="2800" dirty="0" err="1"/>
              <a:t>mental</a:t>
            </a:r>
            <a:r>
              <a:rPr lang="tr-TR" sz="2800" dirty="0"/>
              <a:t> </a:t>
            </a:r>
            <a:r>
              <a:rPr lang="tr-TR" sz="2800" dirty="0" err="1"/>
              <a:t>retardasyon</a:t>
            </a:r>
            <a:r>
              <a:rPr lang="tr-TR" sz="2800" dirty="0"/>
              <a:t> vardır. </a:t>
            </a:r>
          </a:p>
          <a:p>
            <a:r>
              <a:rPr lang="tr-TR" sz="2800"/>
              <a:t>İdrarlarında </a:t>
            </a:r>
            <a:r>
              <a:rPr lang="tr-TR" sz="2800" smtClean="0"/>
              <a:t>karakteristik akçaağacı</a:t>
            </a:r>
            <a:r>
              <a:rPr lang="tr-TR" sz="2800" dirty="0" smtClean="0"/>
              <a:t> </a:t>
            </a:r>
            <a:r>
              <a:rPr lang="tr-TR" sz="2800" dirty="0"/>
              <a:t>şurubu </a:t>
            </a:r>
            <a:r>
              <a:rPr lang="tr-TR" sz="2800" dirty="0" smtClean="0"/>
              <a:t>kokusu vardır.</a:t>
            </a:r>
            <a:endParaRPr lang="tr-TR" sz="2800" u="sng" dirty="0"/>
          </a:p>
          <a:p>
            <a:endParaRPr lang="tr-TR" sz="2800" u="sng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-315913"/>
            <a:ext cx="8229600" cy="1143001"/>
          </a:xfrm>
        </p:spPr>
        <p:txBody>
          <a:bodyPr/>
          <a:lstStyle/>
          <a:p>
            <a:r>
              <a:rPr lang="tr-TR" sz="4000" b="1" dirty="0"/>
              <a:t/>
            </a:r>
            <a:br>
              <a:rPr lang="tr-TR" sz="4000" b="1" dirty="0"/>
            </a:br>
            <a:r>
              <a:rPr lang="tr-TR" sz="4000" b="1" dirty="0"/>
              <a:t>    </a:t>
            </a:r>
            <a:r>
              <a:rPr lang="tr-TR" sz="3600" b="1" dirty="0" err="1"/>
              <a:t>Lizin</a:t>
            </a:r>
            <a:r>
              <a:rPr lang="tr-TR" sz="3600" b="1" dirty="0"/>
              <a:t/>
            </a:r>
            <a:br>
              <a:rPr lang="tr-TR" sz="3600" b="1" dirty="0"/>
            </a:br>
            <a:endParaRPr lang="en-US" sz="3600" b="1" dirty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endParaRPr lang="tr-TR" sz="4000"/>
          </a:p>
          <a:p>
            <a:endParaRPr lang="tr-TR" sz="4000"/>
          </a:p>
          <a:p>
            <a:endParaRPr lang="tr-TR" sz="4000"/>
          </a:p>
          <a:p>
            <a:endParaRPr lang="tr-TR" sz="4000"/>
          </a:p>
          <a:p>
            <a:endParaRPr lang="tr-TR" sz="4000"/>
          </a:p>
          <a:p>
            <a:endParaRPr lang="tr-TR" sz="4000"/>
          </a:p>
          <a:p>
            <a:endParaRPr lang="tr-TR" sz="4000"/>
          </a:p>
        </p:txBody>
      </p:sp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0" y="692150"/>
            <a:ext cx="10541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FontTx/>
              <a:buNone/>
            </a:pPr>
            <a:r>
              <a:rPr lang="tr-TR" sz="2800" dirty="0"/>
              <a:t>    </a:t>
            </a:r>
            <a:r>
              <a:rPr lang="tr-TR" sz="2800" dirty="0" err="1"/>
              <a:t>Lizin</a:t>
            </a:r>
            <a:r>
              <a:rPr lang="tr-TR" sz="2800" dirty="0"/>
              <a:t>, özellikle hayvansal kaynaklı proteinlerde bulunur.          </a:t>
            </a:r>
            <a:r>
              <a:rPr lang="tr-TR" sz="2800" dirty="0" err="1">
                <a:solidFill>
                  <a:srgbClr val="FF0000"/>
                </a:solidFill>
              </a:rPr>
              <a:t>Hidroksilizin</a:t>
            </a:r>
            <a:r>
              <a:rPr lang="tr-TR" sz="2800" dirty="0">
                <a:solidFill>
                  <a:srgbClr val="FF0000"/>
                </a:solidFill>
              </a:rPr>
              <a:t> </a:t>
            </a:r>
            <a:r>
              <a:rPr lang="tr-TR" sz="2800" dirty="0" err="1">
                <a:solidFill>
                  <a:srgbClr val="FF0000"/>
                </a:solidFill>
              </a:rPr>
              <a:t>kollajen</a:t>
            </a:r>
            <a:r>
              <a:rPr lang="tr-TR" sz="2800" dirty="0">
                <a:solidFill>
                  <a:srgbClr val="FF0000"/>
                </a:solidFill>
              </a:rPr>
              <a:t> oluşumunda önemlidir</a:t>
            </a:r>
            <a:r>
              <a:rPr lang="tr-TR" sz="28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15351</TotalTime>
  <Words>1349</Words>
  <Application>Microsoft Office PowerPoint</Application>
  <PresentationFormat>Ekran Gösterisi (4:3)</PresentationFormat>
  <Paragraphs>193</Paragraphs>
  <Slides>61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Katıştırılmış OLE Hizmet Programları</vt:lpstr>
      </vt:variant>
      <vt:variant>
        <vt:i4>1</vt:i4>
      </vt:variant>
      <vt:variant>
        <vt:lpstr>Slayt Başlıkları</vt:lpstr>
      </vt:variant>
      <vt:variant>
        <vt:i4>61</vt:i4>
      </vt:variant>
    </vt:vector>
  </HeadingPairs>
  <TitlesOfParts>
    <vt:vector size="63" baseType="lpstr">
      <vt:lpstr>Default Design</vt:lpstr>
      <vt:lpstr>Bitmap Image</vt:lpstr>
      <vt:lpstr>Amino Asit Metabolizması </vt:lpstr>
      <vt:lpstr> Esansiyel amino asitler</vt:lpstr>
      <vt:lpstr>Slayt 3</vt:lpstr>
      <vt:lpstr>Slayt 4</vt:lpstr>
      <vt:lpstr>Slayt 5</vt:lpstr>
      <vt:lpstr>Glikojenik amino asitler</vt:lpstr>
      <vt:lpstr>Slayt 7</vt:lpstr>
      <vt:lpstr>Slayt 8</vt:lpstr>
      <vt:lpstr>Glutamat, Glutamin Aspartat, Asparagin ve Alanin  </vt:lpstr>
      <vt:lpstr>Glutamat biyosentezi</vt:lpstr>
      <vt:lpstr>Transamidasyon reaksiyonunda glutamat sentazla da sentezlenir        Glutamat; transamidasyon, transaminasyon ve ters yönde gelişen oksidatif deaminasyon ile sentezlenmektedir.      </vt:lpstr>
      <vt:lpstr>Glutamin sentezi</vt:lpstr>
      <vt:lpstr>Slayt 13</vt:lpstr>
      <vt:lpstr>  </vt:lpstr>
      <vt:lpstr>Glutamik asit</vt:lpstr>
      <vt:lpstr>Glutamin</vt:lpstr>
      <vt:lpstr>Asparagin (Asparajin)</vt:lpstr>
      <vt:lpstr>Alanin</vt:lpstr>
      <vt:lpstr>Slayt 19</vt:lpstr>
      <vt:lpstr>Slayt 20</vt:lpstr>
      <vt:lpstr>Slayt 21</vt:lpstr>
      <vt:lpstr>S içeren amino asitlerin metabolizması  </vt:lpstr>
      <vt:lpstr>Sistein biyosentezi</vt:lpstr>
      <vt:lpstr>Slayt 24</vt:lpstr>
      <vt:lpstr>Slayt 25</vt:lpstr>
      <vt:lpstr>Slayt 26</vt:lpstr>
      <vt:lpstr>Slayt 27</vt:lpstr>
      <vt:lpstr>Slayt 28</vt:lpstr>
      <vt:lpstr>Fenilalanin ve tirozinin fonksiyonları</vt:lpstr>
      <vt:lpstr>Slayt 30</vt:lpstr>
      <vt:lpstr>Slayt 31</vt:lpstr>
      <vt:lpstr>Slayt 32</vt:lpstr>
      <vt:lpstr>Slayt 33</vt:lpstr>
      <vt:lpstr>Slayt 34</vt:lpstr>
      <vt:lpstr>Slayt 35</vt:lpstr>
      <vt:lpstr>Albinizm</vt:lpstr>
      <vt:lpstr>Tirozin amino asitinden katekolaminlerin sentezi</vt:lpstr>
      <vt:lpstr>Tirozin amino asitinden katekolaminlerin sentezi</vt:lpstr>
      <vt:lpstr>Slayt 39</vt:lpstr>
      <vt:lpstr>Slayt 40</vt:lpstr>
      <vt:lpstr>Triptofan Metabolizması</vt:lpstr>
      <vt:lpstr>Slayt 42</vt:lpstr>
      <vt:lpstr>Serotonin ve Melatonin triptofan türevleridir</vt:lpstr>
      <vt:lpstr>Slayt 44</vt:lpstr>
      <vt:lpstr>Slayt 45</vt:lpstr>
      <vt:lpstr>Slayt 46</vt:lpstr>
      <vt:lpstr>Slayt 47</vt:lpstr>
      <vt:lpstr>Slayt 48</vt:lpstr>
      <vt:lpstr>Slayt 49</vt:lpstr>
      <vt:lpstr>Serin, Glisin ve Treonin</vt:lpstr>
      <vt:lpstr>Slayt 51</vt:lpstr>
      <vt:lpstr>Slayt 52</vt:lpstr>
      <vt:lpstr>Slayt 53</vt:lpstr>
      <vt:lpstr>Kreatin </vt:lpstr>
      <vt:lpstr>Slayt 55</vt:lpstr>
      <vt:lpstr>Slayt 56</vt:lpstr>
      <vt:lpstr>Slayt 57</vt:lpstr>
      <vt:lpstr>Slayt 58</vt:lpstr>
      <vt:lpstr>Slayt 59</vt:lpstr>
      <vt:lpstr>  Dallı zincirli keto asid dehidrogenaz kompleksi aktivitesi yetersizliğinde</vt:lpstr>
      <vt:lpstr>     Lizin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Amino Asitlerin Biyosentez ve Degredasyonları</dc:title>
  <dc:creator>ankara</dc:creator>
  <cp:lastModifiedBy>bilgehand</cp:lastModifiedBy>
  <cp:revision>1241</cp:revision>
  <dcterms:created xsi:type="dcterms:W3CDTF">2008-06-16T10:38:24Z</dcterms:created>
  <dcterms:modified xsi:type="dcterms:W3CDTF">2018-02-01T14:28:51Z</dcterms:modified>
</cp:coreProperties>
</file>