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3" d="100"/>
          <a:sy n="73" d="100"/>
        </p:scale>
        <p:origin x="5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24F076-4C5D-4CDE-9AB8-F4A28C13E5AF}" type="datetimeFigureOut">
              <a:rPr lang="tr-TR" smtClean="0"/>
              <a:t>10.09.2020</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68DB9F-455F-4AEB-9021-50595477B7E6}" type="slidenum">
              <a:rPr lang="tr-TR" smtClean="0"/>
              <a:t>‹#›</a:t>
            </a:fld>
            <a:endParaRPr lang="tr-TR"/>
          </a:p>
        </p:txBody>
      </p:sp>
    </p:spTree>
    <p:extLst>
      <p:ext uri="{BB962C8B-B14F-4D97-AF65-F5344CB8AC3E}">
        <p14:creationId xmlns:p14="http://schemas.microsoft.com/office/powerpoint/2010/main" val="952434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1D3117A7-4AC8-41D4-8603-D5B258B0BCDD}" type="datetimeFigureOut">
              <a:rPr lang="tr-TR" smtClean="0"/>
              <a:t>10.09.2020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06B2EA4E-C8EA-4755-BC2A-D436E54E23D7}" type="slidenum">
              <a:rPr lang="tr-TR" smtClean="0"/>
              <a:t>‹#›</a:t>
            </a:fld>
            <a:endParaRPr lang="tr-TR"/>
          </a:p>
        </p:txBody>
      </p:sp>
    </p:spTree>
    <p:extLst>
      <p:ext uri="{BB962C8B-B14F-4D97-AF65-F5344CB8AC3E}">
        <p14:creationId xmlns:p14="http://schemas.microsoft.com/office/powerpoint/2010/main" val="1496698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1D3117A7-4AC8-41D4-8603-D5B258B0BCDD}" type="datetimeFigureOut">
              <a:rPr lang="tr-TR" smtClean="0"/>
              <a:t>10.09.2020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1146549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tr-TR" smtClean="0"/>
              <a:t>Asıl başlık stili için tıklatın</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a:xfrm>
            <a:off x="8593667" y="6272784"/>
            <a:ext cx="2644309" cy="365125"/>
          </a:xfrm>
        </p:spPr>
        <p:txBody>
          <a:bodyPr/>
          <a:lstStyle/>
          <a:p>
            <a:fld id="{1D3117A7-4AC8-41D4-8603-D5B258B0BCDD}" type="datetimeFigureOut">
              <a:rPr lang="tr-TR" smtClean="0"/>
              <a:t>10.09.2020</a:t>
            </a:fld>
            <a:endParaRPr lang="tr-TR"/>
          </a:p>
        </p:txBody>
      </p:sp>
      <p:sp>
        <p:nvSpPr>
          <p:cNvPr id="5" name="Footer Placeholder 4"/>
          <p:cNvSpPr>
            <a:spLocks noGrp="1"/>
          </p:cNvSpPr>
          <p:nvPr>
            <p:ph type="ftr" sz="quarter" idx="11"/>
          </p:nvPr>
        </p:nvSpPr>
        <p:spPr>
          <a:xfrm>
            <a:off x="2182708" y="6272784"/>
            <a:ext cx="6327648" cy="365125"/>
          </a:xfrm>
        </p:spPr>
        <p:txBody>
          <a:bodyPr/>
          <a:lstStyle/>
          <a:p>
            <a:endParaRPr lang="tr-TR"/>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06B2EA4E-C8EA-4755-BC2A-D436E54E23D7}" type="slidenum">
              <a:rPr lang="tr-TR" smtClean="0"/>
              <a:t>‹#›</a:t>
            </a:fld>
            <a:endParaRPr lang="tr-TR"/>
          </a:p>
        </p:txBody>
      </p:sp>
    </p:spTree>
    <p:extLst>
      <p:ext uri="{BB962C8B-B14F-4D97-AF65-F5344CB8AC3E}">
        <p14:creationId xmlns:p14="http://schemas.microsoft.com/office/powerpoint/2010/main" val="2224679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1D3117A7-4AC8-41D4-8603-D5B258B0BCDD}" type="datetimeFigureOut">
              <a:rPr lang="tr-TR" smtClean="0"/>
              <a:t>10.09.2020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1189752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1D3117A7-4AC8-41D4-8603-D5B258B0BCDD}" type="datetimeFigureOut">
              <a:rPr lang="tr-TR" smtClean="0"/>
              <a:t>10.09.2020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1985488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1D3117A7-4AC8-41D4-8603-D5B258B0BCDD}" type="datetimeFigureOut">
              <a:rPr lang="tr-TR" smtClean="0"/>
              <a:t>10.09.2020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1704239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3117A7-4AC8-41D4-8603-D5B258B0BCDD}" type="datetimeFigureOut">
              <a:rPr lang="tr-TR" smtClean="0"/>
              <a:t>10.09.2020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1786616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tr-TR" smtClean="0"/>
              <a:t>Asıl başlık stili için tıklatın</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1D3117A7-4AC8-41D4-8603-D5B258B0BCDD}" type="datetimeFigureOut">
              <a:rPr lang="tr-TR" smtClean="0"/>
              <a:t>10.09.2020</a:t>
            </a:fld>
            <a:endParaRPr lang="tr-TR"/>
          </a:p>
        </p:txBody>
      </p:sp>
      <p:sp>
        <p:nvSpPr>
          <p:cNvPr id="6" name="Footer Placeholder 5"/>
          <p:cNvSpPr>
            <a:spLocks noGrp="1"/>
          </p:cNvSpPr>
          <p:nvPr>
            <p:ph type="ftr" sz="quarter" idx="11"/>
          </p:nvPr>
        </p:nvSpPr>
        <p:spPr/>
        <p:txBody>
          <a:bodyPr/>
          <a:lstStyle/>
          <a:p>
            <a:endParaRPr lang="tr-TR"/>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4289252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1D3117A7-4AC8-41D4-8603-D5B258B0BCDD}" type="datetimeFigureOut">
              <a:rPr lang="tr-TR" smtClean="0"/>
              <a:t>10.09.2020</a:t>
            </a:fld>
            <a:endParaRPr lang="tr-TR"/>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4184936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1D3117A7-4AC8-41D4-8603-D5B258B0BCDD}" type="datetimeFigureOut">
              <a:rPr lang="tr-TR" smtClean="0"/>
              <a:t>10.09.2020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3004780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1D3117A7-4AC8-41D4-8603-D5B258B0BCDD}" type="datetimeFigureOut">
              <a:rPr lang="tr-TR" smtClean="0"/>
              <a:t>10.09.2020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6B2EA4E-C8EA-4755-BC2A-D436E54E23D7}" type="slidenum">
              <a:rPr lang="tr-TR" smtClean="0"/>
              <a:t>‹#›</a:t>
            </a:fld>
            <a:endParaRPr lang="tr-TR"/>
          </a:p>
        </p:txBody>
      </p:sp>
    </p:spTree>
    <p:extLst>
      <p:ext uri="{BB962C8B-B14F-4D97-AF65-F5344CB8AC3E}">
        <p14:creationId xmlns:p14="http://schemas.microsoft.com/office/powerpoint/2010/main" val="666639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1D3117A7-4AC8-41D4-8603-D5B258B0BCDD}" type="datetimeFigureOut">
              <a:rPr lang="tr-TR" smtClean="0"/>
              <a:t>10.09.2020</a:t>
            </a:fld>
            <a:endParaRPr lang="tr-TR"/>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tr-TR"/>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06B2EA4E-C8EA-4755-BC2A-D436E54E23D7}" type="slidenum">
              <a:rPr lang="tr-TR" smtClean="0"/>
              <a:t>‹#›</a:t>
            </a:fld>
            <a:endParaRPr lang="tr-TR"/>
          </a:p>
        </p:txBody>
      </p:sp>
    </p:spTree>
    <p:extLst>
      <p:ext uri="{BB962C8B-B14F-4D97-AF65-F5344CB8AC3E}">
        <p14:creationId xmlns:p14="http://schemas.microsoft.com/office/powerpoint/2010/main" val="3262726758"/>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r>
              <a:rPr lang="tr-TR" dirty="0" smtClean="0"/>
              <a:t>DESCARTES</a:t>
            </a:r>
            <a:endParaRPr lang="tr-TR" dirty="0"/>
          </a:p>
        </p:txBody>
      </p:sp>
    </p:spTree>
    <p:extLst>
      <p:ext uri="{BB962C8B-B14F-4D97-AF65-F5344CB8AC3E}">
        <p14:creationId xmlns:p14="http://schemas.microsoft.com/office/powerpoint/2010/main" val="2073380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r>
              <a:rPr lang="tr-TR" sz="2400" dirty="0" smtClean="0"/>
              <a:t>Hayatının çoğunu Hollanda’da geçirmiştir. </a:t>
            </a:r>
          </a:p>
          <a:p>
            <a:r>
              <a:rPr lang="tr-TR" sz="2400" dirty="0" smtClean="0"/>
              <a:t>Kartezyen felsefenin kurucusu olarak kabul edilir. </a:t>
            </a:r>
          </a:p>
          <a:p>
            <a:endParaRPr lang="tr-TR" sz="2400" dirty="0"/>
          </a:p>
        </p:txBody>
      </p:sp>
    </p:spTree>
    <p:extLst>
      <p:ext uri="{BB962C8B-B14F-4D97-AF65-F5344CB8AC3E}">
        <p14:creationId xmlns:p14="http://schemas.microsoft.com/office/powerpoint/2010/main" val="1922834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r>
              <a:rPr lang="tr-TR" dirty="0" smtClean="0"/>
              <a:t>Descartes için maddi tözün davranışını ve dolayısıyla evrendeki bütün fiziki süreçleri açıklayan yasalar, elbette hareket yasalarıdır. Ona göre, evrenin her yerine yayılmış olan maddenin sahip olduğu yegâne özellikler basit mekanik özellikler olup, evrendeki bütün doğal süreçler üç temel ve basit mekanik yasasının sonucu olarak ortaya çıkar. Bu üç yasa da sırasıyla eylemsizlik, düzgün doğrusal hareket ve hareketin korunumu yasalarıdır. </a:t>
            </a:r>
            <a:r>
              <a:rPr lang="tr-TR" dirty="0" smtClean="0"/>
              <a:t>( Ahmet Cevizci, Say Yayınevi, 2009, s.280.)</a:t>
            </a:r>
            <a:endParaRPr lang="tr-TR" dirty="0"/>
          </a:p>
        </p:txBody>
      </p:sp>
    </p:spTree>
    <p:extLst>
      <p:ext uri="{BB962C8B-B14F-4D97-AF65-F5344CB8AC3E}">
        <p14:creationId xmlns:p14="http://schemas.microsoft.com/office/powerpoint/2010/main" val="2849358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5137" y="1711234"/>
            <a:ext cx="10515600" cy="3851774"/>
          </a:xfrm>
        </p:spPr>
        <p:txBody>
          <a:bodyPr>
            <a:normAutofit/>
          </a:bodyPr>
          <a:lstStyle/>
          <a:p>
            <a:r>
              <a:rPr lang="tr-TR" sz="2400" dirty="0"/>
              <a:t>Descartes doğru bilgiye ya da hakikate erişmeye uygun bir araç olarak aklı bütün insanlarda eşit hale getirirken, bütünüyle farklı bu iki vukuftan iyi bir sentez çıkardı. O, görüş farklılıkları ve yanlışların entelektüel güçlerimizi doğru ve yerinde kullanmamıza imkân verecek iyi bir yönteme sahip olmamamızın, bu güçleri geliştirme fırsatı bulamamamızın bir sonucu olduğu kabulünde bulundu. Doğru yöntemin bu eksiği gidereceğini ve dolayısıyla eğitimin bütün insanları aydınlanmış ve sorumlu yurttaşlar haline getireceğini düşündü</a:t>
            </a:r>
            <a:r>
              <a:rPr lang="tr-TR" sz="2400" dirty="0" smtClean="0"/>
              <a:t>.            </a:t>
            </a:r>
            <a:r>
              <a:rPr lang="tr-TR" sz="2400" dirty="0"/>
              <a:t>( Ahmet Cevizci, Say Yayınevi, 2009, </a:t>
            </a:r>
            <a:r>
              <a:rPr lang="tr-TR" sz="2400" dirty="0" smtClean="0"/>
              <a:t>s.283.)</a:t>
            </a:r>
            <a:endParaRPr lang="tr-TR" sz="2400" dirty="0"/>
          </a:p>
          <a:p>
            <a:endParaRPr lang="tr-TR" sz="2400" dirty="0"/>
          </a:p>
        </p:txBody>
      </p:sp>
    </p:spTree>
    <p:extLst>
      <p:ext uri="{BB962C8B-B14F-4D97-AF65-F5344CB8AC3E}">
        <p14:creationId xmlns:p14="http://schemas.microsoft.com/office/powerpoint/2010/main" val="934142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300446"/>
            <a:ext cx="10515600" cy="5876517"/>
          </a:xfrm>
        </p:spPr>
        <p:txBody>
          <a:bodyPr>
            <a:normAutofit fontScale="92500" lnSpcReduction="10000"/>
          </a:bodyPr>
          <a:lstStyle/>
          <a:p>
            <a:r>
              <a:rPr lang="tr-TR" sz="2400" dirty="0"/>
              <a:t>Bir, aklımızın temel yapısını, sahip olduğumuz entelektüel güçleri ortaya koymak; iki, bu güçleri, onlara gereği gibi yol gösterecek kurallarla ya da yöntemle teçhiz etmek. Bir 17. yüzyıl rasyonalist filozofu ve de analitik geometrinin kurucusu olarak Descartes, her ikisi için de matematiğe başvurur. Çünkü o, matematiğin birtakım temel özelliklerinden çok etkilenmiştir. Bu çerçeve içinde, matematikte onu en fazla etkileyen şey matematiğin yöntemsel ve kavramsal bakımdan sergilediği açıklık ve dakiklik, matematiksel kanıtlamaların kesinliği ile matematikteki </a:t>
            </a:r>
            <a:r>
              <a:rPr lang="tr-TR" sz="2400" dirty="0" smtClean="0"/>
              <a:t>akıl yürütmeden </a:t>
            </a:r>
            <a:r>
              <a:rPr lang="tr-TR" sz="2400" dirty="0"/>
              <a:t>sağlamlığı ve </a:t>
            </a:r>
            <a:r>
              <a:rPr lang="tr-TR" sz="2400" dirty="0" err="1"/>
              <a:t>pekinliği</a:t>
            </a:r>
            <a:r>
              <a:rPr lang="tr-TR" sz="2400" dirty="0"/>
              <a:t> olmuştur. </a:t>
            </a:r>
            <a:r>
              <a:rPr lang="tr-TR" sz="2400" dirty="0" smtClean="0"/>
              <a:t> (Ahmet </a:t>
            </a:r>
            <a:r>
              <a:rPr lang="tr-TR" sz="2400" dirty="0"/>
              <a:t>Cevizci, Say Yayınevi, 2009, s.283</a:t>
            </a:r>
            <a:r>
              <a:rPr lang="tr-TR" sz="2400" dirty="0" smtClean="0"/>
              <a:t>.)</a:t>
            </a:r>
          </a:p>
          <a:p>
            <a:endParaRPr lang="tr-TR" sz="2400" dirty="0"/>
          </a:p>
          <a:p>
            <a:r>
              <a:rPr lang="tr-TR" sz="2400" dirty="0"/>
              <a:t>İkinci olarak, matematikte çıkarımlar, gözlem yapmaya ya da deneyler gerçekleştirmeye bağlı değildir. Matematiğin </a:t>
            </a:r>
            <a:r>
              <a:rPr lang="tr-TR" sz="2400" dirty="0" err="1"/>
              <a:t>tümdengelimsel</a:t>
            </a:r>
            <a:r>
              <a:rPr lang="tr-TR" sz="2400" dirty="0"/>
              <a:t> yöntemine göre yapılan çıkarımların geçerli ya da geçersiz oldukları yalnızca akıl yoluyla belirlenir; bu çıkarımların ampirik yöntemlerle test edilmesi diye bir şey söz konusu olamaz. Bu, matematiğin temel doğruları için de geçerlidir. İkiyle ikinin toplamının dört yapıp yapmadığı gözlem ve deneyim yoluyla değil de yalnızca </a:t>
            </a:r>
            <a:r>
              <a:rPr lang="tr-TR" sz="2400" dirty="0" err="1"/>
              <a:t>akılyoluyla</a:t>
            </a:r>
            <a:r>
              <a:rPr lang="tr-TR" sz="2400" dirty="0"/>
              <a:t> bilinir. Matematik ve mantık, </a:t>
            </a:r>
            <a:r>
              <a:rPr lang="tr-TR" sz="2400" dirty="0" err="1"/>
              <a:t>Descartes’ın</a:t>
            </a:r>
            <a:r>
              <a:rPr lang="tr-TR" sz="2400" dirty="0"/>
              <a:t> da savunduğu gibi, yalnızca insanın akıl yürütme yetilerine bağlıdır. (Ahmet Cevizci, Say Yayınevi, 2009, s.283.)</a:t>
            </a:r>
          </a:p>
          <a:p>
            <a:endParaRPr lang="tr-TR" sz="2400" dirty="0"/>
          </a:p>
          <a:p>
            <a:endParaRPr lang="tr-TR" sz="2400" dirty="0"/>
          </a:p>
        </p:txBody>
      </p:sp>
    </p:spTree>
    <p:extLst>
      <p:ext uri="{BB962C8B-B14F-4D97-AF65-F5344CB8AC3E}">
        <p14:creationId xmlns:p14="http://schemas.microsoft.com/office/powerpoint/2010/main" val="1372957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300446"/>
            <a:ext cx="10515600" cy="5876517"/>
          </a:xfrm>
        </p:spPr>
        <p:txBody>
          <a:bodyPr>
            <a:normAutofit/>
          </a:bodyPr>
          <a:lstStyle/>
          <a:p>
            <a:pPr marL="0" indent="0" algn="ctr">
              <a:buNone/>
            </a:pPr>
            <a:endParaRPr lang="tr-TR" dirty="0" smtClean="0"/>
          </a:p>
          <a:p>
            <a:pPr marL="0" indent="0" algn="ctr">
              <a:buNone/>
            </a:pPr>
            <a:r>
              <a:rPr lang="tr-TR" dirty="0" smtClean="0"/>
              <a:t>YÖNTEM KURALLARI</a:t>
            </a:r>
          </a:p>
          <a:p>
            <a:pPr marL="0" indent="0" algn="ctr">
              <a:buNone/>
            </a:pPr>
            <a:endParaRPr lang="tr-TR" dirty="0" smtClean="0"/>
          </a:p>
          <a:p>
            <a:r>
              <a:rPr lang="tr-TR" dirty="0" smtClean="0"/>
              <a:t>“Doğru </a:t>
            </a:r>
            <a:r>
              <a:rPr lang="tr-TR" dirty="0"/>
              <a:t>olduğu açık ve seçik bir biçimde bilinmeyen hiçbir şeyi doğru kabul etmemek gerektiğini” bildiren ünlü “</a:t>
            </a:r>
            <a:r>
              <a:rPr lang="tr-TR" dirty="0" err="1"/>
              <a:t>Apaçıklık</a:t>
            </a:r>
            <a:r>
              <a:rPr lang="tr-TR" dirty="0"/>
              <a:t> </a:t>
            </a:r>
            <a:r>
              <a:rPr lang="tr-TR" dirty="0" err="1"/>
              <a:t>Kuralı”dır</a:t>
            </a:r>
            <a:r>
              <a:rPr lang="tr-TR" dirty="0" smtClean="0"/>
              <a:t>.</a:t>
            </a:r>
          </a:p>
          <a:p>
            <a:endParaRPr lang="tr-TR" dirty="0"/>
          </a:p>
          <a:p>
            <a:r>
              <a:rPr lang="tr-TR" dirty="0" smtClean="0"/>
              <a:t>“Düşünceleri </a:t>
            </a:r>
            <a:r>
              <a:rPr lang="tr-TR" dirty="0"/>
              <a:t>mümkün olduğu ve gerektiği kadar bölümlere ayırmak gerektiğini” öne süren “Analiz </a:t>
            </a:r>
            <a:r>
              <a:rPr lang="tr-TR" dirty="0" err="1" smtClean="0"/>
              <a:t>Kuralı”dır</a:t>
            </a:r>
            <a:r>
              <a:rPr lang="tr-TR" dirty="0" smtClean="0"/>
              <a:t>.</a:t>
            </a:r>
          </a:p>
          <a:p>
            <a:endParaRPr lang="tr-TR" dirty="0"/>
          </a:p>
          <a:p>
            <a:r>
              <a:rPr lang="tr-TR" dirty="0" smtClean="0"/>
              <a:t>“Bileşik </a:t>
            </a:r>
            <a:r>
              <a:rPr lang="tr-TR" dirty="0"/>
              <a:t>şeylerin bilgisine en basit ve anlaşılması en kolay şeylerden başlayarak yükselmenin önemine işaret eden” “Sentez </a:t>
            </a:r>
            <a:r>
              <a:rPr lang="tr-TR" dirty="0" err="1"/>
              <a:t>Kuralı”dır</a:t>
            </a:r>
            <a:r>
              <a:rPr lang="tr-TR" dirty="0" smtClean="0"/>
              <a:t>.</a:t>
            </a:r>
          </a:p>
          <a:p>
            <a:endParaRPr lang="tr-TR" dirty="0" smtClean="0"/>
          </a:p>
          <a:p>
            <a:r>
              <a:rPr lang="tr-TR" dirty="0" smtClean="0"/>
              <a:t>“Bütün </a:t>
            </a:r>
            <a:r>
              <a:rPr lang="tr-TR" dirty="0"/>
              <a:t>bu işlemler sırasında hiçbir şeyin unutulmadığından emin olmak için eksiksiz sayımlar yapmak gerektiğini” bildiren “Sayma </a:t>
            </a:r>
            <a:r>
              <a:rPr lang="tr-TR" dirty="0" err="1" smtClean="0"/>
              <a:t>kuralı”dır</a:t>
            </a:r>
            <a:r>
              <a:rPr lang="tr-TR" dirty="0" smtClean="0"/>
              <a:t>. </a:t>
            </a:r>
            <a:r>
              <a:rPr lang="tr-TR" dirty="0"/>
              <a:t>(Ahmet Cevizci, Say Yayınevi, 2009, </a:t>
            </a:r>
            <a:r>
              <a:rPr lang="tr-TR" dirty="0" smtClean="0"/>
              <a:t>ss.283-284.)</a:t>
            </a:r>
            <a:endParaRPr lang="tr-TR" dirty="0"/>
          </a:p>
          <a:p>
            <a:endParaRPr lang="tr-TR" dirty="0"/>
          </a:p>
          <a:p>
            <a:endParaRPr lang="tr-TR" dirty="0"/>
          </a:p>
        </p:txBody>
      </p:sp>
    </p:spTree>
    <p:extLst>
      <p:ext uri="{BB962C8B-B14F-4D97-AF65-F5344CB8AC3E}">
        <p14:creationId xmlns:p14="http://schemas.microsoft.com/office/powerpoint/2010/main" val="939626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418011"/>
            <a:ext cx="10515600" cy="5758952"/>
          </a:xfrm>
        </p:spPr>
        <p:txBody>
          <a:bodyPr/>
          <a:lstStyle/>
          <a:p>
            <a:pPr marL="0" indent="0">
              <a:buNone/>
            </a:pPr>
            <a:endParaRPr lang="tr-TR" dirty="0" smtClean="0"/>
          </a:p>
          <a:p>
            <a:pPr marL="0" indent="0">
              <a:buNone/>
            </a:pPr>
            <a:r>
              <a:rPr lang="tr-TR" dirty="0" err="1" smtClean="0"/>
              <a:t>Descartes’ın</a:t>
            </a:r>
            <a:r>
              <a:rPr lang="tr-TR" dirty="0" smtClean="0"/>
              <a:t> </a:t>
            </a:r>
            <a:r>
              <a:rPr lang="tr-TR" dirty="0"/>
              <a:t>temelci yöntemi bütün bilgi ve inançları, “temel bilgi ya da inançlar” ile “temel olmayan bilgi ya da inançlar” diye ikiye ayırırken, bilginin yapısını aynı zamanda bir </a:t>
            </a:r>
            <a:r>
              <a:rPr lang="tr-TR" dirty="0" err="1"/>
              <a:t>piramite</a:t>
            </a:r>
            <a:r>
              <a:rPr lang="tr-TR" dirty="0"/>
              <a:t> benzetir. </a:t>
            </a:r>
            <a:r>
              <a:rPr lang="tr-TR" dirty="0" err="1"/>
              <a:t>Piramitin</a:t>
            </a:r>
            <a:r>
              <a:rPr lang="tr-TR" dirty="0"/>
              <a:t> en altında temel ilke ya da bilgiler bulunur; fakat üste doğru çıkıldıkça birbirini destekleyen –ve bazen “basit olmayan inançlar” veya “kompleks bilgiler” olarak da adlandırılan? “temel olmayan bilgi ya da inançlar” bulunur. Descartes, bilgi yapısı ya da ağacının temelinde bulunan düşünce, bilgi ya da ilkelerin </a:t>
            </a:r>
            <a:r>
              <a:rPr lang="tr-TR" dirty="0" err="1"/>
              <a:t>epistemik</a:t>
            </a:r>
            <a:r>
              <a:rPr lang="tr-TR" dirty="0"/>
              <a:t> olarak gerekçelendirilmeleri veya bilgi statüsü elde edebilmeleri için başka bilgi ya da inançların desteğine ihtiyaçları olmadığını </a:t>
            </a:r>
            <a:r>
              <a:rPr lang="tr-TR" dirty="0" smtClean="0"/>
              <a:t>söyler.</a:t>
            </a:r>
            <a:r>
              <a:rPr lang="tr-TR" dirty="0"/>
              <a:t> (Ahmet Cevizci, Say Yayınevi, 2009, </a:t>
            </a:r>
            <a:r>
              <a:rPr lang="tr-TR" dirty="0" smtClean="0"/>
              <a:t>s.284</a:t>
            </a:r>
            <a:r>
              <a:rPr lang="tr-TR" dirty="0"/>
              <a:t>.)</a:t>
            </a:r>
          </a:p>
          <a:p>
            <a:endParaRPr lang="tr-TR" dirty="0"/>
          </a:p>
        </p:txBody>
      </p:sp>
    </p:spTree>
    <p:extLst>
      <p:ext uri="{BB962C8B-B14F-4D97-AF65-F5344CB8AC3E}">
        <p14:creationId xmlns:p14="http://schemas.microsoft.com/office/powerpoint/2010/main" val="2901384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Rüya Argümanı </a:t>
            </a:r>
          </a:p>
        </p:txBody>
      </p:sp>
      <p:sp>
        <p:nvSpPr>
          <p:cNvPr id="3" name="İçerik Yer Tutucusu 2"/>
          <p:cNvSpPr>
            <a:spLocks noGrp="1"/>
          </p:cNvSpPr>
          <p:nvPr>
            <p:ph idx="1"/>
          </p:nvPr>
        </p:nvSpPr>
        <p:spPr/>
        <p:txBody>
          <a:bodyPr/>
          <a:lstStyle/>
          <a:p>
            <a:r>
              <a:rPr lang="tr-TR" dirty="0"/>
              <a:t>Duyu-deneyi yoluyla tecrübe ettiğimiz her şey, uyurken bir düşte sahip olduğumuz deneyimlere her bakımdan benzer. Uyurken gördüğümüz düşlerde, tıpkı uyanıkken olduğu gibi, belli şeyleri görür, bazı yiyeceklerin tadına bakar, birtakım sesleri işitir ve yaşadığımız bu deneyimlerden kesinlikle emin oluruz. Gerçekten de uyurken gördüğümüz düşler, uyanık durumdayken sahip olduğumuz deneyimlerden fenomenal veya niteliksel olarak hiçbir farklılık göstermeyebilir. Uyanıklığı uyku halinden ayıracak bir ölçüt bulunmadığına göre, uyanıkken sahip olduğumuz deneyimlerin gerçekte uyku halinde yaşadıklarımızın bir parçası olmadığından nasıl emin olabiliriz? (Ahmet Cevizci, Say Yayınevi, 2009, </a:t>
            </a:r>
            <a:r>
              <a:rPr lang="tr-TR" dirty="0" smtClean="0"/>
              <a:t>s.286.)</a:t>
            </a:r>
            <a:endParaRPr lang="tr-TR" dirty="0"/>
          </a:p>
          <a:p>
            <a:endParaRPr lang="tr-TR" dirty="0"/>
          </a:p>
        </p:txBody>
      </p:sp>
    </p:spTree>
    <p:extLst>
      <p:ext uri="{BB962C8B-B14F-4D97-AF65-F5344CB8AC3E}">
        <p14:creationId xmlns:p14="http://schemas.microsoft.com/office/powerpoint/2010/main" val="2852509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27017" y="796834"/>
            <a:ext cx="10726783" cy="5380129"/>
          </a:xfrm>
        </p:spPr>
        <p:txBody>
          <a:bodyPr>
            <a:normAutofit/>
          </a:bodyPr>
          <a:lstStyle/>
          <a:p>
            <a:r>
              <a:rPr lang="tr-TR" dirty="0"/>
              <a:t>“Kötü Cin Hipotezi” gündeme gelir. Söz konusu varsayıma göre, insanları aldatan bir Tanrı ya da şeytani bir varlık, kötü bir cin var olabilir. Bizim kendisinin ve bizim üzerimizdeki olumsuz etkisinin hiçbir şekilde farkına varmadığımız bu varlığın insanları baştan çıkarmak ve her konuda yanıltmak için yeterli gücü olabilir. </a:t>
            </a:r>
            <a:r>
              <a:rPr lang="tr-TR" dirty="0" err="1"/>
              <a:t>Descartes’a</a:t>
            </a:r>
            <a:r>
              <a:rPr lang="tr-TR" dirty="0"/>
              <a:t> göre, böyle bir güç var ise eğer, o bizi sürekli ve sistematik olarak yanıltabilir ve dolayısıyla, bizim hakikate ulaşma yönündeki tüm çabalarımız boşa çıkar. Gerçekten de ikiyle üçün toplamı yirmi üç etmekle birlikte, bu şeytani varlık bizi ikiyle üçün toplamının beş ettiğini düşünmeye zorluyorsa, biz bu konuda doğruya ulaşabilir miyiz? Bizim ikiyle üçün toplamının beş ettiğinden, karenin dört kenarı olduğundan emin olmamız, başka hiçbir şeyi değil de yalnız ve yalnızca bu şeytani varlığın bizi yanıltmakta çok başarılı olduğunu kanıtlar. İki ile üçün toplamının beş ettiğini gösteren toplamamızı yeni baştan çok dikkatle yapalım, başkalarından da yardım alarak bulduğumuz sonucun sağlamasını yapalım, hiçbir şey yarar sağlamayacak ve kuşkuyu ortadan kaldırmaya kesinlikle yetmeyecektir. Çünkü kötü cinin olumsuz eylemi yaptığımız sağlama, uyguladığımız testler için de söz konusu olacaktır. Bu durumda, </a:t>
            </a:r>
            <a:r>
              <a:rPr lang="tr-TR" dirty="0" err="1"/>
              <a:t>Descartes’a</a:t>
            </a:r>
            <a:r>
              <a:rPr lang="tr-TR" dirty="0"/>
              <a:t> göre, her şey insanları doğrudan daha da uzaklaştırarak, yanlışı sürekli hale </a:t>
            </a:r>
            <a:r>
              <a:rPr lang="tr-TR" dirty="0" smtClean="0"/>
              <a:t>getirir. </a:t>
            </a:r>
            <a:r>
              <a:rPr lang="tr-TR" dirty="0"/>
              <a:t>(Ahmet Cevizci, Say Yayınevi, 2009, </a:t>
            </a:r>
            <a:r>
              <a:rPr lang="tr-TR" dirty="0" smtClean="0"/>
              <a:t>s.287.)</a:t>
            </a:r>
            <a:endParaRPr lang="tr-TR" dirty="0"/>
          </a:p>
          <a:p>
            <a:endParaRPr lang="tr-TR" dirty="0"/>
          </a:p>
        </p:txBody>
      </p:sp>
    </p:spTree>
    <p:extLst>
      <p:ext uri="{BB962C8B-B14F-4D97-AF65-F5344CB8AC3E}">
        <p14:creationId xmlns:p14="http://schemas.microsoft.com/office/powerpoint/2010/main" val="4207055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31074" y="1306286"/>
            <a:ext cx="10697174" cy="4865914"/>
          </a:xfrm>
        </p:spPr>
        <p:txBody>
          <a:bodyPr/>
          <a:lstStyle/>
          <a:p>
            <a:pPr marL="0" indent="0">
              <a:buNone/>
            </a:pPr>
            <a:endParaRPr lang="tr-TR" dirty="0" smtClean="0"/>
          </a:p>
          <a:p>
            <a:pPr marL="0" indent="0">
              <a:buNone/>
            </a:pPr>
            <a:r>
              <a:rPr lang="tr-TR" dirty="0" smtClean="0"/>
              <a:t>                                          </a:t>
            </a:r>
            <a:r>
              <a:rPr lang="tr-TR" b="1" dirty="0" smtClean="0"/>
              <a:t>COGİTO</a:t>
            </a:r>
            <a:endParaRPr lang="tr-TR" b="1" dirty="0"/>
          </a:p>
          <a:p>
            <a:pPr marL="0" indent="0">
              <a:buNone/>
            </a:pPr>
            <a:r>
              <a:rPr lang="tr-TR" dirty="0" smtClean="0"/>
              <a:t>Descartes için ben, </a:t>
            </a:r>
            <a:r>
              <a:rPr lang="tr-TR" dirty="0"/>
              <a:t>bir beden ve zihinden oluşan bütünsel varlığı değil, fakat sadece zihnidir. Onun felsefesinin Arşimet noktası olan zihin, kendi içeriklerinin </a:t>
            </a:r>
            <a:r>
              <a:rPr lang="tr-TR" dirty="0" err="1"/>
              <a:t>dolayımsız</a:t>
            </a:r>
            <a:r>
              <a:rPr lang="tr-TR" dirty="0"/>
              <a:t> olarak bilincinde olup, bütün arızi özelliklerinin kendisinden çıktığı özü, </a:t>
            </a:r>
            <a:r>
              <a:rPr lang="tr-TR" dirty="0" err="1"/>
              <a:t>özsel</a:t>
            </a:r>
            <a:r>
              <a:rPr lang="tr-TR" dirty="0"/>
              <a:t> özelliği düşünme olan zihindir. Descartes bu sonuca her nasıl varmış olursa olsun, onun “düşünüyorum, o halde varım” diyerek kendisinin ya da zihninin varoluşunu kanıtlaması, her şeyden önce onu, mekanizmleri ve </a:t>
            </a:r>
            <a:r>
              <a:rPr lang="tr-TR" dirty="0" err="1"/>
              <a:t>bilimcilikleri</a:t>
            </a:r>
            <a:r>
              <a:rPr lang="tr-TR" dirty="0"/>
              <a:t> itibariyle </a:t>
            </a:r>
            <a:r>
              <a:rPr lang="tr-TR" dirty="0" err="1"/>
              <a:t>Descartes’ın</a:t>
            </a:r>
            <a:r>
              <a:rPr lang="tr-TR" dirty="0"/>
              <a:t> kendisinden bile daha modern olan Francis Bacon ve Thomas </a:t>
            </a:r>
            <a:r>
              <a:rPr lang="tr-TR" dirty="0" err="1"/>
              <a:t>Hobbes</a:t>
            </a:r>
            <a:r>
              <a:rPr lang="tr-TR" dirty="0"/>
              <a:t> kadar, hatta onlardan daha fazla modern felsefenin kurucusu yapar. Başka bir deyişle, </a:t>
            </a:r>
            <a:r>
              <a:rPr lang="tr-TR" dirty="0" err="1"/>
              <a:t>Descartes’ın</a:t>
            </a:r>
            <a:r>
              <a:rPr lang="tr-TR" dirty="0"/>
              <a:t> </a:t>
            </a:r>
            <a:r>
              <a:rPr lang="tr-TR" dirty="0" err="1"/>
              <a:t>cogitosu</a:t>
            </a:r>
            <a:r>
              <a:rPr lang="tr-TR" dirty="0"/>
              <a:t>, modern felsefeye zihin-beden düalizmi bağlamında musallat olacak bir temsil problemine işaret etmek benzeri başkaca birçok şey yanında, felsefede yeni bir yaklaşımın ifadesi veya somut örneği olduğu için büyük bir önem taşır. (Ahmet Cevizci, Say Yayınevi, 2009, </a:t>
            </a:r>
            <a:r>
              <a:rPr lang="tr-TR" dirty="0" smtClean="0"/>
              <a:t>s.288.)</a:t>
            </a:r>
            <a:endParaRPr lang="tr-TR" dirty="0"/>
          </a:p>
          <a:p>
            <a:pPr marL="0" indent="0">
              <a:buNone/>
            </a:pPr>
            <a:endParaRPr lang="tr-TR" dirty="0"/>
          </a:p>
        </p:txBody>
      </p:sp>
    </p:spTree>
    <p:extLst>
      <p:ext uri="{BB962C8B-B14F-4D97-AF65-F5344CB8AC3E}">
        <p14:creationId xmlns:p14="http://schemas.microsoft.com/office/powerpoint/2010/main" val="1738168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69848" y="548640"/>
            <a:ext cx="10058400" cy="5623560"/>
          </a:xfrm>
        </p:spPr>
        <p:txBody>
          <a:bodyPr/>
          <a:lstStyle/>
          <a:p>
            <a:r>
              <a:rPr lang="tr-TR" dirty="0" err="1"/>
              <a:t>Descartes’ın</a:t>
            </a:r>
            <a:r>
              <a:rPr lang="tr-TR" dirty="0"/>
              <a:t> bütün bir bilgi ağacını baştan sona yaratabilmesi, bilginin inşası projesini hayata geçirebilmesi Tanrının </a:t>
            </a:r>
            <a:r>
              <a:rPr lang="tr-TR" dirty="0" err="1"/>
              <a:t>varolduğunu</a:t>
            </a:r>
            <a:r>
              <a:rPr lang="tr-TR" dirty="0"/>
              <a:t> ve O’nun aldatan bir varlık olmadığını kanıtlamasındaki başarısına bağlıdır. O, bu amaca uygun olarak üç ayrı Tanrı argümanı ortaya koyar. </a:t>
            </a:r>
            <a:r>
              <a:rPr lang="tr-TR" dirty="0" smtClean="0"/>
              <a:t>;</a:t>
            </a:r>
          </a:p>
          <a:p>
            <a:r>
              <a:rPr lang="tr-TR" dirty="0"/>
              <a:t>1. </a:t>
            </a:r>
            <a:r>
              <a:rPr lang="tr-TR" dirty="0" err="1" smtClean="0"/>
              <a:t>Nedensel</a:t>
            </a:r>
            <a:r>
              <a:rPr lang="tr-TR" dirty="0" smtClean="0"/>
              <a:t> </a:t>
            </a:r>
            <a:r>
              <a:rPr lang="tr-TR" dirty="0"/>
              <a:t>bir argüman olup, önce bir şeylerin ideleri ile şeylere ilişkin yargılar, sonra da idelerin formel gerçeklikleriyle nesnel gerçeklikleri arasında yapılan bir ayrımla </a:t>
            </a:r>
            <a:r>
              <a:rPr lang="tr-TR" dirty="0" smtClean="0"/>
              <a:t>başlar.</a:t>
            </a:r>
          </a:p>
          <a:p>
            <a:r>
              <a:rPr lang="tr-TR" dirty="0" smtClean="0"/>
              <a:t>2</a:t>
            </a:r>
            <a:r>
              <a:rPr lang="tr-TR" dirty="0"/>
              <a:t>. </a:t>
            </a:r>
            <a:r>
              <a:rPr lang="tr-TR" dirty="0" err="1"/>
              <a:t>Descartes’ın</a:t>
            </a:r>
            <a:r>
              <a:rPr lang="tr-TR" dirty="0"/>
              <a:t> ikinci argümanı da nedenselliğe dayalı kozmolojik bir argüman olup o, bu kez zihindeki Tanrı idesinden değil, fakat benliğin ya da zihnin varoluşundan yola çıkar. </a:t>
            </a:r>
            <a:endParaRPr lang="tr-TR" dirty="0" smtClean="0"/>
          </a:p>
          <a:p>
            <a:r>
              <a:rPr lang="tr-TR" dirty="0"/>
              <a:t>3. Onun üçüncü Tanrı delili, özellikle rasyonalistlerin çok sevdiği bir argüman olarak Ontolojik </a:t>
            </a:r>
            <a:r>
              <a:rPr lang="tr-TR" dirty="0" err="1"/>
              <a:t>Argüman’dır</a:t>
            </a:r>
            <a:r>
              <a:rPr lang="tr-TR" dirty="0"/>
              <a:t>. Descartes, Aziz </a:t>
            </a:r>
            <a:r>
              <a:rPr lang="tr-TR" dirty="0" err="1"/>
              <a:t>Anselmus</a:t>
            </a:r>
            <a:r>
              <a:rPr lang="tr-TR" dirty="0"/>
              <a:t> tarafından geliştirilen bu argümanın felsefe tarihindeki en ünlü versiyonlarından birini oluşturan bu </a:t>
            </a:r>
            <a:r>
              <a:rPr lang="tr-TR" dirty="0" err="1"/>
              <a:t>argümanınında</a:t>
            </a:r>
            <a:r>
              <a:rPr lang="tr-TR" dirty="0"/>
              <a:t> sadece akıl yürüterek, </a:t>
            </a:r>
            <a:r>
              <a:rPr lang="tr-TR" dirty="0" err="1"/>
              <a:t>varolmayan</a:t>
            </a:r>
            <a:r>
              <a:rPr lang="tr-TR" dirty="0"/>
              <a:t> bir yetkin varlık idesinin çelişikliğinden Tanrının </a:t>
            </a:r>
            <a:r>
              <a:rPr lang="tr-TR" dirty="0" err="1"/>
              <a:t>varolması</a:t>
            </a:r>
            <a:r>
              <a:rPr lang="tr-TR" dirty="0"/>
              <a:t> gerektiği sonucunu çıkartır</a:t>
            </a:r>
            <a:r>
              <a:rPr lang="tr-TR" dirty="0" smtClean="0"/>
              <a:t>.</a:t>
            </a:r>
            <a:r>
              <a:rPr lang="tr-TR" dirty="0"/>
              <a:t> (Ahmet Cevizci, Say Yayınevi, 2009, </a:t>
            </a:r>
            <a:r>
              <a:rPr lang="tr-TR" dirty="0" smtClean="0"/>
              <a:t>s.289-290.)</a:t>
            </a:r>
            <a:endParaRPr lang="tr-TR" dirty="0"/>
          </a:p>
          <a:p>
            <a:endParaRPr lang="tr-TR" dirty="0"/>
          </a:p>
        </p:txBody>
      </p:sp>
    </p:spTree>
    <p:extLst>
      <p:ext uri="{BB962C8B-B14F-4D97-AF65-F5344CB8AC3E}">
        <p14:creationId xmlns:p14="http://schemas.microsoft.com/office/powerpoint/2010/main" val="18769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69848" y="418011"/>
            <a:ext cx="10058400" cy="5754189"/>
          </a:xfrm>
        </p:spPr>
        <p:txBody>
          <a:bodyPr>
            <a:normAutofit/>
          </a:bodyPr>
          <a:lstStyle/>
          <a:p>
            <a:pPr marL="0" indent="0" algn="ctr">
              <a:buNone/>
            </a:pPr>
            <a:r>
              <a:rPr lang="tr-TR" dirty="0" smtClean="0"/>
              <a:t>TANRI-DOĞA DÜALİZMİ</a:t>
            </a:r>
          </a:p>
          <a:p>
            <a:pPr marL="0" indent="0">
              <a:buNone/>
            </a:pPr>
            <a:r>
              <a:rPr lang="tr-TR" dirty="0" err="1"/>
              <a:t>Descartes’ın</a:t>
            </a:r>
            <a:r>
              <a:rPr lang="tr-TR" dirty="0"/>
              <a:t> sisteminde aslında üç töz vardır. Bununla birlikte, bu üç tözden biri olan Tanrı, yaratılmamış bir töz olarak, esasen sistemin dışındadır. Yani onun Tanrısı, Ortaçağ’ın bir ucu kendisine uzanan hiyerarşik varlık anlayışında evrene müdahale edebilen, onu himayesi altında bulunduran </a:t>
            </a:r>
            <a:r>
              <a:rPr lang="tr-TR" dirty="0" err="1"/>
              <a:t>teistik</a:t>
            </a:r>
            <a:r>
              <a:rPr lang="tr-TR" dirty="0"/>
              <a:t> Tanrısından ziyade, </a:t>
            </a:r>
            <a:r>
              <a:rPr lang="tr-TR" dirty="0" err="1"/>
              <a:t>Yeniçağ’ın</a:t>
            </a:r>
            <a:r>
              <a:rPr lang="tr-TR" dirty="0"/>
              <a:t>, </a:t>
            </a:r>
            <a:r>
              <a:rPr lang="tr-TR" dirty="0" err="1"/>
              <a:t>Descartes’ın</a:t>
            </a:r>
            <a:r>
              <a:rPr lang="tr-TR" dirty="0"/>
              <a:t> ortaya çıkışında çok etkili olduğu, dünyayı ve yasalarını yarattıktan, hareket için gerekli enerjiyi aktardıktan sonra kıyıya çekilen, dolayısıyla dünyaya müdahale etmeyen, mucize yaratmayan, evrenin muhafazası ve himayesi fonksiyondan yoksun </a:t>
            </a:r>
            <a:r>
              <a:rPr lang="tr-TR" dirty="0" err="1"/>
              <a:t>deistik</a:t>
            </a:r>
            <a:r>
              <a:rPr lang="tr-TR" dirty="0"/>
              <a:t> Tanrı anlayışıdır. Yaratılmamış, ezeli-ebedi ve yetkin varlık olarak Tanrının karşısında ise </a:t>
            </a:r>
            <a:r>
              <a:rPr lang="tr-TR" dirty="0" err="1"/>
              <a:t>Descartes’ın</a:t>
            </a:r>
            <a:r>
              <a:rPr lang="tr-TR" dirty="0"/>
              <a:t> mekanizminde, canlılıktan, akıldan yoksun kaba bir maddi varlık olarak doğa bulunur. Onda doğa, gerçekten de yaratan yerine yaratılan, yani Tanrının mutlak boyunduruğu altında hiçbir özerkliği kalmamış edilgen bir alan olarak ortaya çıkar. Bu, Kartezyen düalizmin, Tanrıyla doğa, etkin varlıkla edilgin varlık karşıtlığından meydana gelen ilk uğrağı olup, ondaki bu düalist yapının söz konusu unsurları arasında artık hiçbir ilişki kalmamış gibidir</a:t>
            </a:r>
            <a:r>
              <a:rPr lang="tr-TR" dirty="0" smtClean="0"/>
              <a:t>.</a:t>
            </a:r>
            <a:r>
              <a:rPr lang="tr-TR" dirty="0"/>
              <a:t> (Ahmet Cevizci, Say Yayınevi, 2009, </a:t>
            </a:r>
            <a:r>
              <a:rPr lang="tr-TR" dirty="0" smtClean="0"/>
              <a:t>s.293.)</a:t>
            </a:r>
            <a:endParaRPr lang="tr-TR" dirty="0"/>
          </a:p>
          <a:p>
            <a:pPr marL="0" indent="0">
              <a:buNone/>
            </a:pPr>
            <a:endParaRPr lang="tr-TR" dirty="0"/>
          </a:p>
        </p:txBody>
      </p:sp>
    </p:spTree>
    <p:extLst>
      <p:ext uri="{BB962C8B-B14F-4D97-AF65-F5344CB8AC3E}">
        <p14:creationId xmlns:p14="http://schemas.microsoft.com/office/powerpoint/2010/main" val="1086659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69848" y="1476103"/>
            <a:ext cx="10058400" cy="4696097"/>
          </a:xfrm>
        </p:spPr>
        <p:txBody>
          <a:bodyPr/>
          <a:lstStyle/>
          <a:p>
            <a:r>
              <a:rPr lang="tr-TR" dirty="0"/>
              <a:t>Kartezyen düalizmin en az birincisi kadar belirgin ve önemli olan ikinci uğrağı, zihin-beden düalizmi olarak ortaya çıkar. Aslında birincisi gibi, ikinci tavır veya duruşu da Descartes icat etmiş değildir; başta Platon ve Aristoteles olmak üzere, onu daha önce benimsemiş pek çok filozof olmuştur. Hatta </a:t>
            </a:r>
            <a:r>
              <a:rPr lang="tr-TR" dirty="0" err="1"/>
              <a:t>Descartes’ın</a:t>
            </a:r>
            <a:r>
              <a:rPr lang="tr-TR" dirty="0"/>
              <a:t> bağını tamamen koparmaya çalıştığı Skolastik gelenek içinde dahi, hemen hemen bütün filozoflar, insan varlığından ruh adı verilen bir parçanın, beden öldükten sonra da </a:t>
            </a:r>
            <a:r>
              <a:rPr lang="tr-TR" dirty="0" err="1"/>
              <a:t>varolmaya</a:t>
            </a:r>
            <a:r>
              <a:rPr lang="tr-TR" dirty="0"/>
              <a:t> devam ettiğini öne sürmüşlerdi. Hal böyle olmakla birlikte, </a:t>
            </a:r>
            <a:r>
              <a:rPr lang="tr-TR" dirty="0" err="1"/>
              <a:t>Descartes’ın</a:t>
            </a:r>
            <a:r>
              <a:rPr lang="tr-TR" dirty="0"/>
              <a:t> zihinle beden arasındaki ayrımı ortaya koyma ve düalizmi ifade etme tarzı, gelenekten ciddi bir kopuşu gündeme getirecek ve modern düşüncenin bundan sonraki seyrini önemli ölçüde değiştirecek kadar farklılık gösterir. (Ahmet Cevizci, Say Yayınevi, 2009, s.293.)</a:t>
            </a:r>
          </a:p>
          <a:p>
            <a:endParaRPr lang="tr-TR" dirty="0"/>
          </a:p>
        </p:txBody>
      </p:sp>
    </p:spTree>
    <p:extLst>
      <p:ext uri="{BB962C8B-B14F-4D97-AF65-F5344CB8AC3E}">
        <p14:creationId xmlns:p14="http://schemas.microsoft.com/office/powerpoint/2010/main" val="355365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Yazı Tipi">
  <a:themeElements>
    <a:clrScheme name="Wood Type Yazı Tipi">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Yazı Tipi">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Yazı Tipi">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TM03090434[[fn=Tahta Yazı]]</Template>
  <TotalTime>971</TotalTime>
  <Words>1552</Words>
  <Application>Microsoft Office PowerPoint</Application>
  <PresentationFormat>Geniş ekran</PresentationFormat>
  <Paragraphs>33</Paragraphs>
  <Slides>13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13</vt:i4>
      </vt:variant>
    </vt:vector>
  </HeadingPairs>
  <TitlesOfParts>
    <vt:vector size="18" baseType="lpstr">
      <vt:lpstr>Calibri</vt:lpstr>
      <vt:lpstr>Rockwell</vt:lpstr>
      <vt:lpstr>Rockwell Condensed</vt:lpstr>
      <vt:lpstr>Wingdings</vt:lpstr>
      <vt:lpstr>Wood Type Yazı Tipi</vt:lpstr>
      <vt:lpstr>DESCARTES</vt:lpstr>
      <vt:lpstr>PowerPoint Sunusu</vt:lpstr>
      <vt:lpstr>PowerPoint Sunusu</vt:lpstr>
      <vt:lpstr>PowerPoint Sunusu</vt:lpstr>
      <vt:lpstr>PowerPoint Sunusu</vt:lpstr>
      <vt:lpstr>PowerPoint Sunusu</vt:lpstr>
      <vt:lpstr>PowerPoint Sunusu</vt:lpstr>
      <vt:lpstr>Rüya Argümanı </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DESCARTES</dc:title>
  <dc:creator>ZEHRA</dc:creator>
  <cp:lastModifiedBy>ZEHRA</cp:lastModifiedBy>
  <cp:revision>7</cp:revision>
  <dcterms:created xsi:type="dcterms:W3CDTF">2020-09-09T17:51:21Z</dcterms:created>
  <dcterms:modified xsi:type="dcterms:W3CDTF">2020-09-10T10:08:36Z</dcterms:modified>
</cp:coreProperties>
</file>