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80661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279130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50703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64996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3127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05897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27DFD8-DBE2-4696-9949-70BA6CEA0129}"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40672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27DFD8-DBE2-4696-9949-70BA6CEA0129}"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14919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27DFD8-DBE2-4696-9949-70BA6CEA0129}"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9773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25237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64607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7DFD8-DBE2-4696-9949-70BA6CEA0129}"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6D34C-6A26-4637-B4FF-608391DF13B3}" type="slidenum">
              <a:rPr lang="tr-TR" smtClean="0"/>
              <a:t>‹#›</a:t>
            </a:fld>
            <a:endParaRPr lang="tr-TR"/>
          </a:p>
        </p:txBody>
      </p:sp>
    </p:spTree>
    <p:extLst>
      <p:ext uri="{BB962C8B-B14F-4D97-AF65-F5344CB8AC3E}">
        <p14:creationId xmlns:p14="http://schemas.microsoft.com/office/powerpoint/2010/main" val="301136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Romantizm Dönemi Polonya Edebiyatı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98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Komedi Yazarı </a:t>
            </a:r>
            <a:r>
              <a:rPr lang="tr-TR" b="1" dirty="0" err="1"/>
              <a:t>Aleksander</a:t>
            </a:r>
            <a:r>
              <a:rPr lang="tr-TR" b="1" dirty="0"/>
              <a:t>  </a:t>
            </a:r>
            <a:r>
              <a:rPr lang="tr-TR" b="1" dirty="0" err="1"/>
              <a:t>Fredro</a:t>
            </a:r>
            <a:r>
              <a:rPr lang="tr-TR" b="1" dirty="0"/>
              <a:t/>
            </a:r>
            <a:br>
              <a:rPr lang="tr-TR" b="1"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a:t>Avusturya kuşatması altındaki </a:t>
            </a:r>
            <a:r>
              <a:rPr lang="tr-TR" dirty="0" err="1"/>
              <a:t>Surochow’da</a:t>
            </a:r>
            <a:r>
              <a:rPr lang="tr-TR" dirty="0"/>
              <a:t> dünyaya gelen </a:t>
            </a:r>
            <a:r>
              <a:rPr lang="tr-TR" dirty="0" err="1"/>
              <a:t>Fredro</a:t>
            </a:r>
            <a:r>
              <a:rPr lang="tr-TR" dirty="0"/>
              <a:t> (1793-1876) Galiçya’nın zengin ve soylu ailelerinden birisine mensuptu. Ömrünün sonuna değin taşıyacağı, sınıfının üstün olduğu düşüncesini ailesinin verdiği eğitimden edinmişti. Ne yazık ki bu aile bilimle, sanatla pek alışverişi olmayan bir aileydi. Onun içindir ki, M. </a:t>
            </a:r>
            <a:r>
              <a:rPr lang="tr-TR" dirty="0" err="1"/>
              <a:t>Inglot’un</a:t>
            </a:r>
            <a:r>
              <a:rPr lang="tr-TR" dirty="0"/>
              <a:t> yaptığı şu güzel benzetmeye katılmamak elde değil: Bu ailenin etkisi ile </a:t>
            </a:r>
            <a:r>
              <a:rPr lang="tr-TR" dirty="0" err="1"/>
              <a:t>Fredro’nun</a:t>
            </a:r>
            <a:r>
              <a:rPr lang="tr-TR" dirty="0"/>
              <a:t> çocukluğu bir kaç yaş büyük olduğu çağdaşı </a:t>
            </a:r>
            <a:r>
              <a:rPr lang="tr-TR" dirty="0" err="1"/>
              <a:t>Mickiewicz’den</a:t>
            </a:r>
            <a:r>
              <a:rPr lang="tr-TR" dirty="0"/>
              <a:t> çok, Orta Çağ yazarı,  </a:t>
            </a:r>
            <a:r>
              <a:rPr lang="tr-TR" dirty="0" err="1"/>
              <a:t>Mikołaj</a:t>
            </a:r>
            <a:r>
              <a:rPr lang="tr-TR" dirty="0"/>
              <a:t> </a:t>
            </a:r>
            <a:r>
              <a:rPr lang="tr-TR" dirty="0" err="1"/>
              <a:t>Rej’in</a:t>
            </a:r>
            <a:r>
              <a:rPr lang="tr-TR" dirty="0"/>
              <a:t> çocukluğuna daha çok benziyordu. </a:t>
            </a:r>
          </a:p>
          <a:p>
            <a:r>
              <a:rPr lang="tr-TR" dirty="0"/>
              <a:t>Okuma yazmayı öğrendikten sonra, özel bir öğretmen olan </a:t>
            </a:r>
            <a:r>
              <a:rPr lang="tr-TR" dirty="0" err="1"/>
              <a:t>Płachetko’dan</a:t>
            </a:r>
            <a:r>
              <a:rPr lang="tr-TR" dirty="0"/>
              <a:t> müzik ve Fransızca dersleri aldı.</a:t>
            </a:r>
          </a:p>
          <a:p>
            <a:endParaRPr lang="tr-TR" dirty="0"/>
          </a:p>
        </p:txBody>
      </p:sp>
    </p:spTree>
    <p:extLst>
      <p:ext uri="{BB962C8B-B14F-4D97-AF65-F5344CB8AC3E}">
        <p14:creationId xmlns:p14="http://schemas.microsoft.com/office/powerpoint/2010/main" val="974640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a:t>Fredro’nun</a:t>
            </a:r>
            <a:r>
              <a:rPr lang="tr-TR" dirty="0"/>
              <a:t> yaşamındaki köklü değişiklik 1809 yılında oldu. Bu yıl </a:t>
            </a:r>
            <a:r>
              <a:rPr lang="tr-TR" dirty="0" err="1"/>
              <a:t>Aleksander</a:t>
            </a:r>
            <a:r>
              <a:rPr lang="tr-TR" dirty="0"/>
              <a:t> </a:t>
            </a:r>
            <a:r>
              <a:rPr lang="tr-TR" dirty="0" err="1"/>
              <a:t>Poniatowski’nin</a:t>
            </a:r>
            <a:r>
              <a:rPr lang="tr-TR" dirty="0"/>
              <a:t> ordusuna katıldı. Daha sonra da </a:t>
            </a:r>
            <a:r>
              <a:rPr lang="tr-TR" dirty="0" err="1"/>
              <a:t>Napoléon</a:t>
            </a:r>
            <a:r>
              <a:rPr lang="tr-TR" dirty="0"/>
              <a:t> ‘un ordusundaki  beş yıllık görevine başladı. Moskova seferine katıldı ve esir düştü. Kaçmayı başarmış, Polonya’ya dönmüştü.</a:t>
            </a:r>
          </a:p>
          <a:p>
            <a:r>
              <a:rPr lang="tr-TR" dirty="0" err="1"/>
              <a:t>Napoléon’un</a:t>
            </a:r>
            <a:r>
              <a:rPr lang="tr-TR" dirty="0"/>
              <a:t> ordusunda geçirdiği deneyimler, genç </a:t>
            </a:r>
            <a:r>
              <a:rPr lang="tr-TR" dirty="0" err="1"/>
              <a:t>Fredro’ya</a:t>
            </a:r>
            <a:r>
              <a:rPr lang="tr-TR" dirty="0"/>
              <a:t> pek çok şey öğretmişti. Her şeyden önce bu yıllar, ona yaşamı anlamayı göstermiş ve tarih dersi vermişti.  Ayrıca Paris’te bulunduğu yıllar, yazarın o mükemmel Fransız tiyatrosunu tanıması için fırsattı. Doğrusu </a:t>
            </a:r>
            <a:r>
              <a:rPr lang="tr-TR" dirty="0" err="1"/>
              <a:t>Fredro</a:t>
            </a:r>
            <a:r>
              <a:rPr lang="tr-TR" dirty="0"/>
              <a:t> bu fırsatı çok iyi değerlendirmiştir.</a:t>
            </a:r>
          </a:p>
          <a:p>
            <a:r>
              <a:rPr lang="tr-TR" dirty="0"/>
              <a:t>Çocukluğunu ve ordudaki yıllarını “Üç Kere Üç” (</a:t>
            </a:r>
            <a:r>
              <a:rPr lang="tr-TR" dirty="0" err="1"/>
              <a:t>Trzy</a:t>
            </a:r>
            <a:r>
              <a:rPr lang="tr-TR" dirty="0"/>
              <a:t> </a:t>
            </a:r>
            <a:r>
              <a:rPr lang="tr-TR" dirty="0" err="1"/>
              <a:t>po</a:t>
            </a:r>
            <a:r>
              <a:rPr lang="tr-TR" dirty="0"/>
              <a:t> </a:t>
            </a:r>
            <a:r>
              <a:rPr lang="tr-TR" dirty="0" err="1"/>
              <a:t>trzy</a:t>
            </a:r>
            <a:r>
              <a:rPr lang="tr-TR" dirty="0"/>
              <a:t>) adlı eserinde yazdı. Bu eser, çağımız edebiyat eleştirmenleri tarafından “saklı kalmış romantik dönem romanlarının” başında gelir.</a:t>
            </a:r>
          </a:p>
          <a:p>
            <a:r>
              <a:rPr lang="tr-TR" dirty="0"/>
              <a:t>1818’de önemli komedilerinden birisi olan “Bay </a:t>
            </a:r>
            <a:r>
              <a:rPr lang="tr-TR" dirty="0" err="1"/>
              <a:t>Geldhab’ı</a:t>
            </a:r>
            <a:r>
              <a:rPr lang="tr-TR" dirty="0"/>
              <a:t>” yayımladı. Bu eser, fırsatçıları anlatıyor, soylu salonlarına uzanıyordu. </a:t>
            </a:r>
          </a:p>
          <a:p>
            <a:r>
              <a:rPr lang="tr-TR" dirty="0"/>
              <a:t>1822’de yazdığı “Karı ve Koca” (</a:t>
            </a:r>
            <a:r>
              <a:rPr lang="tr-TR" dirty="0" err="1"/>
              <a:t>Mąz</a:t>
            </a:r>
            <a:r>
              <a:rPr lang="tr-TR" dirty="0"/>
              <a:t> i </a:t>
            </a:r>
            <a:r>
              <a:rPr lang="tr-TR" dirty="0" err="1"/>
              <a:t>żona</a:t>
            </a:r>
            <a:r>
              <a:rPr lang="tr-TR" dirty="0"/>
              <a:t>) O zamanların modası  evlilikte aldatma ve aldatılma üzerine yazılmış, karı-koca ve aşık üçgeni üzerine kurulmuş bir komediydi.</a:t>
            </a:r>
          </a:p>
          <a:p>
            <a:r>
              <a:rPr lang="tr-TR" dirty="0"/>
              <a:t>Daha sonra yazdığı “Hanımlar ve Macar Askerleri” (</a:t>
            </a:r>
            <a:r>
              <a:rPr lang="tr-TR" dirty="0" err="1"/>
              <a:t>Damy</a:t>
            </a:r>
            <a:r>
              <a:rPr lang="tr-TR" dirty="0"/>
              <a:t> i </a:t>
            </a:r>
            <a:r>
              <a:rPr lang="tr-TR" dirty="0" err="1"/>
              <a:t>huzary</a:t>
            </a:r>
            <a:r>
              <a:rPr lang="tr-TR" dirty="0"/>
              <a:t>), yazarın en iyi farslarından birisi olarak tanınıyordu. Bu tarz eserlere halk bayılıyor, ama eleştirmenlerce bu tür eserler saygı görmüyordu. </a:t>
            </a:r>
          </a:p>
          <a:p>
            <a:r>
              <a:rPr lang="tr-TR" dirty="0"/>
              <a:t>Bkz. </a:t>
            </a:r>
            <a:r>
              <a:rPr lang="tr-TR" dirty="0" err="1"/>
              <a:t>Lektury</a:t>
            </a:r>
            <a:r>
              <a:rPr lang="tr-TR" dirty="0"/>
              <a:t> </a:t>
            </a:r>
            <a:r>
              <a:rPr lang="tr-TR" dirty="0" err="1"/>
              <a:t>polonistyczne</a:t>
            </a:r>
            <a:r>
              <a:rPr lang="tr-TR" dirty="0"/>
              <a:t>, </a:t>
            </a:r>
            <a:r>
              <a:rPr lang="tr-TR" dirty="0" err="1"/>
              <a:t>içinde,Bogusław</a:t>
            </a:r>
            <a:r>
              <a:rPr lang="tr-TR" dirty="0"/>
              <a:t> </a:t>
            </a:r>
            <a:r>
              <a:rPr lang="tr-TR" dirty="0" err="1"/>
              <a:t>Dopart</a:t>
            </a:r>
            <a:r>
              <a:rPr lang="tr-TR" dirty="0"/>
              <a:t>, </a:t>
            </a:r>
            <a:r>
              <a:rPr lang="tr-TR" dirty="0" err="1"/>
              <a:t>Aleksander</a:t>
            </a:r>
            <a:r>
              <a:rPr lang="tr-TR" dirty="0"/>
              <a:t> </a:t>
            </a:r>
            <a:r>
              <a:rPr lang="tr-TR" dirty="0" err="1"/>
              <a:t>Fredro</a:t>
            </a:r>
            <a:r>
              <a:rPr lang="tr-TR" dirty="0"/>
              <a:t> –</a:t>
            </a:r>
            <a:r>
              <a:rPr lang="tr-TR" dirty="0" err="1"/>
              <a:t>Trzy</a:t>
            </a:r>
            <a:r>
              <a:rPr lang="tr-TR" dirty="0"/>
              <a:t> </a:t>
            </a:r>
            <a:r>
              <a:rPr lang="tr-TR" dirty="0" err="1"/>
              <a:t>po</a:t>
            </a:r>
            <a:r>
              <a:rPr lang="tr-TR" dirty="0"/>
              <a:t> </a:t>
            </a:r>
            <a:r>
              <a:rPr lang="tr-TR" dirty="0" err="1"/>
              <a:t>trzy</a:t>
            </a:r>
            <a:r>
              <a:rPr lang="tr-TR" dirty="0"/>
              <a:t> </a:t>
            </a:r>
            <a:r>
              <a:rPr lang="tr-TR" dirty="0" err="1"/>
              <a:t>Krako</a:t>
            </a:r>
            <a:r>
              <a:rPr lang="tr-TR" dirty="0"/>
              <a:t>*w, 1997,s.300</a:t>
            </a:r>
          </a:p>
          <a:p>
            <a:endParaRPr lang="tr-TR" dirty="0"/>
          </a:p>
        </p:txBody>
      </p:sp>
    </p:spTree>
    <p:extLst>
      <p:ext uri="{BB962C8B-B14F-4D97-AF65-F5344CB8AC3E}">
        <p14:creationId xmlns:p14="http://schemas.microsoft.com/office/powerpoint/2010/main" val="41493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Polonya’ya döndükten sonra 1828’de, büyük bir aşkla bağlandığı, yazar ve ekonomist </a:t>
            </a:r>
            <a:r>
              <a:rPr lang="tr-TR" dirty="0" err="1"/>
              <a:t>Frederyk</a:t>
            </a:r>
            <a:r>
              <a:rPr lang="tr-TR" dirty="0"/>
              <a:t> </a:t>
            </a:r>
            <a:r>
              <a:rPr lang="tr-TR" dirty="0" err="1"/>
              <a:t>Skarbek’in</a:t>
            </a:r>
            <a:r>
              <a:rPr lang="tr-TR" dirty="0"/>
              <a:t> eşi olan Bayan </a:t>
            </a:r>
            <a:r>
              <a:rPr lang="tr-TR" dirty="0" err="1"/>
              <a:t>Zofia</a:t>
            </a:r>
            <a:r>
              <a:rPr lang="tr-TR" dirty="0"/>
              <a:t> </a:t>
            </a:r>
            <a:r>
              <a:rPr lang="tr-TR" dirty="0" err="1"/>
              <a:t>Jabłonowska</a:t>
            </a:r>
            <a:r>
              <a:rPr lang="tr-TR" dirty="0"/>
              <a:t> ile evlendi.  Bu mutlu evlilik, onu Kasım Ayaklanmasına katılmaktan alıkoydu. Şaka bir yana, </a:t>
            </a:r>
            <a:r>
              <a:rPr lang="tr-TR" dirty="0" err="1"/>
              <a:t>Fredro’nun</a:t>
            </a:r>
            <a:r>
              <a:rPr lang="tr-TR" dirty="0"/>
              <a:t> ayaklanmaya katılması demek aile reisi olarak-çok kalabalık bir ailenin reisiydi- tüm ailesini ve mal varlığını riske etmesi demekti.  Belki de bunun için, bu zor kararı aldı ve yalnızca pasif görevlere katıldı.</a:t>
            </a:r>
          </a:p>
          <a:p>
            <a:r>
              <a:rPr lang="tr-TR" dirty="0"/>
              <a:t>“Bay </a:t>
            </a:r>
            <a:r>
              <a:rPr lang="tr-TR" dirty="0" err="1"/>
              <a:t>Jowialski</a:t>
            </a:r>
            <a:r>
              <a:rPr lang="tr-TR" dirty="0"/>
              <a:t>” (</a:t>
            </a:r>
            <a:r>
              <a:rPr lang="tr-TR" dirty="0" err="1"/>
              <a:t>Pan</a:t>
            </a:r>
            <a:r>
              <a:rPr lang="tr-TR" dirty="0"/>
              <a:t> </a:t>
            </a:r>
            <a:r>
              <a:rPr lang="tr-TR" dirty="0" err="1"/>
              <a:t>Jowialski</a:t>
            </a:r>
            <a:r>
              <a:rPr lang="tr-TR" dirty="0"/>
              <a:t>),  (</a:t>
            </a:r>
            <a:r>
              <a:rPr lang="tr-TR" dirty="0" err="1"/>
              <a:t>Śluby</a:t>
            </a:r>
            <a:r>
              <a:rPr lang="tr-TR" dirty="0"/>
              <a:t> </a:t>
            </a:r>
            <a:r>
              <a:rPr lang="tr-TR" dirty="0" err="1"/>
              <a:t>panienskie</a:t>
            </a:r>
            <a:r>
              <a:rPr lang="tr-TR" dirty="0"/>
              <a:t>) “Küçükhanımların Yemini”, “Öç” (</a:t>
            </a:r>
            <a:r>
              <a:rPr lang="tr-TR" dirty="0" err="1"/>
              <a:t>Zemsta</a:t>
            </a:r>
            <a:r>
              <a:rPr lang="tr-TR" dirty="0"/>
              <a:t>) ve “Ölene Kadar Bakım Kuralı” (</a:t>
            </a:r>
            <a:r>
              <a:rPr lang="tr-TR" dirty="0" err="1"/>
              <a:t>Dożywocie</a:t>
            </a:r>
            <a:r>
              <a:rPr lang="tr-TR" dirty="0"/>
              <a:t>) yazarın en önemli eserleridir. </a:t>
            </a:r>
          </a:p>
          <a:p>
            <a:r>
              <a:rPr lang="tr-TR" dirty="0"/>
              <a:t>Yazar 40 yaşındayken,  “ Küçükhanımların Yemini” önce </a:t>
            </a:r>
            <a:r>
              <a:rPr lang="tr-TR" dirty="0" err="1"/>
              <a:t>Lvov’da</a:t>
            </a:r>
            <a:r>
              <a:rPr lang="tr-TR" dirty="0"/>
              <a:t> ardından da Varşova’da sahnelendi.</a:t>
            </a:r>
          </a:p>
          <a:p>
            <a:r>
              <a:rPr lang="tr-TR" dirty="0" err="1"/>
              <a:t>Gustaw-Aniela</a:t>
            </a:r>
            <a:r>
              <a:rPr lang="tr-TR" dirty="0"/>
              <a:t>, </a:t>
            </a:r>
            <a:r>
              <a:rPr lang="tr-TR" dirty="0" err="1"/>
              <a:t>Albin-Klara</a:t>
            </a:r>
            <a:r>
              <a:rPr lang="tr-TR" dirty="0"/>
              <a:t> çiftleri çevresinde gelişen olaylar ve entrikalarla hareketli bir komediydi bu oyun. Aslında bu çiftler,  birbirlerine hiç de uymuyorlardı. Ne var ki gülünç olaylar zinciri bu uyumsuzlukla başlıyordu. Üstelik, küçükhanımlar, erkek soyuna karşı düşman oldukları için asla evlenmemeye yemin etmişlerdi. Gerçekte, </a:t>
            </a:r>
            <a:r>
              <a:rPr lang="tr-TR" dirty="0" err="1"/>
              <a:t>Aniela</a:t>
            </a:r>
            <a:r>
              <a:rPr lang="tr-TR" dirty="0"/>
              <a:t> çok yumuşak bir kız olduğu için bu yemini sert karakterli </a:t>
            </a:r>
            <a:r>
              <a:rPr lang="tr-TR" dirty="0" err="1"/>
              <a:t>Klara’nın</a:t>
            </a:r>
            <a:r>
              <a:rPr lang="tr-TR" dirty="0"/>
              <a:t> baskısı ile almıştı. Ama oyun mutlu sonla bitiyor, herkes sevdiğine kavuşuyordu.</a:t>
            </a:r>
          </a:p>
          <a:p>
            <a:endParaRPr lang="tr-TR" dirty="0"/>
          </a:p>
        </p:txBody>
      </p:sp>
    </p:spTree>
    <p:extLst>
      <p:ext uri="{BB962C8B-B14F-4D97-AF65-F5344CB8AC3E}">
        <p14:creationId xmlns:p14="http://schemas.microsoft.com/office/powerpoint/2010/main" val="388459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“Küçükhanımların Yemini” romantik bir eserden çok, XVIII. yüzyıl geleneği ile yazılmış bir aşk komedisidir. </a:t>
            </a:r>
            <a:r>
              <a:rPr lang="tr-TR" dirty="0" err="1"/>
              <a:t>Zabłocki’nin</a:t>
            </a:r>
            <a:r>
              <a:rPr lang="tr-TR" dirty="0"/>
              <a:t> eserlerini hatırlatır. Bunca sevilmesinin nedeni iletisinden dolayı olabilir. Ne de olsa, o döneme dek  evlilikte güç ve mantık erkekte, yumuşak kalp ise kadında aranıyordu. Oysa </a:t>
            </a:r>
            <a:r>
              <a:rPr lang="tr-TR" dirty="0" err="1"/>
              <a:t>Albin</a:t>
            </a:r>
            <a:r>
              <a:rPr lang="tr-TR" dirty="0"/>
              <a:t> – </a:t>
            </a:r>
            <a:r>
              <a:rPr lang="tr-TR" dirty="0" err="1"/>
              <a:t>Klara</a:t>
            </a:r>
            <a:r>
              <a:rPr lang="tr-TR" dirty="0"/>
              <a:t> çifti, tümüyle bu kalıbın dışındaydı. Demek ki, önemli olan aklın ve yüreğin  akılla sağladığı koşutluktu.</a:t>
            </a:r>
          </a:p>
          <a:p>
            <a:r>
              <a:rPr lang="tr-TR" dirty="0" smtClean="0"/>
              <a:t> </a:t>
            </a:r>
            <a:r>
              <a:rPr lang="tr-TR" dirty="0"/>
              <a:t>“Öç” adlı oyunu yazmaya 1833 yılında başladı “Bay </a:t>
            </a:r>
            <a:r>
              <a:rPr lang="tr-TR" dirty="0" err="1"/>
              <a:t>Jowialski’yi</a:t>
            </a:r>
            <a:r>
              <a:rPr lang="tr-TR" dirty="0"/>
              <a:t> bitirdikten hemen sonra.  Karısının ailesine ait belgelerden, XVII. Yüzyılda </a:t>
            </a:r>
            <a:r>
              <a:rPr lang="tr-TR" dirty="0" err="1"/>
              <a:t>Firley</a:t>
            </a:r>
            <a:r>
              <a:rPr lang="tr-TR" dirty="0"/>
              <a:t> ve </a:t>
            </a:r>
            <a:r>
              <a:rPr lang="tr-TR" dirty="0" err="1"/>
              <a:t>Skotnicki</a:t>
            </a:r>
            <a:r>
              <a:rPr lang="tr-TR" dirty="0"/>
              <a:t> aileleri arasında bir mülkün paylaşımından dolayı uzun süren bir anlaşmazlık olduğunu öğrenir. Aslında bu olayı kendi zamanına uyarlayarak yazmak ister, ama daha sonra fikrini değiştirir. Ne var ki, ilginç bir biçimde eserdeki olay akışının zamanı tam olarak bilinmez. Olayın nerede geçtiği de belli değildir. Kısacası  yalnızca, eski zamanlarda Polonya’da geçtiği bilinmektedir.</a:t>
            </a:r>
          </a:p>
          <a:p>
            <a:endParaRPr lang="tr-TR" dirty="0"/>
          </a:p>
        </p:txBody>
      </p:sp>
    </p:spTree>
    <p:extLst>
      <p:ext uri="{BB962C8B-B14F-4D97-AF65-F5344CB8AC3E}">
        <p14:creationId xmlns:p14="http://schemas.microsoft.com/office/powerpoint/2010/main" val="330934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Dramatik çatışma, kahramanlar </a:t>
            </a:r>
            <a:r>
              <a:rPr lang="tr-TR" dirty="0" err="1"/>
              <a:t>Cześnik</a:t>
            </a:r>
            <a:r>
              <a:rPr lang="tr-TR" dirty="0"/>
              <a:t> </a:t>
            </a:r>
            <a:r>
              <a:rPr lang="tr-TR" dirty="0" err="1"/>
              <a:t>Raputewicz</a:t>
            </a:r>
            <a:r>
              <a:rPr lang="tr-TR" dirty="0"/>
              <a:t> ve </a:t>
            </a:r>
            <a:r>
              <a:rPr lang="tr-TR" dirty="0" err="1"/>
              <a:t>Rejent</a:t>
            </a:r>
            <a:r>
              <a:rPr lang="tr-TR" dirty="0"/>
              <a:t> </a:t>
            </a:r>
            <a:r>
              <a:rPr lang="tr-TR" dirty="0" err="1"/>
              <a:t>Milczek’in</a:t>
            </a:r>
            <a:r>
              <a:rPr lang="tr-TR" dirty="0"/>
              <a:t> farklı karakterleri ile başlar. </a:t>
            </a:r>
            <a:r>
              <a:rPr lang="tr-TR" dirty="0" err="1"/>
              <a:t>Cześnik</a:t>
            </a:r>
            <a:r>
              <a:rPr lang="tr-TR" dirty="0"/>
              <a:t> evlenmek istemektedir. Kendisine eş olarak dul bayan </a:t>
            </a:r>
            <a:r>
              <a:rPr lang="tr-TR" dirty="0" err="1"/>
              <a:t>Podstolina’yı</a:t>
            </a:r>
            <a:r>
              <a:rPr lang="tr-TR" dirty="0"/>
              <a:t> seçer. Oysa, düşmanı </a:t>
            </a:r>
            <a:r>
              <a:rPr lang="tr-TR" dirty="0" err="1"/>
              <a:t>Rejent</a:t>
            </a:r>
            <a:r>
              <a:rPr lang="tr-TR" dirty="0"/>
              <a:t> de bu zengin dulu oğlu </a:t>
            </a:r>
            <a:r>
              <a:rPr lang="tr-TR" dirty="0" err="1"/>
              <a:t>Wacław’a</a:t>
            </a:r>
            <a:r>
              <a:rPr lang="tr-TR" dirty="0"/>
              <a:t> almak ister. Aracı </a:t>
            </a:r>
            <a:r>
              <a:rPr lang="tr-TR" dirty="0" err="1"/>
              <a:t>Papkin</a:t>
            </a:r>
            <a:r>
              <a:rPr lang="tr-TR" dirty="0"/>
              <a:t> olacaktır. </a:t>
            </a:r>
            <a:r>
              <a:rPr lang="tr-TR" dirty="0" err="1"/>
              <a:t>Papkin</a:t>
            </a:r>
            <a:r>
              <a:rPr lang="tr-TR" dirty="0"/>
              <a:t>, bir çeşit “</a:t>
            </a:r>
            <a:r>
              <a:rPr lang="tr-TR" dirty="0" err="1"/>
              <a:t>Albertus”tur</a:t>
            </a:r>
            <a:r>
              <a:rPr lang="tr-TR" dirty="0"/>
              <a:t>. </a:t>
            </a:r>
            <a:r>
              <a:rPr lang="tr-TR" dirty="0" err="1"/>
              <a:t>Rejent’in</a:t>
            </a:r>
            <a:r>
              <a:rPr lang="tr-TR" dirty="0"/>
              <a:t> oğlu </a:t>
            </a:r>
            <a:r>
              <a:rPr lang="tr-TR" dirty="0" err="1"/>
              <a:t>Wacław</a:t>
            </a:r>
            <a:r>
              <a:rPr lang="tr-TR" dirty="0"/>
              <a:t> ve </a:t>
            </a:r>
            <a:r>
              <a:rPr lang="tr-TR" dirty="0" err="1"/>
              <a:t>Cześnik’in</a:t>
            </a:r>
            <a:r>
              <a:rPr lang="tr-TR" dirty="0"/>
              <a:t> yeğeni </a:t>
            </a:r>
            <a:r>
              <a:rPr lang="tr-TR" dirty="0" err="1"/>
              <a:t>Klara</a:t>
            </a:r>
            <a:r>
              <a:rPr lang="tr-TR" dirty="0"/>
              <a:t> birbirlerine aşıktılar. Ama mülk yüzünden iki ailenin arası açıktır. </a:t>
            </a:r>
            <a:r>
              <a:rPr lang="tr-TR" dirty="0" err="1"/>
              <a:t>Rejent’in</a:t>
            </a:r>
            <a:r>
              <a:rPr lang="tr-TR" dirty="0"/>
              <a:t> malikaneler arasına yaptırdığı duvardan sınır bardağı taşıran son damla olmuştur. </a:t>
            </a:r>
            <a:r>
              <a:rPr lang="tr-TR" dirty="0" err="1"/>
              <a:t>Papkin’e</a:t>
            </a:r>
            <a:r>
              <a:rPr lang="tr-TR" dirty="0"/>
              <a:t> bu duvarın yıkılması için emir verir. </a:t>
            </a:r>
            <a:r>
              <a:rPr lang="tr-TR" dirty="0" err="1"/>
              <a:t>Rejent</a:t>
            </a:r>
            <a:r>
              <a:rPr lang="tr-TR" dirty="0"/>
              <a:t> ise onu mahkemeye vermek için hazırlanmaktadır. Bir yandan da </a:t>
            </a:r>
            <a:r>
              <a:rPr lang="tr-TR" dirty="0" err="1"/>
              <a:t>Cześnik</a:t>
            </a:r>
            <a:r>
              <a:rPr lang="tr-TR" dirty="0"/>
              <a:t>,  hem </a:t>
            </a:r>
            <a:r>
              <a:rPr lang="tr-TR" dirty="0" err="1"/>
              <a:t>Podstolina’nın</a:t>
            </a:r>
            <a:r>
              <a:rPr lang="tr-TR" dirty="0"/>
              <a:t> kendisine kalması için, hem de </a:t>
            </a:r>
            <a:r>
              <a:rPr lang="tr-TR" dirty="0" err="1"/>
              <a:t>Rejent’i</a:t>
            </a:r>
            <a:r>
              <a:rPr lang="tr-TR" dirty="0"/>
              <a:t> üzmek için  uşaklarına </a:t>
            </a:r>
            <a:r>
              <a:rPr lang="tr-TR" dirty="0" err="1"/>
              <a:t>Wacław’ı</a:t>
            </a:r>
            <a:r>
              <a:rPr lang="tr-TR" dirty="0"/>
              <a:t> zorla </a:t>
            </a:r>
            <a:r>
              <a:rPr lang="tr-TR" dirty="0" err="1"/>
              <a:t>Klara</a:t>
            </a:r>
            <a:r>
              <a:rPr lang="tr-TR" dirty="0"/>
              <a:t> ile evlendirmelerini buyurur. Oysa bu durum, iki genci çok mutlu etmiştir. Oyunun sonunda </a:t>
            </a:r>
            <a:r>
              <a:rPr lang="tr-TR" dirty="0" err="1"/>
              <a:t>Podstolina’ya</a:t>
            </a:r>
            <a:r>
              <a:rPr lang="tr-TR" dirty="0"/>
              <a:t> ait olduğu sanılan paranın aslında </a:t>
            </a:r>
            <a:r>
              <a:rPr lang="tr-TR" dirty="0" err="1"/>
              <a:t>Klara’nın</a:t>
            </a:r>
            <a:r>
              <a:rPr lang="tr-TR" dirty="0"/>
              <a:t> olduğunu öğreniriz. Ama </a:t>
            </a:r>
            <a:r>
              <a:rPr lang="tr-TR" dirty="0" err="1"/>
              <a:t>Klara</a:t>
            </a:r>
            <a:r>
              <a:rPr lang="tr-TR" dirty="0"/>
              <a:t> paranın bir kısmını </a:t>
            </a:r>
            <a:r>
              <a:rPr lang="tr-TR" dirty="0" err="1"/>
              <a:t>Podstolina’ya</a:t>
            </a:r>
            <a:r>
              <a:rPr lang="tr-TR" dirty="0"/>
              <a:t> verir. </a:t>
            </a:r>
            <a:r>
              <a:rPr lang="tr-TR" dirty="0" err="1"/>
              <a:t>Rejent</a:t>
            </a:r>
            <a:r>
              <a:rPr lang="tr-TR" dirty="0"/>
              <a:t>, zengin gelinini bağrına basar ve </a:t>
            </a:r>
            <a:r>
              <a:rPr lang="tr-TR" dirty="0" err="1"/>
              <a:t>Cześnik</a:t>
            </a:r>
            <a:r>
              <a:rPr lang="tr-TR" dirty="0"/>
              <a:t> ile barışır. Böylece mutlu sonla oyun biter.</a:t>
            </a:r>
          </a:p>
          <a:p>
            <a:r>
              <a:rPr lang="tr-TR" i="1" dirty="0"/>
              <a:t>	</a:t>
            </a:r>
            <a:r>
              <a:rPr lang="tr-TR" dirty="0"/>
              <a:t>Bu oyun </a:t>
            </a:r>
            <a:r>
              <a:rPr lang="tr-TR" dirty="0" err="1"/>
              <a:t>Fredro’nun</a:t>
            </a:r>
            <a:r>
              <a:rPr lang="tr-TR" dirty="0"/>
              <a:t> en çok oynanan oyunu olmuştur. Edebiyat tarihçileri ve eleştirmenleri, bu eserin yorumunda ikiye ayrılırlar. Bir grup, bu eseri </a:t>
            </a:r>
            <a:r>
              <a:rPr lang="tr-TR" dirty="0" err="1"/>
              <a:t>Mickiewicz’in</a:t>
            </a:r>
            <a:r>
              <a:rPr lang="tr-TR" dirty="0"/>
              <a:t> “Bay </a:t>
            </a:r>
            <a:r>
              <a:rPr lang="tr-TR" dirty="0" err="1"/>
              <a:t>Tadeusz’u</a:t>
            </a:r>
            <a:r>
              <a:rPr lang="tr-TR" dirty="0"/>
              <a:t>” ile karşılaştırır, ulusal karakteri yansıtan ve soylu kesme sıcacık bakan bir eser olarak nitelerken, diğer grup, ölmekte olan aristokrasiyle girişilen alaycı ve incitici bir hesaplaşma olarak görür. Hatta bu eseri, ulusal karakteri yeren  o </a:t>
            </a:r>
            <a:r>
              <a:rPr lang="tr-TR" dirty="0" err="1"/>
              <a:t>sarmat</a:t>
            </a:r>
            <a:r>
              <a:rPr lang="tr-TR" dirty="0"/>
              <a:t> geleneğini aşağılayan bir eser olarak görenler de vardır.</a:t>
            </a:r>
            <a:endParaRPr lang="tr-TR" i="1" dirty="0"/>
          </a:p>
          <a:p>
            <a:endParaRPr lang="tr-TR" dirty="0"/>
          </a:p>
        </p:txBody>
      </p:sp>
    </p:spTree>
    <p:extLst>
      <p:ext uri="{BB962C8B-B14F-4D97-AF65-F5344CB8AC3E}">
        <p14:creationId xmlns:p14="http://schemas.microsoft.com/office/powerpoint/2010/main" val="375993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On beş yıl süren bir suskunluk sonrasında, “Küçük İşlerin Büyük Adamı” (</a:t>
            </a:r>
            <a:r>
              <a:rPr lang="tr-TR" dirty="0" err="1"/>
              <a:t>Wielki</a:t>
            </a:r>
            <a:r>
              <a:rPr lang="tr-TR" dirty="0"/>
              <a:t> </a:t>
            </a:r>
            <a:r>
              <a:rPr lang="tr-TR" dirty="0" err="1"/>
              <a:t>człowek</a:t>
            </a:r>
            <a:r>
              <a:rPr lang="tr-TR" dirty="0"/>
              <a:t> do </a:t>
            </a:r>
            <a:r>
              <a:rPr lang="tr-TR" dirty="0" err="1"/>
              <a:t>małych</a:t>
            </a:r>
            <a:r>
              <a:rPr lang="tr-TR" dirty="0"/>
              <a:t> </a:t>
            </a:r>
            <a:r>
              <a:rPr lang="tr-TR" dirty="0" err="1"/>
              <a:t>interesów</a:t>
            </a:r>
            <a:r>
              <a:rPr lang="tr-TR" dirty="0"/>
              <a:t>), “Revolver” ( </a:t>
            </a:r>
            <a:r>
              <a:rPr lang="tr-TR" dirty="0" err="1"/>
              <a:t>Rewolwer</a:t>
            </a:r>
            <a:r>
              <a:rPr lang="tr-TR" dirty="0"/>
              <a:t>) ve bir çok tek perdeli oyun yazdı. Bu eserlerinde topluma bakış açısını genişletti. Yarattığı yeni tipler, eskileri gibi yaşamla barışık değillerdi, nedense. </a:t>
            </a:r>
          </a:p>
          <a:p>
            <a:r>
              <a:rPr lang="tr-TR" dirty="0"/>
              <a:t>	Ömrünün sona ermekte olduğunu hissettiği için olsa gerek, son yıllarında yalnızca ailesi ile birlikte oldu. </a:t>
            </a:r>
            <a:r>
              <a:rPr lang="tr-TR" dirty="0" err="1"/>
              <a:t>Lvov’daki</a:t>
            </a:r>
            <a:r>
              <a:rPr lang="tr-TR" dirty="0"/>
              <a:t> malikanesinden dışarı çıkmıyor, konuk kabul etmiyordu. 1876’da öldü. </a:t>
            </a:r>
          </a:p>
          <a:p>
            <a:r>
              <a:rPr lang="tr-TR" dirty="0" err="1"/>
              <a:t>Fredro</a:t>
            </a:r>
            <a:r>
              <a:rPr lang="tr-TR" dirty="0"/>
              <a:t>, çağdaşlarının bir çoğu tarafından,  Romantizmin devrimci ruhunu benimsemediği için  küçümsendi. Ama bu gün görüyoruz ki,  yazar dönemin arzularına değil, kendi arzularına uyarak yazmıştır. </a:t>
            </a:r>
            <a:r>
              <a:rPr lang="tr-TR" dirty="0" err="1"/>
              <a:t>Fredro</a:t>
            </a:r>
            <a:r>
              <a:rPr lang="tr-TR" dirty="0"/>
              <a:t> gerçekçiydi, özellikle de ayrıntıların sunumunda. Zaman, olay, ya da mekan onun için ikinci sırada yer alıyordu. İlk sırayı ise yaşam alıyordu. İşte burada romantiklerin, hiç bir zaman ilgilenmedikleri ayrıntı işin içine giriyordu.</a:t>
            </a:r>
          </a:p>
          <a:p>
            <a:r>
              <a:rPr lang="tr-TR" dirty="0"/>
              <a:t>	</a:t>
            </a:r>
            <a:r>
              <a:rPr lang="tr-TR" dirty="0" err="1"/>
              <a:t>Fredro</a:t>
            </a:r>
            <a:r>
              <a:rPr lang="tr-TR" dirty="0"/>
              <a:t>, neredeyse ölene değin yazdı. 1869’da değişik düşünceleri ve aforizmaları kapsayan  “Bir İhtiyarın </a:t>
            </a:r>
            <a:r>
              <a:rPr lang="tr-TR" dirty="0" err="1"/>
              <a:t>Notları’nı</a:t>
            </a:r>
            <a:r>
              <a:rPr lang="tr-TR" dirty="0"/>
              <a:t>” (</a:t>
            </a:r>
            <a:r>
              <a:rPr lang="tr-TR" dirty="0" err="1"/>
              <a:t>Zapiski</a:t>
            </a:r>
            <a:r>
              <a:rPr lang="tr-TR" dirty="0"/>
              <a:t> </a:t>
            </a:r>
            <a:r>
              <a:rPr lang="tr-TR" dirty="0" err="1"/>
              <a:t>Stachura</a:t>
            </a:r>
            <a:r>
              <a:rPr lang="tr-TR" dirty="0"/>
              <a:t>)  yazdığında Romantizm son dönemlerini yaşıyordu. Pozitivistlerin  ayak sesleri gittikçe yaklaşmaktaydı. Ama </a:t>
            </a:r>
            <a:r>
              <a:rPr lang="tr-TR" dirty="0" err="1"/>
              <a:t>Fredro</a:t>
            </a:r>
            <a:r>
              <a:rPr lang="tr-TR" dirty="0"/>
              <a:t>, yine bildiğinden şaşmıyor, bir anlamda kendisine sadık kalıyordu. </a:t>
            </a:r>
            <a:r>
              <a:rPr lang="tr-TR" dirty="0" err="1"/>
              <a:t>Stanisław</a:t>
            </a:r>
            <a:r>
              <a:rPr lang="tr-TR" dirty="0"/>
              <a:t> </a:t>
            </a:r>
            <a:r>
              <a:rPr lang="tr-TR" dirty="0" err="1"/>
              <a:t>Kożmian’ın</a:t>
            </a:r>
            <a:r>
              <a:rPr lang="tr-TR" dirty="0"/>
              <a:t> 1876’da yazdığı gibi </a:t>
            </a:r>
            <a:r>
              <a:rPr lang="tr-TR" dirty="0" err="1"/>
              <a:t>Fredro</a:t>
            </a:r>
            <a:r>
              <a:rPr lang="tr-TR" dirty="0"/>
              <a:t>, Polonya’yı </a:t>
            </a:r>
            <a:r>
              <a:rPr lang="tr-TR" dirty="0" err="1"/>
              <a:t>melankolizmden</a:t>
            </a:r>
            <a:r>
              <a:rPr lang="tr-TR" dirty="0"/>
              <a:t> kurtaran bir yazar olarak Polonya edebiyat tarihine geçti. Eserleri hâlâ Polonya tiyatrolarının repertuarlarında bulunmakta, sıklıkla sahnelenmektedir.  </a:t>
            </a:r>
          </a:p>
          <a:p>
            <a:r>
              <a:rPr lang="tr-TR" dirty="0"/>
              <a:t> </a:t>
            </a:r>
          </a:p>
          <a:p>
            <a:endParaRPr lang="tr-TR" dirty="0"/>
          </a:p>
        </p:txBody>
      </p:sp>
    </p:spTree>
    <p:extLst>
      <p:ext uri="{BB962C8B-B14F-4D97-AF65-F5344CB8AC3E}">
        <p14:creationId xmlns:p14="http://schemas.microsoft.com/office/powerpoint/2010/main" val="13740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9990737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943</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Romantizm Dönemi Polonya Edebiyatı</vt:lpstr>
      <vt:lpstr>Komedi Yazarı Aleksander  Fredro </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Polonya Edebiyatı</dc:title>
  <dc:creator>nevra vardal</dc:creator>
  <cp:lastModifiedBy>nevra vardal</cp:lastModifiedBy>
  <cp:revision>5</cp:revision>
  <dcterms:created xsi:type="dcterms:W3CDTF">2020-05-20T16:09:05Z</dcterms:created>
  <dcterms:modified xsi:type="dcterms:W3CDTF">2020-05-20T16:22:15Z</dcterms:modified>
</cp:coreProperties>
</file>