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1"/>
  </p:sldMasterIdLst>
  <p:sldIdLst>
    <p:sldId id="256" r:id="rId2"/>
    <p:sldId id="257" r:id="rId3"/>
    <p:sldId id="328" r:id="rId4"/>
    <p:sldId id="329" r:id="rId5"/>
    <p:sldId id="330" r:id="rId6"/>
    <p:sldId id="332" r:id="rId7"/>
    <p:sldId id="333" r:id="rId8"/>
    <p:sldId id="331" r:id="rId9"/>
    <p:sldId id="334" r:id="rId10"/>
    <p:sldId id="335" r:id="rId11"/>
    <p:sldId id="336" r:id="rId12"/>
    <p:sldId id="337" r:id="rId13"/>
    <p:sldId id="338" r:id="rId14"/>
    <p:sldId id="378"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912" autoAdjust="0"/>
    <p:restoredTop sz="94660"/>
  </p:normalViewPr>
  <p:slideViewPr>
    <p:cSldViewPr snapToGrid="0">
      <p:cViewPr varScale="1">
        <p:scale>
          <a:sx n="105" d="100"/>
          <a:sy n="105" d="100"/>
        </p:scale>
        <p:origin x="150" y="1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EB9894A-350F-4390-934E-326F4B85CA6C}" type="datetimeFigureOut">
              <a:rPr lang="tr-TR" smtClean="0"/>
              <a:t>17.04.2019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EFC6AB7-A90A-4F52-A3A8-894BE5839FAD}" type="slidenum">
              <a:rPr lang="tr-TR" smtClean="0"/>
              <a:t>‹#›</a:t>
            </a:fld>
            <a:endParaRPr lang="tr-TR"/>
          </a:p>
        </p:txBody>
      </p:sp>
    </p:spTree>
    <p:extLst>
      <p:ext uri="{BB962C8B-B14F-4D97-AF65-F5344CB8AC3E}">
        <p14:creationId xmlns:p14="http://schemas.microsoft.com/office/powerpoint/2010/main" val="39047214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B9894A-350F-4390-934E-326F4B85CA6C}" type="datetimeFigureOut">
              <a:rPr lang="tr-TR" smtClean="0"/>
              <a:t>17.04.2019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EFC6AB7-A90A-4F52-A3A8-894BE5839FAD}" type="slidenum">
              <a:rPr lang="tr-TR" smtClean="0"/>
              <a:t>‹#›</a:t>
            </a:fld>
            <a:endParaRPr lang="tr-TR"/>
          </a:p>
        </p:txBody>
      </p:sp>
    </p:spTree>
    <p:extLst>
      <p:ext uri="{BB962C8B-B14F-4D97-AF65-F5344CB8AC3E}">
        <p14:creationId xmlns:p14="http://schemas.microsoft.com/office/powerpoint/2010/main" val="30063727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B9894A-350F-4390-934E-326F4B85CA6C}" type="datetimeFigureOut">
              <a:rPr lang="tr-TR" smtClean="0"/>
              <a:t>17.04.2019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EFC6AB7-A90A-4F52-A3A8-894BE5839FAD}" type="slidenum">
              <a:rPr lang="tr-TR" smtClean="0"/>
              <a:t>‹#›</a:t>
            </a:fld>
            <a:endParaRPr lang="tr-T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0865272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B9894A-350F-4390-934E-326F4B85CA6C}" type="datetimeFigureOut">
              <a:rPr lang="tr-TR" smtClean="0"/>
              <a:t>17.04.2019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EFC6AB7-A90A-4F52-A3A8-894BE5839FAD}" type="slidenum">
              <a:rPr lang="tr-TR" smtClean="0"/>
              <a:t>‹#›</a:t>
            </a:fld>
            <a:endParaRPr lang="tr-TR"/>
          </a:p>
        </p:txBody>
      </p:sp>
    </p:spTree>
    <p:extLst>
      <p:ext uri="{BB962C8B-B14F-4D97-AF65-F5344CB8AC3E}">
        <p14:creationId xmlns:p14="http://schemas.microsoft.com/office/powerpoint/2010/main" val="8208993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B9894A-350F-4390-934E-326F4B85CA6C}" type="datetimeFigureOut">
              <a:rPr lang="tr-TR" smtClean="0"/>
              <a:t>17.04.2019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EFC6AB7-A90A-4F52-A3A8-894BE5839FAD}"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0436410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B9894A-350F-4390-934E-326F4B85CA6C}" type="datetimeFigureOut">
              <a:rPr lang="tr-TR" smtClean="0"/>
              <a:t>17.04.2019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EFC6AB7-A90A-4F52-A3A8-894BE5839FAD}" type="slidenum">
              <a:rPr lang="tr-TR" smtClean="0"/>
              <a:t>‹#›</a:t>
            </a:fld>
            <a:endParaRPr lang="tr-TR"/>
          </a:p>
        </p:txBody>
      </p:sp>
    </p:spTree>
    <p:extLst>
      <p:ext uri="{BB962C8B-B14F-4D97-AF65-F5344CB8AC3E}">
        <p14:creationId xmlns:p14="http://schemas.microsoft.com/office/powerpoint/2010/main" val="28029390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B9894A-350F-4390-934E-326F4B85CA6C}" type="datetimeFigureOut">
              <a:rPr lang="tr-TR" smtClean="0"/>
              <a:t>17.04.2019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EFC6AB7-A90A-4F52-A3A8-894BE5839FAD}" type="slidenum">
              <a:rPr lang="tr-TR" smtClean="0"/>
              <a:t>‹#›</a:t>
            </a:fld>
            <a:endParaRPr lang="tr-TR"/>
          </a:p>
        </p:txBody>
      </p:sp>
    </p:spTree>
    <p:extLst>
      <p:ext uri="{BB962C8B-B14F-4D97-AF65-F5344CB8AC3E}">
        <p14:creationId xmlns:p14="http://schemas.microsoft.com/office/powerpoint/2010/main" val="98645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B9894A-350F-4390-934E-326F4B85CA6C}" type="datetimeFigureOut">
              <a:rPr lang="tr-TR" smtClean="0"/>
              <a:t>17.04.2019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EFC6AB7-A90A-4F52-A3A8-894BE5839FAD}" type="slidenum">
              <a:rPr lang="tr-TR" smtClean="0"/>
              <a:t>‹#›</a:t>
            </a:fld>
            <a:endParaRPr lang="tr-TR"/>
          </a:p>
        </p:txBody>
      </p:sp>
    </p:spTree>
    <p:extLst>
      <p:ext uri="{BB962C8B-B14F-4D97-AF65-F5344CB8AC3E}">
        <p14:creationId xmlns:p14="http://schemas.microsoft.com/office/powerpoint/2010/main" val="2808332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B9894A-350F-4390-934E-326F4B85CA6C}" type="datetimeFigureOut">
              <a:rPr lang="tr-TR" smtClean="0"/>
              <a:t>17.04.2019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EFC6AB7-A90A-4F52-A3A8-894BE5839FAD}" type="slidenum">
              <a:rPr lang="tr-TR" smtClean="0"/>
              <a:t>‹#›</a:t>
            </a:fld>
            <a:endParaRPr lang="tr-TR"/>
          </a:p>
        </p:txBody>
      </p:sp>
    </p:spTree>
    <p:extLst>
      <p:ext uri="{BB962C8B-B14F-4D97-AF65-F5344CB8AC3E}">
        <p14:creationId xmlns:p14="http://schemas.microsoft.com/office/powerpoint/2010/main" val="773627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B9894A-350F-4390-934E-326F4B85CA6C}" type="datetimeFigureOut">
              <a:rPr lang="tr-TR" smtClean="0"/>
              <a:t>17.04.2019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EFC6AB7-A90A-4F52-A3A8-894BE5839FAD}" type="slidenum">
              <a:rPr lang="tr-TR" smtClean="0"/>
              <a:t>‹#›</a:t>
            </a:fld>
            <a:endParaRPr lang="tr-TR"/>
          </a:p>
        </p:txBody>
      </p:sp>
    </p:spTree>
    <p:extLst>
      <p:ext uri="{BB962C8B-B14F-4D97-AF65-F5344CB8AC3E}">
        <p14:creationId xmlns:p14="http://schemas.microsoft.com/office/powerpoint/2010/main" val="29602552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EB9894A-350F-4390-934E-326F4B85CA6C}" type="datetimeFigureOut">
              <a:rPr lang="tr-TR" smtClean="0"/>
              <a:t>17.04.2019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EFC6AB7-A90A-4F52-A3A8-894BE5839FAD}" type="slidenum">
              <a:rPr lang="tr-TR" smtClean="0"/>
              <a:t>‹#›</a:t>
            </a:fld>
            <a:endParaRPr lang="tr-TR"/>
          </a:p>
        </p:txBody>
      </p:sp>
    </p:spTree>
    <p:extLst>
      <p:ext uri="{BB962C8B-B14F-4D97-AF65-F5344CB8AC3E}">
        <p14:creationId xmlns:p14="http://schemas.microsoft.com/office/powerpoint/2010/main" val="37926953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EB9894A-350F-4390-934E-326F4B85CA6C}" type="datetimeFigureOut">
              <a:rPr lang="tr-TR" smtClean="0"/>
              <a:t>17.04.2019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EFC6AB7-A90A-4F52-A3A8-894BE5839FAD}" type="slidenum">
              <a:rPr lang="tr-TR" smtClean="0"/>
              <a:t>‹#›</a:t>
            </a:fld>
            <a:endParaRPr lang="tr-TR"/>
          </a:p>
        </p:txBody>
      </p:sp>
    </p:spTree>
    <p:extLst>
      <p:ext uri="{BB962C8B-B14F-4D97-AF65-F5344CB8AC3E}">
        <p14:creationId xmlns:p14="http://schemas.microsoft.com/office/powerpoint/2010/main" val="3627132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EB9894A-350F-4390-934E-326F4B85CA6C}" type="datetimeFigureOut">
              <a:rPr lang="tr-TR" smtClean="0"/>
              <a:t>17.04.2019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EFC6AB7-A90A-4F52-A3A8-894BE5839FAD}" type="slidenum">
              <a:rPr lang="tr-TR" smtClean="0"/>
              <a:t>‹#›</a:t>
            </a:fld>
            <a:endParaRPr lang="tr-TR"/>
          </a:p>
        </p:txBody>
      </p:sp>
    </p:spTree>
    <p:extLst>
      <p:ext uri="{BB962C8B-B14F-4D97-AF65-F5344CB8AC3E}">
        <p14:creationId xmlns:p14="http://schemas.microsoft.com/office/powerpoint/2010/main" val="21783540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B9894A-350F-4390-934E-326F4B85CA6C}" type="datetimeFigureOut">
              <a:rPr lang="tr-TR" smtClean="0"/>
              <a:t>17.04.2019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AEFC6AB7-A90A-4F52-A3A8-894BE5839FAD}" type="slidenum">
              <a:rPr lang="tr-TR" smtClean="0"/>
              <a:t>‹#›</a:t>
            </a:fld>
            <a:endParaRPr lang="tr-TR"/>
          </a:p>
        </p:txBody>
      </p:sp>
    </p:spTree>
    <p:extLst>
      <p:ext uri="{BB962C8B-B14F-4D97-AF65-F5344CB8AC3E}">
        <p14:creationId xmlns:p14="http://schemas.microsoft.com/office/powerpoint/2010/main" val="31413092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B9894A-350F-4390-934E-326F4B85CA6C}" type="datetimeFigureOut">
              <a:rPr lang="tr-TR" smtClean="0"/>
              <a:t>17.04.2019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EFC6AB7-A90A-4F52-A3A8-894BE5839FAD}" type="slidenum">
              <a:rPr lang="tr-TR" smtClean="0"/>
              <a:t>‹#›</a:t>
            </a:fld>
            <a:endParaRPr lang="tr-TR"/>
          </a:p>
        </p:txBody>
      </p:sp>
    </p:spTree>
    <p:extLst>
      <p:ext uri="{BB962C8B-B14F-4D97-AF65-F5344CB8AC3E}">
        <p14:creationId xmlns:p14="http://schemas.microsoft.com/office/powerpoint/2010/main" val="39446347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B9894A-350F-4390-934E-326F4B85CA6C}" type="datetimeFigureOut">
              <a:rPr lang="tr-TR" smtClean="0"/>
              <a:t>17.04.2019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EFC6AB7-A90A-4F52-A3A8-894BE5839FAD}" type="slidenum">
              <a:rPr lang="tr-TR" smtClean="0"/>
              <a:t>‹#›</a:t>
            </a:fld>
            <a:endParaRPr lang="tr-TR"/>
          </a:p>
        </p:txBody>
      </p:sp>
    </p:spTree>
    <p:extLst>
      <p:ext uri="{BB962C8B-B14F-4D97-AF65-F5344CB8AC3E}">
        <p14:creationId xmlns:p14="http://schemas.microsoft.com/office/powerpoint/2010/main" val="18320360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EB9894A-350F-4390-934E-326F4B85CA6C}" type="datetimeFigureOut">
              <a:rPr lang="tr-TR" smtClean="0"/>
              <a:t>17.04.2019</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AEFC6AB7-A90A-4F52-A3A8-894BE5839FAD}" type="slidenum">
              <a:rPr lang="tr-TR" smtClean="0"/>
              <a:t>‹#›</a:t>
            </a:fld>
            <a:endParaRPr lang="tr-TR"/>
          </a:p>
        </p:txBody>
      </p:sp>
    </p:spTree>
    <p:extLst>
      <p:ext uri="{BB962C8B-B14F-4D97-AF65-F5344CB8AC3E}">
        <p14:creationId xmlns:p14="http://schemas.microsoft.com/office/powerpoint/2010/main" val="1287518543"/>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524000" y="0"/>
            <a:ext cx="9144000" cy="6858000"/>
          </a:xfrm>
          <a:prstGeom prst="rect">
            <a:avLst/>
          </a:prstGeom>
        </p:spPr>
      </p:pic>
    </p:spTree>
    <p:extLst>
      <p:ext uri="{BB962C8B-B14F-4D97-AF65-F5344CB8AC3E}">
        <p14:creationId xmlns:p14="http://schemas.microsoft.com/office/powerpoint/2010/main" val="23219344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txBox="1">
            <a:spLocks noChangeArrowheads="1"/>
          </p:cNvSpPr>
          <p:nvPr/>
        </p:nvSpPr>
        <p:spPr bwMode="auto">
          <a:xfrm>
            <a:off x="457200" y="1600200"/>
            <a:ext cx="4038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1800">
                <a:solidFill>
                  <a:schemeClr val="tx1"/>
                </a:solidFill>
                <a:latin typeface="+mn-lt"/>
              </a:defRPr>
            </a:lvl4pPr>
            <a:lvl5pPr marL="2057400" indent="-228600" algn="l" rtl="0" eaLnBrk="0" fontAlgn="base" hangingPunct="0">
              <a:spcBef>
                <a:spcPct val="20000"/>
              </a:spcBef>
              <a:spcAft>
                <a:spcPct val="0"/>
              </a:spcAft>
              <a:buChar char="»"/>
              <a:defRPr sz="1800">
                <a:solidFill>
                  <a:schemeClr val="tx1"/>
                </a:solidFill>
                <a:latin typeface="+mn-lt"/>
              </a:defRPr>
            </a:lvl5pPr>
            <a:lvl6pPr marL="2514600" indent="-228600" algn="l" rtl="0" fontAlgn="base">
              <a:spcBef>
                <a:spcPct val="20000"/>
              </a:spcBef>
              <a:spcAft>
                <a:spcPct val="0"/>
              </a:spcAft>
              <a:buChar char="»"/>
              <a:defRPr sz="1800">
                <a:solidFill>
                  <a:schemeClr val="tx1"/>
                </a:solidFill>
                <a:latin typeface="+mn-lt"/>
              </a:defRPr>
            </a:lvl6pPr>
            <a:lvl7pPr marL="2971800" indent="-228600" algn="l" rtl="0" fontAlgn="base">
              <a:spcBef>
                <a:spcPct val="20000"/>
              </a:spcBef>
              <a:spcAft>
                <a:spcPct val="0"/>
              </a:spcAft>
              <a:buChar char="»"/>
              <a:defRPr sz="1800">
                <a:solidFill>
                  <a:schemeClr val="tx1"/>
                </a:solidFill>
                <a:latin typeface="+mn-lt"/>
              </a:defRPr>
            </a:lvl7pPr>
            <a:lvl8pPr marL="3429000" indent="-228600" algn="l" rtl="0" fontAlgn="base">
              <a:spcBef>
                <a:spcPct val="20000"/>
              </a:spcBef>
              <a:spcAft>
                <a:spcPct val="0"/>
              </a:spcAft>
              <a:buChar char="»"/>
              <a:defRPr sz="1800">
                <a:solidFill>
                  <a:schemeClr val="tx1"/>
                </a:solidFill>
                <a:latin typeface="+mn-lt"/>
              </a:defRPr>
            </a:lvl8pPr>
            <a:lvl9pPr marL="3886200" indent="-228600" algn="l" rtl="0" fontAlgn="base">
              <a:spcBef>
                <a:spcPct val="20000"/>
              </a:spcBef>
              <a:spcAft>
                <a:spcPct val="0"/>
              </a:spcAft>
              <a:buChar char="»"/>
              <a:defRPr sz="1800">
                <a:solidFill>
                  <a:schemeClr val="tx1"/>
                </a:solidFill>
                <a:latin typeface="+mn-lt"/>
              </a:defRPr>
            </a:lvl9pPr>
          </a:lstStyle>
          <a:p>
            <a:pPr marL="742950" marR="0" lvl="1" indent="-285750" algn="l" defTabSz="914400" rtl="0" eaLnBrk="1" fontAlgn="base" latinLnBrk="0" hangingPunct="1">
              <a:lnSpc>
                <a:spcPct val="100000"/>
              </a:lnSpc>
              <a:spcBef>
                <a:spcPct val="20000"/>
              </a:spcBef>
              <a:spcAft>
                <a:spcPct val="0"/>
              </a:spcAft>
              <a:buClrTx/>
              <a:buSzTx/>
              <a:buFontTx/>
              <a:buChar char="–"/>
              <a:tabLst/>
              <a:defRPr/>
            </a:pPr>
            <a:r>
              <a:rPr kumimoji="0" lang="tr-TR" sz="2400" b="0" i="0" u="none" strike="noStrike" kern="0" cap="none" spc="0" normalizeH="0" baseline="0" noProof="0" dirty="0" smtClean="0">
                <a:ln>
                  <a:noFill/>
                </a:ln>
                <a:effectLst/>
                <a:uLnTx/>
                <a:uFillTx/>
                <a:latin typeface="Arial"/>
              </a:rPr>
              <a:t>zamanla fibrozis gelişir ve dokular endüre olur, gode bırakmaz</a:t>
            </a:r>
          </a:p>
          <a:p>
            <a:pPr marL="742950" marR="0" lvl="1" indent="-285750" algn="l" defTabSz="914400" rtl="0" eaLnBrk="1" fontAlgn="base" latinLnBrk="0" hangingPunct="1">
              <a:lnSpc>
                <a:spcPct val="100000"/>
              </a:lnSpc>
              <a:spcBef>
                <a:spcPct val="20000"/>
              </a:spcBef>
              <a:spcAft>
                <a:spcPct val="0"/>
              </a:spcAft>
              <a:buClrTx/>
              <a:buSzTx/>
              <a:buFontTx/>
              <a:buChar char="–"/>
              <a:tabLst/>
              <a:defRPr/>
            </a:pPr>
            <a:r>
              <a:rPr kumimoji="0" lang="tr-TR" sz="2400" b="0" i="0" u="none" strike="noStrike" kern="0" cap="none" spc="0" normalizeH="0" baseline="0" noProof="0" dirty="0" smtClean="0">
                <a:ln>
                  <a:noFill/>
                </a:ln>
                <a:effectLst/>
                <a:uLnTx/>
                <a:uFillTx/>
                <a:latin typeface="Arial"/>
              </a:rPr>
              <a:t>cilt değişiklikleri (dermatit hiperkeratoz, verrükoöz değişiklikler)</a:t>
            </a:r>
          </a:p>
          <a:p>
            <a:pPr marL="742950" marR="0" lvl="1" indent="-285750" algn="l" defTabSz="914400" rtl="0" eaLnBrk="1" fontAlgn="base" latinLnBrk="0" hangingPunct="1">
              <a:lnSpc>
                <a:spcPct val="100000"/>
              </a:lnSpc>
              <a:spcBef>
                <a:spcPct val="20000"/>
              </a:spcBef>
              <a:spcAft>
                <a:spcPct val="0"/>
              </a:spcAft>
              <a:buClrTx/>
              <a:buSzTx/>
              <a:buFontTx/>
              <a:buChar char="–"/>
              <a:tabLst/>
              <a:defRPr/>
            </a:pPr>
            <a:r>
              <a:rPr kumimoji="0" lang="tr-TR" sz="2400" b="0" i="0" u="none" strike="noStrike" kern="0" cap="none" spc="0" normalizeH="0" baseline="0" noProof="0" dirty="0" smtClean="0">
                <a:ln>
                  <a:noFill/>
                </a:ln>
                <a:effectLst/>
                <a:uLnTx/>
                <a:uFillTx/>
                <a:latin typeface="Arial"/>
              </a:rPr>
              <a:t>yorgunluk ve ekstremitede basınç hissi</a:t>
            </a:r>
          </a:p>
          <a:p>
            <a:pPr marL="742950" marR="0" lvl="1" indent="-285750" algn="l" defTabSz="914400" rtl="0" eaLnBrk="1" fontAlgn="base" latinLnBrk="0" hangingPunct="1">
              <a:lnSpc>
                <a:spcPct val="100000"/>
              </a:lnSpc>
              <a:spcBef>
                <a:spcPct val="20000"/>
              </a:spcBef>
              <a:spcAft>
                <a:spcPct val="0"/>
              </a:spcAft>
              <a:buClrTx/>
              <a:buSzTx/>
              <a:buFontTx/>
              <a:buChar char="–"/>
              <a:tabLst/>
              <a:defRPr/>
            </a:pPr>
            <a:r>
              <a:rPr kumimoji="0" lang="tr-TR" sz="2400" b="0" i="0" u="none" strike="noStrike" kern="0" cap="none" spc="0" normalizeH="0" baseline="0" noProof="0" dirty="0" smtClean="0">
                <a:ln>
                  <a:noFill/>
                </a:ln>
                <a:effectLst/>
                <a:uLnTx/>
                <a:uFillTx/>
                <a:latin typeface="Arial"/>
              </a:rPr>
              <a:t>aile öyküsü sıklıkla yoktur</a:t>
            </a:r>
          </a:p>
        </p:txBody>
      </p:sp>
    </p:spTree>
    <p:extLst>
      <p:ext uri="{BB962C8B-B14F-4D97-AF65-F5344CB8AC3E}">
        <p14:creationId xmlns:p14="http://schemas.microsoft.com/office/powerpoint/2010/main" val="34626069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tr-TR" sz="4400" b="0" i="0" u="none" strike="noStrike" kern="0" cap="none" spc="0" normalizeH="0" baseline="0" noProof="0" smtClean="0">
                <a:ln>
                  <a:noFill/>
                </a:ln>
                <a:solidFill>
                  <a:srgbClr val="660033"/>
                </a:solidFill>
                <a:effectLst/>
                <a:uLnTx/>
                <a:uFillTx/>
                <a:latin typeface="Arial"/>
              </a:rPr>
              <a:t>Laboratuvar</a:t>
            </a:r>
            <a:endParaRPr kumimoji="0" lang="en-GB" sz="4400" b="0" i="0" u="none" strike="noStrike" kern="0" cap="none" spc="0" normalizeH="0" baseline="0" noProof="0" smtClean="0">
              <a:ln>
                <a:noFill/>
              </a:ln>
              <a:solidFill>
                <a:srgbClr val="660033"/>
              </a:solidFill>
              <a:effectLst/>
              <a:uLnTx/>
              <a:uFillTx/>
              <a:latin typeface="Arial"/>
            </a:endParaRPr>
          </a:p>
        </p:txBody>
      </p:sp>
      <p:sp>
        <p:nvSpPr>
          <p:cNvPr id="5" name="Rectangle 4"/>
          <p:cNvSpPr txBox="1">
            <a:spLocks noChangeArrowheads="1"/>
          </p:cNvSpPr>
          <p:nvPr/>
        </p:nvSpPr>
        <p:spPr bwMode="auto">
          <a:xfrm>
            <a:off x="539750" y="1125538"/>
            <a:ext cx="8229600" cy="573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tr-TR" sz="2800" b="0" i="0" u="none" strike="noStrike" kern="0" cap="none" spc="0" normalizeH="0" baseline="0" noProof="0" dirty="0" smtClean="0">
                <a:ln>
                  <a:noFill/>
                </a:ln>
                <a:effectLst/>
                <a:uLnTx/>
                <a:uFillTx/>
                <a:latin typeface="Arial"/>
              </a:rPr>
              <a:t>Daha çok ayırıcı tanıya yöneliktir</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tr-TR" sz="2800" b="0" i="0" u="none" strike="noStrike" kern="0" cap="none" spc="0" normalizeH="0" baseline="0" noProof="0" dirty="0" smtClean="0">
                <a:ln>
                  <a:noFill/>
                </a:ln>
                <a:effectLst/>
                <a:uLnTx/>
                <a:uFillTx/>
                <a:latin typeface="Arial"/>
              </a:rPr>
              <a:t>Venöz çalışmalar </a:t>
            </a:r>
          </a:p>
          <a:p>
            <a:pPr marL="742950" marR="0" lvl="1" indent="-285750" algn="l" defTabSz="914400" rtl="0" eaLnBrk="1" fontAlgn="base" latinLnBrk="0" hangingPunct="1">
              <a:lnSpc>
                <a:spcPct val="100000"/>
              </a:lnSpc>
              <a:spcBef>
                <a:spcPct val="20000"/>
              </a:spcBef>
              <a:spcAft>
                <a:spcPct val="0"/>
              </a:spcAft>
              <a:buClrTx/>
              <a:buSzTx/>
              <a:buFontTx/>
              <a:buChar char="–"/>
              <a:tabLst/>
              <a:defRPr/>
            </a:pPr>
            <a:r>
              <a:rPr kumimoji="0" lang="tr-TR" sz="2800" b="0" i="0" u="none" strike="noStrike" kern="0" cap="none" spc="0" normalizeH="0" baseline="0" noProof="0" dirty="0" smtClean="0">
                <a:ln>
                  <a:noFill/>
                </a:ln>
                <a:effectLst/>
                <a:uLnTx/>
                <a:uFillTx/>
                <a:latin typeface="Arial"/>
              </a:rPr>
              <a:t>venöz yetersizlik açısından</a:t>
            </a:r>
          </a:p>
          <a:p>
            <a:pPr marL="742950" marR="0" lvl="1" indent="-285750" algn="l" defTabSz="914400" rtl="0" eaLnBrk="1" fontAlgn="base" latinLnBrk="0" hangingPunct="1">
              <a:lnSpc>
                <a:spcPct val="100000"/>
              </a:lnSpc>
              <a:spcBef>
                <a:spcPct val="20000"/>
              </a:spcBef>
              <a:spcAft>
                <a:spcPct val="0"/>
              </a:spcAft>
              <a:buClrTx/>
              <a:buSzTx/>
              <a:buFontTx/>
              <a:buChar char="–"/>
              <a:tabLst/>
              <a:defRPr/>
            </a:pPr>
            <a:r>
              <a:rPr kumimoji="0" lang="tr-TR" sz="2800" b="0" i="0" u="none" strike="noStrike" kern="0" cap="none" spc="0" normalizeH="0" baseline="0" noProof="0" dirty="0" smtClean="0">
                <a:ln>
                  <a:noFill/>
                </a:ln>
                <a:effectLst/>
                <a:uLnTx/>
                <a:uFillTx/>
                <a:latin typeface="Arial"/>
              </a:rPr>
              <a:t>venografi, renkli Doppler</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tr-TR" sz="2800" b="0" i="0" u="none" strike="noStrike" kern="0" cap="none" spc="0" normalizeH="0" baseline="0" noProof="0" dirty="0" smtClean="0">
                <a:ln>
                  <a:noFill/>
                </a:ln>
                <a:effectLst/>
                <a:uLnTx/>
                <a:uFillTx/>
                <a:latin typeface="Arial"/>
              </a:rPr>
              <a:t>Lenfosintigrafi</a:t>
            </a:r>
          </a:p>
          <a:p>
            <a:pPr marL="742950" marR="0" lvl="1" indent="-285750" algn="l" defTabSz="914400" rtl="0" eaLnBrk="1" fontAlgn="base" latinLnBrk="0" hangingPunct="1">
              <a:lnSpc>
                <a:spcPct val="100000"/>
              </a:lnSpc>
              <a:spcBef>
                <a:spcPct val="20000"/>
              </a:spcBef>
              <a:spcAft>
                <a:spcPct val="0"/>
              </a:spcAft>
              <a:buClrTx/>
              <a:buSzTx/>
              <a:buFontTx/>
              <a:buChar char="–"/>
              <a:tabLst/>
              <a:defRPr/>
            </a:pPr>
            <a:r>
              <a:rPr kumimoji="0" lang="tr-TR" sz="2800" b="0" i="0" u="none" strike="noStrike" kern="0" cap="none" spc="0" normalizeH="0" baseline="0" noProof="0" dirty="0" smtClean="0">
                <a:ln>
                  <a:noFill/>
                </a:ln>
                <a:effectLst/>
                <a:uLnTx/>
                <a:uFillTx/>
                <a:latin typeface="Arial"/>
              </a:rPr>
              <a:t>özellikle fizyolojik cerrahi planlanan hastalarda</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tr-TR" sz="2800" b="0" i="0" u="none" strike="noStrike" kern="0" cap="none" spc="0" normalizeH="0" baseline="0" noProof="0" dirty="0" smtClean="0">
                <a:ln>
                  <a:noFill/>
                </a:ln>
                <a:effectLst/>
                <a:uLnTx/>
                <a:uFillTx/>
                <a:latin typeface="Arial"/>
              </a:rPr>
              <a:t>CT, MR</a:t>
            </a:r>
          </a:p>
          <a:p>
            <a:pPr marL="742950" marR="0" lvl="1" indent="-285750" algn="l" defTabSz="914400" rtl="0" eaLnBrk="1" fontAlgn="base" latinLnBrk="0" hangingPunct="1">
              <a:lnSpc>
                <a:spcPct val="100000"/>
              </a:lnSpc>
              <a:spcBef>
                <a:spcPct val="20000"/>
              </a:spcBef>
              <a:spcAft>
                <a:spcPct val="0"/>
              </a:spcAft>
              <a:buClrTx/>
              <a:buSzTx/>
              <a:buFontTx/>
              <a:buChar char="–"/>
              <a:tabLst/>
              <a:defRPr/>
            </a:pPr>
            <a:r>
              <a:rPr kumimoji="0" lang="tr-TR" sz="2800" b="0" i="0" u="none" strike="noStrike" kern="0" cap="none" spc="0" normalizeH="0" baseline="0" noProof="0" dirty="0" smtClean="0">
                <a:ln>
                  <a:noFill/>
                </a:ln>
                <a:effectLst/>
                <a:uLnTx/>
                <a:uFillTx/>
                <a:latin typeface="Arial"/>
              </a:rPr>
              <a:t>malignansi ayırıcı tanısında</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tr-TR" sz="2800" b="0" i="0" u="none" strike="noStrike" kern="0" cap="none" spc="0" normalizeH="0" baseline="0" noProof="0" dirty="0" smtClean="0">
                <a:ln>
                  <a:noFill/>
                </a:ln>
                <a:effectLst/>
                <a:uLnTx/>
                <a:uFillTx/>
                <a:latin typeface="Arial"/>
              </a:rPr>
              <a:t>Lenfanjiografi</a:t>
            </a:r>
          </a:p>
          <a:p>
            <a:pPr marL="742950" marR="0" lvl="1" indent="-285750" algn="l" defTabSz="914400" rtl="0" eaLnBrk="1" fontAlgn="base" latinLnBrk="0" hangingPunct="1">
              <a:lnSpc>
                <a:spcPct val="100000"/>
              </a:lnSpc>
              <a:spcBef>
                <a:spcPct val="20000"/>
              </a:spcBef>
              <a:spcAft>
                <a:spcPct val="0"/>
              </a:spcAft>
              <a:buClrTx/>
              <a:buSzTx/>
              <a:buFontTx/>
              <a:buChar char="–"/>
              <a:tabLst/>
              <a:defRPr/>
            </a:pPr>
            <a:r>
              <a:rPr kumimoji="0" lang="tr-TR" sz="2800" b="0" i="0" u="none" strike="noStrike" kern="0" cap="none" spc="0" normalizeH="0" baseline="0" noProof="0" dirty="0" smtClean="0">
                <a:ln>
                  <a:noFill/>
                </a:ln>
                <a:solidFill>
                  <a:srgbClr val="000000"/>
                </a:solidFill>
                <a:effectLst/>
                <a:uLnTx/>
                <a:uFillTx/>
                <a:latin typeface="Arial"/>
              </a:rPr>
              <a:t>artık çok az uygulanmaktadır</a:t>
            </a:r>
          </a:p>
        </p:txBody>
      </p:sp>
    </p:spTree>
    <p:extLst>
      <p:ext uri="{BB962C8B-B14F-4D97-AF65-F5344CB8AC3E}">
        <p14:creationId xmlns:p14="http://schemas.microsoft.com/office/powerpoint/2010/main" val="4274174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tr-TR" sz="4400" b="0" i="0" u="none" strike="noStrike" kern="0" cap="none" spc="0" normalizeH="0" baseline="0" noProof="0" smtClean="0">
                <a:ln>
                  <a:noFill/>
                </a:ln>
                <a:solidFill>
                  <a:srgbClr val="000000"/>
                </a:solidFill>
                <a:effectLst/>
                <a:uLnTx/>
                <a:uFillTx/>
                <a:latin typeface="Arial"/>
              </a:rPr>
              <a:t>Ayırıcı Tanı</a:t>
            </a:r>
            <a:endParaRPr kumimoji="0" lang="en-GB" sz="4400" b="0" i="0" u="none" strike="noStrike" kern="0" cap="none" spc="0" normalizeH="0" baseline="0" noProof="0" smtClean="0">
              <a:ln>
                <a:noFill/>
              </a:ln>
              <a:solidFill>
                <a:srgbClr val="000000"/>
              </a:solidFill>
              <a:effectLst/>
              <a:uLnTx/>
              <a:uFillTx/>
              <a:latin typeface="Arial"/>
            </a:endParaRPr>
          </a:p>
        </p:txBody>
      </p:sp>
      <p:sp>
        <p:nvSpPr>
          <p:cNvPr id="5" name="Rectangle 4"/>
          <p:cNvSpPr txBox="1">
            <a:spLocks noChangeArrowheads="1"/>
          </p:cNvSpPr>
          <p:nvPr/>
        </p:nvSpPr>
        <p:spPr bwMode="auto">
          <a:xfrm>
            <a:off x="457200" y="1600200"/>
            <a:ext cx="4038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1800">
                <a:solidFill>
                  <a:schemeClr val="tx1"/>
                </a:solidFill>
                <a:latin typeface="+mn-lt"/>
              </a:defRPr>
            </a:lvl4pPr>
            <a:lvl5pPr marL="2057400" indent="-228600" algn="l" rtl="0" eaLnBrk="0" fontAlgn="base" hangingPunct="0">
              <a:spcBef>
                <a:spcPct val="20000"/>
              </a:spcBef>
              <a:spcAft>
                <a:spcPct val="0"/>
              </a:spcAft>
              <a:buChar char="»"/>
              <a:defRPr sz="1800">
                <a:solidFill>
                  <a:schemeClr val="tx1"/>
                </a:solidFill>
                <a:latin typeface="+mn-lt"/>
              </a:defRPr>
            </a:lvl5pPr>
            <a:lvl6pPr marL="2514600" indent="-228600" algn="l" rtl="0" fontAlgn="base">
              <a:spcBef>
                <a:spcPct val="20000"/>
              </a:spcBef>
              <a:spcAft>
                <a:spcPct val="0"/>
              </a:spcAft>
              <a:buChar char="»"/>
              <a:defRPr sz="1800">
                <a:solidFill>
                  <a:schemeClr val="tx1"/>
                </a:solidFill>
                <a:latin typeface="+mn-lt"/>
              </a:defRPr>
            </a:lvl6pPr>
            <a:lvl7pPr marL="2971800" indent="-228600" algn="l" rtl="0" fontAlgn="base">
              <a:spcBef>
                <a:spcPct val="20000"/>
              </a:spcBef>
              <a:spcAft>
                <a:spcPct val="0"/>
              </a:spcAft>
              <a:buChar char="»"/>
              <a:defRPr sz="1800">
                <a:solidFill>
                  <a:schemeClr val="tx1"/>
                </a:solidFill>
                <a:latin typeface="+mn-lt"/>
              </a:defRPr>
            </a:lvl7pPr>
            <a:lvl8pPr marL="3429000" indent="-228600" algn="l" rtl="0" fontAlgn="base">
              <a:spcBef>
                <a:spcPct val="20000"/>
              </a:spcBef>
              <a:spcAft>
                <a:spcPct val="0"/>
              </a:spcAft>
              <a:buChar char="»"/>
              <a:defRPr sz="1800">
                <a:solidFill>
                  <a:schemeClr val="tx1"/>
                </a:solidFill>
                <a:latin typeface="+mn-lt"/>
              </a:defRPr>
            </a:lvl8pPr>
            <a:lvl9pPr marL="3886200" indent="-228600" algn="l" rtl="0" fontAlgn="base">
              <a:spcBef>
                <a:spcPct val="20000"/>
              </a:spcBef>
              <a:spcAft>
                <a:spcPct val="0"/>
              </a:spcAft>
              <a:buChar char="»"/>
              <a:defRPr sz="1800">
                <a:solidFill>
                  <a:schemeClr val="tx1"/>
                </a:solidFill>
                <a:latin typeface="+mn-lt"/>
              </a:defRPr>
            </a:lvl9pPr>
          </a:lstStyle>
          <a:p>
            <a:pPr marL="342900" marR="0" lvl="0" indent="-342900" algn="l" defTabSz="914400" rtl="0" eaLnBrk="1" fontAlgn="base" latinLnBrk="0" hangingPunct="1">
              <a:lnSpc>
                <a:spcPct val="80000"/>
              </a:lnSpc>
              <a:spcBef>
                <a:spcPct val="20000"/>
              </a:spcBef>
              <a:spcAft>
                <a:spcPct val="0"/>
              </a:spcAft>
              <a:buClrTx/>
              <a:buSzTx/>
              <a:buFontTx/>
              <a:buChar char="•"/>
              <a:tabLst/>
              <a:defRPr/>
            </a:pPr>
            <a:r>
              <a:rPr kumimoji="0" lang="tr-TR" sz="2400" b="0" i="0" u="none" strike="noStrike" kern="0" cap="none" spc="0" normalizeH="0" baseline="0" noProof="0" smtClean="0">
                <a:ln>
                  <a:noFill/>
                </a:ln>
                <a:solidFill>
                  <a:srgbClr val="000000"/>
                </a:solidFill>
                <a:effectLst/>
                <a:uLnTx/>
                <a:uFillTx/>
                <a:latin typeface="Arial"/>
              </a:rPr>
              <a:t>Kalp, böbrek, karaciğer yetmezlikleri</a:t>
            </a:r>
          </a:p>
          <a:p>
            <a:pPr marL="342900" marR="0" lvl="0" indent="-342900" algn="l" defTabSz="914400" rtl="0" eaLnBrk="1" fontAlgn="base" latinLnBrk="0" hangingPunct="1">
              <a:lnSpc>
                <a:spcPct val="80000"/>
              </a:lnSpc>
              <a:spcBef>
                <a:spcPct val="20000"/>
              </a:spcBef>
              <a:spcAft>
                <a:spcPct val="0"/>
              </a:spcAft>
              <a:buClrTx/>
              <a:buSzTx/>
              <a:buFontTx/>
              <a:buChar char="•"/>
              <a:tabLst/>
              <a:defRPr/>
            </a:pPr>
            <a:r>
              <a:rPr kumimoji="0" lang="tr-TR" sz="2400" b="0" i="0" u="none" strike="noStrike" kern="0" cap="none" spc="0" normalizeH="0" baseline="0" noProof="0" smtClean="0">
                <a:ln>
                  <a:noFill/>
                </a:ln>
                <a:solidFill>
                  <a:srgbClr val="000000"/>
                </a:solidFill>
                <a:effectLst/>
                <a:uLnTx/>
                <a:uFillTx/>
                <a:latin typeface="Arial"/>
              </a:rPr>
              <a:t>Venöz yetmezlik</a:t>
            </a:r>
          </a:p>
          <a:p>
            <a:pPr marL="342900" marR="0" lvl="0" indent="-342900" algn="l" defTabSz="914400" rtl="0" eaLnBrk="1" fontAlgn="base" latinLnBrk="0" hangingPunct="1">
              <a:lnSpc>
                <a:spcPct val="80000"/>
              </a:lnSpc>
              <a:spcBef>
                <a:spcPct val="20000"/>
              </a:spcBef>
              <a:spcAft>
                <a:spcPct val="0"/>
              </a:spcAft>
              <a:buClrTx/>
              <a:buSzTx/>
              <a:buFontTx/>
              <a:buChar char="•"/>
              <a:tabLst/>
              <a:defRPr/>
            </a:pPr>
            <a:r>
              <a:rPr kumimoji="0" lang="tr-TR" sz="2400" b="0" i="0" u="none" strike="noStrike" kern="0" cap="none" spc="0" normalizeH="0" baseline="0" noProof="0" smtClean="0">
                <a:ln>
                  <a:noFill/>
                </a:ln>
                <a:solidFill>
                  <a:srgbClr val="000000"/>
                </a:solidFill>
                <a:effectLst/>
                <a:uLnTx/>
                <a:uFillTx/>
                <a:latin typeface="Arial"/>
              </a:rPr>
              <a:t>Lipedema(lipodistrofi)</a:t>
            </a:r>
          </a:p>
          <a:p>
            <a:pPr marL="742950" marR="0" lvl="1" indent="-285750" algn="l" defTabSz="914400" rtl="0" eaLnBrk="1" fontAlgn="base" latinLnBrk="0" hangingPunct="1">
              <a:lnSpc>
                <a:spcPct val="80000"/>
              </a:lnSpc>
              <a:spcBef>
                <a:spcPct val="20000"/>
              </a:spcBef>
              <a:spcAft>
                <a:spcPct val="0"/>
              </a:spcAft>
              <a:buClrTx/>
              <a:buSzTx/>
              <a:buFontTx/>
              <a:buChar char="–"/>
              <a:tabLst/>
              <a:defRPr/>
            </a:pPr>
            <a:r>
              <a:rPr kumimoji="0" lang="tr-TR" sz="2000" b="0" i="0" u="none" strike="noStrike" kern="0" cap="none" spc="0" normalizeH="0" baseline="0" noProof="0" smtClean="0">
                <a:ln>
                  <a:noFill/>
                </a:ln>
                <a:solidFill>
                  <a:srgbClr val="000000"/>
                </a:solidFill>
                <a:effectLst/>
                <a:uLnTx/>
                <a:uFillTx/>
                <a:latin typeface="Arial"/>
              </a:rPr>
              <a:t>genellikle obeslerde, alt ekstremitede simetrik genişlemeye yol açan bir tür lipodistrofi</a:t>
            </a:r>
          </a:p>
          <a:p>
            <a:pPr marL="742950" marR="0" lvl="1" indent="-285750" algn="l" defTabSz="914400" rtl="0" eaLnBrk="1" fontAlgn="base" latinLnBrk="0" hangingPunct="1">
              <a:lnSpc>
                <a:spcPct val="80000"/>
              </a:lnSpc>
              <a:spcBef>
                <a:spcPct val="20000"/>
              </a:spcBef>
              <a:spcAft>
                <a:spcPct val="0"/>
              </a:spcAft>
              <a:buClrTx/>
              <a:buSzTx/>
              <a:buFontTx/>
              <a:buChar char="–"/>
              <a:tabLst/>
              <a:defRPr/>
            </a:pPr>
            <a:r>
              <a:rPr kumimoji="0" lang="tr-TR" sz="2000" b="0" i="0" u="none" strike="noStrike" kern="0" cap="none" spc="0" normalizeH="0" baseline="0" noProof="0" smtClean="0">
                <a:ln>
                  <a:noFill/>
                </a:ln>
                <a:solidFill>
                  <a:srgbClr val="000000"/>
                </a:solidFill>
                <a:effectLst/>
                <a:uLnTx/>
                <a:uFillTx/>
                <a:latin typeface="Arial"/>
              </a:rPr>
              <a:t>kadınlarda daha sık</a:t>
            </a:r>
          </a:p>
          <a:p>
            <a:pPr marL="742950" marR="0" lvl="1" indent="-285750" algn="l" defTabSz="914400" rtl="0" eaLnBrk="1" fontAlgn="base" latinLnBrk="0" hangingPunct="1">
              <a:lnSpc>
                <a:spcPct val="80000"/>
              </a:lnSpc>
              <a:spcBef>
                <a:spcPct val="20000"/>
              </a:spcBef>
              <a:spcAft>
                <a:spcPct val="0"/>
              </a:spcAft>
              <a:buClrTx/>
              <a:buSzTx/>
              <a:buFontTx/>
              <a:buChar char="–"/>
              <a:tabLst/>
              <a:defRPr/>
            </a:pPr>
            <a:r>
              <a:rPr kumimoji="0" lang="tr-TR" sz="2000" b="0" i="0" u="none" strike="noStrike" kern="0" cap="none" spc="0" normalizeH="0" baseline="0" noProof="0" smtClean="0">
                <a:ln>
                  <a:noFill/>
                </a:ln>
                <a:solidFill>
                  <a:srgbClr val="000000"/>
                </a:solidFill>
                <a:effectLst/>
                <a:uLnTx/>
                <a:uFillTx/>
                <a:latin typeface="Arial"/>
              </a:rPr>
              <a:t>aile öyküsü sıklıkla mevcut</a:t>
            </a:r>
          </a:p>
          <a:p>
            <a:pPr marL="342900" marR="0" lvl="0" indent="-342900" algn="l" defTabSz="914400" rtl="0" eaLnBrk="1" fontAlgn="base" latinLnBrk="0" hangingPunct="1">
              <a:lnSpc>
                <a:spcPct val="80000"/>
              </a:lnSpc>
              <a:spcBef>
                <a:spcPct val="20000"/>
              </a:spcBef>
              <a:spcAft>
                <a:spcPct val="0"/>
              </a:spcAft>
              <a:buClrTx/>
              <a:buSzTx/>
              <a:buFontTx/>
              <a:buChar char="•"/>
              <a:tabLst/>
              <a:defRPr/>
            </a:pPr>
            <a:r>
              <a:rPr kumimoji="0" lang="tr-TR" sz="2400" b="0" i="0" u="none" strike="noStrike" kern="0" cap="none" spc="0" normalizeH="0" baseline="0" noProof="0" smtClean="0">
                <a:ln>
                  <a:noFill/>
                </a:ln>
                <a:solidFill>
                  <a:srgbClr val="000000"/>
                </a:solidFill>
                <a:effectLst/>
                <a:uLnTx/>
                <a:uFillTx/>
                <a:latin typeface="Arial"/>
              </a:rPr>
              <a:t>Vasküler malformasyonlar</a:t>
            </a:r>
          </a:p>
          <a:p>
            <a:pPr marL="342900" marR="0" lvl="0" indent="-342900" algn="l" defTabSz="914400" rtl="0" eaLnBrk="1" fontAlgn="base" latinLnBrk="0" hangingPunct="1">
              <a:lnSpc>
                <a:spcPct val="80000"/>
              </a:lnSpc>
              <a:spcBef>
                <a:spcPct val="20000"/>
              </a:spcBef>
              <a:spcAft>
                <a:spcPct val="0"/>
              </a:spcAft>
              <a:buClrTx/>
              <a:buSzTx/>
              <a:buFontTx/>
              <a:buChar char="•"/>
              <a:tabLst/>
              <a:defRPr/>
            </a:pPr>
            <a:r>
              <a:rPr kumimoji="0" lang="tr-TR" sz="2400" b="0" i="0" u="none" strike="noStrike" kern="0" cap="none" spc="0" normalizeH="0" baseline="0" noProof="0" smtClean="0">
                <a:ln>
                  <a:noFill/>
                </a:ln>
                <a:solidFill>
                  <a:srgbClr val="000000"/>
                </a:solidFill>
                <a:effectLst/>
                <a:uLnTx/>
                <a:uFillTx/>
                <a:latin typeface="Arial"/>
              </a:rPr>
              <a:t>Diğer yumuşak doku kitleleri</a:t>
            </a:r>
          </a:p>
        </p:txBody>
      </p:sp>
      <p:pic>
        <p:nvPicPr>
          <p:cNvPr id="6" name="Picture 6" descr="IMG_894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3438" y="1700213"/>
            <a:ext cx="4479925" cy="453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234529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Image-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5259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Image-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52400"/>
            <a:ext cx="45259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Image-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0"/>
            <a:ext cx="457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371431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25003" y="234925"/>
            <a:ext cx="9710670" cy="6359057"/>
          </a:xfrm>
          <a:prstGeom prst="rect">
            <a:avLst/>
          </a:prstGeom>
        </p:spPr>
      </p:pic>
    </p:spTree>
    <p:extLst>
      <p:ext uri="{BB962C8B-B14F-4D97-AF65-F5344CB8AC3E}">
        <p14:creationId xmlns:p14="http://schemas.microsoft.com/office/powerpoint/2010/main" val="33764169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004047" y="681318"/>
            <a:ext cx="8139953" cy="1754326"/>
          </a:xfrm>
          <a:prstGeom prst="rect">
            <a:avLst/>
          </a:prstGeom>
        </p:spPr>
        <p:txBody>
          <a:bodyPr wrap="square">
            <a:spAutoFit/>
          </a:bodyPr>
          <a:lstStyle/>
          <a:p>
            <a:r>
              <a:rPr lang="tr-TR" dirty="0" smtClean="0">
                <a:solidFill>
                  <a:srgbClr val="444444"/>
                </a:solidFill>
                <a:latin typeface="Open Sans"/>
              </a:rPr>
              <a:t>GİRİŞ</a:t>
            </a:r>
          </a:p>
          <a:p>
            <a:r>
              <a:rPr lang="tr-TR" dirty="0" smtClean="0">
                <a:solidFill>
                  <a:srgbClr val="444444"/>
                </a:solidFill>
                <a:latin typeface="Open Sans"/>
              </a:rPr>
              <a:t>Lenf </a:t>
            </a:r>
            <a:r>
              <a:rPr lang="tr-TR" dirty="0">
                <a:solidFill>
                  <a:srgbClr val="444444"/>
                </a:solidFill>
                <a:latin typeface="Open Sans"/>
              </a:rPr>
              <a:t>ödem, lenfatik sistemin bozulması veya tıkanması sonucu gelişen bir şişliktir. Bu durum, hasar veya travmaya bağlı olarak sekonder gelişebildiği gibi lenfatik sistemin iyi gelişememesinden ötürü konjenital de olabilir. Lenf ödem, vücudun her bölgesini etkileyebilmekle birlikte en çok kol ve bacaklarda görülür.</a:t>
            </a:r>
            <a:endParaRPr lang="tr-TR" dirty="0"/>
          </a:p>
        </p:txBody>
      </p:sp>
      <p:pic>
        <p:nvPicPr>
          <p:cNvPr id="8" name="Picture 7"/>
          <p:cNvPicPr>
            <a:picLocks noChangeAspect="1"/>
          </p:cNvPicPr>
          <p:nvPr/>
        </p:nvPicPr>
        <p:blipFill>
          <a:blip r:embed="rId2"/>
          <a:stretch>
            <a:fillRect/>
          </a:stretch>
        </p:blipFill>
        <p:spPr>
          <a:xfrm>
            <a:off x="334851" y="2562694"/>
            <a:ext cx="9876305" cy="1485103"/>
          </a:xfrm>
          <a:prstGeom prst="rect">
            <a:avLst/>
          </a:prstGeom>
        </p:spPr>
      </p:pic>
      <p:sp>
        <p:nvSpPr>
          <p:cNvPr id="9" name="Rectangle 8"/>
          <p:cNvSpPr/>
          <p:nvPr/>
        </p:nvSpPr>
        <p:spPr>
          <a:xfrm rot="10800000" flipV="1">
            <a:off x="2434107" y="3890665"/>
            <a:ext cx="6709893" cy="646331"/>
          </a:xfrm>
          <a:prstGeom prst="rect">
            <a:avLst/>
          </a:prstGeom>
        </p:spPr>
        <p:txBody>
          <a:bodyPr wrap="square">
            <a:spAutoFit/>
          </a:bodyPr>
          <a:lstStyle/>
          <a:p>
            <a:r>
              <a:rPr lang="tr-TR" dirty="0"/>
              <a:t>İmmun sistemle beraber çalışarak yabancı organizma invazyonuna karşı filtreleme görevi yapan bir sistemdir</a:t>
            </a:r>
          </a:p>
        </p:txBody>
      </p:sp>
    </p:spTree>
    <p:extLst>
      <p:ext uri="{BB962C8B-B14F-4D97-AF65-F5344CB8AC3E}">
        <p14:creationId xmlns:p14="http://schemas.microsoft.com/office/powerpoint/2010/main" val="23643412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Grp="1" noChangeArrowheads="1"/>
          </p:cNvSpPr>
          <p:nvPr>
            <p:ph type="title"/>
          </p:nvPr>
        </p:nvSpPr>
        <p:spPr>
          <a:xfrm>
            <a:off x="457200" y="274638"/>
            <a:ext cx="8229600" cy="1143000"/>
          </a:xfrm>
        </p:spPr>
        <p:txBody>
          <a:bodyPr/>
          <a:lstStyle/>
          <a:p>
            <a:pPr eaLnBrk="1" hangingPunct="1"/>
            <a:r>
              <a:rPr lang="tr-TR" smtClean="0">
                <a:solidFill>
                  <a:srgbClr val="660033"/>
                </a:solidFill>
              </a:rPr>
              <a:t>Lenfatik sistem</a:t>
            </a:r>
            <a:endParaRPr lang="en-GB" smtClean="0">
              <a:solidFill>
                <a:srgbClr val="660033"/>
              </a:solidFill>
            </a:endParaRPr>
          </a:p>
        </p:txBody>
      </p:sp>
      <p:sp>
        <p:nvSpPr>
          <p:cNvPr id="8" name="Rectangle 4"/>
          <p:cNvSpPr>
            <a:spLocks noGrp="1" noChangeArrowheads="1"/>
          </p:cNvSpPr>
          <p:nvPr>
            <p:ph sz="half" idx="1"/>
          </p:nvPr>
        </p:nvSpPr>
        <p:spPr>
          <a:xfrm>
            <a:off x="457200" y="1417638"/>
            <a:ext cx="4038600" cy="4708525"/>
          </a:xfrm>
        </p:spPr>
        <p:txBody>
          <a:bodyPr/>
          <a:lstStyle/>
          <a:p>
            <a:pPr eaLnBrk="1" hangingPunct="1"/>
            <a:r>
              <a:rPr lang="tr-TR" dirty="0" smtClean="0">
                <a:solidFill>
                  <a:schemeClr val="accent2"/>
                </a:solidFill>
              </a:rPr>
              <a:t>20 litre sıvı arteriollerden dışarı çıkar</a:t>
            </a:r>
          </a:p>
          <a:p>
            <a:pPr eaLnBrk="1" hangingPunct="1"/>
            <a:r>
              <a:rPr lang="tr-TR" dirty="0" smtClean="0">
                <a:solidFill>
                  <a:schemeClr val="accent2"/>
                </a:solidFill>
              </a:rPr>
              <a:t>%90’ı venöz kapiler yola geri döner</a:t>
            </a:r>
          </a:p>
          <a:p>
            <a:pPr eaLnBrk="1" hangingPunct="1"/>
            <a:r>
              <a:rPr lang="tr-TR" dirty="0" smtClean="0">
                <a:solidFill>
                  <a:schemeClr val="accent2"/>
                </a:solidFill>
              </a:rPr>
              <a:t>2 litre yüksek moleküllü plazma proteinleri ve su geride kalır </a:t>
            </a:r>
            <a:endParaRPr lang="en-GB" dirty="0" smtClean="0">
              <a:solidFill>
                <a:schemeClr val="accent2"/>
              </a:solidFill>
            </a:endParaRPr>
          </a:p>
        </p:txBody>
      </p:sp>
      <p:sp>
        <p:nvSpPr>
          <p:cNvPr id="9" name="Rectangle 20"/>
          <p:cNvSpPr txBox="1">
            <a:spLocks noChangeArrowheads="1"/>
          </p:cNvSpPr>
          <p:nvPr/>
        </p:nvSpPr>
        <p:spPr>
          <a:xfrm>
            <a:off x="4648200" y="1600200"/>
            <a:ext cx="4038600" cy="4525963"/>
          </a:xfrm>
          <a:prstGeom prst="rect">
            <a:avLst/>
          </a:prstGeom>
        </p:spPr>
        <p:txBody>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tr-TR" smtClean="0">
                <a:solidFill>
                  <a:schemeClr val="accent2"/>
                </a:solidFill>
              </a:rPr>
              <a:t>Monositlerin parçalama fonksiyonları ile kapillerlere geri dönüş</a:t>
            </a:r>
          </a:p>
          <a:p>
            <a:r>
              <a:rPr lang="tr-TR" smtClean="0">
                <a:solidFill>
                  <a:schemeClr val="accent2"/>
                </a:solidFill>
              </a:rPr>
              <a:t>Lenfetiklerle (büyük kısım) geri döner</a:t>
            </a:r>
            <a:endParaRPr lang="en-GB" dirty="0" smtClean="0">
              <a:solidFill>
                <a:schemeClr val="accent2"/>
              </a:solidFill>
            </a:endParaRPr>
          </a:p>
        </p:txBody>
      </p:sp>
    </p:spTree>
    <p:extLst>
      <p:ext uri="{BB962C8B-B14F-4D97-AF65-F5344CB8AC3E}">
        <p14:creationId xmlns:p14="http://schemas.microsoft.com/office/powerpoint/2010/main" val="4068364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021983" y="1121464"/>
            <a:ext cx="7536845" cy="5022352"/>
          </a:xfrm>
          <a:prstGeom prst="rect">
            <a:avLst/>
          </a:prstGeom>
        </p:spPr>
      </p:pic>
      <p:pic>
        <p:nvPicPr>
          <p:cNvPr id="6" name="Picture 5"/>
          <p:cNvPicPr>
            <a:picLocks noChangeAspect="1"/>
          </p:cNvPicPr>
          <p:nvPr/>
        </p:nvPicPr>
        <p:blipFill>
          <a:blip r:embed="rId3"/>
          <a:stretch>
            <a:fillRect/>
          </a:stretch>
        </p:blipFill>
        <p:spPr>
          <a:xfrm>
            <a:off x="2021982" y="4868214"/>
            <a:ext cx="1777285" cy="1416393"/>
          </a:xfrm>
          <a:prstGeom prst="rect">
            <a:avLst/>
          </a:prstGeom>
        </p:spPr>
      </p:pic>
      <p:sp>
        <p:nvSpPr>
          <p:cNvPr id="8" name="Rectangle 7"/>
          <p:cNvSpPr>
            <a:spLocks noChangeArrowheads="1"/>
          </p:cNvSpPr>
          <p:nvPr/>
        </p:nvSpPr>
        <p:spPr bwMode="auto">
          <a:xfrm>
            <a:off x="6490953" y="4262907"/>
            <a:ext cx="3067876" cy="2190281"/>
          </a:xfrm>
          <a:prstGeom prst="rect">
            <a:avLst/>
          </a:prstGeom>
          <a:solidFill>
            <a:srgbClr val="BBE0E3"/>
          </a:solidFill>
          <a:ln w="9525">
            <a:solidFill>
              <a:srgbClr val="0000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tr-TR" sz="1800" b="0" i="0" u="none" strike="noStrike" kern="0" cap="none" spc="0" normalizeH="0" baseline="0" noProof="0" dirty="0" smtClean="0">
                <a:ln>
                  <a:noFill/>
                </a:ln>
                <a:solidFill>
                  <a:srgbClr val="000000"/>
                </a:solidFill>
                <a:effectLst/>
                <a:uLnTx/>
                <a:uFillTx/>
                <a:latin typeface="Arial" panose="020B0604020202020204" pitchFamily="34" charset="0"/>
              </a:rPr>
              <a:t>damar içi os.emme 25mm/hg</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tr-TR" sz="1800" b="0" i="0" u="none" strike="noStrike" kern="0" cap="none" spc="0" normalizeH="0" baseline="0" noProof="0" dirty="0" smtClean="0">
                <a:ln>
                  <a:noFill/>
                </a:ln>
                <a:solidFill>
                  <a:srgbClr val="000000"/>
                </a:solidFill>
                <a:effectLst/>
                <a:uLnTx/>
                <a:uFillTx/>
                <a:latin typeface="Arial" panose="020B0604020202020204" pitchFamily="34" charset="0"/>
              </a:rPr>
              <a:t>doku içi os.emme10mm/hg</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tr-TR" sz="1800" b="0" i="0" u="none" strike="noStrike" kern="0" cap="none" spc="0" normalizeH="0" baseline="0" noProof="0" dirty="0" smtClean="0">
                <a:ln>
                  <a:noFill/>
                </a:ln>
                <a:solidFill>
                  <a:srgbClr val="000000"/>
                </a:solidFill>
                <a:effectLst/>
                <a:uLnTx/>
                <a:uFillTx/>
                <a:latin typeface="Arial" panose="020B0604020202020204" pitchFamily="34" charset="0"/>
              </a:rPr>
              <a:t>(fark 15mm/hg)</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tr-TR" sz="1800" b="0" i="0" u="none" strike="noStrike" kern="0" cap="none" spc="0" normalizeH="0" baseline="0" noProof="0" dirty="0" smtClean="0">
                <a:ln>
                  <a:noFill/>
                </a:ln>
                <a:solidFill>
                  <a:srgbClr val="000000"/>
                </a:solidFill>
                <a:effectLst/>
                <a:uLnTx/>
                <a:uFillTx/>
                <a:latin typeface="Arial" panose="020B0604020202020204" pitchFamily="34" charset="0"/>
              </a:rPr>
              <a:t>damar içihid.basınç 16</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tr-TR" sz="1800" b="0" i="0" u="none" strike="noStrike" kern="0" cap="none" spc="0" normalizeH="0" baseline="0" noProof="0" dirty="0" smtClean="0">
                <a:ln>
                  <a:noFill/>
                </a:ln>
                <a:solidFill>
                  <a:srgbClr val="000000"/>
                </a:solidFill>
                <a:effectLst/>
                <a:uLnTx/>
                <a:uFillTx/>
                <a:latin typeface="Arial" panose="020B0604020202020204" pitchFamily="34" charset="0"/>
              </a:rPr>
              <a:t>doku içi hid. basınç 8</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tr-TR" sz="1800" b="0" i="0" u="none" strike="noStrike" kern="0" cap="none" spc="0" normalizeH="0" baseline="0" noProof="0" dirty="0" smtClean="0">
                <a:ln>
                  <a:noFill/>
                </a:ln>
                <a:solidFill>
                  <a:srgbClr val="000000"/>
                </a:solidFill>
                <a:effectLst/>
                <a:uLnTx/>
                <a:uFillTx/>
                <a:latin typeface="Arial" panose="020B0604020202020204" pitchFamily="34" charset="0"/>
              </a:rPr>
              <a:t>Fark:8mm/Hg </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tr-TR" sz="1800" b="1" i="0" u="none" strike="noStrike" kern="0" cap="none" spc="0" normalizeH="0" baseline="0" noProof="0" dirty="0" smtClean="0">
                <a:ln>
                  <a:noFill/>
                </a:ln>
                <a:solidFill>
                  <a:srgbClr val="660033"/>
                </a:solidFill>
                <a:effectLst/>
                <a:uLnTx/>
                <a:uFillTx/>
                <a:latin typeface="Arial" panose="020B0604020202020204" pitchFamily="34" charset="0"/>
              </a:rPr>
              <a:t>18 litre sıvı 7mm/Hg ile içe</a:t>
            </a:r>
            <a:endParaRPr kumimoji="0" lang="en-GB" sz="1800" b="1" i="0" u="none" strike="noStrike" kern="0" cap="none" spc="0" normalizeH="0" baseline="0" noProof="0" dirty="0" smtClean="0">
              <a:ln>
                <a:noFill/>
              </a:ln>
              <a:solidFill>
                <a:srgbClr val="660033"/>
              </a:solidFill>
              <a:effectLst/>
              <a:uLnTx/>
              <a:uFillTx/>
              <a:latin typeface="Arial" panose="020B0604020202020204" pitchFamily="34" charset="0"/>
            </a:endParaRPr>
          </a:p>
        </p:txBody>
      </p:sp>
    </p:spTree>
    <p:extLst>
      <p:ext uri="{BB962C8B-B14F-4D97-AF65-F5344CB8AC3E}">
        <p14:creationId xmlns:p14="http://schemas.microsoft.com/office/powerpoint/2010/main" val="27573297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tr-TR" sz="4400" b="0" i="0" u="none" strike="noStrike" kern="0" cap="none" spc="0" normalizeH="0" baseline="0" noProof="0" smtClean="0">
                <a:ln>
                  <a:noFill/>
                </a:ln>
                <a:solidFill>
                  <a:srgbClr val="660033"/>
                </a:solidFill>
                <a:effectLst/>
                <a:uLnTx/>
                <a:uFillTx/>
                <a:latin typeface="Arial"/>
              </a:rPr>
              <a:t>Lenfödem</a:t>
            </a:r>
            <a:endParaRPr kumimoji="0" lang="en-GB" sz="4400" b="0" i="0" u="none" strike="noStrike" kern="0" cap="none" spc="0" normalizeH="0" baseline="0" noProof="0" dirty="0" smtClean="0">
              <a:ln>
                <a:noFill/>
              </a:ln>
              <a:solidFill>
                <a:srgbClr val="660033"/>
              </a:solidFill>
              <a:effectLst/>
              <a:uLnTx/>
              <a:uFillTx/>
              <a:latin typeface="Arial"/>
            </a:endParaRPr>
          </a:p>
        </p:txBody>
      </p:sp>
      <p:sp>
        <p:nvSpPr>
          <p:cNvPr id="6" name="Rectangle 5"/>
          <p:cNvSpPr txBox="1">
            <a:spLocks noChangeArrowheads="1"/>
          </p:cNvSpPr>
          <p:nvPr/>
        </p:nvSpPr>
        <p:spPr bwMode="auto">
          <a:xfrm>
            <a:off x="457200" y="1600200"/>
            <a:ext cx="4038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tr-TR" sz="2800" b="0" i="0" u="none" strike="noStrike" kern="0" cap="none" spc="0" normalizeH="0" baseline="0" noProof="0" smtClean="0">
                <a:ln>
                  <a:noFill/>
                </a:ln>
                <a:solidFill>
                  <a:srgbClr val="333399"/>
                </a:solidFill>
                <a:effectLst/>
                <a:uLnTx/>
                <a:uFillTx/>
                <a:latin typeface="Arial"/>
              </a:rPr>
              <a:t>Lenfatiklerdeki işlev bozukluğu nedeni ile deri ve deri altı dokularında proteinden zengin lenfatik sıvının birikmesidir.</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tr-TR" sz="2400" b="0" i="0" u="none" strike="noStrike" kern="0" cap="none" spc="0" normalizeH="0" baseline="0" noProof="0" smtClean="0">
                <a:ln>
                  <a:noFill/>
                </a:ln>
                <a:solidFill>
                  <a:srgbClr val="333399"/>
                </a:solidFill>
                <a:effectLst/>
                <a:uLnTx/>
                <a:uFillTx/>
                <a:latin typeface="Arial"/>
              </a:rPr>
              <a:t>Toplam 140 milyon hasta</a:t>
            </a:r>
            <a:endParaRPr kumimoji="0" lang="tr-TR" sz="2800" b="0" i="0" u="none" strike="noStrike" kern="0" cap="none" spc="0" normalizeH="0" baseline="0" noProof="0" smtClean="0">
              <a:ln>
                <a:noFill/>
              </a:ln>
              <a:solidFill>
                <a:srgbClr val="333399"/>
              </a:solidFill>
              <a:effectLst/>
              <a:uLnTx/>
              <a:uFillTx/>
              <a:latin typeface="Arial"/>
            </a:endParaRPr>
          </a:p>
          <a:p>
            <a:pPr marL="342900" marR="0" lvl="0" indent="-342900" algn="l" defTabSz="914400" rtl="0" eaLnBrk="1" fontAlgn="base" latinLnBrk="0" hangingPunct="1">
              <a:lnSpc>
                <a:spcPct val="100000"/>
              </a:lnSpc>
              <a:spcBef>
                <a:spcPct val="20000"/>
              </a:spcBef>
              <a:spcAft>
                <a:spcPct val="0"/>
              </a:spcAft>
              <a:buClrTx/>
              <a:buSzTx/>
              <a:buFontTx/>
              <a:buChar char="•"/>
              <a:tabLst/>
              <a:defRPr/>
            </a:pPr>
            <a:endParaRPr kumimoji="0" lang="en-GB" sz="2800" b="0" i="0" u="none" strike="noStrike" kern="0" cap="none" spc="0" normalizeH="0" baseline="0" noProof="0" smtClean="0">
              <a:ln>
                <a:noFill/>
              </a:ln>
              <a:solidFill>
                <a:srgbClr val="333399"/>
              </a:solidFill>
              <a:effectLst/>
              <a:uLnTx/>
              <a:uFillTx/>
              <a:latin typeface="Arial"/>
            </a:endParaRPr>
          </a:p>
        </p:txBody>
      </p:sp>
    </p:spTree>
    <p:extLst>
      <p:ext uri="{BB962C8B-B14F-4D97-AF65-F5344CB8AC3E}">
        <p14:creationId xmlns:p14="http://schemas.microsoft.com/office/powerpoint/2010/main" val="6096836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tr-TR" sz="4400" b="0" i="0" u="none" strike="noStrike" kern="0" cap="none" spc="0" normalizeH="0" baseline="0" noProof="0" smtClean="0">
                <a:ln>
                  <a:noFill/>
                </a:ln>
                <a:solidFill>
                  <a:srgbClr val="660033"/>
                </a:solidFill>
                <a:effectLst/>
                <a:uLnTx/>
                <a:uFillTx/>
                <a:latin typeface="Arial"/>
              </a:rPr>
              <a:t>Klinik Belirtiler</a:t>
            </a:r>
            <a:endParaRPr kumimoji="0" lang="en-GB" sz="4400" b="0" i="0" u="none" strike="noStrike" kern="0" cap="none" spc="0" normalizeH="0" baseline="0" noProof="0" smtClean="0">
              <a:ln>
                <a:noFill/>
              </a:ln>
              <a:solidFill>
                <a:srgbClr val="660033"/>
              </a:solidFill>
              <a:effectLst/>
              <a:uLnTx/>
              <a:uFillTx/>
              <a:latin typeface="Arial"/>
            </a:endParaRPr>
          </a:p>
        </p:txBody>
      </p:sp>
      <p:sp>
        <p:nvSpPr>
          <p:cNvPr id="6" name="Rectangle 3"/>
          <p:cNvSpPr txBox="1">
            <a:spLocks noChangeArrowheads="1"/>
          </p:cNvSpPr>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342900" marR="0" lvl="0" indent="-342900" algn="l" defTabSz="914400" rtl="0" eaLnBrk="1" fontAlgn="base" latinLnBrk="0" hangingPunct="1">
              <a:lnSpc>
                <a:spcPct val="100000"/>
              </a:lnSpc>
              <a:spcBef>
                <a:spcPct val="20000"/>
              </a:spcBef>
              <a:spcAft>
                <a:spcPct val="0"/>
              </a:spcAft>
              <a:buClrTx/>
              <a:buSzTx/>
              <a:buFontTx/>
              <a:buNone/>
              <a:tabLst/>
              <a:defRPr/>
            </a:pPr>
            <a:r>
              <a:rPr kumimoji="0" lang="tr-TR" sz="3200" b="0" i="0" u="none" strike="noStrike" kern="0" cap="none" spc="0" normalizeH="0" baseline="0" noProof="0" smtClean="0">
                <a:ln>
                  <a:noFill/>
                </a:ln>
                <a:solidFill>
                  <a:srgbClr val="333399"/>
                </a:solidFill>
                <a:effectLst/>
                <a:uLnTx/>
                <a:uFillTx/>
                <a:latin typeface="Verdana" panose="020B0604030504040204" pitchFamily="34" charset="0"/>
              </a:rPr>
              <a:t>Klinik belirtilerin  ortaya çıkması zaman alır</a:t>
            </a:r>
            <a:r>
              <a:rPr kumimoji="0" lang="tr-TR" sz="3200" b="0" i="0" u="none" strike="noStrike" kern="0" cap="none" spc="0" normalizeH="0" baseline="0" noProof="0" smtClean="0">
                <a:ln>
                  <a:noFill/>
                </a:ln>
                <a:solidFill>
                  <a:srgbClr val="333399"/>
                </a:solidFill>
                <a:effectLst/>
                <a:uLnTx/>
                <a:uFillTx/>
                <a:latin typeface="Arial"/>
              </a:rPr>
              <a:t> </a:t>
            </a:r>
          </a:p>
          <a:p>
            <a:pPr marL="342900" marR="0" lvl="0" indent="-342900" algn="l" defTabSz="914400" rtl="0" eaLnBrk="1" fontAlgn="base" latinLnBrk="0" hangingPunct="1">
              <a:lnSpc>
                <a:spcPct val="100000"/>
              </a:lnSpc>
              <a:spcBef>
                <a:spcPct val="20000"/>
              </a:spcBef>
              <a:spcAft>
                <a:spcPct val="0"/>
              </a:spcAft>
              <a:buClrTx/>
              <a:buSzTx/>
              <a:buFontTx/>
              <a:buNone/>
              <a:tabLst/>
              <a:defRPr/>
            </a:pPr>
            <a:r>
              <a:rPr kumimoji="0" lang="tr-TR" sz="3200" b="0" i="0" u="none" strike="noStrike" kern="0" cap="none" spc="0" normalizeH="0" baseline="0" noProof="0" smtClean="0">
                <a:ln>
                  <a:noFill/>
                </a:ln>
                <a:solidFill>
                  <a:srgbClr val="333399"/>
                </a:solidFill>
                <a:effectLst/>
                <a:uLnTx/>
                <a:uFillTx/>
                <a:latin typeface="Arial"/>
              </a:rPr>
              <a:t>       Kompansasyon:</a:t>
            </a:r>
          </a:p>
          <a:p>
            <a:pPr marL="342900" marR="0" lvl="0" indent="-342900" algn="l" defTabSz="914400" rtl="0" eaLnBrk="1" fontAlgn="base" latinLnBrk="0" hangingPunct="1">
              <a:lnSpc>
                <a:spcPct val="100000"/>
              </a:lnSpc>
              <a:spcBef>
                <a:spcPct val="20000"/>
              </a:spcBef>
              <a:spcAft>
                <a:spcPct val="0"/>
              </a:spcAft>
              <a:buClrTx/>
              <a:buSzTx/>
              <a:buFontTx/>
              <a:buNone/>
              <a:tabLst/>
              <a:defRPr/>
            </a:pPr>
            <a:r>
              <a:rPr kumimoji="0" lang="tr-TR" sz="3200" b="0" i="0" u="none" strike="noStrike" kern="0" cap="none" spc="0" normalizeH="0" baseline="0" noProof="0" smtClean="0">
                <a:ln>
                  <a:noFill/>
                </a:ln>
                <a:solidFill>
                  <a:srgbClr val="333399"/>
                </a:solidFill>
                <a:effectLst/>
                <a:uLnTx/>
                <a:uFillTx/>
                <a:latin typeface="Arial"/>
              </a:rPr>
              <a:t> Sağlam kalmış lenfatiklerle</a:t>
            </a:r>
          </a:p>
          <a:p>
            <a:pPr marL="342900" marR="0" lvl="0" indent="-342900" algn="l" defTabSz="914400" rtl="0" eaLnBrk="1" fontAlgn="base" latinLnBrk="0" hangingPunct="1">
              <a:lnSpc>
                <a:spcPct val="100000"/>
              </a:lnSpc>
              <a:spcBef>
                <a:spcPct val="20000"/>
              </a:spcBef>
              <a:spcAft>
                <a:spcPct val="0"/>
              </a:spcAft>
              <a:buClrTx/>
              <a:buSzTx/>
              <a:buFontTx/>
              <a:buNone/>
              <a:tabLst/>
              <a:defRPr/>
            </a:pPr>
            <a:r>
              <a:rPr kumimoji="0" lang="tr-TR" sz="3200" b="0" i="0" u="none" strike="noStrike" kern="0" cap="none" spc="0" normalizeH="0" baseline="0" noProof="0" smtClean="0">
                <a:ln>
                  <a:noFill/>
                </a:ln>
                <a:solidFill>
                  <a:srgbClr val="333399"/>
                </a:solidFill>
                <a:effectLst/>
                <a:uLnTx/>
                <a:uFillTx/>
                <a:latin typeface="Arial"/>
              </a:rPr>
              <a:t> Lenfo venöz anastomozlarla</a:t>
            </a:r>
          </a:p>
          <a:p>
            <a:pPr marL="342900" marR="0" lvl="0" indent="-342900" algn="l" defTabSz="914400" rtl="0" eaLnBrk="1" fontAlgn="base" latinLnBrk="0" hangingPunct="1">
              <a:lnSpc>
                <a:spcPct val="100000"/>
              </a:lnSpc>
              <a:spcBef>
                <a:spcPct val="20000"/>
              </a:spcBef>
              <a:spcAft>
                <a:spcPct val="0"/>
              </a:spcAft>
              <a:buClrTx/>
              <a:buSzTx/>
              <a:buFontTx/>
              <a:buNone/>
              <a:tabLst/>
              <a:defRPr/>
            </a:pPr>
            <a:r>
              <a:rPr kumimoji="0" lang="tr-TR" sz="3200" b="0" i="0" u="none" strike="noStrike" kern="0" cap="none" spc="0" normalizeH="0" baseline="0" noProof="0" smtClean="0">
                <a:ln>
                  <a:noFill/>
                </a:ln>
                <a:solidFill>
                  <a:srgbClr val="333399"/>
                </a:solidFill>
                <a:effectLst/>
                <a:uLnTx/>
                <a:uFillTx/>
                <a:latin typeface="Arial"/>
              </a:rPr>
              <a:t> Monositlerin parçalayıcı fonksiyonu</a:t>
            </a:r>
          </a:p>
          <a:p>
            <a:pPr marL="342900" marR="0" lvl="0" indent="-342900" algn="l" defTabSz="914400" rtl="0" eaLnBrk="1" fontAlgn="base" latinLnBrk="0" hangingPunct="1">
              <a:lnSpc>
                <a:spcPct val="100000"/>
              </a:lnSpc>
              <a:spcBef>
                <a:spcPct val="20000"/>
              </a:spcBef>
              <a:spcAft>
                <a:spcPct val="0"/>
              </a:spcAft>
              <a:buClrTx/>
              <a:buSzTx/>
              <a:buFontTx/>
              <a:buNone/>
              <a:tabLst/>
              <a:defRPr/>
            </a:pPr>
            <a:r>
              <a:rPr kumimoji="0" lang="tr-TR" sz="3200" b="0" i="0" u="none" strike="noStrike" kern="0" cap="none" spc="0" normalizeH="0" baseline="0" noProof="0" smtClean="0">
                <a:ln>
                  <a:noFill/>
                </a:ln>
                <a:solidFill>
                  <a:srgbClr val="000000"/>
                </a:solidFill>
                <a:effectLst/>
                <a:uLnTx/>
                <a:uFillTx/>
                <a:latin typeface="Arial"/>
              </a:rPr>
              <a:t>  </a:t>
            </a:r>
            <a:endParaRPr kumimoji="0" lang="en-GB" sz="3200" b="0" i="0" u="none" strike="noStrike" kern="0" cap="none" spc="0" normalizeH="0" baseline="0" noProof="0" dirty="0" smtClean="0">
              <a:ln>
                <a:noFill/>
              </a:ln>
              <a:solidFill>
                <a:srgbClr val="000000"/>
              </a:solidFill>
              <a:effectLst/>
              <a:uLnTx/>
              <a:uFillTx/>
              <a:latin typeface="Arial"/>
            </a:endParaRPr>
          </a:p>
        </p:txBody>
      </p:sp>
    </p:spTree>
    <p:extLst>
      <p:ext uri="{BB962C8B-B14F-4D97-AF65-F5344CB8AC3E}">
        <p14:creationId xmlns:p14="http://schemas.microsoft.com/office/powerpoint/2010/main" val="13001953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tr-TR" sz="3200" b="0" i="0" u="none" strike="noStrike" kern="0" cap="none" spc="0" normalizeH="0" baseline="0" noProof="0" smtClean="0">
                <a:ln>
                  <a:noFill/>
                </a:ln>
                <a:solidFill>
                  <a:srgbClr val="333399"/>
                </a:solidFill>
                <a:effectLst/>
                <a:uLnTx/>
                <a:uFillTx/>
                <a:latin typeface="Arial"/>
              </a:rPr>
              <a:t>Hafif ödem</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tr-TR" sz="3200" b="0" i="0" u="none" strike="noStrike" kern="0" cap="none" spc="0" normalizeH="0" baseline="0" noProof="0" smtClean="0">
                <a:ln>
                  <a:noFill/>
                </a:ln>
                <a:solidFill>
                  <a:srgbClr val="333399"/>
                </a:solidFill>
                <a:effectLst/>
                <a:uLnTx/>
                <a:uFillTx/>
                <a:latin typeface="Arial"/>
              </a:rPr>
              <a:t>Lenfanjit-sellülit atakları </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tr-TR" sz="3200" b="0" i="0" u="none" strike="noStrike" kern="0" cap="none" spc="0" normalizeH="0" baseline="0" noProof="0" smtClean="0">
                <a:ln>
                  <a:noFill/>
                </a:ln>
                <a:solidFill>
                  <a:srgbClr val="333399"/>
                </a:solidFill>
                <a:effectLst/>
                <a:uLnTx/>
                <a:uFillTx/>
                <a:latin typeface="Arial"/>
              </a:rPr>
              <a:t>Lenf yolları ,cilt altında fibrosis</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tr-TR" sz="3200" b="0" i="0" u="none" strike="noStrike" kern="0" cap="none" spc="0" normalizeH="0" baseline="0" noProof="0" smtClean="0">
                <a:ln>
                  <a:noFill/>
                </a:ln>
                <a:solidFill>
                  <a:srgbClr val="333399"/>
                </a:solidFill>
                <a:effectLst/>
                <a:uLnTx/>
                <a:uFillTx/>
                <a:latin typeface="Arial"/>
              </a:rPr>
              <a:t>Ekstremitede giderek artan değişiklikler </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tr-TR" sz="3200" b="0" i="0" u="none" strike="noStrike" kern="0" cap="none" spc="0" normalizeH="0" baseline="0" noProof="0" smtClean="0">
                <a:ln>
                  <a:noFill/>
                </a:ln>
                <a:solidFill>
                  <a:srgbClr val="333399"/>
                </a:solidFill>
                <a:effectLst/>
                <a:uLnTx/>
                <a:uFillTx/>
                <a:latin typeface="Arial"/>
              </a:rPr>
              <a:t>Ciltte kalınlaşma </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tr-TR" sz="3200" b="0" i="0" u="none" strike="noStrike" kern="0" cap="none" spc="0" normalizeH="0" baseline="0" noProof="0" smtClean="0">
                <a:ln>
                  <a:noFill/>
                </a:ln>
                <a:solidFill>
                  <a:srgbClr val="333399"/>
                </a:solidFill>
                <a:effectLst/>
                <a:uLnTx/>
                <a:uFillTx/>
                <a:latin typeface="Arial"/>
              </a:rPr>
              <a:t>Lenfangiosarkom (nadir)</a:t>
            </a:r>
            <a:endParaRPr kumimoji="0" lang="en-GB" sz="3200" b="0" i="0" u="none" strike="noStrike" kern="0" cap="none" spc="0" normalizeH="0" baseline="0" noProof="0" dirty="0" smtClean="0">
              <a:ln>
                <a:noFill/>
              </a:ln>
              <a:solidFill>
                <a:srgbClr val="333399"/>
              </a:solidFill>
              <a:effectLst/>
              <a:uLnTx/>
              <a:uFillTx/>
              <a:latin typeface="Arial"/>
            </a:endParaRPr>
          </a:p>
        </p:txBody>
      </p:sp>
    </p:spTree>
    <p:extLst>
      <p:ext uri="{BB962C8B-B14F-4D97-AF65-F5344CB8AC3E}">
        <p14:creationId xmlns:p14="http://schemas.microsoft.com/office/powerpoint/2010/main" val="2157461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tr-TR" sz="4400" b="0" i="0" u="none" strike="noStrike" kern="0" cap="none" spc="0" normalizeH="0" baseline="0" noProof="0" smtClean="0">
                <a:ln>
                  <a:noFill/>
                </a:ln>
                <a:solidFill>
                  <a:srgbClr val="000000"/>
                </a:solidFill>
                <a:effectLst/>
                <a:uLnTx/>
                <a:uFillTx/>
                <a:latin typeface="Arial"/>
              </a:rPr>
              <a:t>Sınıflandırma (1934 Allen)</a:t>
            </a:r>
            <a:endParaRPr kumimoji="0" lang="en-GB" sz="4400" b="0" i="0" u="none" strike="noStrike" kern="0" cap="none" spc="0" normalizeH="0" baseline="0" noProof="0" dirty="0" smtClean="0">
              <a:ln>
                <a:noFill/>
              </a:ln>
              <a:solidFill>
                <a:srgbClr val="000000"/>
              </a:solidFill>
              <a:effectLst/>
              <a:uLnTx/>
              <a:uFillTx/>
              <a:latin typeface="Arial"/>
            </a:endParaRPr>
          </a:p>
        </p:txBody>
      </p:sp>
      <p:sp>
        <p:nvSpPr>
          <p:cNvPr id="6" name="Rectangle 3"/>
          <p:cNvSpPr txBox="1">
            <a:spLocks noChangeArrowheads="1"/>
          </p:cNvSpPr>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tr-TR" sz="3200" b="0" i="0" u="none" strike="noStrike" kern="0" cap="none" spc="0" normalizeH="0" baseline="0" noProof="0" dirty="0" smtClean="0">
                <a:ln>
                  <a:noFill/>
                </a:ln>
                <a:solidFill>
                  <a:srgbClr val="000000"/>
                </a:solidFill>
                <a:effectLst/>
                <a:uLnTx/>
                <a:uFillTx/>
                <a:latin typeface="Arial"/>
              </a:rPr>
              <a:t>Sekonder lenfödem</a:t>
            </a:r>
          </a:p>
          <a:p>
            <a:pPr marL="342900" marR="0" lvl="0" indent="-342900" algn="l" defTabSz="914400" rtl="0" eaLnBrk="1" fontAlgn="base" latinLnBrk="0" hangingPunct="1">
              <a:lnSpc>
                <a:spcPct val="100000"/>
              </a:lnSpc>
              <a:spcBef>
                <a:spcPct val="20000"/>
              </a:spcBef>
              <a:spcAft>
                <a:spcPct val="0"/>
              </a:spcAft>
              <a:buClrTx/>
              <a:buSzTx/>
              <a:buFontTx/>
              <a:buNone/>
              <a:tabLst/>
              <a:defRPr/>
            </a:pPr>
            <a:r>
              <a:rPr kumimoji="0" lang="tr-TR" sz="3200" b="0" i="0" u="none" strike="noStrike" kern="0" cap="none" spc="0" normalizeH="0" baseline="0" noProof="0" dirty="0" smtClean="0">
                <a:ln>
                  <a:noFill/>
                </a:ln>
                <a:solidFill>
                  <a:srgbClr val="000000"/>
                </a:solidFill>
                <a:effectLst/>
                <a:uLnTx/>
                <a:uFillTx/>
                <a:latin typeface="Arial"/>
              </a:rPr>
              <a:t>     travma , cerrahi girişim</a:t>
            </a:r>
          </a:p>
          <a:p>
            <a:pPr marL="342900" marR="0" lvl="0" indent="-342900" algn="l" defTabSz="914400" rtl="0" eaLnBrk="1" fontAlgn="base" latinLnBrk="0" hangingPunct="1">
              <a:lnSpc>
                <a:spcPct val="100000"/>
              </a:lnSpc>
              <a:spcBef>
                <a:spcPct val="20000"/>
              </a:spcBef>
              <a:spcAft>
                <a:spcPct val="0"/>
              </a:spcAft>
              <a:buClrTx/>
              <a:buSzTx/>
              <a:buFontTx/>
              <a:buNone/>
              <a:tabLst/>
              <a:defRPr/>
            </a:pPr>
            <a:r>
              <a:rPr kumimoji="0" lang="tr-TR" sz="3200" b="0" i="0" u="none" strike="noStrike" kern="0" cap="none" spc="0" normalizeH="0" baseline="0" noProof="0" dirty="0" smtClean="0">
                <a:ln>
                  <a:noFill/>
                </a:ln>
                <a:solidFill>
                  <a:srgbClr val="000000"/>
                </a:solidFill>
                <a:effectLst/>
                <a:uLnTx/>
                <a:uFillTx/>
                <a:latin typeface="Arial"/>
              </a:rPr>
              <a:t>     kronik infeksiyonlar (streptokok,staf.tbc..)</a:t>
            </a:r>
          </a:p>
          <a:p>
            <a:pPr marL="342900" marR="0" lvl="0" indent="-342900" algn="l" defTabSz="914400" rtl="0" eaLnBrk="1" fontAlgn="base" latinLnBrk="0" hangingPunct="1">
              <a:lnSpc>
                <a:spcPct val="100000"/>
              </a:lnSpc>
              <a:spcBef>
                <a:spcPct val="20000"/>
              </a:spcBef>
              <a:spcAft>
                <a:spcPct val="0"/>
              </a:spcAft>
              <a:buClrTx/>
              <a:buSzTx/>
              <a:buFontTx/>
              <a:buNone/>
              <a:tabLst/>
              <a:defRPr/>
            </a:pPr>
            <a:r>
              <a:rPr kumimoji="0" lang="tr-TR" sz="3200" b="0" i="0" u="none" strike="noStrike" kern="0" cap="none" spc="0" normalizeH="0" baseline="0" noProof="0" dirty="0" smtClean="0">
                <a:ln>
                  <a:noFill/>
                </a:ln>
                <a:solidFill>
                  <a:srgbClr val="000000"/>
                </a:solidFill>
                <a:effectLst/>
                <a:uLnTx/>
                <a:uFillTx/>
                <a:latin typeface="Arial"/>
              </a:rPr>
              <a:t>     neoplazik hastalıklar</a:t>
            </a:r>
          </a:p>
          <a:p>
            <a:pPr marL="342900" marR="0" lvl="0" indent="-342900" algn="l" defTabSz="914400" rtl="0" eaLnBrk="1" fontAlgn="base" latinLnBrk="0" hangingPunct="1">
              <a:lnSpc>
                <a:spcPct val="100000"/>
              </a:lnSpc>
              <a:spcBef>
                <a:spcPct val="20000"/>
              </a:spcBef>
              <a:spcAft>
                <a:spcPct val="0"/>
              </a:spcAft>
              <a:buClrTx/>
              <a:buSzTx/>
              <a:buFontTx/>
              <a:buNone/>
              <a:tabLst/>
              <a:defRPr/>
            </a:pPr>
            <a:r>
              <a:rPr kumimoji="0" lang="tr-TR" sz="3200" b="0" i="0" u="none" strike="noStrike" kern="0" cap="none" spc="0" normalizeH="0" baseline="0" noProof="0" dirty="0" smtClean="0">
                <a:ln>
                  <a:noFill/>
                </a:ln>
                <a:solidFill>
                  <a:srgbClr val="000000"/>
                </a:solidFill>
                <a:effectLst/>
                <a:uLnTx/>
                <a:uFillTx/>
                <a:latin typeface="Arial"/>
              </a:rPr>
              <a:t>     filariasis</a:t>
            </a:r>
          </a:p>
          <a:p>
            <a:pPr marL="342900" marR="0" lvl="0" indent="-342900" algn="l" defTabSz="914400" rtl="0" eaLnBrk="1" fontAlgn="base" latinLnBrk="0" hangingPunct="1">
              <a:lnSpc>
                <a:spcPct val="100000"/>
              </a:lnSpc>
              <a:spcBef>
                <a:spcPct val="20000"/>
              </a:spcBef>
              <a:spcAft>
                <a:spcPct val="0"/>
              </a:spcAft>
              <a:buClrTx/>
              <a:buSzTx/>
              <a:buFontTx/>
              <a:buNone/>
              <a:tabLst/>
              <a:defRPr/>
            </a:pPr>
            <a:r>
              <a:rPr kumimoji="0" lang="tr-TR" sz="3200" b="0" i="0" u="none" strike="noStrike" kern="0" cap="none" spc="0" normalizeH="0" baseline="0" noProof="0" dirty="0" smtClean="0">
                <a:ln>
                  <a:noFill/>
                </a:ln>
                <a:solidFill>
                  <a:srgbClr val="000000"/>
                </a:solidFill>
                <a:effectLst/>
                <a:uLnTx/>
                <a:uFillTx/>
                <a:latin typeface="Arial"/>
              </a:rPr>
              <a:t>     radyasyon</a:t>
            </a:r>
            <a:endParaRPr kumimoji="0" lang="en-GB" sz="3200" b="0" i="0" u="none" strike="noStrike" kern="0" cap="none" spc="0" normalizeH="0" baseline="0" noProof="0" dirty="0" smtClean="0">
              <a:ln>
                <a:noFill/>
              </a:ln>
              <a:solidFill>
                <a:srgbClr val="000000"/>
              </a:solidFill>
              <a:effectLst/>
              <a:uLnTx/>
              <a:uFillTx/>
              <a:latin typeface="Arial"/>
            </a:endParaRPr>
          </a:p>
        </p:txBody>
      </p:sp>
    </p:spTree>
    <p:extLst>
      <p:ext uri="{BB962C8B-B14F-4D97-AF65-F5344CB8AC3E}">
        <p14:creationId xmlns:p14="http://schemas.microsoft.com/office/powerpoint/2010/main" val="40683707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tr-TR" sz="4400" b="0" i="0" u="none" strike="noStrike" kern="0" cap="none" spc="0" normalizeH="0" baseline="0" noProof="0" smtClean="0">
                <a:ln>
                  <a:noFill/>
                </a:ln>
                <a:solidFill>
                  <a:srgbClr val="000000"/>
                </a:solidFill>
                <a:effectLst/>
                <a:uLnTx/>
                <a:uFillTx/>
                <a:latin typeface="Arial"/>
              </a:rPr>
              <a:t>T a n ı</a:t>
            </a:r>
            <a:endParaRPr kumimoji="0" lang="en-GB" sz="4400" b="0" i="0" u="none" strike="noStrike" kern="0" cap="none" spc="0" normalizeH="0" baseline="0" noProof="0" smtClean="0">
              <a:ln>
                <a:noFill/>
              </a:ln>
              <a:solidFill>
                <a:srgbClr val="000000"/>
              </a:solidFill>
              <a:effectLst/>
              <a:uLnTx/>
              <a:uFillTx/>
              <a:latin typeface="Arial"/>
            </a:endParaRPr>
          </a:p>
        </p:txBody>
      </p:sp>
      <p:sp>
        <p:nvSpPr>
          <p:cNvPr id="5" name="Rectangle 7"/>
          <p:cNvSpPr txBox="1">
            <a:spLocks noChangeArrowheads="1"/>
          </p:cNvSpPr>
          <p:nvPr/>
        </p:nvSpPr>
        <p:spPr bwMode="auto">
          <a:xfrm>
            <a:off x="457200" y="1600200"/>
            <a:ext cx="4038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1800">
                <a:solidFill>
                  <a:schemeClr val="tx1"/>
                </a:solidFill>
                <a:latin typeface="+mn-lt"/>
              </a:defRPr>
            </a:lvl4pPr>
            <a:lvl5pPr marL="2057400" indent="-228600" algn="l" rtl="0" eaLnBrk="0" fontAlgn="base" hangingPunct="0">
              <a:spcBef>
                <a:spcPct val="20000"/>
              </a:spcBef>
              <a:spcAft>
                <a:spcPct val="0"/>
              </a:spcAft>
              <a:buChar char="»"/>
              <a:defRPr sz="1800">
                <a:solidFill>
                  <a:schemeClr val="tx1"/>
                </a:solidFill>
                <a:latin typeface="+mn-lt"/>
              </a:defRPr>
            </a:lvl5pPr>
            <a:lvl6pPr marL="2514600" indent="-228600" algn="l" rtl="0" fontAlgn="base">
              <a:spcBef>
                <a:spcPct val="20000"/>
              </a:spcBef>
              <a:spcAft>
                <a:spcPct val="0"/>
              </a:spcAft>
              <a:buChar char="»"/>
              <a:defRPr sz="1800">
                <a:solidFill>
                  <a:schemeClr val="tx1"/>
                </a:solidFill>
                <a:latin typeface="+mn-lt"/>
              </a:defRPr>
            </a:lvl6pPr>
            <a:lvl7pPr marL="2971800" indent="-228600" algn="l" rtl="0" fontAlgn="base">
              <a:spcBef>
                <a:spcPct val="20000"/>
              </a:spcBef>
              <a:spcAft>
                <a:spcPct val="0"/>
              </a:spcAft>
              <a:buChar char="»"/>
              <a:defRPr sz="1800">
                <a:solidFill>
                  <a:schemeClr val="tx1"/>
                </a:solidFill>
                <a:latin typeface="+mn-lt"/>
              </a:defRPr>
            </a:lvl7pPr>
            <a:lvl8pPr marL="3429000" indent="-228600" algn="l" rtl="0" fontAlgn="base">
              <a:spcBef>
                <a:spcPct val="20000"/>
              </a:spcBef>
              <a:spcAft>
                <a:spcPct val="0"/>
              </a:spcAft>
              <a:buChar char="»"/>
              <a:defRPr sz="1800">
                <a:solidFill>
                  <a:schemeClr val="tx1"/>
                </a:solidFill>
                <a:latin typeface="+mn-lt"/>
              </a:defRPr>
            </a:lvl8pPr>
            <a:lvl9pPr marL="3886200" indent="-228600" algn="l" rtl="0" fontAlgn="base">
              <a:spcBef>
                <a:spcPct val="20000"/>
              </a:spcBef>
              <a:spcAft>
                <a:spcPct val="0"/>
              </a:spcAft>
              <a:buChar char="»"/>
              <a:defRPr sz="1800">
                <a:solidFill>
                  <a:schemeClr val="tx1"/>
                </a:solidFill>
                <a:latin typeface="+mn-lt"/>
              </a:defRPr>
            </a:lvl9p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tr-TR" sz="2800" b="0" i="0" u="none" strike="noStrike" kern="0" cap="none" spc="0" normalizeH="0" baseline="0" noProof="0" dirty="0" smtClean="0">
                <a:ln>
                  <a:noFill/>
                </a:ln>
                <a:solidFill>
                  <a:srgbClr val="000000"/>
                </a:solidFill>
                <a:effectLst/>
                <a:uLnTx/>
                <a:uFillTx/>
                <a:latin typeface="Arial"/>
              </a:rPr>
              <a:t>Öykü ve fizik inceleme</a:t>
            </a:r>
          </a:p>
          <a:p>
            <a:pPr marL="742950" marR="0" lvl="1" indent="-285750" algn="l" defTabSz="914400" rtl="0" eaLnBrk="1" fontAlgn="base" latinLnBrk="0" hangingPunct="1">
              <a:lnSpc>
                <a:spcPct val="100000"/>
              </a:lnSpc>
              <a:spcBef>
                <a:spcPct val="20000"/>
              </a:spcBef>
              <a:spcAft>
                <a:spcPct val="0"/>
              </a:spcAft>
              <a:buClrTx/>
              <a:buSzTx/>
              <a:buFontTx/>
              <a:buChar char="–"/>
              <a:tabLst/>
              <a:defRPr/>
            </a:pPr>
            <a:r>
              <a:rPr kumimoji="0" lang="tr-TR" sz="2400" b="0" i="0" u="none" strike="noStrike" kern="0" cap="none" spc="0" normalizeH="0" baseline="0" noProof="0" dirty="0" smtClean="0">
                <a:ln>
                  <a:noFill/>
                </a:ln>
                <a:solidFill>
                  <a:srgbClr val="000000"/>
                </a:solidFill>
                <a:effectLst/>
                <a:uLnTx/>
                <a:uFillTx/>
                <a:latin typeface="Arial"/>
              </a:rPr>
              <a:t>distalden başlar ve proksimale doğru ilerler</a:t>
            </a:r>
          </a:p>
          <a:p>
            <a:pPr marL="742950" marR="0" lvl="1" indent="-285750" algn="l" defTabSz="914400" rtl="0" eaLnBrk="1" fontAlgn="base" latinLnBrk="0" hangingPunct="1">
              <a:lnSpc>
                <a:spcPct val="100000"/>
              </a:lnSpc>
              <a:spcBef>
                <a:spcPct val="20000"/>
              </a:spcBef>
              <a:spcAft>
                <a:spcPct val="0"/>
              </a:spcAft>
              <a:buClrTx/>
              <a:buSzTx/>
              <a:buFontTx/>
              <a:buChar char="–"/>
              <a:tabLst/>
              <a:defRPr/>
            </a:pPr>
            <a:r>
              <a:rPr kumimoji="0" lang="tr-TR" sz="2400" b="0" i="0" u="none" strike="noStrike" kern="0" cap="none" spc="0" normalizeH="0" baseline="0" noProof="0" dirty="0" smtClean="0">
                <a:ln>
                  <a:noFill/>
                </a:ln>
                <a:solidFill>
                  <a:srgbClr val="000000"/>
                </a:solidFill>
                <a:effectLst/>
                <a:uLnTx/>
                <a:uFillTx/>
                <a:latin typeface="Arial"/>
              </a:rPr>
              <a:t>başlangıçta yumuşak ve gode bırakan ödem</a:t>
            </a:r>
          </a:p>
          <a:p>
            <a:pPr marL="742950" marR="0" lvl="1" indent="-285750" algn="l" defTabSz="914400" rtl="0" eaLnBrk="1" fontAlgn="base" latinLnBrk="0" hangingPunct="1">
              <a:lnSpc>
                <a:spcPct val="100000"/>
              </a:lnSpc>
              <a:spcBef>
                <a:spcPct val="20000"/>
              </a:spcBef>
              <a:spcAft>
                <a:spcPct val="0"/>
              </a:spcAft>
              <a:buClrTx/>
              <a:buSzTx/>
              <a:buFontTx/>
              <a:buChar char="–"/>
              <a:tabLst/>
              <a:defRPr/>
            </a:pPr>
            <a:r>
              <a:rPr kumimoji="0" lang="tr-TR" sz="2400" b="0" i="0" u="none" strike="noStrike" kern="0" cap="none" spc="0" normalizeH="0" baseline="0" noProof="0" dirty="0" smtClean="0">
                <a:ln>
                  <a:noFill/>
                </a:ln>
                <a:solidFill>
                  <a:srgbClr val="000000"/>
                </a:solidFill>
                <a:effectLst/>
                <a:uLnTx/>
                <a:uFillTx/>
                <a:latin typeface="Arial"/>
              </a:rPr>
              <a:t>sık lenfanjit ve sellülit atakları</a:t>
            </a:r>
          </a:p>
        </p:txBody>
      </p:sp>
      <p:pic>
        <p:nvPicPr>
          <p:cNvPr id="6" name="Picture 8" descr="KADıN-1-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2413" y="1600200"/>
            <a:ext cx="2670175" cy="4525963"/>
          </a:xfrm>
          <a:prstGeom prst="rect">
            <a:avLst/>
          </a:prstGeom>
          <a:noFill/>
          <a:ln>
            <a:solidFill>
              <a:srgbClr val="FFFF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1179399"/>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227</TotalTime>
  <Words>340</Words>
  <Application>Microsoft Office PowerPoint</Application>
  <PresentationFormat>Geniş ekran</PresentationFormat>
  <Paragraphs>68</Paragraphs>
  <Slides>14</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14</vt:i4>
      </vt:variant>
    </vt:vector>
  </HeadingPairs>
  <TitlesOfParts>
    <vt:vector size="20" baseType="lpstr">
      <vt:lpstr>Arial</vt:lpstr>
      <vt:lpstr>Open Sans</vt:lpstr>
      <vt:lpstr>Trebuchet MS</vt:lpstr>
      <vt:lpstr>Verdana</vt:lpstr>
      <vt:lpstr>Wingdings 3</vt:lpstr>
      <vt:lpstr>Facet</vt:lpstr>
      <vt:lpstr>PowerPoint Sunusu</vt:lpstr>
      <vt:lpstr>PowerPoint Sunusu</vt:lpstr>
      <vt:lpstr>Lenfatik sistem</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rg-adguard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Ergun GOKTAS</dc:creator>
  <cp:lastModifiedBy>user5</cp:lastModifiedBy>
  <cp:revision>28</cp:revision>
  <dcterms:created xsi:type="dcterms:W3CDTF">2018-10-21T17:47:29Z</dcterms:created>
  <dcterms:modified xsi:type="dcterms:W3CDTF">2019-04-17T07:14:48Z</dcterms:modified>
</cp:coreProperties>
</file>