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1498" y="5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a:t>Asıl başlık stili için tıklatın</a:t>
            </a: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5" name="4 Altbilgi Yer Tutucusu"/>
          <p:cNvSpPr>
            <a:spLocks noGrp="1"/>
          </p:cNvSpPr>
          <p:nvPr>
            <p:ph type="ftr" sz="quarter" idx="11"/>
          </p:nvPr>
        </p:nvSpPr>
        <p:spPr/>
        <p:txBody>
          <a:bodyPr/>
          <a:lstStyle/>
          <a:p>
            <a:endParaRPr lang="tr-TR" dirty="0"/>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5" name="4 Altbilgi Yer Tutucusu"/>
          <p:cNvSpPr>
            <a:spLocks noGrp="1"/>
          </p:cNvSpPr>
          <p:nvPr>
            <p:ph type="ftr" sz="quarter" idx="11"/>
          </p:nvPr>
        </p:nvSpPr>
        <p:spPr/>
        <p:txBody>
          <a:bodyPr/>
          <a:lstStyle/>
          <a:p>
            <a:endParaRPr lang="tr-TR" dirty="0"/>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3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5" name="4 Altbilgi Yer Tutucusu"/>
          <p:cNvSpPr>
            <a:spLocks noGrp="1"/>
          </p:cNvSpPr>
          <p:nvPr>
            <p:ph type="ftr" sz="quarter" idx="11"/>
          </p:nvPr>
        </p:nvSpPr>
        <p:spPr/>
        <p:txBody>
          <a:bodyPr/>
          <a:lstStyle/>
          <a:p>
            <a:endParaRPr lang="tr-TR" dirty="0"/>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6" name="5 Altbilgi Yer Tutucusu"/>
          <p:cNvSpPr>
            <a:spLocks noGrp="1"/>
          </p:cNvSpPr>
          <p:nvPr>
            <p:ph type="ftr" sz="quarter" idx="11"/>
          </p:nvPr>
        </p:nvSpPr>
        <p:spPr/>
        <p:txBody>
          <a:bodyPr/>
          <a:lstStyle/>
          <a:p>
            <a:endParaRPr lang="tr-TR" dirty="0"/>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6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8" name="7 Altbilgi Yer Tutucusu"/>
          <p:cNvSpPr>
            <a:spLocks noGrp="1"/>
          </p:cNvSpPr>
          <p:nvPr>
            <p:ph type="ftr" sz="quarter" idx="11"/>
          </p:nvPr>
        </p:nvSpPr>
        <p:spPr/>
        <p:txBody>
          <a:bodyPr/>
          <a:lstStyle/>
          <a:p>
            <a:endParaRPr lang="tr-TR" dirty="0"/>
          </a:p>
        </p:txBody>
      </p:sp>
      <p:sp>
        <p:nvSpPr>
          <p:cNvPr id="9" name="8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4" name="3 Altbilgi Yer Tutucusu"/>
          <p:cNvSpPr>
            <a:spLocks noGrp="1"/>
          </p:cNvSpPr>
          <p:nvPr>
            <p:ph type="ftr" sz="quarter" idx="11"/>
          </p:nvPr>
        </p:nvSpPr>
        <p:spPr/>
        <p:txBody>
          <a:bodyPr/>
          <a:lstStyle/>
          <a:p>
            <a:endParaRPr lang="tr-TR" dirty="0"/>
          </a:p>
        </p:txBody>
      </p:sp>
      <p:sp>
        <p:nvSpPr>
          <p:cNvPr id="5" name="4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3" name="2 Altbilgi Yer Tutucusu"/>
          <p:cNvSpPr>
            <a:spLocks noGrp="1"/>
          </p:cNvSpPr>
          <p:nvPr>
            <p:ph type="ftr" sz="quarter" idx="11"/>
          </p:nvPr>
        </p:nvSpPr>
        <p:spPr/>
        <p:txBody>
          <a:bodyPr/>
          <a:lstStyle/>
          <a:p>
            <a:endParaRPr lang="tr-TR" dirty="0"/>
          </a:p>
        </p:txBody>
      </p:sp>
      <p:sp>
        <p:nvSpPr>
          <p:cNvPr id="4" name="3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6" name="5 Altbilgi Yer Tutucusu"/>
          <p:cNvSpPr>
            <a:spLocks noGrp="1"/>
          </p:cNvSpPr>
          <p:nvPr>
            <p:ph type="ftr" sz="quarter" idx="11"/>
          </p:nvPr>
        </p:nvSpPr>
        <p:spPr/>
        <p:txBody>
          <a:bodyPr/>
          <a:lstStyle/>
          <a:p>
            <a:endParaRPr lang="tr-TR" dirty="0"/>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dirty="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6" name="5 Altbilgi Yer Tutucusu"/>
          <p:cNvSpPr>
            <a:spLocks noGrp="1"/>
          </p:cNvSpPr>
          <p:nvPr>
            <p:ph type="ftr" sz="quarter" idx="11"/>
          </p:nvPr>
        </p:nvSpPr>
        <p:spPr/>
        <p:txBody>
          <a:bodyPr/>
          <a:lstStyle/>
          <a:p>
            <a:endParaRPr lang="tr-TR" dirty="0"/>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5" name="4 Altbilgi Yer Tutucusu"/>
          <p:cNvSpPr>
            <a:spLocks noGrp="1"/>
          </p:cNvSpPr>
          <p:nvPr>
            <p:ph type="ftr" sz="quarter" idx="11"/>
          </p:nvPr>
        </p:nvSpPr>
        <p:spPr/>
        <p:txBody>
          <a:bodyPr/>
          <a:lstStyle/>
          <a:p>
            <a:endParaRPr lang="tr-TR" dirty="0"/>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D9F75050-0E15-4C5B-92B0-66D068882F1F}" type="datetimeFigureOut">
              <a:rPr lang="tr-TR" smtClean="0"/>
              <a:pPr/>
              <a:t>13.10.2019</a:t>
            </a:fld>
            <a:endParaRPr lang="tr-TR" dirty="0"/>
          </a:p>
        </p:txBody>
      </p:sp>
      <p:sp>
        <p:nvSpPr>
          <p:cNvPr id="5" name="4 Altbilgi Yer Tutucusu"/>
          <p:cNvSpPr>
            <a:spLocks noGrp="1"/>
          </p:cNvSpPr>
          <p:nvPr>
            <p:ph type="ftr" sz="quarter" idx="11"/>
          </p:nvPr>
        </p:nvSpPr>
        <p:spPr/>
        <p:txBody>
          <a:bodyPr/>
          <a:lstStyle/>
          <a:p>
            <a:endParaRPr lang="tr-TR" dirty="0"/>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F75050-0E15-4C5B-92B0-66D068882F1F}" type="datetimeFigureOut">
              <a:rPr lang="tr-TR" smtClean="0"/>
              <a:pPr/>
              <a:t>13.10.2019</a:t>
            </a:fld>
            <a:endParaRPr lang="tr-TR" dirty="0"/>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dirty="0"/>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DEFA8C-F947-479F-BE07-76B6B3F80BF1}" type="slidenum">
              <a:rPr lang="tr-TR" smtClean="0"/>
              <a:pPr/>
              <a:t>‹#›</a:t>
            </a:fld>
            <a:endParaRPr lang="tr-TR"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file:///D:\oyunhavas&#305;cdsi\WWW.IZLEVIDEO.NET-BiR%20BA&#350;KADIR%20BENiM%20MEMLEKETiM.mp3"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hc.unesco.org/en/list"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www.kulturvarliklari.gov.tr/TR,44431/troya-antik-kenti-canakkale.html" TargetMode="External"/><Relationship Id="rId13" Type="http://schemas.openxmlformats.org/officeDocument/2006/relationships/hyperlink" Target="http://www.kulturvarliklari.gov.tr/TR,44403/diyarbakir-kalesi-ve-hevsel-bahceleri-diyarbakir.html" TargetMode="External"/><Relationship Id="rId3" Type="http://schemas.openxmlformats.org/officeDocument/2006/relationships/hyperlink" Target="http://www.kulturvarliklari.gov.tr/TR,44430/divrigi-ulu-camii-ve-darussifasi-sivas.html" TargetMode="External"/><Relationship Id="rId7" Type="http://schemas.openxmlformats.org/officeDocument/2006/relationships/hyperlink" Target="http://www.kulturvarliklari.gov.tr/TR,44426/safranbolu-sehri-karabuk.html" TargetMode="External"/><Relationship Id="rId12" Type="http://schemas.openxmlformats.org/officeDocument/2006/relationships/hyperlink" Target="http://www.kulturvarliklari.gov.tr/TR,100414/bursa-ve-cumalikizik-osmanli-imparatorlugunun-dogusu-bu-.html" TargetMode="External"/><Relationship Id="rId2" Type="http://schemas.openxmlformats.org/officeDocument/2006/relationships/hyperlink" Target="http://www.kulturvarliklari.gov.tr/TR,44425/istanbulun-tarihi-alanlari.html" TargetMode="External"/><Relationship Id="rId1" Type="http://schemas.openxmlformats.org/officeDocument/2006/relationships/slideLayout" Target="../slideLayouts/slideLayout2.xml"/><Relationship Id="rId6" Type="http://schemas.openxmlformats.org/officeDocument/2006/relationships/hyperlink" Target="http://www.kulturvarliklari.gov.tr/TR,44429/xanthos-letoon-antalya---mugla.html" TargetMode="External"/><Relationship Id="rId11" Type="http://schemas.openxmlformats.org/officeDocument/2006/relationships/hyperlink" Target="http://www.kulturvarliklari.gov.tr/TR,100413/bergama-cok-katmanli-kulturel-peyzaj-alani-izmir.html" TargetMode="External"/><Relationship Id="rId5" Type="http://schemas.openxmlformats.org/officeDocument/2006/relationships/hyperlink" Target="http://www.kulturvarliklari.gov.tr/TR,44428/nemrut-dagi-adiyaman---kahta.html" TargetMode="External"/><Relationship Id="rId10" Type="http://schemas.openxmlformats.org/officeDocument/2006/relationships/hyperlink" Target="http://www.kulturvarliklari.gov.tr/TR,46251/catalhoyuk-neolitik-kenti-konya.html" TargetMode="External"/><Relationship Id="rId4" Type="http://schemas.openxmlformats.org/officeDocument/2006/relationships/hyperlink" Target="http://www.kulturvarliklari.gov.tr/TR,44427/hattusa-bogazkoy---hitit-baskenti-corum.html" TargetMode="External"/><Relationship Id="rId9" Type="http://schemas.openxmlformats.org/officeDocument/2006/relationships/hyperlink" Target="http://www.kulturvarliklari.gov.tr/TR,44434/edirne-selimiye-camii-ve-kulliyesi-edirne.html" TargetMode="External"/><Relationship Id="rId14" Type="http://schemas.openxmlformats.org/officeDocument/2006/relationships/hyperlink" Target="http://www.kulturvarliklari.gov.tr/TR,44404/efes-izmir.html"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www.kulturvarliklari.gov.tr/TR,44432/pamukkale-hierapolis-denizli.html" TargetMode="External"/><Relationship Id="rId2" Type="http://schemas.openxmlformats.org/officeDocument/2006/relationships/hyperlink" Target="http://www.kulturvarliklari.gov.tr/TR,44433/goreme-milli-parki-ve-kapadokya-nevsehir.html" TargetMode="External"/><Relationship Id="rId1" Type="http://schemas.openxmlformats.org/officeDocument/2006/relationships/slideLayout" Target="../slideLayouts/slideLayout2.xml"/><Relationship Id="rId4" Type="http://schemas.openxmlformats.org/officeDocument/2006/relationships/hyperlink" Target="http://www.goturkey.com/"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lt Başlık"/>
          <p:cNvSpPr>
            <a:spLocks noGrp="1"/>
          </p:cNvSpPr>
          <p:nvPr>
            <p:ph type="subTitle" idx="1"/>
          </p:nvPr>
        </p:nvSpPr>
        <p:spPr>
          <a:xfrm>
            <a:off x="1142976" y="3886200"/>
            <a:ext cx="7000924" cy="2114568"/>
          </a:xfrm>
        </p:spPr>
        <p:txBody>
          <a:bodyPr>
            <a:normAutofit fontScale="77500" lnSpcReduction="20000"/>
          </a:bodyPr>
          <a:lstStyle/>
          <a:p>
            <a:r>
              <a:rPr lang="tr-TR" sz="4400" dirty="0">
                <a:solidFill>
                  <a:srgbClr val="FF0000"/>
                </a:solidFill>
              </a:rPr>
              <a:t>“UNESCO Dünya Kültür Mirası Listesi”</a:t>
            </a:r>
          </a:p>
          <a:p>
            <a:r>
              <a:rPr lang="tr-TR" sz="4400" dirty="0">
                <a:solidFill>
                  <a:srgbClr val="FF0000"/>
                </a:solidFill>
              </a:rPr>
              <a:t>ve</a:t>
            </a:r>
          </a:p>
          <a:p>
            <a:r>
              <a:rPr lang="tr-TR" sz="4400" dirty="0">
                <a:solidFill>
                  <a:srgbClr val="FF0000"/>
                </a:solidFill>
              </a:rPr>
              <a:t>“Dünya Mirası”nda Türkiye</a:t>
            </a:r>
          </a:p>
          <a:p>
            <a:endParaRPr lang="tr-TR" dirty="0"/>
          </a:p>
        </p:txBody>
      </p:sp>
      <p:pic>
        <p:nvPicPr>
          <p:cNvPr id="1026" name="Picture 2" descr="C:\Users\ft\Desktop\fotolar\world_heritage_logo.png"/>
          <p:cNvPicPr>
            <a:picLocks noChangeAspect="1" noChangeArrowheads="1"/>
          </p:cNvPicPr>
          <p:nvPr/>
        </p:nvPicPr>
        <p:blipFill>
          <a:blip r:embed="rId3"/>
          <a:srcRect/>
          <a:stretch>
            <a:fillRect/>
          </a:stretch>
        </p:blipFill>
        <p:spPr bwMode="auto">
          <a:xfrm>
            <a:off x="1857356" y="428604"/>
            <a:ext cx="5343541" cy="3010249"/>
          </a:xfrm>
          <a:prstGeom prst="rect">
            <a:avLst/>
          </a:prstGeom>
          <a:noFill/>
        </p:spPr>
      </p:pic>
      <p:pic>
        <p:nvPicPr>
          <p:cNvPr id="5" name="WWW.IZLEVIDEO.NET-BiR BAŞKADIR BENiM MEMLEKETiM.mp3">
            <a:hlinkClick r:id="" action="ppaction://media"/>
          </p:cNvPr>
          <p:cNvPicPr>
            <a:picLocks noRot="1" noChangeAspect="1"/>
          </p:cNvPicPr>
          <p:nvPr>
            <a:audioFile r:link="rId1"/>
          </p:nvPr>
        </p:nvPicPr>
        <p:blipFill>
          <a:blip r:embed="rId4"/>
          <a:stretch>
            <a:fillRect/>
          </a:stretch>
        </p:blipFill>
        <p:spPr>
          <a:xfrm>
            <a:off x="-500098" y="3143248"/>
            <a:ext cx="304800" cy="3048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7"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Autofit/>
          </a:bodyPr>
          <a:lstStyle/>
          <a:p>
            <a:r>
              <a:rPr lang="tr-TR" sz="3600" dirty="0">
                <a:solidFill>
                  <a:srgbClr val="FF0000"/>
                </a:solidFill>
              </a:rPr>
              <a:t>“UNESCO Dünya Kültür Mirası Listesi”</a:t>
            </a:r>
            <a:br>
              <a:rPr lang="tr-TR" sz="3600" dirty="0">
                <a:solidFill>
                  <a:srgbClr val="FF0000"/>
                </a:solidFill>
              </a:rPr>
            </a:br>
            <a:r>
              <a:rPr lang="tr-TR" sz="3600" dirty="0">
                <a:solidFill>
                  <a:srgbClr val="FF0000"/>
                </a:solidFill>
              </a:rPr>
              <a:t>nedir?</a:t>
            </a:r>
          </a:p>
        </p:txBody>
      </p:sp>
      <p:sp>
        <p:nvSpPr>
          <p:cNvPr id="3" name="2 İçerik Yer Tutucusu"/>
          <p:cNvSpPr>
            <a:spLocks noGrp="1"/>
          </p:cNvSpPr>
          <p:nvPr>
            <p:ph idx="1"/>
          </p:nvPr>
        </p:nvSpPr>
        <p:spPr/>
        <p:txBody>
          <a:bodyPr>
            <a:normAutofit fontScale="92500" lnSpcReduction="20000"/>
          </a:bodyPr>
          <a:lstStyle/>
          <a:p>
            <a:r>
              <a:rPr lang="tr-TR" dirty="0"/>
              <a:t>İnsanoğlu tarih sahnesine çıktığından bu yana yaşadığı alanları değerli kılmış ve kültürünü gelecek nesillere taşıyacak şaheserler bırakmıştır. Tüm insanlığın ortak mirası olarak kabul edilen değerleri ortak bir geçmiş olarak benimsemek, tanıtmak ve gelecek nesillere bu mirası aktarmak için UNESCO 1972 yılında Paris'te toplanan 16. Genel Konferansında "Dünya Kültürel ve Doğal Mirasının Korunmasına Dair Sözleşme"yi kabul etmiştir. Türkiye, bu sözleşmeyi 23 Mayıs 1982 tarihinde onaylamıştır.</a:t>
            </a:r>
          </a:p>
          <a:p>
            <a:endParaRPr lang="tr-TR" dirty="0"/>
          </a:p>
        </p:txBody>
      </p:sp>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fontScale="92500" lnSpcReduction="10000"/>
          </a:bodyPr>
          <a:lstStyle/>
          <a:p>
            <a:r>
              <a:rPr lang="tr-TR" dirty="0"/>
              <a:t>Dünya Mirası Listesi, UNESCO'ya bağlı Dünya Mirasları Komitesi tarafından belirlenen ve bulundukları ülkenin devleti tarafından korunması garanti edilen, tüm dünya için önemli bir değer taşıdığı kabul edilen doğal ve kültürel varlıkların yer aldığı bir listedir. Tüm insanlığın ortak geçmişini oluşturan değerlerin korunmasında uluslararası işbirliğini mümkün kılmayı amaçlayan UNESCO, kültürel ve doğal kriterleri ile özgün olan varlıkları değerlendirmektedir.</a:t>
            </a:r>
          </a:p>
        </p:txBody>
      </p:sp>
    </p:spTree>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214282" y="1928802"/>
            <a:ext cx="8229600" cy="4525963"/>
          </a:xfrm>
        </p:spPr>
        <p:txBody>
          <a:bodyPr>
            <a:normAutofit fontScale="92500" lnSpcReduction="10000"/>
          </a:bodyPr>
          <a:lstStyle/>
          <a:p>
            <a:r>
              <a:rPr lang="tr-TR" dirty="0"/>
              <a:t>2014 yılı itibariyle Dünya genelinde UNESCO Dünya Miras Listesi’ne kayıtlı 1007 kültürel ve doğal varlık bulunmakta olup bunların 779 tanesi kültürel, 197 tanesi doğal, 31 tanesi ise karma (kültürel/doğal) varlıktır. Her yıl gerçekleşen Dünya Miras Komitesi toplantıları ile bu sayı artmaktadır. Detaylı bilgilere Dünya Miras Merkezi’nin resmi web sitesi olan </a:t>
            </a:r>
            <a:r>
              <a:rPr lang="tr-TR" dirty="0">
                <a:hlinkClick r:id="rId2"/>
              </a:rPr>
              <a:t>http://whc.unesco.org/en/list</a:t>
            </a:r>
            <a:r>
              <a:rPr lang="tr-TR" dirty="0"/>
              <a:t> adresinden ulaşılabilmektedir.</a:t>
            </a:r>
          </a:p>
        </p:txBody>
      </p:sp>
    </p:spTree>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908720"/>
            <a:ext cx="8229600" cy="1143000"/>
          </a:xfrm>
        </p:spPr>
        <p:txBody>
          <a:bodyPr/>
          <a:lstStyle/>
          <a:p>
            <a:r>
              <a:rPr lang="tr-TR" dirty="0">
                <a:solidFill>
                  <a:srgbClr val="FF0000"/>
                </a:solidFill>
              </a:rPr>
              <a:t>“Dünya </a:t>
            </a:r>
            <a:r>
              <a:rPr lang="tr-TR" dirty="0" err="1">
                <a:solidFill>
                  <a:srgbClr val="FF0000"/>
                </a:solidFill>
              </a:rPr>
              <a:t>Mirası”nda</a:t>
            </a:r>
            <a:r>
              <a:rPr lang="tr-TR" dirty="0">
                <a:solidFill>
                  <a:srgbClr val="FF0000"/>
                </a:solidFill>
              </a:rPr>
              <a:t> Türkiye</a:t>
            </a:r>
          </a:p>
        </p:txBody>
      </p:sp>
      <p:sp>
        <p:nvSpPr>
          <p:cNvPr id="3" name="2 İçerik Yer Tutucusu"/>
          <p:cNvSpPr>
            <a:spLocks noGrp="1"/>
          </p:cNvSpPr>
          <p:nvPr>
            <p:ph idx="1"/>
          </p:nvPr>
        </p:nvSpPr>
        <p:spPr>
          <a:xfrm>
            <a:off x="457200" y="2348880"/>
            <a:ext cx="8229600" cy="3777283"/>
          </a:xfrm>
        </p:spPr>
        <p:txBody>
          <a:bodyPr/>
          <a:lstStyle/>
          <a:p>
            <a:r>
              <a:rPr lang="tr-TR" dirty="0"/>
              <a:t>Ülkemizin, Kültür Varlıkları ve Müzeler Genel Müdürlüğü’nün sorumluluğu altında yürüttüğü çalışmalar neticesinde bugüne kadar UNESCO Dünya Miras Listesi’ne 18 adet varlığımızın alınması sağlanmıştır.</a:t>
            </a:r>
          </a:p>
        </p:txBody>
      </p:sp>
    </p:spTree>
  </p:cSld>
  <p:clrMapOvr>
    <a:masterClrMapping/>
  </p:clrMapOvr>
  <p:transition>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539552" y="188640"/>
            <a:ext cx="8229600" cy="5832648"/>
          </a:xfrm>
        </p:spPr>
        <p:txBody>
          <a:bodyPr>
            <a:noAutofit/>
          </a:bodyPr>
          <a:lstStyle/>
          <a:p>
            <a:r>
              <a:rPr lang="tr-TR" sz="1800" dirty="0"/>
              <a:t>Bu varlıklardan;</a:t>
            </a:r>
          </a:p>
          <a:p>
            <a:r>
              <a:rPr lang="tr-TR" sz="1800" b="1" dirty="0">
                <a:hlinkClick r:id="rId2"/>
              </a:rPr>
              <a:t>İstanbul'un Tarihi Alanları</a:t>
            </a:r>
            <a:r>
              <a:rPr lang="tr-TR" sz="1800" dirty="0"/>
              <a:t> [1985]</a:t>
            </a:r>
          </a:p>
          <a:p>
            <a:r>
              <a:rPr lang="tr-TR" sz="1800" b="1" dirty="0">
                <a:hlinkClick r:id="rId3"/>
              </a:rPr>
              <a:t>Divriği Ulu Camii ve Darüşşifası (Sivas)</a:t>
            </a:r>
            <a:r>
              <a:rPr lang="tr-TR" sz="1800" dirty="0"/>
              <a:t> [1985]</a:t>
            </a:r>
          </a:p>
          <a:p>
            <a:r>
              <a:rPr lang="tr-TR" sz="1800" b="1" dirty="0">
                <a:hlinkClick r:id="rId4"/>
              </a:rPr>
              <a:t>Hattuşaş (Boğazköy) - Hitit Başkenti (Çorum)</a:t>
            </a:r>
            <a:r>
              <a:rPr lang="tr-TR" sz="1800" dirty="0"/>
              <a:t> [1986]</a:t>
            </a:r>
          </a:p>
          <a:p>
            <a:r>
              <a:rPr lang="tr-TR" sz="1800" b="1" dirty="0">
                <a:hlinkClick r:id="rId5"/>
              </a:rPr>
              <a:t>Nemrut Dağı (Adıyaman - Kahta)</a:t>
            </a:r>
            <a:r>
              <a:rPr lang="tr-TR" sz="1800" dirty="0"/>
              <a:t> [1987]</a:t>
            </a:r>
          </a:p>
          <a:p>
            <a:r>
              <a:rPr lang="tr-TR" sz="1800" b="1" dirty="0">
                <a:hlinkClick r:id="rId6"/>
              </a:rPr>
              <a:t>Xanthos-Letoon (Antalya - Muğla)</a:t>
            </a:r>
            <a:r>
              <a:rPr lang="tr-TR" sz="1800" dirty="0"/>
              <a:t> [1988]</a:t>
            </a:r>
          </a:p>
          <a:p>
            <a:r>
              <a:rPr lang="tr-TR" sz="1800" b="1" dirty="0">
                <a:hlinkClick r:id="rId7"/>
              </a:rPr>
              <a:t>Safranbolu Şehri (Karabük)</a:t>
            </a:r>
            <a:r>
              <a:rPr lang="tr-TR" sz="1800" dirty="0"/>
              <a:t> [1994]</a:t>
            </a:r>
          </a:p>
          <a:p>
            <a:r>
              <a:rPr lang="tr-TR" sz="1800" b="1" dirty="0">
                <a:hlinkClick r:id="rId8"/>
              </a:rPr>
              <a:t>Troya Antik Kenti (Çanakkale)</a:t>
            </a:r>
            <a:r>
              <a:rPr lang="tr-TR" sz="1800" dirty="0"/>
              <a:t> [1998]</a:t>
            </a:r>
          </a:p>
          <a:p>
            <a:r>
              <a:rPr lang="tr-TR" sz="1800" b="1" dirty="0">
                <a:hlinkClick r:id="rId9"/>
              </a:rPr>
              <a:t>Edirne Selimiye Camii ve Külliyesi (Edirne)</a:t>
            </a:r>
            <a:r>
              <a:rPr lang="tr-TR" sz="1800" dirty="0"/>
              <a:t> [2011]</a:t>
            </a:r>
          </a:p>
          <a:p>
            <a:r>
              <a:rPr lang="tr-TR" sz="1800" b="1" dirty="0">
                <a:hlinkClick r:id="rId10"/>
              </a:rPr>
              <a:t>Çatalhöyük Neolitik Kenti (Konya)</a:t>
            </a:r>
            <a:r>
              <a:rPr lang="tr-TR" sz="1800" dirty="0"/>
              <a:t> [2012]</a:t>
            </a:r>
          </a:p>
          <a:p>
            <a:r>
              <a:rPr lang="tr-TR" sz="1800" b="1" dirty="0">
                <a:hlinkClick r:id="rId11"/>
              </a:rPr>
              <a:t>Bergama Çok Katmanlı Kültürel Peyzaj Alanı (İzmir)</a:t>
            </a:r>
            <a:r>
              <a:rPr lang="tr-TR" sz="1800" dirty="0"/>
              <a:t> [2014]</a:t>
            </a:r>
          </a:p>
          <a:p>
            <a:r>
              <a:rPr lang="tr-TR" sz="1800" b="1" dirty="0">
                <a:hlinkClick r:id="rId12"/>
              </a:rPr>
              <a:t>Bursa ve Cumalıkızık: Osmanlı İmparatorluğunun Doğuşu (Bursa)</a:t>
            </a:r>
            <a:r>
              <a:rPr lang="tr-TR" sz="1800" dirty="0"/>
              <a:t> [2014]</a:t>
            </a:r>
          </a:p>
          <a:p>
            <a:r>
              <a:rPr lang="tr-TR" sz="1800" b="1" dirty="0">
                <a:hlinkClick r:id="rId13"/>
              </a:rPr>
              <a:t>Diyarbakır Kalesi ve Hevsel Bahçeleri </a:t>
            </a:r>
            <a:r>
              <a:rPr lang="tr-TR" sz="1800" dirty="0"/>
              <a:t>(2015)</a:t>
            </a:r>
          </a:p>
          <a:p>
            <a:r>
              <a:rPr lang="tr-TR" sz="1800" b="1" dirty="0">
                <a:hlinkClick r:id="rId14"/>
              </a:rPr>
              <a:t>Efes</a:t>
            </a:r>
            <a:r>
              <a:rPr lang="tr-TR" sz="1800" dirty="0"/>
              <a:t> (2015)</a:t>
            </a:r>
          </a:p>
          <a:p>
            <a:r>
              <a:rPr lang="pl-PL" sz="1800" b="1" dirty="0"/>
              <a:t>Ani Arkeolojik Alanı - Kars (2016)</a:t>
            </a:r>
          </a:p>
          <a:p>
            <a:r>
              <a:rPr lang="tr-TR" sz="1800" b="1" dirty="0"/>
              <a:t>Afrodisias - Aydın (2017)</a:t>
            </a:r>
          </a:p>
          <a:p>
            <a:r>
              <a:rPr lang="tr-TR" sz="1800" b="1" dirty="0" err="1"/>
              <a:t>Göbeklitepe</a:t>
            </a:r>
            <a:r>
              <a:rPr lang="tr-TR" sz="1800" b="1" dirty="0"/>
              <a:t> Tapınağı - Şanlıurfa (2018)</a:t>
            </a:r>
            <a:br>
              <a:rPr lang="tr-TR" dirty="0"/>
            </a:br>
            <a:endParaRPr lang="tr-TR" dirty="0"/>
          </a:p>
          <a:p>
            <a:pPr marL="0" indent="0">
              <a:buNone/>
            </a:pPr>
            <a:r>
              <a:rPr lang="tr-TR" sz="1800" dirty="0"/>
              <a:t>kültürel olarak;</a:t>
            </a:r>
          </a:p>
        </p:txBody>
      </p:sp>
    </p:spTree>
  </p:cSld>
  <p:clrMapOvr>
    <a:masterClrMapping/>
  </p:clrMapOvr>
  <p:transition>
    <p:dissolv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lnSpcReduction="10000"/>
          </a:bodyPr>
          <a:lstStyle/>
          <a:p>
            <a:r>
              <a:rPr lang="tr-TR" b="1" dirty="0">
                <a:hlinkClick r:id="rId2"/>
              </a:rPr>
              <a:t>Göreme Milli Parkı ve Kapadokya (Nevşehir)</a:t>
            </a:r>
            <a:r>
              <a:rPr lang="tr-TR" dirty="0"/>
              <a:t> [1985]</a:t>
            </a:r>
          </a:p>
          <a:p>
            <a:r>
              <a:rPr lang="tr-TR" b="1" dirty="0">
                <a:hlinkClick r:id="rId3"/>
              </a:rPr>
              <a:t>Pamukkale-Hierapolis (Denizli)</a:t>
            </a:r>
            <a:r>
              <a:rPr lang="tr-TR" dirty="0"/>
              <a:t> [1988]</a:t>
            </a:r>
          </a:p>
          <a:p>
            <a:r>
              <a:rPr lang="tr-TR" dirty="0"/>
              <a:t>hem kültürel, hem doğal miras olarak listeye alınmıştır.</a:t>
            </a:r>
          </a:p>
          <a:p>
            <a:r>
              <a:rPr lang="tr-TR" dirty="0"/>
              <a:t>Dünya Miras Listesinde yer alan varlıklarımızın tanıtımı Bakanlığımız Turizm Portalı Web Sitesi'nde de (</a:t>
            </a:r>
            <a:r>
              <a:rPr lang="tr-TR" dirty="0">
                <a:hlinkClick r:id="rId4"/>
              </a:rPr>
              <a:t>www.goturkey.com</a:t>
            </a:r>
            <a:r>
              <a:rPr lang="tr-TR" dirty="0"/>
              <a:t>) ayrıca yapılmaktadır.</a:t>
            </a:r>
          </a:p>
          <a:p>
            <a:endParaRPr lang="tr-TR" dirty="0"/>
          </a:p>
        </p:txBody>
      </p:sp>
    </p:spTree>
  </p:cSld>
  <p:clrMapOvr>
    <a:masterClrMapping/>
  </p:clrMapOvr>
  <p:transition>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İstanbul’un Tarihi Alanları</a:t>
            </a:r>
          </a:p>
        </p:txBody>
      </p:sp>
      <p:sp>
        <p:nvSpPr>
          <p:cNvPr id="3" name="2 İçerik Yer Tutucusu"/>
          <p:cNvSpPr>
            <a:spLocks noGrp="1"/>
          </p:cNvSpPr>
          <p:nvPr>
            <p:ph idx="1"/>
          </p:nvPr>
        </p:nvSpPr>
        <p:spPr/>
        <p:txBody>
          <a:bodyPr/>
          <a:lstStyle/>
          <a:p>
            <a:r>
              <a:rPr lang="tr-TR" dirty="0"/>
              <a:t>M.Ö. 7. yy.da kurulan İstanbul'un, kuzeyde Haliç, doğuda İstanbul Boğazı ve güneyde Marmara Denizi ile çevrili kısmı günümüzde “Tarihi Yarımada” olarak anılmaktadır. Kent, Avrupa ve Asya'yı birbirine bağlayan stratejik konumu nedeniyle tarihi boyunca kentte hüküm süren uygarlıklar için daima çok önemli olmuştur. </a:t>
            </a:r>
          </a:p>
        </p:txBody>
      </p:sp>
    </p:spTree>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normAutofit lnSpcReduction="10000"/>
          </a:bodyPr>
          <a:lstStyle/>
          <a:p>
            <a:r>
              <a:rPr lang="tr-TR" dirty="0"/>
              <a:t>Bu özellikleri ile kent, Roma, Bizans ve Osmanlı gibi büyük İmparatorlulara başkentlik yapmıştır. </a:t>
            </a:r>
          </a:p>
          <a:p>
            <a:r>
              <a:rPr lang="tr-TR" dirty="0"/>
              <a:t> Bu görkemli geçmişi ile farklı dinleri, kültürleri, toplulukları ve bunların ürünü olan yapıtları benzersiz bir coğrafyada bir araya getiren İstanbul, 1985 tarihinde UNESCO Dünya Miras Listesi’ne 4 ana bölüm olarak dahil edilmiştir.</a:t>
            </a:r>
          </a:p>
        </p:txBody>
      </p:sp>
    </p:spTree>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lstStyle/>
          <a:p>
            <a:r>
              <a:rPr lang="tr-TR" dirty="0"/>
              <a:t> Bunlar; Hipodrom, Ayasofya, Aya İrini, Küçük Ayasofya Camisi ve Topkapı Sarayı’nı içine alan Arkeolojik Park; Süleymaniye Camisi ve çevresini içine alan Süleymaniye Koruma Alanı; Zeyrek Camisi ve çevresini içine alan Zeyrek Koruma Alanı ve Tarihi Surlar Koruma Alanı’nı içermektedir.</a:t>
            </a:r>
          </a:p>
        </p:txBody>
      </p:sp>
    </p:spTree>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Süleymaniye Camii</a:t>
            </a:r>
          </a:p>
        </p:txBody>
      </p:sp>
      <p:sp>
        <p:nvSpPr>
          <p:cNvPr id="3" name="2 İçerik Yer Tutucusu"/>
          <p:cNvSpPr>
            <a:spLocks noGrp="1"/>
          </p:cNvSpPr>
          <p:nvPr>
            <p:ph idx="1"/>
          </p:nvPr>
        </p:nvSpPr>
        <p:spPr/>
        <p:txBody>
          <a:bodyPr/>
          <a:lstStyle/>
          <a:p>
            <a:endParaRPr lang="tr-TR" dirty="0"/>
          </a:p>
        </p:txBody>
      </p:sp>
      <p:pic>
        <p:nvPicPr>
          <p:cNvPr id="2050" name="Picture 2" descr="C:\Users\ft\Desktop\fotolar\33387,unescoistanbuljpg.png"/>
          <p:cNvPicPr>
            <a:picLocks noChangeAspect="1" noChangeArrowheads="1"/>
          </p:cNvPicPr>
          <p:nvPr/>
        </p:nvPicPr>
        <p:blipFill>
          <a:blip r:embed="rId2"/>
          <a:srcRect/>
          <a:stretch>
            <a:fillRect/>
          </a:stretch>
        </p:blipFill>
        <p:spPr bwMode="auto">
          <a:xfrm>
            <a:off x="714348" y="1571612"/>
            <a:ext cx="7645400" cy="5054600"/>
          </a:xfrm>
          <a:prstGeom prst="rect">
            <a:avLst/>
          </a:prstGeom>
          <a:noFill/>
        </p:spPr>
      </p:pic>
    </p:spTree>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dirty="0">
                <a:solidFill>
                  <a:srgbClr val="FF0000"/>
                </a:solidFill>
              </a:rPr>
              <a:t>Divriği Ulu Camii ve Darüşşifası</a:t>
            </a:r>
            <a:endParaRPr lang="tr-TR" dirty="0"/>
          </a:p>
        </p:txBody>
      </p:sp>
      <p:sp>
        <p:nvSpPr>
          <p:cNvPr id="3" name="2 İçerik Yer Tutucusu"/>
          <p:cNvSpPr>
            <a:spLocks noGrp="1"/>
          </p:cNvSpPr>
          <p:nvPr>
            <p:ph idx="1"/>
          </p:nvPr>
        </p:nvSpPr>
        <p:spPr/>
        <p:txBody>
          <a:bodyPr/>
          <a:lstStyle/>
          <a:p>
            <a:r>
              <a:rPr lang="tr-TR" dirty="0"/>
              <a:t>Divriği ve civarında en erken yerleşim Hititler Dönemi'ne kadar inmektedir. </a:t>
            </a:r>
          </a:p>
          <a:p>
            <a:r>
              <a:rPr lang="tr-TR" dirty="0"/>
              <a:t>Yöre, Mengücekoğullarının yönetimi altında olduğu dönemde Ahmet Şah ve eşi Turan Melek tarafından camii ile birlikte 1228-1229 yıllarında yaptırılmıştır.</a:t>
            </a:r>
          </a:p>
        </p:txBody>
      </p:sp>
    </p:spTree>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a:t>İslam mimarisinin bu başyapıtı iki kubbeli türbeye sahip bir cami ve ona bitişik bir hastaneden oluşmaktadır. </a:t>
            </a:r>
          </a:p>
          <a:p>
            <a:r>
              <a:rPr lang="tr-TR" dirty="0"/>
              <a:t>Yapılar, mimari özelliklerinin yanı sıra, sergilediği zengin Anadolu geleneksel taş işçiliği örnekleriyle UNESCO Dünya Miras Listesi'nde yer almaktadır.</a:t>
            </a:r>
          </a:p>
          <a:p>
            <a:pPr>
              <a:buNone/>
            </a:pPr>
            <a:r>
              <a:rPr lang="tr-TR" dirty="0"/>
              <a:t> </a:t>
            </a:r>
          </a:p>
          <a:p>
            <a:endParaRPr lang="tr-TR" dirty="0"/>
          </a:p>
        </p:txBody>
      </p:sp>
    </p:spTree>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Divriği Ulu Camii ve Darüşşifası</a:t>
            </a:r>
          </a:p>
        </p:txBody>
      </p:sp>
      <p:sp>
        <p:nvSpPr>
          <p:cNvPr id="3" name="2 İçerik Yer Tutucusu"/>
          <p:cNvSpPr>
            <a:spLocks noGrp="1"/>
          </p:cNvSpPr>
          <p:nvPr>
            <p:ph idx="1"/>
          </p:nvPr>
        </p:nvSpPr>
        <p:spPr/>
        <p:txBody>
          <a:bodyPr/>
          <a:lstStyle/>
          <a:p>
            <a:endParaRPr lang="tr-TR" dirty="0"/>
          </a:p>
        </p:txBody>
      </p:sp>
      <p:pic>
        <p:nvPicPr>
          <p:cNvPr id="3074" name="Picture 2" descr="C:\Users\ft\Desktop\fotolar\33393,unescodivrigijpg.png"/>
          <p:cNvPicPr>
            <a:picLocks noChangeAspect="1" noChangeArrowheads="1"/>
          </p:cNvPicPr>
          <p:nvPr/>
        </p:nvPicPr>
        <p:blipFill>
          <a:blip r:embed="rId2"/>
          <a:srcRect/>
          <a:stretch>
            <a:fillRect/>
          </a:stretch>
        </p:blipFill>
        <p:spPr bwMode="auto">
          <a:xfrm>
            <a:off x="1285852" y="1500174"/>
            <a:ext cx="6503507" cy="4893835"/>
          </a:xfrm>
          <a:prstGeom prst="rect">
            <a:avLst/>
          </a:prstGeom>
          <a:noFill/>
        </p:spPr>
      </p:pic>
    </p:spTree>
  </p:cSld>
  <p:clrMapOvr>
    <a:masterClrMapping/>
  </p:clrMapOvr>
  <p:transition>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Hattuşaş(Boğazköy)-Hitit Başkenti</a:t>
            </a:r>
          </a:p>
        </p:txBody>
      </p:sp>
      <p:sp>
        <p:nvSpPr>
          <p:cNvPr id="3" name="2 İçerik Yer Tutucusu"/>
          <p:cNvSpPr>
            <a:spLocks noGrp="1"/>
          </p:cNvSpPr>
          <p:nvPr>
            <p:ph idx="1"/>
          </p:nvPr>
        </p:nvSpPr>
        <p:spPr/>
        <p:txBody>
          <a:bodyPr/>
          <a:lstStyle/>
          <a:p>
            <a:r>
              <a:rPr lang="tr-TR" dirty="0"/>
              <a:t>1986 yılında UNESCO Dünya Miras Listesi’ne alınan Hattuşaş (Çorum, Boğazköy), Hitit İmparatorluğunun başkenti olarak Anadolu’da yüzyıllar boyu çok önemli bir merkez olmuştur.</a:t>
            </a:r>
          </a:p>
        </p:txBody>
      </p:sp>
    </p:spTree>
  </p:cSld>
  <p:clrMapOvr>
    <a:masterClrMapping/>
  </p:clrMapOvr>
  <p:transition>
    <p:dissolv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a:t>Önceleri ilk sahipleri olan Hattiler tarafından “Hattuş” olarak adlandırılan şehir, Hitit egemenliğine geçtikten sonra “Hattuşa” adını aldı. </a:t>
            </a:r>
          </a:p>
          <a:p>
            <a:r>
              <a:rPr lang="tr-TR" dirty="0"/>
              <a:t> M.Ö. 1700’lerde Kuşşara şehrinin kralı Anitta tarafından alınan Hattuşa, yine Anitta tarafından yıkıldı. Yazılı kayıtlarda Anitta ilk Hitit kralıdır. </a:t>
            </a:r>
          </a:p>
        </p:txBody>
      </p:sp>
    </p:spTree>
  </p:cSld>
  <p:clrMapOvr>
    <a:masterClrMapping/>
  </p:clrMapOvr>
  <p:transition>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a:t>Yaklaşık yüzyıl kadar sonra şehir, I. Hattuşili tarafından tekrar kurularak 400 yıldan uzun bir süre hüküm sürecek olan bir uygarlığın başkenti haline getirildi.</a:t>
            </a:r>
          </a:p>
          <a:p>
            <a:r>
              <a:rPr lang="tr-TR" dirty="0"/>
              <a:t>Günümüzde görülebilen ve büyük çoğunluğu Büyük Kral IV. Tudhaliya dönemine ait olan kalıntılar arasında tapınaklar, kraliyet konutları ve surlar bulunmaktadır.</a:t>
            </a:r>
          </a:p>
        </p:txBody>
      </p:sp>
    </p:spTree>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3600" dirty="0">
                <a:solidFill>
                  <a:srgbClr val="FF0000"/>
                </a:solidFill>
              </a:rPr>
              <a:t>(Çorum-Boğazköy)Hitit Başkenti:Hattuşa</a:t>
            </a:r>
          </a:p>
        </p:txBody>
      </p:sp>
      <p:pic>
        <p:nvPicPr>
          <p:cNvPr id="4098" name="Picture 2" descr="C:\Users\ft\Desktop\fotolar\33390,unescohattusajpg.png"/>
          <p:cNvPicPr>
            <a:picLocks noChangeAspect="1" noChangeArrowheads="1"/>
          </p:cNvPicPr>
          <p:nvPr/>
        </p:nvPicPr>
        <p:blipFill>
          <a:blip r:embed="rId2"/>
          <a:srcRect/>
          <a:stretch>
            <a:fillRect/>
          </a:stretch>
        </p:blipFill>
        <p:spPr bwMode="auto">
          <a:xfrm>
            <a:off x="714348" y="1357298"/>
            <a:ext cx="7645400" cy="5130800"/>
          </a:xfrm>
          <a:prstGeom prst="rect">
            <a:avLst/>
          </a:prstGeom>
          <a:noFill/>
        </p:spPr>
      </p:pic>
    </p:spTree>
  </p:cSld>
  <p:clrMapOvr>
    <a:masterClrMapping/>
  </p:clrMapOvr>
  <p:transition>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Nemrut Dağı Milli Parkı</a:t>
            </a:r>
          </a:p>
        </p:txBody>
      </p:sp>
      <p:sp>
        <p:nvSpPr>
          <p:cNvPr id="3" name="2 İçerik Yer Tutucusu"/>
          <p:cNvSpPr>
            <a:spLocks noGrp="1"/>
          </p:cNvSpPr>
          <p:nvPr>
            <p:ph idx="1"/>
          </p:nvPr>
        </p:nvSpPr>
        <p:spPr/>
        <p:txBody>
          <a:bodyPr/>
          <a:lstStyle/>
          <a:p>
            <a:r>
              <a:rPr lang="tr-TR" dirty="0"/>
              <a:t>Adıyaman’ın Kahta İlçesi’nde 2150 metre yüksekliğindeki Nemrut Dağı yamaçlarında hükümdarlık yapmış olan Kommagene Kralı I. Antiochos’un tanrılara ve atalarına minnettarlığını göstermek için yaptırdığı mezarı, anıtsal heykelleri ve benzersiz manzarası ile Helenistik Dönemin en görkemli kalıntılarından birisidir. </a:t>
            </a:r>
          </a:p>
        </p:txBody>
      </p:sp>
    </p:spTree>
  </p:cSld>
  <p:clrMapOvr>
    <a:masterClrMapping/>
  </p:clrMapOvr>
  <p:transition>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lnSpcReduction="10000"/>
          </a:bodyPr>
          <a:lstStyle/>
          <a:p>
            <a:r>
              <a:rPr lang="tr-TR" dirty="0"/>
              <a:t> Anıtsal heykeller doğu, batı ve kuzey teraslarına yayılmıştır. Doğu terası kutsal merkezdir ve bu nedenle en önemli heykel ve mimari kalıntılar burada bulunmaktadır.</a:t>
            </a:r>
          </a:p>
          <a:p>
            <a:r>
              <a:rPr lang="tr-TR" dirty="0"/>
              <a:t>İyi korunmuş durumdaki dev heykeller kireçtaşı bloklarından yapılmıştır ve 8-10 metre yüksekliktedir. </a:t>
            </a:r>
          </a:p>
          <a:p>
            <a:r>
              <a:rPr lang="tr-TR" dirty="0"/>
              <a:t>Varlığı bilinmekle beraber kral mezarı, henüz keşfedilememiştir. </a:t>
            </a:r>
          </a:p>
        </p:txBody>
      </p:sp>
    </p:spTree>
  </p:cSld>
  <p:clrMapOvr>
    <a:masterClrMapping/>
  </p:clrMapOvr>
  <p:transition>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Nemrut Dağı Milli Parkı</a:t>
            </a:r>
          </a:p>
        </p:txBody>
      </p:sp>
      <p:pic>
        <p:nvPicPr>
          <p:cNvPr id="5122" name="Picture 2" descr="C:\Users\ft\Desktop\fotolar\33391,unesconemrutjpg (1).png"/>
          <p:cNvPicPr>
            <a:picLocks noChangeAspect="1" noChangeArrowheads="1"/>
          </p:cNvPicPr>
          <p:nvPr/>
        </p:nvPicPr>
        <p:blipFill>
          <a:blip r:embed="rId2"/>
          <a:srcRect/>
          <a:stretch>
            <a:fillRect/>
          </a:stretch>
        </p:blipFill>
        <p:spPr bwMode="auto">
          <a:xfrm>
            <a:off x="285720" y="1714488"/>
            <a:ext cx="8668437" cy="3786214"/>
          </a:xfrm>
          <a:prstGeom prst="rect">
            <a:avLst/>
          </a:prstGeom>
          <a:noFill/>
        </p:spPr>
      </p:pic>
    </p:spTree>
  </p:cSld>
  <p:clrMapOvr>
    <a:masterClrMapping/>
  </p:clrMapOvr>
  <p:transition>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Xanthos-Letoon</a:t>
            </a:r>
          </a:p>
        </p:txBody>
      </p:sp>
      <p:sp>
        <p:nvSpPr>
          <p:cNvPr id="3" name="2 İçerik Yer Tutucusu"/>
          <p:cNvSpPr>
            <a:spLocks noGrp="1"/>
          </p:cNvSpPr>
          <p:nvPr>
            <p:ph idx="1"/>
          </p:nvPr>
        </p:nvSpPr>
        <p:spPr/>
        <p:txBody>
          <a:bodyPr>
            <a:normAutofit lnSpcReduction="10000"/>
          </a:bodyPr>
          <a:lstStyle/>
          <a:p>
            <a:r>
              <a:rPr lang="tr-TR" b="1" i="1" dirty="0"/>
              <a:t>XANTHOS: </a:t>
            </a:r>
            <a:r>
              <a:rPr lang="tr-TR" dirty="0"/>
              <a:t>Fethiye’ye 46 km. uzaklıkta, Kınık köyü yakınlarında bulunan Xanthos, Antik Çağda Likya’nın en büyük idari merkezi idi.</a:t>
            </a:r>
          </a:p>
          <a:p>
            <a:r>
              <a:rPr lang="tr-TR" dirty="0"/>
              <a:t> M.Ö. 545’te Perslerin egemenliğine girene kadar bağımsız olan kent, bundan yaklaşık olarak yüzyıl kadar sonra tamamıyla yanmıştır. </a:t>
            </a:r>
          </a:p>
          <a:p>
            <a:r>
              <a:rPr lang="tr-TR" dirty="0"/>
              <a:t> Bu yangından sonra şehir tekrar inşa edilmiş, hatta M.Ö. II. yy.da Likya Birliğinin başkenti olma görevini üstlenmiştir.</a:t>
            </a:r>
          </a:p>
        </p:txBody>
      </p:sp>
    </p:spTree>
  </p:cSld>
  <p:clrMapOvr>
    <a:masterClrMapping/>
  </p:clrMapOvr>
  <p:transition>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a:t>Daha sonra Romalıların kontrolüne giren kent, bundan sonra Bizans egemenliğine girmiş ve 7. yy.daki Arap akınlarına kadar Bizans egemenliğinde kalmıştır. </a:t>
            </a:r>
          </a:p>
          <a:p>
            <a:r>
              <a:rPr lang="tr-TR" dirty="0"/>
              <a:t>Yerleşen her uygarlığın inşa ettirdiği yapılarda Likya gelenekleri, Helenistik ve Roma dönemi etkilerini gösteren bu merkez 1988 yılında UNESCO Dünya Miras Listesi’ne alınmıştır.</a:t>
            </a:r>
          </a:p>
        </p:txBody>
      </p:sp>
    </p:spTree>
  </p:cSld>
  <p:clrMapOvr>
    <a:masterClrMapping/>
  </p:clrMapOvr>
  <p:transition>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fontScale="92500" lnSpcReduction="10000"/>
          </a:bodyPr>
          <a:lstStyle/>
          <a:p>
            <a:r>
              <a:rPr lang="tr-TR" b="1" i="1" dirty="0"/>
              <a:t>LETOON: </a:t>
            </a:r>
            <a:r>
              <a:rPr lang="tr-TR" dirty="0"/>
              <a:t>Xanthos’a 4 km. uzaklıkta bulunan Letoon, Antik Çağda Likya’nın dini merkezi konumundaydı. Bu kutsal alanda Leto, Apollon ve Artemis tapınakları ile birlikte, bir manastır, bir çeşme ve Roma Tiyatrosu kalıntıları bulunmaktadır.</a:t>
            </a:r>
          </a:p>
          <a:p>
            <a:r>
              <a:rPr lang="tr-TR" dirty="0"/>
              <a:t>Artemis ve Apollo’nun annesi Leto’ya adanmış olan en büyük tapınak, batıda bulunan ve peripteros tarzında yapılmış Leto Tapınağıdır ve 30.25 m’ye 15.75 m. büyüklüğündedir.</a:t>
            </a:r>
          </a:p>
        </p:txBody>
      </p:sp>
    </p:spTree>
  </p:cSld>
  <p:clrMapOvr>
    <a:masterClrMapping/>
  </p:clrMapOvr>
  <p:transition>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r>
              <a:rPr lang="tr-TR" dirty="0"/>
              <a:t>Doğuda yer alan Dor tarzında yapılmış olan Apollo tapınağı, Leto tapınağından daha az korunmuş durumdadır ve 27.90 m.’ye 15.07 m. boyutları ile daha küçüktür.</a:t>
            </a:r>
          </a:p>
          <a:p>
            <a:r>
              <a:rPr lang="tr-TR" dirty="0"/>
              <a:t>Her iki tapınağın ortasında yer alan ve en küçük tapınak olan Artemis tapınağı 18.20 m.’ye 8.70 m. boyutlarındadır. </a:t>
            </a:r>
          </a:p>
        </p:txBody>
      </p:sp>
    </p:spTree>
  </p:cSld>
  <p:clrMapOvr>
    <a:masterClrMapping/>
  </p:clrMapOvr>
  <p:transition>
    <p:dissolv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Xanthos-Letoon</a:t>
            </a:r>
          </a:p>
        </p:txBody>
      </p:sp>
      <p:sp>
        <p:nvSpPr>
          <p:cNvPr id="3" name="2 İçerik Yer Tutucusu"/>
          <p:cNvSpPr>
            <a:spLocks noGrp="1"/>
          </p:cNvSpPr>
          <p:nvPr>
            <p:ph idx="1"/>
          </p:nvPr>
        </p:nvSpPr>
        <p:spPr/>
        <p:txBody>
          <a:bodyPr/>
          <a:lstStyle/>
          <a:p>
            <a:endParaRPr lang="tr-TR" dirty="0"/>
          </a:p>
        </p:txBody>
      </p:sp>
      <p:pic>
        <p:nvPicPr>
          <p:cNvPr id="6146" name="Picture 2" descr="C:\Users\ft\Desktop\fotolar\33392,unescoxanletoonjpg.png"/>
          <p:cNvPicPr>
            <a:picLocks noChangeAspect="1" noChangeArrowheads="1"/>
          </p:cNvPicPr>
          <p:nvPr/>
        </p:nvPicPr>
        <p:blipFill>
          <a:blip r:embed="rId2"/>
          <a:srcRect/>
          <a:stretch>
            <a:fillRect/>
          </a:stretch>
        </p:blipFill>
        <p:spPr bwMode="auto">
          <a:xfrm>
            <a:off x="500034" y="1643049"/>
            <a:ext cx="8253440" cy="4483113"/>
          </a:xfrm>
          <a:prstGeom prst="rect">
            <a:avLst/>
          </a:prstGeom>
          <a:noFill/>
        </p:spPr>
      </p:pic>
    </p:spTree>
  </p:cSld>
  <p:clrMapOvr>
    <a:masterClrMapping/>
  </p:clrMapOvr>
  <p:transition>
    <p:dissolv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Safranbolu Evleri</a:t>
            </a:r>
          </a:p>
        </p:txBody>
      </p:sp>
      <p:sp>
        <p:nvSpPr>
          <p:cNvPr id="3" name="2 İçerik Yer Tutucusu"/>
          <p:cNvSpPr>
            <a:spLocks noGrp="1"/>
          </p:cNvSpPr>
          <p:nvPr>
            <p:ph idx="1"/>
          </p:nvPr>
        </p:nvSpPr>
        <p:spPr/>
        <p:txBody>
          <a:bodyPr/>
          <a:lstStyle/>
          <a:p>
            <a:r>
              <a:rPr lang="tr-TR" dirty="0"/>
              <a:t>Karadeniz kıyılarını, Batı, Kuzey ve Orta Anadolu’ya bağlayan yol üzerinde yer alan tarihi Safranbolu Şehri, coğrafi konumu nedeniyle çok eski devirlerden beri yerleşim görmektedir.</a:t>
            </a:r>
          </a:p>
        </p:txBody>
      </p:sp>
    </p:spTree>
  </p:cSld>
  <p:clrMapOvr>
    <a:masterClrMapping/>
  </p:clrMapOvr>
  <p:transition>
    <p:dissolv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normAutofit fontScale="92500"/>
          </a:bodyPr>
          <a:lstStyle/>
          <a:p>
            <a:r>
              <a:rPr lang="tr-TR" dirty="0"/>
              <a:t>14. yy.ın başlarından bu yana Türklerin hakimiyetinde olan Safranbolu, özellikle 18. yüzyılda Asya ve Avrupa arasındaki ticaretin önemli bir merkezi olmuştur. </a:t>
            </a:r>
          </a:p>
          <a:p>
            <a:r>
              <a:rPr lang="tr-TR" dirty="0"/>
              <a:t> Türk kentsel tarihinin bozulmamış bir örneği olan bu şehir, geleneksel şehir dokusu, ahşap yığma evleri ve anıtsal yapılarıyla bütünü sit ilan edilmiş ender kentlerden biri olarak UNESCO Dünya Miras Listesi’nde yer almaktadır.</a:t>
            </a:r>
          </a:p>
        </p:txBody>
      </p:sp>
    </p:spTree>
  </p:cSld>
  <p:clrMapOvr>
    <a:masterClrMapping/>
  </p:clrMapOvr>
  <p:transition>
    <p:dissolv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Safranbolu Evleri</a:t>
            </a:r>
          </a:p>
        </p:txBody>
      </p:sp>
      <p:pic>
        <p:nvPicPr>
          <p:cNvPr id="7170" name="Picture 2" descr="C:\Users\ft\Desktop\fotolar\33388,unescosafranbolu1jpg.png"/>
          <p:cNvPicPr>
            <a:picLocks noChangeAspect="1" noChangeArrowheads="1"/>
          </p:cNvPicPr>
          <p:nvPr/>
        </p:nvPicPr>
        <p:blipFill>
          <a:blip r:embed="rId2"/>
          <a:srcRect/>
          <a:stretch>
            <a:fillRect/>
          </a:stretch>
        </p:blipFill>
        <p:spPr bwMode="auto">
          <a:xfrm>
            <a:off x="857224" y="1357298"/>
            <a:ext cx="7645400" cy="5118100"/>
          </a:xfrm>
          <a:prstGeom prst="rect">
            <a:avLst/>
          </a:prstGeom>
          <a:noFill/>
        </p:spPr>
      </p:pic>
    </p:spTree>
  </p:cSld>
  <p:clrMapOvr>
    <a:masterClrMapping/>
  </p:clrMapOvr>
  <p:transition>
    <p:dissolv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Troya Antik Kenti</a:t>
            </a:r>
          </a:p>
        </p:txBody>
      </p:sp>
      <p:sp>
        <p:nvSpPr>
          <p:cNvPr id="3" name="2 İçerik Yer Tutucusu"/>
          <p:cNvSpPr>
            <a:spLocks noGrp="1"/>
          </p:cNvSpPr>
          <p:nvPr>
            <p:ph idx="1"/>
          </p:nvPr>
        </p:nvSpPr>
        <p:spPr/>
        <p:txBody>
          <a:bodyPr/>
          <a:lstStyle/>
          <a:p>
            <a:r>
              <a:rPr lang="tr-TR" dirty="0"/>
              <a:t>Troya, dünyadaki en ünlü antik kentlerden birisidir.  Troya’da görülen 9 katman, kesintisiz olarak 3000 yıldan fazla bir zamanı göstermekte ve Anadolu, Ege ve Balkanların buluştuğu bu benzersiz coğrafyada yerleşmiş olan uygarlıkları izlememizi sağlamaktadır.</a:t>
            </a:r>
          </a:p>
        </p:txBody>
      </p:sp>
    </p:spTree>
  </p:cSld>
  <p:clrMapOvr>
    <a:masterClrMapping/>
  </p:clrMapOvr>
  <p:transition>
    <p:dissolv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lstStyle/>
          <a:p>
            <a:r>
              <a:rPr lang="tr-TR" dirty="0"/>
              <a:t> Troya’daki en erken yerleşim katı M.Ö. 3000-2500 ile erken Tunç Çağı’na tarihlenmektedir, daha sonra sürekli yerleşim gören Troya katmanları M.Ö. 85 – M.S. 8. yüzyıla tarihlenen Roma Dönemi ile sona ermektedir. </a:t>
            </a:r>
          </a:p>
        </p:txBody>
      </p:sp>
    </p:spTree>
  </p:cSld>
  <p:clrMapOvr>
    <a:masterClrMapping/>
  </p:clrMapOvr>
  <p:transition>
    <p:dissolv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normAutofit fontScale="92500" lnSpcReduction="20000"/>
          </a:bodyPr>
          <a:lstStyle/>
          <a:p>
            <a:r>
              <a:rPr lang="tr-TR" dirty="0"/>
              <a:t>Troya, bulunduğu coğrafi konum nedeniyle burada hüküm süren uygarlıkların diğer bölgelerle ticari ve kültürel bağlantıları açısından daima çok önemli bir rol üstlenmiştir. Troya ayrıca gösterdiği kesintisiz katmanlaşma ile Avrupa ve Ege’deki diğer arkeolojik alanlar için referans görevi görmektedir. </a:t>
            </a:r>
          </a:p>
          <a:p>
            <a:r>
              <a:rPr lang="tr-TR" dirty="0"/>
              <a:t>İlk olarak 1871’de Heinrich Schliemann, daha sonra W. Dörpfeld, C.W Blegen tarafından kazılmış olan bu görkemli arkeolojik şehirde kazılar halen sürdürülmektedir.</a:t>
            </a:r>
          </a:p>
        </p:txBody>
      </p:sp>
    </p:spTree>
  </p:cSld>
  <p:clrMapOvr>
    <a:masterClrMapping/>
  </p:clrMapOvr>
  <p:transition>
    <p:dissolv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Troya Antik Kenti</a:t>
            </a:r>
          </a:p>
        </p:txBody>
      </p:sp>
      <p:pic>
        <p:nvPicPr>
          <p:cNvPr id="8194" name="Picture 2" descr="C:\Users\ft\Desktop\fotolar\33394,unescotruva1jpg.png"/>
          <p:cNvPicPr>
            <a:picLocks noChangeAspect="1" noChangeArrowheads="1"/>
          </p:cNvPicPr>
          <p:nvPr/>
        </p:nvPicPr>
        <p:blipFill>
          <a:blip r:embed="rId2"/>
          <a:srcRect/>
          <a:stretch>
            <a:fillRect/>
          </a:stretch>
        </p:blipFill>
        <p:spPr bwMode="auto">
          <a:xfrm>
            <a:off x="1214414" y="1500174"/>
            <a:ext cx="6548449" cy="4286257"/>
          </a:xfrm>
          <a:prstGeom prst="rect">
            <a:avLst/>
          </a:prstGeom>
          <a:noFill/>
        </p:spPr>
      </p:pic>
    </p:spTree>
  </p:cSld>
  <p:clrMapOvr>
    <a:masterClrMapping/>
  </p:clrMapOvr>
  <p:transition>
    <p:dissolv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Edirne Selimiye Camii ve Külliyesi</a:t>
            </a:r>
          </a:p>
        </p:txBody>
      </p:sp>
      <p:sp>
        <p:nvSpPr>
          <p:cNvPr id="3" name="2 İçerik Yer Tutucusu"/>
          <p:cNvSpPr>
            <a:spLocks noGrp="1"/>
          </p:cNvSpPr>
          <p:nvPr>
            <p:ph idx="1"/>
          </p:nvPr>
        </p:nvSpPr>
        <p:spPr/>
        <p:txBody>
          <a:bodyPr>
            <a:normAutofit fontScale="92500" lnSpcReduction="20000"/>
          </a:bodyPr>
          <a:lstStyle/>
          <a:p>
            <a:r>
              <a:rPr lang="tr-TR" dirty="0"/>
              <a:t>İstanbul’un fethinden önce Osmanlı İmparatorluğu’nun başkenti olan Edirne’nin en önemli anıtsal eseri olan ve şehrin siluetini taçlandıran Selimiye Camii ve Külliyesi, 16. yy.’da Sultan II. Selim adına yaptırılmıştır. Teknik mükemmelliği, boyutları ve estetik değerleriyle döneminin ve sonraki zamanların en muhteşem eseri olan Camii ve Külliye, Osmanlı mimarlarından en önemlisi Sinan’ın Ustalık Dönemi eseri, mimarlık sanatının en görkemli örneklerinden biri ve insanın yaratıcı dehasının bir başyapıtı olarak kabul edilmektedir. </a:t>
            </a:r>
          </a:p>
        </p:txBody>
      </p:sp>
    </p:spTree>
  </p:cSld>
  <p:clrMapOvr>
    <a:masterClrMapping/>
  </p:clrMapOvr>
  <p:transition>
    <p:dissolv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normAutofit lnSpcReduction="10000"/>
          </a:bodyPr>
          <a:lstStyle/>
          <a:p>
            <a:r>
              <a:rPr lang="tr-TR" dirty="0"/>
              <a:t>İnce ve zarif 4 minareye sahip büyük kubbesiyle görkemli Camii, iç tasarımında kullanılan ve döneminin en iyi örnekleri olan taş, mermer, ahşap, sedef ve özellikle çini motifleri ve ince işçilikleri ile kubbe ve kemerlerindeki kalem işleri, mermer döşemeli avlusu ve yapıyla bağlantılı el yazması kütüphanesi, eğitim kurumları, dış avlusu ve arastası ile bir sanat türünün zirvesini temsil etmektedir.</a:t>
            </a:r>
          </a:p>
        </p:txBody>
      </p:sp>
    </p:spTree>
  </p:cSld>
  <p:clrMapOvr>
    <a:masterClrMapping/>
  </p:clrMapOvr>
  <p:transition>
    <p:dissolv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lstStyle/>
          <a:p>
            <a:r>
              <a:rPr lang="tr-TR" dirty="0"/>
              <a:t>Edirne Selimiye Camii ve Külliyesi, UNESCO Dünya Miras Komitesi’nin 19-29.06.2011 tarihleri arasında gerçekleştirilen 35. Dönem Toplantısında alınan 35 COM 8B.37 sayılı karar ile 1. ve 4. kriterler kapsamında kültürel varlık olarak Dünya Miras Listesi’ne dahil edilmiştir.</a:t>
            </a:r>
          </a:p>
          <a:p>
            <a:pPr>
              <a:buNone/>
            </a:pPr>
            <a:br>
              <a:rPr lang="tr-TR" dirty="0"/>
            </a:br>
            <a:endParaRPr lang="tr-TR" dirty="0"/>
          </a:p>
        </p:txBody>
      </p:sp>
    </p:spTree>
  </p:cSld>
  <p:clrMapOvr>
    <a:masterClrMapping/>
  </p:clrMapOvr>
  <p:transition>
    <p:dissolv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Edirne Selimiye Camii ve Külliyesi</a:t>
            </a:r>
          </a:p>
        </p:txBody>
      </p:sp>
      <p:pic>
        <p:nvPicPr>
          <p:cNvPr id="1026" name="Picture 2" descr="C:\Users\ft\Desktop\fotolar\33399,selimiyeresjpg.png"/>
          <p:cNvPicPr>
            <a:picLocks noChangeAspect="1" noChangeArrowheads="1"/>
          </p:cNvPicPr>
          <p:nvPr/>
        </p:nvPicPr>
        <p:blipFill>
          <a:blip r:embed="rId2"/>
          <a:srcRect/>
          <a:stretch>
            <a:fillRect/>
          </a:stretch>
        </p:blipFill>
        <p:spPr bwMode="auto">
          <a:xfrm>
            <a:off x="2928926" y="1285860"/>
            <a:ext cx="3561514" cy="5092711"/>
          </a:xfrm>
          <a:prstGeom prst="rect">
            <a:avLst/>
          </a:prstGeom>
          <a:noFill/>
        </p:spPr>
      </p:pic>
    </p:spTree>
  </p:cSld>
  <p:clrMapOvr>
    <a:masterClrMapping/>
  </p:clrMapOvr>
  <p:transition>
    <p:dissolv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Çatalhöyük Neolitik Kenti</a:t>
            </a:r>
          </a:p>
        </p:txBody>
      </p:sp>
      <p:sp>
        <p:nvSpPr>
          <p:cNvPr id="3" name="2 İçerik Yer Tutucusu"/>
          <p:cNvSpPr>
            <a:spLocks noGrp="1"/>
          </p:cNvSpPr>
          <p:nvPr>
            <p:ph idx="1"/>
          </p:nvPr>
        </p:nvSpPr>
        <p:spPr/>
        <p:txBody>
          <a:bodyPr>
            <a:normAutofit fontScale="92500" lnSpcReduction="10000"/>
          </a:bodyPr>
          <a:lstStyle/>
          <a:p>
            <a:r>
              <a:rPr lang="tr-TR" dirty="0"/>
              <a:t>İnsanlığın gelişiminde önemli bir evre olan yerleşik toplumsal hayata geçişle birlikte, tarımın başlangıcı ve avcılık gibi önemli sosyal değişim ve gelişmelere tanıklık eden Çatalhöyük Neolitik Kenti, Güney Anadolu Platosu’nda yaklaşık 14ha.lık bir alan üzerinde yer almaktadır. İki höyükten oluşan Çatalhöyük Neolitik Kenti’nin daha uzun olan Doğu Höyüğü, M.Ö. 7400 ve 6200 yılları arasına tarihlenen 18 Neolitik yerleşim katmanından oluşmaktadır.</a:t>
            </a:r>
          </a:p>
        </p:txBody>
      </p:sp>
    </p:spTree>
  </p:cSld>
  <p:clrMapOvr>
    <a:masterClrMapping/>
  </p:clrMapOvr>
  <p:transition>
    <p:dissolv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normAutofit lnSpcReduction="10000"/>
          </a:bodyPr>
          <a:lstStyle/>
          <a:p>
            <a:r>
              <a:rPr lang="tr-TR" dirty="0"/>
              <a:t>Söz konusu katmanlarda, sosyal örgütlenmeyi ve yerleşik hayata geçişi simgeleyen duvar resimleri, rölyefler, heykeller ve diğer sanatsal öğeler yer almaktadır. Batı Höyüğü ise M.Ö. 6.200 ve 5.200 yılları arasına tarihlenen Kalkolitik Döneme ait kültürel özellikler göstermektedir. Bu özellikleriyle Çatalhöyük, aynı coğrafyada 2000 yıldan fazla bir süredir var olan köylerden kentsel hayata geçişin de önemli bir kanıtıdır.</a:t>
            </a:r>
          </a:p>
        </p:txBody>
      </p:sp>
    </p:spTree>
  </p:cSld>
  <p:clrMapOvr>
    <a:masterClrMapping/>
  </p:clrMapOvr>
  <p:transition>
    <p:dissolv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normAutofit lnSpcReduction="10000"/>
          </a:bodyPr>
          <a:lstStyle/>
          <a:p>
            <a:r>
              <a:rPr lang="tr-TR" dirty="0"/>
              <a:t>Çatalhöyük’teki içlerine çatılardan girilen birbirine bitişik evler ile sokağı olmayan yerleşim ünik bir özellik sergilemektedir. Ortadoğu ve Anadolu’da diğer Neolitik alanlar bulunmuş olmasına rağmen, Çatalhöyük Neolitik Kenti, kalıntıların boyutu, yaşayan toplumun yoğunluğu, güçlü sanatsal ve kültürel gelenekler ve zaman içindeki sürekliliğin benzersiz bileşimi ile olağanüstü evrensel değer taşımaktadır.</a:t>
            </a:r>
          </a:p>
        </p:txBody>
      </p:sp>
    </p:spTree>
  </p:cSld>
  <p:clrMapOvr>
    <a:masterClrMapping/>
  </p:clrMapOvr>
  <p:transition>
    <p:dissolv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Çatalhöyük Neolitik Kenti</a:t>
            </a:r>
          </a:p>
        </p:txBody>
      </p:sp>
      <p:pic>
        <p:nvPicPr>
          <p:cNvPr id="2050" name="Picture 2" descr="C:\Users\ft\Desktop\fotolar\36379,catalhoyuk3.png"/>
          <p:cNvPicPr>
            <a:picLocks noChangeAspect="1" noChangeArrowheads="1"/>
          </p:cNvPicPr>
          <p:nvPr/>
        </p:nvPicPr>
        <p:blipFill>
          <a:blip r:embed="rId2"/>
          <a:srcRect/>
          <a:stretch>
            <a:fillRect/>
          </a:stretch>
        </p:blipFill>
        <p:spPr bwMode="auto">
          <a:xfrm>
            <a:off x="1142976" y="1571612"/>
            <a:ext cx="6717023" cy="4501338"/>
          </a:xfrm>
          <a:prstGeom prst="rect">
            <a:avLst/>
          </a:prstGeom>
          <a:noFill/>
        </p:spPr>
      </p:pic>
    </p:spTree>
  </p:cSld>
  <p:clrMapOvr>
    <a:masterClrMapping/>
  </p:clrMapOvr>
  <p:transition>
    <p:dissolv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a:solidFill>
                  <a:srgbClr val="FF0000"/>
                </a:solidFill>
              </a:rPr>
              <a:t>Bergama Çok Katmanlı Kültürel Peyzaj Bölgesi</a:t>
            </a:r>
          </a:p>
        </p:txBody>
      </p:sp>
      <p:sp>
        <p:nvSpPr>
          <p:cNvPr id="3" name="2 İçerik Yer Tutucusu"/>
          <p:cNvSpPr>
            <a:spLocks noGrp="1"/>
          </p:cNvSpPr>
          <p:nvPr>
            <p:ph idx="1"/>
          </p:nvPr>
        </p:nvSpPr>
        <p:spPr/>
        <p:txBody>
          <a:bodyPr>
            <a:normAutofit lnSpcReduction="10000"/>
          </a:bodyPr>
          <a:lstStyle/>
          <a:p>
            <a:r>
              <a:rPr lang="tr-TR" dirty="0"/>
              <a:t>Dünya Miras Komitesinin 38. Dönem Toplantısında Kültürel Peyzaj kategorisinde Dünya Miras Listesine alınan ve Helenistik, Roma, Doğu Roma ve Osmanlı Dönemlerine ait katmanları içerisinde barındıran Bergama Çok Katmanlı Kültürel Peyzaj Alanı, Pergamon (çok katmanlı kent), Kibele Kutsal Alanı, İlyas Tepe, Yığma Tepe, İkili, Tavşan Tepe, X Tepe, A Tepe ve Maltepe Tümülüsleri olmak üzere dokuz bileşenden oluşmaktadır.</a:t>
            </a:r>
          </a:p>
        </p:txBody>
      </p:sp>
    </p:spTree>
  </p:cSld>
  <p:clrMapOvr>
    <a:masterClrMapping/>
  </p:clrMapOvr>
  <p:transition>
    <p:dissolv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lstStyle/>
          <a:p>
            <a:r>
              <a:rPr lang="tr-TR" dirty="0"/>
              <a:t>Kale Dağı’nın tepesindeki antik Pergamon yerleşimi anıtsal mimarisiyle Helenistik dönem şehir planlamacılığının en iyi örneğini temsil etmektedir. Athena Tapınağı, Trajan Tapınağı, Helenistik dönemin en dik tiyatro yapısı, kütüphane, Heroon, Zeus Sunağı, Dionysos Tapınağı, agora ve gymnasion yapıları bu planlama sisteminin ve dönem mimarisinin en seçkin örnekleri olarak karşımıza çıkmaktadır.</a:t>
            </a:r>
          </a:p>
        </p:txBody>
      </p:sp>
    </p:spTree>
  </p:cSld>
  <p:clrMapOvr>
    <a:masterClrMapping/>
  </p:clrMapOvr>
  <p:transition>
    <p:dissolv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lstStyle/>
          <a:p>
            <a:r>
              <a:rPr lang="tr-TR" dirty="0"/>
              <a:t>Helenistik Bergama Krallığının başkenti olan kent, önemli bir eğitim merkeziydi. Daha sonra Roma İmparatorluğunun Asya Eyaleti başkenti olan Bergama, döneminin en önemli sağlık merkezlerinden Asklepion’a ev sahipliği yapmıştır.</a:t>
            </a:r>
          </a:p>
        </p:txBody>
      </p:sp>
    </p:spTree>
  </p:cSld>
  <p:clrMapOvr>
    <a:masterClrMapping/>
  </p:clrMapOvr>
  <p:transition>
    <p:dissolv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lstStyle/>
          <a:p>
            <a:r>
              <a:rPr lang="tr-TR" dirty="0"/>
              <a:t>Çevresindeki kültürel peyzaj ile birlikte Helenistik ve Roma Dönemlerine ait pek çok istisnai örneği içerisinde barındıran kent, özellikle Roma ve Doğu Roma dönemlerine ait katmanlar üzerinde yayılmış olan Osmanlı dönemi mimarisine ait pek çok cami, han, hamam ve ticari merkez ile de önemini korumuştur. </a:t>
            </a:r>
          </a:p>
        </p:txBody>
      </p:sp>
    </p:spTree>
  </p:cSld>
  <p:clrMapOvr>
    <a:masterClrMapping/>
  </p:clrMapOvr>
  <p:transition>
    <p:dissolv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Autofit/>
          </a:bodyPr>
          <a:lstStyle/>
          <a:p>
            <a:r>
              <a:rPr lang="tr-TR" sz="4000" dirty="0">
                <a:solidFill>
                  <a:srgbClr val="FF0000"/>
                </a:solidFill>
              </a:rPr>
              <a:t>Bergama Çok Katmanlı Kültürel Peyzaj Bölgesi</a:t>
            </a:r>
          </a:p>
        </p:txBody>
      </p:sp>
      <p:pic>
        <p:nvPicPr>
          <p:cNvPr id="3074" name="Picture 2" descr="C:\Users\ft\Desktop\fotolar\100057,bergama-cok-katmanli-kulturel-peyzaj-alani-2.png"/>
          <p:cNvPicPr>
            <a:picLocks noChangeAspect="1" noChangeArrowheads="1"/>
          </p:cNvPicPr>
          <p:nvPr/>
        </p:nvPicPr>
        <p:blipFill>
          <a:blip r:embed="rId2"/>
          <a:srcRect/>
          <a:stretch>
            <a:fillRect/>
          </a:stretch>
        </p:blipFill>
        <p:spPr bwMode="auto">
          <a:xfrm>
            <a:off x="1071538" y="1643050"/>
            <a:ext cx="6923684" cy="4522336"/>
          </a:xfrm>
          <a:prstGeom prst="rect">
            <a:avLst/>
          </a:prstGeom>
          <a:noFill/>
        </p:spPr>
      </p:pic>
    </p:spTree>
  </p:cSld>
  <p:clrMapOvr>
    <a:masterClrMapping/>
  </p:clrMapOvr>
  <p:transition>
    <p:dissolv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a:solidFill>
                  <a:srgbClr val="FF0000"/>
                </a:solidFill>
              </a:rPr>
              <a:t>Bursa ve Cumalıkızık: Osmanlı İmparatorluğunun Doğuşu</a:t>
            </a:r>
          </a:p>
        </p:txBody>
      </p:sp>
      <p:sp>
        <p:nvSpPr>
          <p:cNvPr id="3" name="2 İçerik Yer Tutucusu"/>
          <p:cNvSpPr>
            <a:spLocks noGrp="1"/>
          </p:cNvSpPr>
          <p:nvPr>
            <p:ph idx="1"/>
          </p:nvPr>
        </p:nvSpPr>
        <p:spPr/>
        <p:txBody>
          <a:bodyPr>
            <a:normAutofit fontScale="92500" lnSpcReduction="10000"/>
          </a:bodyPr>
          <a:lstStyle/>
          <a:p>
            <a:r>
              <a:rPr lang="tr-TR" dirty="0"/>
              <a:t>Dünya Miras Komitesinin 38. Dönem Toplantısında Kültürel kategoride Dünya Miras Listesine alınan </a:t>
            </a:r>
            <a:r>
              <a:rPr lang="tr-TR" b="1" dirty="0"/>
              <a:t>“Bursa ve Cumalıkızık: Osmanlı İmparatorluğunun Doğuşu”</a:t>
            </a:r>
            <a:r>
              <a:rPr lang="tr-TR" dirty="0"/>
              <a:t> Dünya Miras alanı,  Orhangazi Külliyesi ve çevresini içine alan Hanlar Bölgesi, Hüdavendigar (I. Murad) Külliyesi, Yıldırım (I. Bayezid) Külliyesi, Yeşil (I. Mehmed) Külliye, Muradiye (II. Murad) Külliyesi ve Cumalıkızık Köyü olmak üzere altı bileşenden oluşmaktadır.</a:t>
            </a:r>
          </a:p>
          <a:p>
            <a:pPr>
              <a:buNone/>
            </a:pPr>
            <a:endParaRPr lang="tr-TR" dirty="0"/>
          </a:p>
          <a:p>
            <a:endParaRPr lang="tr-TR" dirty="0"/>
          </a:p>
        </p:txBody>
      </p:sp>
    </p:spTree>
  </p:cSld>
  <p:clrMapOvr>
    <a:masterClrMapping/>
  </p:clrMapOvr>
  <p:transition>
    <p:dissolv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normAutofit lnSpcReduction="10000"/>
          </a:bodyPr>
          <a:lstStyle/>
          <a:p>
            <a:r>
              <a:rPr lang="tr-TR" dirty="0"/>
              <a:t>Osmanlı İmparatorluğunun ilk başkenti olarak kurulan ve külliyelerle şekillenen Bursa’nın tarih boyunca sahip olduğu önemli ticari rolü, kentteki büyük hanlar, bedesten ve çarşılarla ortaya konulmaktadır. Hanlar Bölgesi 14. yüzyıldan bu yana kent ekonomisinin kalbi olmuştur. Erken dönem Osmanlı kentine istisnai bir örnek olan Bursa’nın kentleşme modeli, daha sonra kurulan Osmanlı-Türk kentlerine örnek teşkil etmiştir.</a:t>
            </a:r>
          </a:p>
        </p:txBody>
      </p:sp>
    </p:spTree>
  </p:cSld>
  <p:clrMapOvr>
    <a:masterClrMapping/>
  </p:clrMapOvr>
  <p:transition>
    <p:dissolv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lstStyle/>
          <a:p>
            <a:r>
              <a:rPr lang="tr-TR" dirty="0"/>
              <a:t>Cumalıkızık Köyü ve çevresindeki diğer vakıf köylerinin, payitaht Bursa’nın kent merkezindeki hanlar ve külliyelerle ekonomik ilişkileri, Osmanlı’nın bütün kurumlarıyla bir beylikten imparatorluk haline dönüşmesine önemli bir katkı sağlamıştır.</a:t>
            </a:r>
          </a:p>
        </p:txBody>
      </p:sp>
    </p:spTree>
  </p:cSld>
  <p:clrMapOvr>
    <a:masterClrMapping/>
  </p:clrMapOvr>
  <p:transition>
    <p:dissolv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lstStyle/>
          <a:p>
            <a:r>
              <a:rPr lang="tr-TR" dirty="0"/>
              <a:t>Bursa ve Cumalıkızık bugün hala yaşayan ticari kültürü ve kente oldukça yakın kırsal yaşamın devamlılığı ile birlikte erken dönem Osmanlı yaşam şekli ve vizyonuna iyi bir örnek teşkil etmektedir. </a:t>
            </a:r>
          </a:p>
        </p:txBody>
      </p:sp>
    </p:spTree>
  </p:cSld>
  <p:clrMapOvr>
    <a:masterClrMapping/>
  </p:clrMapOvr>
  <p:transition>
    <p:dissolv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a:solidFill>
                  <a:srgbClr val="FF0000"/>
                </a:solidFill>
              </a:rPr>
              <a:t>Bursa ve Cumalıkızık: Osmanlı İmparatorluğunun Doğuşu</a:t>
            </a:r>
          </a:p>
        </p:txBody>
      </p:sp>
      <p:pic>
        <p:nvPicPr>
          <p:cNvPr id="4100" name="Picture 4" descr="C:\Users\ft\Desktop\fotolar\100666,bursa-unesco-03.png"/>
          <p:cNvPicPr>
            <a:picLocks noChangeAspect="1" noChangeArrowheads="1"/>
          </p:cNvPicPr>
          <p:nvPr/>
        </p:nvPicPr>
        <p:blipFill>
          <a:blip r:embed="rId2"/>
          <a:srcRect/>
          <a:stretch>
            <a:fillRect/>
          </a:stretch>
        </p:blipFill>
        <p:spPr bwMode="auto">
          <a:xfrm>
            <a:off x="285720" y="2071678"/>
            <a:ext cx="8572528" cy="3049611"/>
          </a:xfrm>
          <a:prstGeom prst="rect">
            <a:avLst/>
          </a:prstGeom>
          <a:noFill/>
        </p:spPr>
      </p:pic>
    </p:spTree>
  </p:cSld>
  <p:clrMapOvr>
    <a:masterClrMapping/>
  </p:clrMapOvr>
  <p:transition>
    <p:dissolv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a:solidFill>
                  <a:srgbClr val="FF0000"/>
                </a:solidFill>
              </a:rPr>
              <a:t>Diyarbakır Kalesi ve Hevsel Bahçeleri</a:t>
            </a:r>
          </a:p>
        </p:txBody>
      </p:sp>
      <p:sp>
        <p:nvSpPr>
          <p:cNvPr id="3" name="2 İçerik Yer Tutucusu"/>
          <p:cNvSpPr>
            <a:spLocks noGrp="1"/>
          </p:cNvSpPr>
          <p:nvPr>
            <p:ph idx="1"/>
          </p:nvPr>
        </p:nvSpPr>
        <p:spPr/>
        <p:txBody>
          <a:bodyPr>
            <a:normAutofit fontScale="92500" lnSpcReduction="10000"/>
          </a:bodyPr>
          <a:lstStyle/>
          <a:p>
            <a:r>
              <a:rPr lang="tr-TR" dirty="0"/>
              <a:t>Diyarbakır Kalesi ve Hevsel Bahçeleri Kültürel Peyzajı; Diyarbakır Surları ve Hevsel Bahçeleri olmak üzere iki ana bileşenden oluşmaktadır.</a:t>
            </a:r>
          </a:p>
          <a:p>
            <a:r>
              <a:rPr lang="tr-TR" dirty="0"/>
              <a:t> Bölgede hüküm süren medeniyetlerin, kültürlerin ve dönemin ihtiyaçları doğrultusunda şekillenerek özgünlüğünü ve 7 bin yıllık tarihsel varlığını sürdüren Diyarbakır Kalesi, Surları ve Burçları hala orijinal ve özgün kültür varlıkları olarak yaşamakta, Dünya tarihi için önemli bir evrensel miras özelliğini korumaktadır.</a:t>
            </a:r>
          </a:p>
        </p:txBody>
      </p:sp>
    </p:spTree>
  </p:cSld>
  <p:clrMapOvr>
    <a:masterClrMapping/>
  </p:clrMapOvr>
  <p:transition>
    <p:dissolv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57158" y="857232"/>
            <a:ext cx="8358246" cy="5097467"/>
          </a:xfrm>
        </p:spPr>
        <p:txBody>
          <a:bodyPr>
            <a:normAutofit fontScale="92500" lnSpcReduction="20000"/>
          </a:bodyPr>
          <a:lstStyle/>
          <a:p>
            <a:r>
              <a:rPr lang="tr-TR" dirty="0"/>
              <a:t>Hevsel Bahçeleri, bahçe kültürünün çok önemli olduğu bir coğrafyada yer alan tarihi boyunca halkın kullanımına açık sivil bir bahçe olarak özgün bir değer ortaya koymaktadır. 30’dan fazla uygarlığın izlerini taşıyan bir bölgede 8 bin yıl gibi çok uzun süredir bahçe olarak var olmasıyla, tarımsal değerinin dışında, kültürel ve tarihi olarak da özgün bir yere sahiptir.</a:t>
            </a:r>
          </a:p>
          <a:p>
            <a:r>
              <a:rPr lang="tr-TR" dirty="0"/>
              <a:t>Diyarbakır Kalesi ve Hevsel Bahçeleri’nin yaşamsal işbirliği ve Hevsel Bahçeleri’nin oluşturduğu peyzaj, kentin ve aday varlığın binlerce yıldır kesintisiz yaşam sürmesinde, en önemli etkendir.</a:t>
            </a:r>
          </a:p>
        </p:txBody>
      </p:sp>
    </p:spTree>
  </p:cSld>
  <p:clrMapOvr>
    <a:masterClrMapping/>
  </p:clrMapOvr>
  <p:transition>
    <p:dissolv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a:solidFill>
                  <a:srgbClr val="FF0000"/>
                </a:solidFill>
              </a:rPr>
              <a:t>Diyarbakır Kalesi ve Hevsel Bahçeleri</a:t>
            </a:r>
          </a:p>
        </p:txBody>
      </p:sp>
      <p:pic>
        <p:nvPicPr>
          <p:cNvPr id="5122" name="Picture 2" descr="C:\Users\ft\Desktop\fotolar\135277,unescodiyarbakir02.png"/>
          <p:cNvPicPr>
            <a:picLocks noChangeAspect="1" noChangeArrowheads="1"/>
          </p:cNvPicPr>
          <p:nvPr/>
        </p:nvPicPr>
        <p:blipFill>
          <a:blip r:embed="rId2"/>
          <a:srcRect/>
          <a:stretch>
            <a:fillRect/>
          </a:stretch>
        </p:blipFill>
        <p:spPr bwMode="auto">
          <a:xfrm>
            <a:off x="500034" y="1428736"/>
            <a:ext cx="7776614" cy="5043092"/>
          </a:xfrm>
          <a:prstGeom prst="rect">
            <a:avLst/>
          </a:prstGeom>
          <a:noFill/>
        </p:spPr>
      </p:pic>
    </p:spTree>
  </p:cSld>
  <p:clrMapOvr>
    <a:masterClrMapping/>
  </p:clrMapOvr>
  <p:transition>
    <p:dissolv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Efes Antik Kenti</a:t>
            </a:r>
          </a:p>
        </p:txBody>
      </p:sp>
      <p:sp>
        <p:nvSpPr>
          <p:cNvPr id="3" name="2 İçerik Yer Tutucusu"/>
          <p:cNvSpPr>
            <a:spLocks noGrp="1"/>
          </p:cNvSpPr>
          <p:nvPr>
            <p:ph idx="1"/>
          </p:nvPr>
        </p:nvSpPr>
        <p:spPr/>
        <p:txBody>
          <a:bodyPr/>
          <a:lstStyle/>
          <a:p>
            <a:r>
              <a:rPr lang="tr-TR" dirty="0"/>
              <a:t>Dünya Miras Listesine alınan “Efes” Dünya Miras alanı; Çukuriçi Höyük, Ayasuluk Tepesi (Selçuk Kalesi, St. John Bazilikası, İsa Bey Hamamı, İsa Bey Camii, Artemision), Efes Antik Kenti ve Meryem Ana Evi olmak üzere dört bileşenden oluşmaktadır.</a:t>
            </a:r>
          </a:p>
        </p:txBody>
      </p:sp>
    </p:spTree>
  </p:cSld>
  <p:clrMapOvr>
    <a:masterClrMapping/>
  </p:clrMapOvr>
  <p:transition>
    <p:dissolv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lstStyle/>
          <a:p>
            <a:r>
              <a:rPr lang="tr-TR" dirty="0"/>
              <a:t>Antik dönemin en önemli merkezlerinden biri olan Efes, tarih öncesi dönemden başlayarak Helenistik, Roma, Doğu Roma, Beylikler ve Osmanlı dönemleri boyunca yaklaşık 9000 yıl kesintisiz yerleşim görmüş ve tarihinin tüm aşamalarında çok önemli bir liman kenti ve kültürel ve ticari merkez olmuştur.</a:t>
            </a:r>
          </a:p>
        </p:txBody>
      </p:sp>
    </p:spTree>
  </p:cSld>
  <p:clrMapOvr>
    <a:masterClrMapping/>
  </p:clrMapOvr>
  <p:transition>
    <p:dissolv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42844" y="214290"/>
            <a:ext cx="8786874" cy="6429420"/>
          </a:xfrm>
        </p:spPr>
        <p:txBody>
          <a:bodyPr>
            <a:normAutofit fontScale="92500" lnSpcReduction="20000"/>
          </a:bodyPr>
          <a:lstStyle/>
          <a:p>
            <a:r>
              <a:rPr lang="tr-TR" dirty="0"/>
              <a:t>Helenistik ve Roma Döneminin üstün kentleşme, mimarlık ve dini tarihine ışık tutan simgeleri barındıran Efes’te farklı dönemlere ait en üstün mimari ve kent planlama örnekleri bulunmaktadır. </a:t>
            </a:r>
          </a:p>
          <a:p>
            <a:r>
              <a:rPr lang="tr-TR" dirty="0"/>
              <a:t>M. Ö. 8. yüzyıla tarihlenen ve Antik dönemin yedi harikasından biri olarak ünlenen kült merkezi Artemision, Hz. Meryem’in İsa’nın annesi olarak kabul ve ilan edildiği 431 tarihli Ekümenik Konsülün gerçekleştiği yer olan Meryem Kilisesi, İsa’nın havarilerinden biri olan ve Yahya İncili’ni Efes’te yazan St. John’ın mezarı üzerine inşa edilen Bazilika gibi Erken Hristiyanlık dönemine şahitlik eden benzersiz eserleri, günümüzde Hristiyanlar tarafından hac mekanı olarak kabul edilen Meryem Ana Evi ve Beylikler döneminde inşa edilen İslam yapıları ile Efes aynı zamanda dini tarih açısından da bugün hala ayakta olan benzersiz bir birikim sunmaktadır.</a:t>
            </a:r>
          </a:p>
        </p:txBody>
      </p:sp>
    </p:spTree>
  </p:cSld>
  <p:clrMapOvr>
    <a:masterClrMapping/>
  </p:clrMapOvr>
  <p:transition>
    <p:dissolv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Efes Antik Kenti</a:t>
            </a:r>
          </a:p>
        </p:txBody>
      </p:sp>
      <p:pic>
        <p:nvPicPr>
          <p:cNvPr id="6146" name="Picture 2" descr="C:\Users\ft\Desktop\fotolar\135268,unescoefes02.png"/>
          <p:cNvPicPr>
            <a:picLocks noChangeAspect="1" noChangeArrowheads="1"/>
          </p:cNvPicPr>
          <p:nvPr/>
        </p:nvPicPr>
        <p:blipFill>
          <a:blip r:embed="rId2"/>
          <a:srcRect/>
          <a:stretch>
            <a:fillRect/>
          </a:stretch>
        </p:blipFill>
        <p:spPr bwMode="auto">
          <a:xfrm>
            <a:off x="642910" y="1285860"/>
            <a:ext cx="7788145" cy="5158298"/>
          </a:xfrm>
          <a:prstGeom prst="rect">
            <a:avLst/>
          </a:prstGeom>
          <a:noFill/>
        </p:spPr>
      </p:pic>
    </p:spTree>
  </p:cSld>
  <p:clrMapOvr>
    <a:masterClrMapping/>
  </p:clrMapOvr>
  <p:transition>
    <p:dissolv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fi-FI" dirty="0">
                <a:solidFill>
                  <a:srgbClr val="FF0000"/>
                </a:solidFill>
              </a:rPr>
              <a:t>Göreme Milli Parkı ve Kapadokya </a:t>
            </a:r>
            <a:br>
              <a:rPr lang="fi-FI" dirty="0">
                <a:solidFill>
                  <a:srgbClr val="FF0000"/>
                </a:solidFill>
              </a:rPr>
            </a:br>
            <a:r>
              <a:rPr lang="tr-TR" dirty="0">
                <a:solidFill>
                  <a:srgbClr val="FF0000"/>
                </a:solidFill>
              </a:rPr>
              <a:t>(Doğal ve Kültürel Miras)</a:t>
            </a:r>
          </a:p>
        </p:txBody>
      </p:sp>
      <p:sp>
        <p:nvSpPr>
          <p:cNvPr id="3" name="2 İçerik Yer Tutucusu"/>
          <p:cNvSpPr>
            <a:spLocks noGrp="1"/>
          </p:cNvSpPr>
          <p:nvPr>
            <p:ph idx="1"/>
          </p:nvPr>
        </p:nvSpPr>
        <p:spPr/>
        <p:txBody>
          <a:bodyPr>
            <a:normAutofit fontScale="92500" lnSpcReduction="10000"/>
          </a:bodyPr>
          <a:lstStyle/>
          <a:p>
            <a:r>
              <a:rPr lang="tr-TR" dirty="0"/>
              <a:t>Kuzeyde Kızılırmak, doğuda Yeşilhisar, güneyde Hasan ve Melendiz Dağları, batıda Aksaray ve kuzeybatıda Kırşehir ile sınırlanan Kapadokya bölgesi Kalkolitik Dönemden beri devamlı yerleşim alanı olmuştur. Alanın en önemli özelliği, Erciyes Dağı ve Hasan Dağı tüflerinin, rüzgar ve su aşındırması sonucunda oluşan olağanüstü kaya şekilleri ve kışın ılık, yazın serin olan ve bu nedenle her mevsim için uygun iç iklim koşulları taşıyan kayaya oyma mekanlardır.</a:t>
            </a:r>
          </a:p>
        </p:txBody>
      </p:sp>
    </p:spTree>
  </p:cSld>
  <p:clrMapOvr>
    <a:masterClrMapping/>
  </p:clrMapOvr>
  <p:transition>
    <p:dissolv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normAutofit fontScale="92500"/>
          </a:bodyPr>
          <a:lstStyle/>
          <a:p>
            <a:r>
              <a:rPr lang="tr-TR" dirty="0"/>
              <a:t>Göreme, özellikle 7-13. yüzyıllar arasında baskılardan kaçan Hıristiyanların yerleşmesiyle Hıristiyanlığın önemli bir merkezi haline gelmiştir. UNESCO Dünya Miras Listesi’nde yer alan alanlar içinde, Göreme Milli Parkı, Derinkuyu ve Kaymaklı Yeraltı Şehirleri, Karain Güvercinlikleri, Karlık Kilisesi, Yeşilöz Theodoro Kilisesi ve Soğanlı Arkeolojik Alanı yer almaktadır.</a:t>
            </a:r>
          </a:p>
          <a:p>
            <a:pPr>
              <a:buNone/>
            </a:pPr>
            <a:r>
              <a:rPr lang="tr-TR" dirty="0"/>
              <a:t> </a:t>
            </a:r>
          </a:p>
          <a:p>
            <a:endParaRPr lang="tr-TR" dirty="0"/>
          </a:p>
        </p:txBody>
      </p:sp>
    </p:spTree>
  </p:cSld>
  <p:clrMapOvr>
    <a:masterClrMapping/>
  </p:clrMapOvr>
  <p:transition>
    <p:dissolv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fi-FI" dirty="0">
                <a:solidFill>
                  <a:srgbClr val="FF0000"/>
                </a:solidFill>
              </a:rPr>
              <a:t>Göreme Milli Parkı ve Kapadokya </a:t>
            </a:r>
            <a:br>
              <a:rPr lang="fi-FI" dirty="0">
                <a:solidFill>
                  <a:srgbClr val="FF0000"/>
                </a:solidFill>
              </a:rPr>
            </a:br>
            <a:r>
              <a:rPr lang="tr-TR" dirty="0">
                <a:solidFill>
                  <a:srgbClr val="FF0000"/>
                </a:solidFill>
              </a:rPr>
              <a:t>(Doğal ve Kültürel Miras)</a:t>
            </a:r>
          </a:p>
        </p:txBody>
      </p:sp>
      <p:pic>
        <p:nvPicPr>
          <p:cNvPr id="7170" name="Picture 2" descr="C:\Users\ft\Desktop\fotolar\33398,unescogoremejpg.png"/>
          <p:cNvPicPr>
            <a:picLocks noChangeAspect="1" noChangeArrowheads="1"/>
          </p:cNvPicPr>
          <p:nvPr/>
        </p:nvPicPr>
        <p:blipFill>
          <a:blip r:embed="rId2"/>
          <a:srcRect/>
          <a:stretch>
            <a:fillRect/>
          </a:stretch>
        </p:blipFill>
        <p:spPr bwMode="auto">
          <a:xfrm>
            <a:off x="214282" y="2000239"/>
            <a:ext cx="8715436" cy="3166449"/>
          </a:xfrm>
          <a:prstGeom prst="rect">
            <a:avLst/>
          </a:prstGeom>
          <a:noFill/>
        </p:spPr>
      </p:pic>
    </p:spTree>
  </p:cSld>
  <p:clrMapOvr>
    <a:masterClrMapping/>
  </p:clrMapOvr>
  <p:transition>
    <p:dissolv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a:solidFill>
                  <a:srgbClr val="FF0000"/>
                </a:solidFill>
              </a:rPr>
              <a:t>Pamukkale-Hierapolis</a:t>
            </a:r>
            <a:br>
              <a:rPr lang="tr-TR" dirty="0">
                <a:solidFill>
                  <a:srgbClr val="FF0000"/>
                </a:solidFill>
              </a:rPr>
            </a:br>
            <a:r>
              <a:rPr lang="tr-TR" dirty="0">
                <a:solidFill>
                  <a:srgbClr val="FF0000"/>
                </a:solidFill>
              </a:rPr>
              <a:t>(Doğal ve Kültürel Miras)</a:t>
            </a:r>
          </a:p>
        </p:txBody>
      </p:sp>
      <p:sp>
        <p:nvSpPr>
          <p:cNvPr id="3" name="2 İçerik Yer Tutucusu"/>
          <p:cNvSpPr>
            <a:spLocks noGrp="1"/>
          </p:cNvSpPr>
          <p:nvPr>
            <p:ph idx="1"/>
          </p:nvPr>
        </p:nvSpPr>
        <p:spPr/>
        <p:txBody>
          <a:bodyPr>
            <a:normAutofit fontScale="92500" lnSpcReduction="10000"/>
          </a:bodyPr>
          <a:lstStyle/>
          <a:p>
            <a:r>
              <a:rPr lang="tr-TR" dirty="0"/>
              <a:t>Çaldağı’nın güney eteklerinden gelen kalsiyum oksit içeren suların oluşturduğu görkemli beyaz travertenler ve geç Helenistik ve erken Hıristiyanlık dönemlerine ait kalıntılar içeren Hierapolis arkeolojik kenti, antik çağlardan bugüne kadar ulaşan en çarpıcı merkezlerden biridir. Denizli’ye 2 km. uzaklıkta bulunan bu alan, ayrıca çok çeşitli rahatsızlıklara iyi geldiğine inanılan şifalı suları ile de ünlüdür.</a:t>
            </a:r>
          </a:p>
          <a:p>
            <a:r>
              <a:rPr lang="tr-TR" dirty="0"/>
              <a:t> </a:t>
            </a:r>
          </a:p>
          <a:p>
            <a:endParaRPr lang="tr-TR" dirty="0"/>
          </a:p>
        </p:txBody>
      </p:sp>
    </p:spTree>
  </p:cSld>
  <p:clrMapOvr>
    <a:masterClrMapping/>
  </p:clrMapOvr>
  <p:transition>
    <p:dissolv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sp>
        <p:nvSpPr>
          <p:cNvPr id="3" name="2 İçerik Yer Tutucusu"/>
          <p:cNvSpPr>
            <a:spLocks noGrp="1"/>
          </p:cNvSpPr>
          <p:nvPr>
            <p:ph idx="1"/>
          </p:nvPr>
        </p:nvSpPr>
        <p:spPr/>
        <p:txBody>
          <a:bodyPr>
            <a:normAutofit fontScale="92500" lnSpcReduction="10000"/>
          </a:bodyPr>
          <a:lstStyle/>
          <a:p>
            <a:r>
              <a:rPr lang="tr-TR" dirty="0"/>
              <a:t>Antik kentin M.Ö. II. yüzyılda Bergama krallarından II. Eumenes tarafından kurulduğu, adını ise Bergama’nın kurucusu Telephos’un eşi Heira’dan aldığı sanılmaktadır. Eski kaynaklara göre metal ve taş işlemeciliği, dokuma kumaşları ile ünlü olan kent, Büyük Konstantin döneminde Frigya bölgesinin başkentliğini yapmış, Bizans döneminde Piskoposluk merkezi olmuştur. Bu özellikleri ile alan UNESCO Dünya Miras Listesi’nde yer almaktadır.</a:t>
            </a:r>
          </a:p>
        </p:txBody>
      </p:sp>
    </p:spTree>
  </p:cSld>
  <p:clrMapOvr>
    <a:masterClrMapping/>
  </p:clrMapOvr>
  <p:transition>
    <p:dissolv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dirty="0">
                <a:solidFill>
                  <a:srgbClr val="FF0000"/>
                </a:solidFill>
              </a:rPr>
              <a:t>Pamukkale-Hierapolis</a:t>
            </a:r>
            <a:br>
              <a:rPr lang="tr-TR" dirty="0">
                <a:solidFill>
                  <a:srgbClr val="FF0000"/>
                </a:solidFill>
              </a:rPr>
            </a:br>
            <a:r>
              <a:rPr lang="tr-TR" dirty="0">
                <a:solidFill>
                  <a:srgbClr val="FF0000"/>
                </a:solidFill>
              </a:rPr>
              <a:t>(Doğal ve Kültürel Miras)</a:t>
            </a:r>
          </a:p>
        </p:txBody>
      </p:sp>
      <p:pic>
        <p:nvPicPr>
          <p:cNvPr id="8195" name="Picture 3" descr="C:\Users\ft\Desktop\fotolar\33397,unescopamukkale2jpg.png"/>
          <p:cNvPicPr>
            <a:picLocks noChangeAspect="1" noChangeArrowheads="1"/>
          </p:cNvPicPr>
          <p:nvPr/>
        </p:nvPicPr>
        <p:blipFill>
          <a:blip r:embed="rId2"/>
          <a:srcRect/>
          <a:stretch>
            <a:fillRect/>
          </a:stretch>
        </p:blipFill>
        <p:spPr bwMode="auto">
          <a:xfrm>
            <a:off x="2500298" y="1571612"/>
            <a:ext cx="3996572" cy="5038716"/>
          </a:xfrm>
          <a:prstGeom prst="rect">
            <a:avLst/>
          </a:prstGeom>
          <a:noFill/>
        </p:spPr>
      </p:pic>
    </p:spTree>
  </p:cSld>
  <p:clrMapOvr>
    <a:masterClrMapping/>
  </p:clrMapOvr>
  <p:transition>
    <p:dissolv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a:solidFill>
                  <a:srgbClr val="FF0000"/>
                </a:solidFill>
              </a:rPr>
              <a:t>Kaynakça</a:t>
            </a:r>
          </a:p>
        </p:txBody>
      </p:sp>
      <p:sp>
        <p:nvSpPr>
          <p:cNvPr id="3" name="2 İçerik Yer Tutucusu"/>
          <p:cNvSpPr>
            <a:spLocks noGrp="1"/>
          </p:cNvSpPr>
          <p:nvPr>
            <p:ph idx="1"/>
          </p:nvPr>
        </p:nvSpPr>
        <p:spPr/>
        <p:txBody>
          <a:bodyPr/>
          <a:lstStyle/>
          <a:p>
            <a:r>
              <a:rPr lang="tr-TR" dirty="0"/>
              <a:t>http://www.kulturvarliklari.gov.tr/TR,44423/dunya-miras-listesi.html</a:t>
            </a:r>
          </a:p>
        </p:txBody>
      </p:sp>
    </p:spTree>
  </p:cSld>
  <p:clrMapOvr>
    <a:masterClrMapping/>
  </p:clrMapOvr>
  <p:transition>
    <p:dissolve/>
  </p:transition>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145</TotalTime>
  <Words>1989</Words>
  <Application>Microsoft Office PowerPoint</Application>
  <PresentationFormat>Ekran Gösterisi (4:3)</PresentationFormat>
  <Paragraphs>126</Paragraphs>
  <Slides>65</Slides>
  <Notes>0</Notes>
  <HiddenSlides>0</HiddenSlides>
  <MMClips>1</MMClips>
  <ScaleCrop>false</ScaleCrop>
  <HeadingPairs>
    <vt:vector size="6" baseType="variant">
      <vt:variant>
        <vt:lpstr>Kullanılan Yazı Tipleri</vt:lpstr>
      </vt:variant>
      <vt:variant>
        <vt:i4>2</vt:i4>
      </vt:variant>
      <vt:variant>
        <vt:lpstr>Tema</vt:lpstr>
      </vt:variant>
      <vt:variant>
        <vt:i4>1</vt:i4>
      </vt:variant>
      <vt:variant>
        <vt:lpstr>Slayt Başlıkları</vt:lpstr>
      </vt:variant>
      <vt:variant>
        <vt:i4>65</vt:i4>
      </vt:variant>
    </vt:vector>
  </HeadingPairs>
  <TitlesOfParts>
    <vt:vector size="68" baseType="lpstr">
      <vt:lpstr>Arial</vt:lpstr>
      <vt:lpstr>Calibri</vt:lpstr>
      <vt:lpstr>Ofis Teması</vt:lpstr>
      <vt:lpstr>PowerPoint Sunusu</vt:lpstr>
      <vt:lpstr>“UNESCO Dünya Kültür Mirası Listesi” nedir?</vt:lpstr>
      <vt:lpstr>PowerPoint Sunusu</vt:lpstr>
      <vt:lpstr>PowerPoint Sunusu</vt:lpstr>
      <vt:lpstr>“Dünya Mirası”nda Türkiye</vt:lpstr>
      <vt:lpstr>PowerPoint Sunusu</vt:lpstr>
      <vt:lpstr>PowerPoint Sunusu</vt:lpstr>
      <vt:lpstr>İstanbul’un Tarihi Alanları</vt:lpstr>
      <vt:lpstr>PowerPoint Sunusu</vt:lpstr>
      <vt:lpstr>PowerPoint Sunusu</vt:lpstr>
      <vt:lpstr>Süleymaniye Camii</vt:lpstr>
      <vt:lpstr>Divriği Ulu Camii ve Darüşşifası</vt:lpstr>
      <vt:lpstr>PowerPoint Sunusu</vt:lpstr>
      <vt:lpstr>Divriği Ulu Camii ve Darüşşifası</vt:lpstr>
      <vt:lpstr>Hattuşaş(Boğazköy)-Hitit Başkenti</vt:lpstr>
      <vt:lpstr>PowerPoint Sunusu</vt:lpstr>
      <vt:lpstr>PowerPoint Sunusu</vt:lpstr>
      <vt:lpstr>(Çorum-Boğazköy)Hitit Başkenti:Hattuşa</vt:lpstr>
      <vt:lpstr>Nemrut Dağı Milli Parkı</vt:lpstr>
      <vt:lpstr>PowerPoint Sunusu</vt:lpstr>
      <vt:lpstr>Nemrut Dağı Milli Parkı</vt:lpstr>
      <vt:lpstr>Xanthos-Letoon</vt:lpstr>
      <vt:lpstr>PowerPoint Sunusu</vt:lpstr>
      <vt:lpstr>PowerPoint Sunusu</vt:lpstr>
      <vt:lpstr>PowerPoint Sunusu</vt:lpstr>
      <vt:lpstr>Xanthos-Letoon</vt:lpstr>
      <vt:lpstr>Safranbolu Evleri</vt:lpstr>
      <vt:lpstr>PowerPoint Sunusu</vt:lpstr>
      <vt:lpstr>Safranbolu Evleri</vt:lpstr>
      <vt:lpstr>Troya Antik Kenti</vt:lpstr>
      <vt:lpstr>PowerPoint Sunusu</vt:lpstr>
      <vt:lpstr>PowerPoint Sunusu</vt:lpstr>
      <vt:lpstr>Troya Antik Kenti</vt:lpstr>
      <vt:lpstr>Edirne Selimiye Camii ve Külliyesi</vt:lpstr>
      <vt:lpstr>PowerPoint Sunusu</vt:lpstr>
      <vt:lpstr>PowerPoint Sunusu</vt:lpstr>
      <vt:lpstr>Edirne Selimiye Camii ve Külliyesi</vt:lpstr>
      <vt:lpstr>Çatalhöyük Neolitik Kenti</vt:lpstr>
      <vt:lpstr>PowerPoint Sunusu</vt:lpstr>
      <vt:lpstr>PowerPoint Sunusu</vt:lpstr>
      <vt:lpstr>Çatalhöyük Neolitik Kenti</vt:lpstr>
      <vt:lpstr>Bergama Çok Katmanlı Kültürel Peyzaj Bölgesi</vt:lpstr>
      <vt:lpstr>PowerPoint Sunusu</vt:lpstr>
      <vt:lpstr>PowerPoint Sunusu</vt:lpstr>
      <vt:lpstr>PowerPoint Sunusu</vt:lpstr>
      <vt:lpstr>Bergama Çok Katmanlı Kültürel Peyzaj Bölgesi</vt:lpstr>
      <vt:lpstr>Bursa ve Cumalıkızık: Osmanlı İmparatorluğunun Doğuşu</vt:lpstr>
      <vt:lpstr>PowerPoint Sunusu</vt:lpstr>
      <vt:lpstr>PowerPoint Sunusu</vt:lpstr>
      <vt:lpstr>PowerPoint Sunusu</vt:lpstr>
      <vt:lpstr>Bursa ve Cumalıkızık: Osmanlı İmparatorluğunun Doğuşu</vt:lpstr>
      <vt:lpstr>Diyarbakır Kalesi ve Hevsel Bahçeleri</vt:lpstr>
      <vt:lpstr>PowerPoint Sunusu</vt:lpstr>
      <vt:lpstr>Diyarbakır Kalesi ve Hevsel Bahçeleri</vt:lpstr>
      <vt:lpstr>Efes Antik Kenti</vt:lpstr>
      <vt:lpstr>PowerPoint Sunusu</vt:lpstr>
      <vt:lpstr>PowerPoint Sunusu</vt:lpstr>
      <vt:lpstr>Efes Antik Kenti</vt:lpstr>
      <vt:lpstr>Göreme Milli Parkı ve Kapadokya  (Doğal ve Kültürel Miras)</vt:lpstr>
      <vt:lpstr>PowerPoint Sunusu</vt:lpstr>
      <vt:lpstr>Göreme Milli Parkı ve Kapadokya  (Doğal ve Kültürel Miras)</vt:lpstr>
      <vt:lpstr>Pamukkale-Hierapolis (Doğal ve Kültürel Miras)</vt:lpstr>
      <vt:lpstr>PowerPoint Sunusu</vt:lpstr>
      <vt:lpstr>Pamukkale-Hierapolis (Doğal ve Kültürel Miras)</vt:lpstr>
      <vt:lpstr>Kaynakça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ft</dc:creator>
  <cp:lastModifiedBy>Ceren Karadeniz</cp:lastModifiedBy>
  <cp:revision>41</cp:revision>
  <dcterms:created xsi:type="dcterms:W3CDTF">2015-10-17T10:35:29Z</dcterms:created>
  <dcterms:modified xsi:type="dcterms:W3CDTF">2019-10-13T17:38:47Z</dcterms:modified>
</cp:coreProperties>
</file>