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39" r:id="rId1"/>
  </p:sldMasterIdLst>
  <p:notesMasterIdLst>
    <p:notesMasterId r:id="rId26"/>
  </p:notesMasterIdLst>
  <p:sldIdLst>
    <p:sldId id="256" r:id="rId2"/>
    <p:sldId id="261" r:id="rId3"/>
    <p:sldId id="279" r:id="rId4"/>
    <p:sldId id="262" r:id="rId5"/>
    <p:sldId id="266" r:id="rId6"/>
    <p:sldId id="265" r:id="rId7"/>
    <p:sldId id="263" r:id="rId8"/>
    <p:sldId id="267" r:id="rId9"/>
    <p:sldId id="268" r:id="rId10"/>
    <p:sldId id="270" r:id="rId11"/>
    <p:sldId id="271" r:id="rId12"/>
    <p:sldId id="269" r:id="rId13"/>
    <p:sldId id="272" r:id="rId14"/>
    <p:sldId id="274" r:id="rId15"/>
    <p:sldId id="273" r:id="rId16"/>
    <p:sldId id="276" r:id="rId17"/>
    <p:sldId id="275" r:id="rId18"/>
    <p:sldId id="277" r:id="rId19"/>
    <p:sldId id="278" r:id="rId20"/>
    <p:sldId id="282" r:id="rId21"/>
    <p:sldId id="280" r:id="rId22"/>
    <p:sldId id="281" r:id="rId23"/>
    <p:sldId id="283" r:id="rId24"/>
    <p:sldId id="284" r:id="rId25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5ED52-EF9D-4E33-9E24-C5C089830375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BECAB5-8F80-418E-85D5-B01371E644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27640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4536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880428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87077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957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81658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3032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9293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717621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5657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8221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96455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01888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00031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90898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69256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19348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8024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13553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7025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D0824B8-331C-4C3B-A656-EC89A0C1A226}" type="datetimeFigureOut">
              <a:rPr lang="tr-TR" smtClean="0"/>
              <a:pPr/>
              <a:t>03.05.2020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EF0F26E-E580-4060-A682-FFCFC2EB0AF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77167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0" r:id="rId1"/>
    <p:sldLayoutId id="2147484141" r:id="rId2"/>
    <p:sldLayoutId id="2147484142" r:id="rId3"/>
    <p:sldLayoutId id="2147484143" r:id="rId4"/>
    <p:sldLayoutId id="2147484144" r:id="rId5"/>
    <p:sldLayoutId id="2147484145" r:id="rId6"/>
    <p:sldLayoutId id="2147484146" r:id="rId7"/>
    <p:sldLayoutId id="2147484147" r:id="rId8"/>
    <p:sldLayoutId id="2147484148" r:id="rId9"/>
    <p:sldLayoutId id="2147484149" r:id="rId10"/>
    <p:sldLayoutId id="2147484150" r:id="rId11"/>
    <p:sldLayoutId id="2147484151" r:id="rId12"/>
    <p:sldLayoutId id="2147484152" r:id="rId13"/>
    <p:sldLayoutId id="2147484153" r:id="rId14"/>
    <p:sldLayoutId id="2147484154" r:id="rId15"/>
    <p:sldLayoutId id="2147484155" r:id="rId16"/>
    <p:sldLayoutId id="2147484156" r:id="rId17"/>
  </p:sldLayoutIdLst>
  <p:transition>
    <p:wipe dir="u"/>
  </p:transition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DELL\Desktop\Ses%20kay&#305;tlar&#305;\Slayt%201.m4a" TargetMode="Externa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es%20kay&#305;tlar&#305;\Slayt%202.m4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es%20kay&#305;tlar&#305;\Slayt%203.m4a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es%20kay&#305;tlar&#305;\Slayt%204.m4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es%20kay&#305;tlar&#305;\Slayt%205.m4a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DELL\Desktop\Ses%20kay&#305;tlar&#305;\Slayt%206.m4a" TargetMode="Externa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es%20kay&#305;tlar&#305;\Slayt%207.m4a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DELL\Desktop\Ses%20kay&#305;tlar&#305;\Slayt%208.m4a" TargetMode="Externa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layt%209.m4a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es%20kay&#305;tlar&#305;\Slayt%2010.m4a" TargetMode="Externa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es%20kay&#305;tlar&#305;\Slayt%2011.m4a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DELL\Desktop\Ses%20kay&#305;tlar&#305;\Slayt%2012.m4a" TargetMode="Externa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Users\DELL\Desktop\Ses%20kay&#305;tlar&#305;\Slayt%2013.m4a" TargetMode="Externa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DELL\Desktop\Ses%20kay&#305;tlar&#305;\Slayt%2014.m4a" TargetMode="Externa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es%20kay&#305;tlar&#305;\Slayt%2015.m4a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DELL\Desktop\Ses%20kay&#305;tlar&#305;\Slayt%2016.m4a" TargetMode="Externa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es%20kay&#305;tlar&#305;\Slayt%2017.m4a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DELL\Desktop\Ses%20kay&#305;tlar&#305;\Slayt%2018.m4a" TargetMode="Externa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es%20kay&#305;tlar&#305;\Slayt%2019.m4a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DELL\Desktop\Ses%20kay&#305;tlar&#305;\Slayt%2020.m4a" TargetMode="Externa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es%20kay&#305;tlar&#305;\Slayt%2021.m4a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es%20kay&#305;tlar&#305;\Slayt%2022.m4a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ELL\Desktop\Ses%20kay&#305;tlar&#305;\Slayt23.m4a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C000"/>
                </a:solidFill>
              </a:rPr>
              <a:t/>
            </a:r>
            <a:br>
              <a:rPr lang="tr-TR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tr-TR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C000"/>
                </a:solidFill>
              </a:rPr>
              <a:t>CORNELIU PORUMBOIU</a:t>
            </a:r>
            <a:br>
              <a:rPr lang="tr-TR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C000"/>
                </a:solidFill>
              </a:rPr>
            </a:br>
            <a:endParaRPr lang="tr-TR" dirty="0">
              <a:solidFill>
                <a:schemeClr val="bg1"/>
              </a:solidFill>
            </a:endParaRPr>
          </a:p>
        </p:txBody>
      </p:sp>
      <p:pic>
        <p:nvPicPr>
          <p:cNvPr id="1028" name="Picture 4" descr="C:\Users\DELL\Desktop\Corneliu_Porumboiu_at_Lisbon_Film_Festival_20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752" y="2492896"/>
            <a:ext cx="5618949" cy="3677715"/>
          </a:xfrm>
          <a:prstGeom prst="rect">
            <a:avLst/>
          </a:prstGeom>
          <a:noFill/>
        </p:spPr>
      </p:pic>
      <p:pic>
        <p:nvPicPr>
          <p:cNvPr id="11" name="Slayt 1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3131840" y="1556792"/>
            <a:ext cx="268374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KİMDİR?</a:t>
            </a:r>
            <a:endParaRPr lang="tr-TR" sz="3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5 İçerik Yer Tutucusu"/>
          <p:cNvSpPr>
            <a:spLocks noGrp="1"/>
          </p:cNvSpPr>
          <p:nvPr>
            <p:ph idx="1"/>
          </p:nvPr>
        </p:nvSpPr>
        <p:spPr>
          <a:xfrm>
            <a:off x="1115616" y="2852936"/>
            <a:ext cx="6768752" cy="2952328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US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		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Corneliu Porumbo</a:t>
            </a:r>
            <a:r>
              <a:rPr lang="en-US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I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u, ünlü bir yönetmen,  senarist ve aynı zamanda yapımcıdır.</a:t>
            </a:r>
            <a:r>
              <a:rPr lang="en-US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r>
              <a:rPr lang="en-US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		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Romen asıllı olan Porumboui, 14 Eylül 1975 tarihinde Romanya’nın Vaslui şehrinde dünyaya gelmiştir.</a:t>
            </a:r>
            <a:endParaRPr lang="en-US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		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Bir işadamı olan eski futbol hakemi Adrian Porumboiu’nun oğludur.</a:t>
            </a:r>
          </a:p>
          <a:p>
            <a:pPr>
              <a:buNone/>
            </a:pPr>
            <a:endParaRPr lang="tr-TR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10" name="Slayt 2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2627784" y="1700808"/>
            <a:ext cx="410445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KİŞİSEL YAŞAMI</a:t>
            </a:r>
            <a:endParaRPr lang="tr-TR" sz="3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5 İçerik Yer Tutucusu"/>
          <p:cNvSpPr>
            <a:spLocks noGrp="1"/>
          </p:cNvSpPr>
          <p:nvPr>
            <p:ph idx="1"/>
          </p:nvPr>
        </p:nvSpPr>
        <p:spPr>
          <a:xfrm>
            <a:off x="899592" y="2852936"/>
            <a:ext cx="7272808" cy="2576328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en-US" sz="9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		</a:t>
            </a:r>
            <a:r>
              <a:rPr lang="tr-TR" sz="96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Porumboiu, Fransız kökenli görsel sanatçısı Arantxa Etcheverria ile evlidir ve 2 çocukları vardır.</a:t>
            </a:r>
            <a:r>
              <a:rPr lang="en-US" sz="96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r>
              <a:rPr lang="en-US" sz="96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		</a:t>
            </a:r>
            <a:r>
              <a:rPr lang="tr-TR" sz="96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Arantxa; Porumboiu’nun uzun metrajlı filmi olan The Treasure (Hazine) ve La Gomera (Islıkçılar) filminde sanatsal yönetmen olarak çalışmıştır.</a:t>
            </a:r>
            <a:endParaRPr lang="tr-TR" sz="9600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tr-TR" sz="4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tr-TR" sz="42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buNone/>
            </a:pPr>
            <a:endParaRPr lang="tr-TR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tr-TR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endParaRPr lang="tr-TR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tr-TR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    </a:t>
            </a:r>
          </a:p>
        </p:txBody>
      </p:sp>
      <p:pic>
        <p:nvPicPr>
          <p:cNvPr id="9" name="Slayt 3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3059832" y="1700808"/>
            <a:ext cx="268374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EĞİTİM</a:t>
            </a:r>
            <a:endParaRPr lang="tr-TR" sz="3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5 İçerik Yer Tutucusu"/>
          <p:cNvSpPr>
            <a:spLocks noGrp="1"/>
          </p:cNvSpPr>
          <p:nvPr>
            <p:ph idx="1"/>
          </p:nvPr>
        </p:nvSpPr>
        <p:spPr>
          <a:xfrm>
            <a:off x="755576" y="2852936"/>
            <a:ext cx="7632848" cy="316835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8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	</a:t>
            </a:r>
            <a:r>
              <a:rPr lang="en-US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	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1994-1998 yılları arasında Bükreş Üniversitesi İşletme Fakültesi'nde eğitim gördü.</a:t>
            </a:r>
            <a:endParaRPr lang="en-US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		1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999 yılında Bükreş Üniversitesi'nde Ulusal Tiyatro Sanatları ve Sinematografi bölümüne başladı ve 2003 yılında bu üniversiteden mezun oldu.</a:t>
            </a:r>
            <a:endParaRPr lang="en-US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		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Times New Roman" pitchFamily="18" charset="0"/>
              </a:rPr>
              <a:t>Daha sonra yine Bükreş Üniversitesi’nde yönetmenlik eğitimi aldı.</a:t>
            </a:r>
          </a:p>
          <a:p>
            <a:pPr>
              <a:buNone/>
            </a:pPr>
            <a:endParaRPr lang="tr-TR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8" name="Slayt 4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3131840" y="1556792"/>
            <a:ext cx="268374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KARİYER</a:t>
            </a:r>
            <a:endParaRPr lang="tr-TR" sz="3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5 İçerik Yer Tutucusu"/>
          <p:cNvSpPr>
            <a:spLocks noGrp="1"/>
          </p:cNvSpPr>
          <p:nvPr>
            <p:ph idx="1"/>
          </p:nvPr>
        </p:nvSpPr>
        <p:spPr>
          <a:xfrm>
            <a:off x="899592" y="2780928"/>
            <a:ext cx="7344816" cy="371990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		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2004 yılında üniversiteden mezun olduktan sonra, The Dream  of Liviu filmini çekti. Ayrıca aynı yılda Marcela URSU ile birlikte 42 KM FİLM adlı </a:t>
            </a:r>
            <a:r>
              <a:rPr lang="tr-TR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Y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apım Evi</a:t>
            </a:r>
            <a:r>
              <a:rPr lang="tr-TR" i="1" u="sng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’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ni  kurdu.</a:t>
            </a:r>
            <a:r>
              <a:rPr lang="en-US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	</a:t>
            </a:r>
          </a:p>
          <a:p>
            <a:pPr algn="just">
              <a:buNone/>
            </a:pPr>
            <a:r>
              <a:rPr lang="en-US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		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2005 yılında 12:08 Bükreş'in Doğusu adlı ilk uzun metrajlı filmini yazarak yönetti.</a:t>
            </a:r>
            <a:r>
              <a:rPr lang="en-US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Bu film Kamera d'Or Ödülü'nü aldı</a:t>
            </a:r>
            <a:r>
              <a:rPr lang="en-US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. 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Film, dünya çapında festivallerde 20'den fazla ödül aldı ve 30'dan fazla bölgede dağıtıldı.</a:t>
            </a:r>
          </a:p>
        </p:txBody>
      </p:sp>
      <p:pic>
        <p:nvPicPr>
          <p:cNvPr id="8" name="Slayt 5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Resim" descr="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840" y="2420888"/>
            <a:ext cx="3384452" cy="37444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982868" y="1052736"/>
            <a:ext cx="7242048" cy="822944"/>
          </a:xfrm>
        </p:spPr>
        <p:txBody>
          <a:bodyPr>
            <a:normAutofit/>
          </a:bodyPr>
          <a:lstStyle/>
          <a:p>
            <a:pPr algn="ctr"/>
            <a:r>
              <a:rPr lang="tr-TR" sz="36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12:08</a:t>
            </a:r>
            <a:r>
              <a:rPr lang="tr-T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BÜKREŞ’İN DOĞUSU</a:t>
            </a:r>
            <a:endParaRPr lang="tr-TR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6" name="Slayt 6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1259632" y="1556792"/>
            <a:ext cx="621507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2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12.08 BÜKREŞ’İN DOĞUSU</a:t>
            </a:r>
            <a:endParaRPr lang="tr-TR" sz="32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5 İçerik Yer Tutucusu"/>
          <p:cNvSpPr>
            <a:spLocks noGrp="1"/>
          </p:cNvSpPr>
          <p:nvPr>
            <p:ph idx="1"/>
          </p:nvPr>
        </p:nvSpPr>
        <p:spPr>
          <a:xfrm>
            <a:off x="1259632" y="2924944"/>
            <a:ext cx="7056784" cy="322098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8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Film Romanya’nın Vaslui şehrinde geçer.</a:t>
            </a:r>
            <a:endParaRPr lang="en-US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r>
              <a:rPr lang="en-US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		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Filmin konusu komünist rejime son veren bir grup karakter üzerinde yoğunlaşır.</a:t>
            </a:r>
            <a:endParaRPr lang="en-US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algn="just">
              <a:buNone/>
            </a:pPr>
            <a:r>
              <a:rPr lang="en-US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		</a:t>
            </a:r>
            <a:r>
              <a:rPr lang="tr-TR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1989 yılındaki Romanya Devrimi’ni konu alır.</a:t>
            </a:r>
          </a:p>
        </p:txBody>
      </p:sp>
      <p:pic>
        <p:nvPicPr>
          <p:cNvPr id="8" name="Slayt 7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İçerik Yer Tutucusu" descr="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832" y="1988840"/>
            <a:ext cx="3616379" cy="43204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1 Başlık"/>
          <p:cNvSpPr>
            <a:spLocks noGrp="1"/>
          </p:cNvSpPr>
          <p:nvPr>
            <p:ph type="title"/>
          </p:nvPr>
        </p:nvSpPr>
        <p:spPr>
          <a:xfrm>
            <a:off x="395536" y="1124744"/>
            <a:ext cx="8229600" cy="498926"/>
          </a:xfrm>
        </p:spPr>
        <p:txBody>
          <a:bodyPr>
            <a:normAutofit fontScale="90000"/>
          </a:bodyPr>
          <a:lstStyle/>
          <a:p>
            <a:pPr algn="ctr"/>
            <a:r>
              <a:rPr lang="tr-TR" i="1" dirty="0" smtClean="0">
                <a:solidFill>
                  <a:schemeClr val="tx2">
                    <a:lumMod val="75000"/>
                  </a:schemeClr>
                </a:solidFill>
              </a:rPr>
              <a:t>POLİS, SIFAT</a:t>
            </a:r>
            <a:endParaRPr lang="tr-TR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Slayt 8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1999394" y="1626767"/>
            <a:ext cx="49291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2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POLİS, SIFAT</a:t>
            </a:r>
            <a:endParaRPr lang="tr-TR" sz="32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5 İçerik Yer Tutucusu"/>
          <p:cNvSpPr>
            <a:spLocks noGrp="1"/>
          </p:cNvSpPr>
          <p:nvPr>
            <p:ph idx="1"/>
          </p:nvPr>
        </p:nvSpPr>
        <p:spPr>
          <a:xfrm>
            <a:off x="4929190" y="1000108"/>
            <a:ext cx="4214810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</a:rPr>
              <a:t>    </a:t>
            </a:r>
            <a:endParaRPr lang="tr-TR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1043607" y="2780928"/>
            <a:ext cx="7128793" cy="3274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	C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annes Film Festivali de dahil  olmak üzere 13 ödül kazanmış olan Romanya yapımı film, bir polisin trajikomik mücadelesini ele 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almaktadır.</a:t>
            </a:r>
            <a:endParaRPr lang="en-US" sz="2400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r>
              <a:rPr lang="en-US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Corneliu Porombo</a:t>
            </a:r>
            <a:r>
              <a:rPr lang="en-US" sz="2400" i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i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u</a:t>
            </a: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’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nun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kendi yazıp yönettiği bu film 2009 yılında gösterime girmiştir ve Cannes Uluslararası Film Festivali‘nde  Belirli Bir Bakış bölümünde ödül kazanmıştır.</a:t>
            </a: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pic>
        <p:nvPicPr>
          <p:cNvPr id="10" name="Slayt 9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ELL\Desktop\21042757_201309201941077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832" y="2348880"/>
            <a:ext cx="3620115" cy="39604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899592" y="1052736"/>
            <a:ext cx="7239000" cy="965820"/>
          </a:xfrm>
        </p:spPr>
        <p:txBody>
          <a:bodyPr>
            <a:noAutofit/>
          </a:bodyPr>
          <a:lstStyle/>
          <a:p>
            <a:pPr algn="ctr"/>
            <a:r>
              <a:rPr lang="tr-TR" sz="3600" i="1" dirty="0" smtClean="0">
                <a:solidFill>
                  <a:schemeClr val="tx2">
                    <a:lumMod val="75000"/>
                  </a:schemeClr>
                </a:solidFill>
              </a:rPr>
              <a:t>BÜKREŞ’TE GECE ÇÖKTÜĞÜNDE  YA DA METABOLİZMA</a:t>
            </a:r>
            <a:endParaRPr lang="tr-TR" sz="3600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Slayt 10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2195736" y="1124744"/>
            <a:ext cx="514350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24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</a:rPr>
              <a:t> </a:t>
            </a:r>
            <a:r>
              <a:rPr lang="tr-TR" sz="24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BÜKREŞ’TE GECE ÇÖKTÜĞÜNDE  YA DA METABOLİZMA  </a:t>
            </a:r>
            <a:endParaRPr lang="tr-TR" sz="24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5 İçerik Yer Tutucusu"/>
          <p:cNvSpPr>
            <a:spLocks noGrp="1"/>
          </p:cNvSpPr>
          <p:nvPr>
            <p:ph idx="1"/>
          </p:nvPr>
        </p:nvSpPr>
        <p:spPr>
          <a:xfrm>
            <a:off x="4929190" y="1000108"/>
            <a:ext cx="4214810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</a:rPr>
              <a:t>   </a:t>
            </a:r>
          </a:p>
        </p:txBody>
      </p:sp>
      <p:sp>
        <p:nvSpPr>
          <p:cNvPr id="5" name="4 Dikdörtgen"/>
          <p:cNvSpPr/>
          <p:nvPr/>
        </p:nvSpPr>
        <p:spPr>
          <a:xfrm>
            <a:off x="683568" y="3140968"/>
            <a:ext cx="7416824" cy="2686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None/>
            </a:pP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Corneliu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Porumboiu’nun üçüncü uzun metrajlı filmidir. </a:t>
            </a:r>
            <a:endParaRPr lang="en-US" sz="2400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None/>
            </a:pP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Bu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filmde esinlendiği konu ise ülkede sinemaya verilen hükumet desteğinin yeni şartlara bağlanması 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olmuştur.</a:t>
            </a:r>
            <a:endParaRPr lang="en-US" sz="2400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None/>
            </a:pP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2013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yılında hayata geçirdiği  bu filmin galası Locarno Film Festivali’nde  yapılmıştır.</a:t>
            </a:r>
          </a:p>
          <a:p>
            <a:pPr fontAlgn="base">
              <a:buNone/>
            </a:pPr>
            <a:endParaRPr lang="tr-TR" sz="24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pic>
        <p:nvPicPr>
          <p:cNvPr id="10" name="Slayt 11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Resim" descr="1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7864" y="2636912"/>
            <a:ext cx="2722624" cy="33913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971600" y="1484784"/>
            <a:ext cx="7242048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tr-TR" i="1" dirty="0" smtClean="0">
                <a:solidFill>
                  <a:schemeClr val="tx2">
                    <a:lumMod val="75000"/>
                  </a:schemeClr>
                </a:solidFill>
              </a:rPr>
              <a:t>İKİNCİ OYUN </a:t>
            </a:r>
            <a:endParaRPr lang="tr-TR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Slayt 12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1909203" y="1695690"/>
            <a:ext cx="514350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İKİNCİ OYUN</a:t>
            </a:r>
            <a:endParaRPr lang="tr-TR" sz="3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5 İçerik Yer Tutucusu"/>
          <p:cNvSpPr>
            <a:spLocks noGrp="1"/>
          </p:cNvSpPr>
          <p:nvPr>
            <p:ph idx="1"/>
          </p:nvPr>
        </p:nvSpPr>
        <p:spPr>
          <a:xfrm>
            <a:off x="4929190" y="1000108"/>
            <a:ext cx="4214810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</a:rPr>
              <a:t>    </a:t>
            </a:r>
            <a:endParaRPr lang="tr-TR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611560" y="2852936"/>
            <a:ext cx="7848872" cy="297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İkinci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Oyun  kendisinin yönettiği  ve senaristliğini yaptığı 2014 yapımı belgesel 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filmdir.</a:t>
            </a:r>
            <a:endParaRPr lang="en-US" sz="2400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Filmin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konusu 3 Aralık  1988 tarihinde  Dinamo ve Steaua takımları arasında oynanan futbol derbisidir. </a:t>
            </a:r>
            <a:endParaRPr lang="en-US" sz="2400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Bu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film Romanya’da düzenlenen Gopo Ödüllerinde, En İyi Yönetmenlik ve En 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İyi Belgesel dallarında aday gösterilmiştir.</a:t>
            </a: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pic>
        <p:nvPicPr>
          <p:cNvPr id="9" name="Slayt 13.m4a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4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Resim" descr="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848" y="2420888"/>
            <a:ext cx="3110746" cy="38884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1 Başlık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857232"/>
          </a:xfrm>
        </p:spPr>
        <p:txBody>
          <a:bodyPr>
            <a:normAutofit/>
          </a:bodyPr>
          <a:lstStyle/>
          <a:p>
            <a:pPr algn="ctr"/>
            <a:r>
              <a:rPr lang="tr-TR" sz="3600" i="1" dirty="0" smtClean="0">
                <a:solidFill>
                  <a:schemeClr val="tx2">
                    <a:lumMod val="75000"/>
                  </a:schemeClr>
                </a:solidFill>
              </a:rPr>
              <a:t>SONSUZ FUTBOL</a:t>
            </a:r>
            <a:endParaRPr lang="tr-TR" sz="3600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Slayt 14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1893091" y="1623682"/>
            <a:ext cx="514350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SONSUZ FUTBOL</a:t>
            </a:r>
            <a:endParaRPr lang="tr-TR" sz="3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827584" y="2708920"/>
            <a:ext cx="7958118" cy="313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None/>
            </a:pPr>
            <a:r>
              <a:rPr lang="en-US" sz="24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Filmde</a:t>
            </a:r>
            <a:r>
              <a:rPr lang="tr-TR" sz="24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Porumboiu, 80’lerde futbol oynarken bacağını kıran eski futbolcu yeni bürokrat arkadaşı Laurentiu Ginghina ile sohbet etmiştir. </a:t>
            </a: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None/>
            </a:pPr>
            <a:r>
              <a:rPr lang="en-US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İkinci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belgeseli olan Sonsuz Futbol'un senaristliğini ve yönetmenliğini yapmıştır. </a:t>
            </a:r>
            <a:endParaRPr lang="en-US" sz="2400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None/>
            </a:pPr>
            <a:r>
              <a:rPr lang="en-US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2018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yılında Berlin Forum bölümünde prömiyeri yapılmıştır.</a:t>
            </a:r>
          </a:p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None/>
            </a:pP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 </a:t>
            </a:r>
          </a:p>
        </p:txBody>
      </p:sp>
      <p:pic>
        <p:nvPicPr>
          <p:cNvPr id="10" name="Slayt 15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Resim" descr="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873" y="2780928"/>
            <a:ext cx="2232247" cy="33331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1 Başlık"/>
          <p:cNvSpPr>
            <a:spLocks noGrp="1"/>
          </p:cNvSpPr>
          <p:nvPr>
            <p:ph type="title"/>
          </p:nvPr>
        </p:nvSpPr>
        <p:spPr>
          <a:xfrm>
            <a:off x="421196" y="1412776"/>
            <a:ext cx="8229600" cy="857232"/>
          </a:xfrm>
        </p:spPr>
        <p:txBody>
          <a:bodyPr>
            <a:normAutofit/>
          </a:bodyPr>
          <a:lstStyle/>
          <a:p>
            <a:pPr algn="ctr"/>
            <a:r>
              <a:rPr lang="tr-TR" sz="3600" i="1" dirty="0" smtClean="0">
                <a:solidFill>
                  <a:schemeClr val="tx2">
                    <a:lumMod val="75000"/>
                  </a:schemeClr>
                </a:solidFill>
              </a:rPr>
              <a:t>ISLIKÇILAR</a:t>
            </a:r>
            <a:endParaRPr lang="tr-TR" sz="3600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Slayt 16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1819479" y="1678443"/>
            <a:ext cx="514350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ISLIKÇILAR</a:t>
            </a:r>
            <a:endParaRPr lang="tr-TR" sz="3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5 İçerik Yer Tutucusu"/>
          <p:cNvSpPr>
            <a:spLocks noGrp="1"/>
          </p:cNvSpPr>
          <p:nvPr>
            <p:ph idx="1"/>
          </p:nvPr>
        </p:nvSpPr>
        <p:spPr>
          <a:xfrm>
            <a:off x="4929190" y="1000108"/>
            <a:ext cx="4000528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</a:rPr>
              <a:t>                                                                   </a:t>
            </a:r>
            <a:endParaRPr lang="tr-TR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1259632" y="2852936"/>
            <a:ext cx="6840760" cy="2459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Bu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film ada sakinleri tarafından kullanılan bir ıslık dilini öğrenmek için La Gomera adasına giden bir polis memurunun hikayesini  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anlatmaktadır.</a:t>
            </a:r>
            <a:endParaRPr lang="en-US" sz="2400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r>
              <a:rPr lang="en-US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2019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yılında yapılan Cannes Uluslararası Film Festivali‘nin 72. yıl resmi yarışmasında dünya prömiyerini 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yapan beşinci kurgu filmidir.</a:t>
            </a:r>
            <a:endParaRPr lang="tr-TR" sz="2400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pic>
        <p:nvPicPr>
          <p:cNvPr id="10" name="Slayt 17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46240" y="1484784"/>
            <a:ext cx="7242048" cy="537192"/>
          </a:xfrm>
        </p:spPr>
        <p:txBody>
          <a:bodyPr>
            <a:normAutofit fontScale="90000"/>
          </a:bodyPr>
          <a:lstStyle/>
          <a:p>
            <a:pPr algn="ctr"/>
            <a:r>
              <a:rPr lang="tr-TR" i="1" dirty="0" smtClean="0">
                <a:solidFill>
                  <a:schemeClr val="tx2">
                    <a:lumMod val="75000"/>
                  </a:schemeClr>
                </a:solidFill>
              </a:rPr>
              <a:t>HAZİNE</a:t>
            </a:r>
            <a:endParaRPr lang="tr-TR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2 Resim" descr="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832" y="2636912"/>
            <a:ext cx="2614865" cy="36401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Slayt 18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2004481" y="1561553"/>
            <a:ext cx="514350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HAZİNE</a:t>
            </a:r>
            <a:endParaRPr lang="tr-TR" sz="3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4857752" y="1357298"/>
            <a:ext cx="40719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r>
              <a:rPr lang="tr-TR" sz="24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10" name="5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tr-TR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</a:rPr>
              <a:t>                                             </a:t>
            </a:r>
            <a:endParaRPr lang="tr-TR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12" name="11 Dikdörtgen"/>
          <p:cNvSpPr/>
          <p:nvPr/>
        </p:nvSpPr>
        <p:spPr>
          <a:xfrm>
            <a:off x="971601" y="2689139"/>
            <a:ext cx="7200800" cy="297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None/>
            </a:pP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Porumboiu’nun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kendi</a:t>
            </a:r>
            <a:r>
              <a:rPr lang="vi-VN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 yönettiği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 ve</a:t>
            </a:r>
            <a:r>
              <a:rPr lang="vi-VN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 Toma Cuzin, Adrian Purcărescu ve Corneliu Cozmei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 gibi oyuncuların oynadığı bir filmdir. </a:t>
            </a:r>
            <a:r>
              <a:rPr lang="vi-VN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 </a:t>
            </a:r>
            <a:endParaRPr lang="en-US" sz="2400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None/>
            </a:pPr>
            <a:r>
              <a:rPr lang="en-US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Filmin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konusu k</a:t>
            </a:r>
            <a:r>
              <a:rPr lang="vi-VN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ayıp hazineyi arayan iki gencin hikayesi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dir.</a:t>
            </a:r>
            <a:endParaRPr lang="en-US" sz="2400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 algn="just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None/>
            </a:pPr>
            <a:r>
              <a:rPr lang="en-US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en-US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Bu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film</a:t>
            </a:r>
            <a:r>
              <a:rPr lang="vi-VN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 2015 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yılında </a:t>
            </a:r>
            <a:r>
              <a:rPr lang="vi-VN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Cannes Film Festivali'nde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vi-VN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Yetenek</a:t>
            </a:r>
            <a:r>
              <a:rPr lang="tr-TR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vi-VN" sz="24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ödülünü kazan</a:t>
            </a:r>
            <a:r>
              <a:rPr lang="tr-TR" sz="2400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cs typeface="Calibri" pitchFamily="34" charset="0"/>
              </a:rPr>
              <a:t>mıştır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.</a:t>
            </a:r>
            <a:endParaRPr lang="vi-VN" sz="2400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pic>
        <p:nvPicPr>
          <p:cNvPr id="8" name="Slayt 19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94382"/>
          </a:xfrm>
        </p:spPr>
        <p:txBody>
          <a:bodyPr/>
          <a:lstStyle/>
          <a:p>
            <a:pPr algn="ctr"/>
            <a:r>
              <a:rPr lang="tr-TR" dirty="0" smtClean="0">
                <a:solidFill>
                  <a:schemeClr val="accent1">
                    <a:lumMod val="75000"/>
                  </a:schemeClr>
                </a:solidFill>
              </a:rPr>
              <a:t>ÖDÜLLER</a:t>
            </a:r>
            <a:endParaRPr lang="tr-TR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DELL\Desktop\cannes6_gallery__241x4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7704" y="2617303"/>
            <a:ext cx="2089145" cy="34102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1" name="Picture 3" descr="C:\Users\DELL\Desktop\unname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064" y="2617303"/>
            <a:ext cx="2316055" cy="33834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Slayt 20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1928810" y="1617069"/>
            <a:ext cx="514350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ÖDÜLLER</a:t>
            </a:r>
            <a:endParaRPr lang="tr-TR" sz="3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4857752" y="1357298"/>
            <a:ext cx="40719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r>
              <a:rPr lang="tr-TR" sz="24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10" name="5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tr-TR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</a:rPr>
              <a:t>                                             </a:t>
            </a:r>
            <a:endParaRPr lang="tr-TR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12" name="11 Dikdörtgen"/>
          <p:cNvSpPr/>
          <p:nvPr/>
        </p:nvSpPr>
        <p:spPr>
          <a:xfrm>
            <a:off x="5000628" y="928670"/>
            <a:ext cx="41433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None/>
            </a:pPr>
            <a:endParaRPr lang="vi-VN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7" name="2 İçerik Yer Tutucusu"/>
          <p:cNvSpPr txBox="1">
            <a:spLocks/>
          </p:cNvSpPr>
          <p:nvPr/>
        </p:nvSpPr>
        <p:spPr>
          <a:xfrm>
            <a:off x="827584" y="2708920"/>
            <a:ext cx="7344816" cy="3226212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548640" marR="0" lvl="0" indent="-41148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en-US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  <a:ea typeface="+mn-ea"/>
                <a:cs typeface="+mn-cs"/>
              </a:rPr>
              <a:t>		</a:t>
            </a:r>
            <a:r>
              <a:rPr kumimoji="0" lang="tr-TR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  <a:ea typeface="+mn-ea"/>
                <a:cs typeface="+mn-cs"/>
              </a:rPr>
              <a:t>2004 yılında </a:t>
            </a:r>
            <a:r>
              <a:rPr kumimoji="0" lang="tr-TR" sz="24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Cannes Film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  <a:r>
              <a:rPr kumimoji="0" lang="tr-TR" sz="24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Festivali’ndeki</a:t>
            </a:r>
            <a:r>
              <a:rPr kumimoji="0" lang="tr-TR" sz="2400" i="1" strike="noStrike" kern="1200" normalizeH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</a:t>
            </a:r>
            <a:r>
              <a:rPr kumimoji="0" lang="tr-TR" sz="24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Cinefondation </a:t>
            </a:r>
            <a:r>
              <a:rPr kumimoji="0" lang="tr-TR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bölümünde</a:t>
            </a:r>
            <a:r>
              <a:rPr kumimoji="0" lang="en-US" sz="2400" i="1" u="none" strike="noStrike" kern="1200" normalizeH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</a:t>
            </a:r>
            <a:r>
              <a:rPr kumimoji="0" lang="tr-TR" sz="24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Şehre Bir Gezi</a:t>
            </a:r>
            <a:r>
              <a:rPr kumimoji="0" lang="tr-TR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Filmi ile ikincilik kazandı.</a:t>
            </a:r>
            <a:endParaRPr lang="en-US" sz="24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marL="548640" marR="0" lvl="0" indent="-41148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en-US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		</a:t>
            </a:r>
            <a:r>
              <a:rPr kumimoji="0" lang="tr-TR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2006 yılında</a:t>
            </a:r>
            <a:r>
              <a:rPr kumimoji="0" lang="tr-TR" sz="2400" i="1" u="none" strike="noStrike" kern="1200" normalizeH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</a:t>
            </a:r>
            <a:r>
              <a:rPr kumimoji="0" lang="tr-TR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12:08 Bükreş’in Doğusu filmi ile </a:t>
            </a:r>
            <a:r>
              <a:rPr kumimoji="0" lang="tr-TR" sz="24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Cannes</a:t>
            </a:r>
            <a:r>
              <a:rPr kumimoji="0" lang="tr-TR" sz="2400" i="1" strike="noStrike" kern="1200" normalizeH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</a:t>
            </a:r>
            <a:r>
              <a:rPr kumimoji="0" lang="tr-TR" sz="24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Film Festivali’nde En İyi Film </a:t>
            </a:r>
            <a:r>
              <a:rPr kumimoji="0" lang="tr-TR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dalında birinci oldu.</a:t>
            </a:r>
            <a:endParaRPr kumimoji="0" lang="en-US" sz="2400" i="1" u="none" strike="noStrike" kern="1200" normalizeH="0" baseline="0" noProof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uLnTx/>
              <a:uFillTx/>
              <a:latin typeface="Calibri" pitchFamily="34" charset="0"/>
            </a:endParaRPr>
          </a:p>
          <a:p>
            <a:pPr marL="548640" marR="0" lvl="0" indent="-41148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en-US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		</a:t>
            </a:r>
            <a:r>
              <a:rPr kumimoji="0" lang="tr-TR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2007 yılında yine </a:t>
            </a:r>
            <a:r>
              <a:rPr kumimoji="0" lang="tr-TR" sz="24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Bükreş’in</a:t>
            </a:r>
            <a:r>
              <a:rPr kumimoji="0" lang="en-US" sz="2400" i="1" strike="noStrike" kern="1200" normalizeH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</a:t>
            </a:r>
            <a:r>
              <a:rPr kumimoji="0" lang="tr-TR" sz="24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Doğusu </a:t>
            </a:r>
            <a:r>
              <a:rPr kumimoji="0" lang="tr-TR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Filmi ile</a:t>
            </a:r>
            <a:r>
              <a:rPr lang="tr-TR" sz="24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  <a:r>
              <a:rPr kumimoji="0" lang="tr-TR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Romanya’da</a:t>
            </a:r>
            <a:r>
              <a:rPr kumimoji="0" lang="en-US" sz="2400" i="1" u="none" strike="noStrike" kern="1200" normalizeH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</a:t>
            </a:r>
            <a:r>
              <a:rPr kumimoji="0" lang="tr-TR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verilen </a:t>
            </a:r>
            <a:r>
              <a:rPr kumimoji="0" lang="tr-TR" sz="24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GOPO</a:t>
            </a:r>
            <a:r>
              <a:rPr kumimoji="0" lang="tr-TR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ödüllerinde </a:t>
            </a:r>
            <a:r>
              <a:rPr kumimoji="0" lang="tr-TR" sz="24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En</a:t>
            </a:r>
            <a:r>
              <a:rPr kumimoji="0" lang="en-US" sz="2400" i="1" strike="noStrike" kern="1200" normalizeH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</a:t>
            </a:r>
            <a:r>
              <a:rPr kumimoji="0" lang="tr-TR" sz="24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İyi Yönetmen </a:t>
            </a:r>
            <a:r>
              <a:rPr kumimoji="0" lang="tr-TR" sz="24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Ödülünü aldı.</a:t>
            </a:r>
          </a:p>
        </p:txBody>
      </p:sp>
      <p:pic>
        <p:nvPicPr>
          <p:cNvPr id="9" name="Slayt 21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1892236" y="1741807"/>
            <a:ext cx="514350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ÖDÜLLER</a:t>
            </a:r>
            <a:endParaRPr lang="tr-TR" sz="3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4857752" y="1357298"/>
            <a:ext cx="40719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r>
              <a:rPr lang="tr-TR" sz="24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10" name="5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tr-TR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</a:rPr>
              <a:t>                                             </a:t>
            </a:r>
            <a:endParaRPr lang="tr-TR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12" name="11 Dikdörtgen"/>
          <p:cNvSpPr/>
          <p:nvPr/>
        </p:nvSpPr>
        <p:spPr>
          <a:xfrm>
            <a:off x="5000628" y="928670"/>
            <a:ext cx="41433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None/>
            </a:pPr>
            <a:endParaRPr lang="vi-VN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7" name="2 İçerik Yer Tutucusu"/>
          <p:cNvSpPr txBox="1">
            <a:spLocks/>
          </p:cNvSpPr>
          <p:nvPr/>
        </p:nvSpPr>
        <p:spPr>
          <a:xfrm>
            <a:off x="4572000" y="928670"/>
            <a:ext cx="4572000" cy="553309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endParaRPr kumimoji="0" lang="tr-TR" sz="2400" b="1" i="1" u="none" strike="noStrike" kern="1200" normalizeH="0" baseline="0" noProof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8" name="2 İçerik Yer Tutucusu"/>
          <p:cNvSpPr txBox="1">
            <a:spLocks/>
          </p:cNvSpPr>
          <p:nvPr/>
        </p:nvSpPr>
        <p:spPr>
          <a:xfrm>
            <a:off x="611560" y="2757700"/>
            <a:ext cx="7704856" cy="3047564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548640" marR="0" lvl="0" indent="-41148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en-US" sz="38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		</a:t>
            </a:r>
            <a:r>
              <a:rPr kumimoji="0" lang="tr-TR" sz="28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2009 </a:t>
            </a:r>
            <a:r>
              <a:rPr kumimoji="0" lang="tr-TR" sz="2800" i="1" u="none" strike="noStrike" kern="1200" normalizeH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yılında </a:t>
            </a:r>
            <a:r>
              <a:rPr kumimoji="0" lang="tr-TR" sz="28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Polis, Sıfat </a:t>
            </a:r>
            <a:r>
              <a:rPr kumimoji="0" lang="tr-TR" sz="28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Filmi ile </a:t>
            </a:r>
            <a:r>
              <a:rPr kumimoji="0" lang="tr-TR" sz="28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Cannes Film Festivali Jüri Ödüllerinde Belirli Bir Bakış</a:t>
            </a:r>
            <a:r>
              <a:rPr kumimoji="0" lang="tr-TR" sz="28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kategorisinde ödül kazandı.</a:t>
            </a:r>
            <a:r>
              <a:rPr lang="en-US" sz="28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  <a:r>
              <a:rPr kumimoji="0" lang="tr-TR" sz="28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Ayrıca Uluslararası Sinema Yazarları Örgütü’nün</a:t>
            </a:r>
            <a:r>
              <a:rPr kumimoji="0" lang="tr-TR" sz="28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verdiği </a:t>
            </a:r>
            <a:r>
              <a:rPr kumimoji="0" lang="tr-TR" sz="28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Fipresci</a:t>
            </a:r>
            <a:r>
              <a:rPr kumimoji="0" lang="tr-TR" sz="28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ödülünü aldı.</a:t>
            </a:r>
            <a:endParaRPr kumimoji="0" lang="en-US" sz="2800" i="1" u="none" strike="noStrike" kern="1200" normalizeH="0" baseline="0" noProof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uLnTx/>
              <a:uFillTx/>
              <a:latin typeface="Calibri" pitchFamily="34" charset="0"/>
            </a:endParaRPr>
          </a:p>
          <a:p>
            <a:pPr marL="548640" marR="0" lvl="0" indent="-41148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en-US" sz="28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		</a:t>
            </a:r>
            <a:r>
              <a:rPr kumimoji="0" lang="tr-TR" sz="28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2014 yılında </a:t>
            </a:r>
            <a:r>
              <a:rPr kumimoji="0" lang="tr-TR" sz="28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İkinci Oyun </a:t>
            </a:r>
            <a:r>
              <a:rPr kumimoji="0" lang="tr-TR" sz="28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Belgesel Filmi İle </a:t>
            </a:r>
            <a:r>
              <a:rPr kumimoji="0" lang="tr-TR" sz="28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GOPO</a:t>
            </a:r>
            <a:r>
              <a:rPr kumimoji="0" lang="tr-TR" sz="28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ödüllerinde </a:t>
            </a:r>
            <a:r>
              <a:rPr kumimoji="0" lang="tr-TR" sz="28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En iyi Film</a:t>
            </a:r>
            <a:r>
              <a:rPr kumimoji="0" lang="tr-TR" sz="28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, </a:t>
            </a:r>
            <a:r>
              <a:rPr kumimoji="0" lang="tr-TR" sz="28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En İyi Yönetmen</a:t>
            </a:r>
            <a:r>
              <a:rPr kumimoji="0" lang="tr-TR" sz="28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ve </a:t>
            </a:r>
            <a:r>
              <a:rPr kumimoji="0" lang="tr-TR" sz="28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En İyi Belgesel</a:t>
            </a:r>
            <a:r>
              <a:rPr kumimoji="0" lang="tr-TR" sz="28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ödüllerini kazandı</a:t>
            </a:r>
            <a:r>
              <a:rPr kumimoji="0" lang="tr-TR" sz="280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 pitchFamily="34" charset="0"/>
              </a:rPr>
              <a:t>.</a:t>
            </a:r>
            <a:endParaRPr kumimoji="0" lang="tr-TR" sz="2800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11" name="Slayt 22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Dikdörtgen"/>
          <p:cNvSpPr/>
          <p:nvPr/>
        </p:nvSpPr>
        <p:spPr>
          <a:xfrm>
            <a:off x="2714612" y="1804632"/>
            <a:ext cx="371477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ÖDÜLLER</a:t>
            </a:r>
            <a:endParaRPr lang="tr-TR" sz="3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4857752" y="1357298"/>
            <a:ext cx="40719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r>
              <a:rPr lang="tr-TR" sz="24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fontAlgn="base">
              <a:buNone/>
            </a:pPr>
            <a:endParaRPr lang="tr-TR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10" name="5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tr-TR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</a:rPr>
              <a:t>                                             </a:t>
            </a:r>
            <a:endParaRPr lang="tr-TR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12" name="11 Dikdörtgen"/>
          <p:cNvSpPr/>
          <p:nvPr/>
        </p:nvSpPr>
        <p:spPr>
          <a:xfrm>
            <a:off x="5000628" y="928670"/>
            <a:ext cx="41433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None/>
            </a:pPr>
            <a:endParaRPr lang="vi-VN" sz="24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7" name="2 İçerik Yer Tutucusu"/>
          <p:cNvSpPr txBox="1">
            <a:spLocks/>
          </p:cNvSpPr>
          <p:nvPr/>
        </p:nvSpPr>
        <p:spPr>
          <a:xfrm>
            <a:off x="4572000" y="1000108"/>
            <a:ext cx="4572000" cy="553309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endParaRPr kumimoji="0" lang="tr-TR" sz="2400" b="1" i="1" u="none" strike="noStrike" kern="1200" normalizeH="0" baseline="0" noProof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>
                  <a:lumMod val="85000"/>
                  <a:lumOff val="15000"/>
                </a:schemeClr>
              </a:solidFill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8" name="2 İçerik Yer Tutucusu"/>
          <p:cNvSpPr txBox="1">
            <a:spLocks/>
          </p:cNvSpPr>
          <p:nvPr/>
        </p:nvSpPr>
        <p:spPr>
          <a:xfrm>
            <a:off x="4857752" y="1000108"/>
            <a:ext cx="4071966" cy="53092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tr-T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kumimoji="0" lang="tr-TR" sz="31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9" name="2 İçerik Yer Tutucusu"/>
          <p:cNvSpPr txBox="1">
            <a:spLocks/>
          </p:cNvSpPr>
          <p:nvPr/>
        </p:nvSpPr>
        <p:spPr>
          <a:xfrm>
            <a:off x="755576" y="2636912"/>
            <a:ext cx="7220025" cy="3672448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/>
          <a:p>
            <a:pPr marL="548640" marR="0" lvl="0" indent="-41148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tr-T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</a:t>
            </a:r>
            <a:r>
              <a:rPr kumimoji="0" lang="tr-T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	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Calibri" pitchFamily="34" charset="0"/>
              </a:rPr>
              <a:t>	</a:t>
            </a:r>
            <a:r>
              <a:rPr kumimoji="0" lang="tr-TR" sz="26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2015 yılında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Hazine</a:t>
            </a:r>
            <a:r>
              <a:rPr kumimoji="0" lang="tr-TR" sz="26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Filmi ile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Cannes Film</a:t>
            </a:r>
            <a:r>
              <a:rPr kumimoji="0" lang="tr-TR" sz="2600" i="1" u="sng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Festivali’nde</a:t>
            </a:r>
            <a:r>
              <a:rPr kumimoji="0" lang="tr-TR" sz="2600" i="1" u="sng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Yetenek</a:t>
            </a:r>
            <a:r>
              <a:rPr kumimoji="0" lang="tr-TR" sz="26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Bölümü’nde En İyi Film ödülünü ve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Fipresci</a:t>
            </a:r>
            <a:r>
              <a:rPr kumimoji="0" lang="tr-TR" sz="26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ödülünü kazandı. Ayrıca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Kahire Uluslararası Film</a:t>
            </a:r>
            <a:r>
              <a:rPr lang="en-US" sz="26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Festivali’nde En İyi Senaryo</a:t>
            </a:r>
            <a:r>
              <a:rPr kumimoji="0" lang="tr-TR" sz="2600" i="1" u="sng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</a:t>
            </a:r>
            <a:r>
              <a:rPr kumimoji="0" lang="tr-TR" sz="26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Ödülünü kazandı.</a:t>
            </a:r>
            <a:endParaRPr kumimoji="0" lang="en-US" sz="2600" i="1" u="none" strike="noStrike" kern="1200" normalizeH="0" baseline="0" noProof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uLnTx/>
              <a:uFillTx/>
              <a:latin typeface="Calibri" pitchFamily="34" charset="0"/>
            </a:endParaRPr>
          </a:p>
          <a:p>
            <a:pPr marL="548640" marR="0" lvl="0" indent="-41148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en-US" sz="26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		2</a:t>
            </a:r>
            <a:r>
              <a:rPr kumimoji="0" lang="tr-TR" sz="26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018 yılında</a:t>
            </a:r>
            <a:r>
              <a:rPr kumimoji="0" lang="tr-TR" sz="2600" i="1" u="none" strike="noStrike" kern="1200" normalizeH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Sonsuz Futbol</a:t>
            </a:r>
            <a:r>
              <a:rPr kumimoji="0" lang="tr-TR" sz="26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Belgesel Filmi ile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Kudüs Film</a:t>
            </a:r>
            <a:r>
              <a:rPr lang="en-US" sz="26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Festivali’nde En iyi Belgesel</a:t>
            </a:r>
            <a:r>
              <a:rPr kumimoji="0" lang="tr-TR" sz="26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ödülünü kazandı.</a:t>
            </a:r>
            <a:endParaRPr kumimoji="0" lang="en-US" sz="2600" i="1" u="none" strike="noStrike" kern="1200" normalizeH="0" baseline="0" noProof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uLnTx/>
              <a:uFillTx/>
              <a:latin typeface="Calibri" pitchFamily="34" charset="0"/>
            </a:endParaRPr>
          </a:p>
          <a:p>
            <a:pPr marL="548640" marR="0" lvl="0" indent="-41148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en-US" sz="26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		</a:t>
            </a:r>
            <a:r>
              <a:rPr kumimoji="0" lang="tr-TR" sz="26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2019 yılında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Islıkçılar</a:t>
            </a:r>
            <a:r>
              <a:rPr kumimoji="0" lang="tr-TR" sz="26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Filmi ile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Sevilla</a:t>
            </a:r>
            <a:r>
              <a:rPr lang="en-US" sz="2600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Film Festivali’nde</a:t>
            </a:r>
            <a:r>
              <a:rPr lang="tr-TR" sz="2600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  <a:r>
              <a:rPr kumimoji="0" lang="tr-TR" sz="2600" i="1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En İyi Senaryo</a:t>
            </a:r>
            <a:r>
              <a:rPr kumimoji="0" lang="tr-TR" sz="2600" i="1" u="none" strike="noStrike" kern="1200" normalizeH="0" baseline="0" noProof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Calibri" pitchFamily="34" charset="0"/>
              </a:rPr>
              <a:t> ödülünü kazandı.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endParaRPr kumimoji="0" lang="tr-TR" sz="2800" b="1" i="1" u="none" strike="noStrike" kern="1200" normalizeH="0" baseline="0" noProof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pic>
        <p:nvPicPr>
          <p:cNvPr id="13" name="Slayt23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DELL\Desktop\corneliu_porumboiu_by_p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688" y="2420888"/>
            <a:ext cx="5868143" cy="393305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4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ganic">
    <a:dk1>
      <a:sysClr val="windowText" lastClr="000000"/>
    </a:dk1>
    <a:lt1>
      <a:sysClr val="window" lastClr="FFFFFF"/>
    </a:lt1>
    <a:dk2>
      <a:srgbClr val="212121"/>
    </a:dk2>
    <a:lt2>
      <a:srgbClr val="DADADA"/>
    </a:lt2>
    <a:accent1>
      <a:srgbClr val="D9B247"/>
    </a:accent1>
    <a:accent2>
      <a:srgbClr val="CC702D"/>
    </a:accent2>
    <a:accent3>
      <a:srgbClr val="B53A31"/>
    </a:accent3>
    <a:accent4>
      <a:srgbClr val="815F56"/>
    </a:accent4>
    <a:accent5>
      <a:srgbClr val="AE9E7C"/>
    </a:accent5>
    <a:accent6>
      <a:srgbClr val="7B8864"/>
    </a:accent6>
    <a:hlink>
      <a:srgbClr val="BB7826"/>
    </a:hlink>
    <a:folHlink>
      <a:srgbClr val="CF9C5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602</TotalTime>
  <Words>60</Words>
  <Application>Microsoft Office PowerPoint</Application>
  <PresentationFormat>On-screen Show (4:3)</PresentationFormat>
  <Paragraphs>108</Paragraphs>
  <Slides>24</Slides>
  <Notes>0</Notes>
  <HiddenSlides>0</HiddenSlides>
  <MMClips>23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Garamond</vt:lpstr>
      <vt:lpstr>Times New Roman</vt:lpstr>
      <vt:lpstr>Wingdings 2</vt:lpstr>
      <vt:lpstr>Organic</vt:lpstr>
      <vt:lpstr> CORNELIU PORUMBOIU </vt:lpstr>
      <vt:lpstr>PowerPoint Presentation</vt:lpstr>
      <vt:lpstr>PowerPoint Presentation</vt:lpstr>
      <vt:lpstr>PowerPoint Presentation</vt:lpstr>
      <vt:lpstr>PowerPoint Presentation</vt:lpstr>
      <vt:lpstr>12:08 BÜKREŞ’İN DOĞUSU</vt:lpstr>
      <vt:lpstr>PowerPoint Presentation</vt:lpstr>
      <vt:lpstr>POLİS, SIFAT</vt:lpstr>
      <vt:lpstr>PowerPoint Presentation</vt:lpstr>
      <vt:lpstr>BÜKREŞ’TE GECE ÇÖKTÜĞÜNDE  YA DA METABOLİZMA</vt:lpstr>
      <vt:lpstr>PowerPoint Presentation</vt:lpstr>
      <vt:lpstr>İKİNCİ OYUN </vt:lpstr>
      <vt:lpstr>PowerPoint Presentation</vt:lpstr>
      <vt:lpstr>SONSUZ FUTBOL</vt:lpstr>
      <vt:lpstr>PowerPoint Presentation</vt:lpstr>
      <vt:lpstr>ISLIKÇILAR</vt:lpstr>
      <vt:lpstr>PowerPoint Presentation</vt:lpstr>
      <vt:lpstr>HAZİNE</vt:lpstr>
      <vt:lpstr>PowerPoint Presentation</vt:lpstr>
      <vt:lpstr>ÖDÜLLER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DELL</dc:creator>
  <cp:lastModifiedBy>Alina</cp:lastModifiedBy>
  <cp:revision>82</cp:revision>
  <dcterms:created xsi:type="dcterms:W3CDTF">2020-04-26T11:44:54Z</dcterms:created>
  <dcterms:modified xsi:type="dcterms:W3CDTF">2020-05-03T14:54:30Z</dcterms:modified>
</cp:coreProperties>
</file>