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4" r:id="rId29"/>
    <p:sldId id="285" r:id="rId30"/>
    <p:sldId id="286" r:id="rId31"/>
    <p:sldId id="287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37373"/>
    <a:srgbClr val="2CB22C"/>
    <a:srgbClr val="FF6699"/>
    <a:srgbClr val="1DC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8585D3-5C10-974C-A846-A6F8352E0AEC}" type="doc">
      <dgm:prSet loTypeId="urn:microsoft.com/office/officeart/2005/8/layout/radial4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E7E8EF6-5385-0841-9D2D-6FFC36F8FA92}">
      <dgm:prSet/>
      <dgm:spPr>
        <a:solidFill>
          <a:srgbClr val="737373"/>
        </a:solidFill>
      </dgm:spPr>
      <dgm:t>
        <a:bodyPr/>
        <a:lstStyle/>
        <a:p>
          <a:pPr rtl="0"/>
          <a:r>
            <a:rPr lang="tr-TR" b="1" dirty="0" smtClean="0"/>
            <a:t>BÖLÜM BAŞLIKLARI</a:t>
          </a:r>
          <a:endParaRPr lang="en-US" b="1" dirty="0"/>
        </a:p>
      </dgm:t>
    </dgm:pt>
    <dgm:pt modelId="{C1742568-3E85-0644-8760-5C53A09BAF2A}" type="parTrans" cxnId="{4619390D-0933-4C41-BCBC-E15BAEF92A72}">
      <dgm:prSet/>
      <dgm:spPr/>
      <dgm:t>
        <a:bodyPr/>
        <a:lstStyle/>
        <a:p>
          <a:endParaRPr lang="en-US"/>
        </a:p>
      </dgm:t>
    </dgm:pt>
    <dgm:pt modelId="{FA96A3A2-9A96-4E47-B1DE-E673369AE107}" type="sibTrans" cxnId="{4619390D-0933-4C41-BCBC-E15BAEF92A72}">
      <dgm:prSet/>
      <dgm:spPr/>
      <dgm:t>
        <a:bodyPr/>
        <a:lstStyle/>
        <a:p>
          <a:endParaRPr lang="en-US"/>
        </a:p>
      </dgm:t>
    </dgm:pt>
    <dgm:pt modelId="{102753FD-61AA-3C47-A0CD-1152B47BF746}">
      <dgm:prSet custT="1"/>
      <dgm:spPr>
        <a:solidFill>
          <a:srgbClr val="0070C0"/>
        </a:solidFill>
      </dgm:spPr>
      <dgm:t>
        <a:bodyPr/>
        <a:lstStyle/>
        <a:p>
          <a:pPr rtl="0"/>
          <a:r>
            <a:rPr lang="tr-TR" sz="2700" dirty="0" smtClean="0"/>
            <a:t>Akran İlişkileri ve Arkadaşlığın İncelenmesi</a:t>
          </a:r>
          <a:endParaRPr lang="en-US" sz="2700" dirty="0"/>
        </a:p>
      </dgm:t>
    </dgm:pt>
    <dgm:pt modelId="{F79FC64E-B797-1A4D-83D2-32A893941818}" type="parTrans" cxnId="{11078214-D1AC-4B46-BA6E-597C017C9FB1}">
      <dgm:prSet/>
      <dgm:spPr>
        <a:solidFill>
          <a:srgbClr val="0070C0"/>
        </a:solidFill>
      </dgm:spPr>
      <dgm:t>
        <a:bodyPr/>
        <a:lstStyle/>
        <a:p>
          <a:endParaRPr lang="en-US"/>
        </a:p>
      </dgm:t>
    </dgm:pt>
    <dgm:pt modelId="{6D6DD806-E2AA-FC49-88D1-FAA2CAD39F44}" type="sibTrans" cxnId="{11078214-D1AC-4B46-BA6E-597C017C9FB1}">
      <dgm:prSet/>
      <dgm:spPr/>
      <dgm:t>
        <a:bodyPr/>
        <a:lstStyle/>
        <a:p>
          <a:endParaRPr lang="en-US"/>
        </a:p>
      </dgm:t>
    </dgm:pt>
    <dgm:pt modelId="{49DEAEF4-1AE0-6A43-A30D-3C3B14A0EDF9}">
      <dgm:prSet custT="1"/>
      <dgm:spPr>
        <a:solidFill>
          <a:schemeClr val="tx1">
            <a:lumMod val="75000"/>
            <a:lumOff val="25000"/>
          </a:schemeClr>
        </a:solidFill>
      </dgm:spPr>
      <dgm:t>
        <a:bodyPr/>
        <a:lstStyle/>
        <a:p>
          <a:pPr rtl="0"/>
          <a:r>
            <a:rPr lang="tr-TR" sz="2700" dirty="0" smtClean="0"/>
            <a:t>Ergen Grupları</a:t>
          </a:r>
          <a:endParaRPr lang="en-US" sz="2700" dirty="0"/>
        </a:p>
      </dgm:t>
    </dgm:pt>
    <dgm:pt modelId="{261CDCB9-DB49-744A-B4DE-0B6F1C0FD86D}" type="parTrans" cxnId="{5F82E5DA-9CDA-3A4B-92B7-02CC62B5B625}">
      <dgm:prSet/>
      <dgm:spPr>
        <a:solidFill>
          <a:schemeClr val="tx1">
            <a:lumMod val="75000"/>
            <a:lumOff val="25000"/>
          </a:schemeClr>
        </a:solidFill>
      </dgm:spPr>
      <dgm:t>
        <a:bodyPr/>
        <a:lstStyle/>
        <a:p>
          <a:endParaRPr lang="en-US"/>
        </a:p>
      </dgm:t>
    </dgm:pt>
    <dgm:pt modelId="{80D1D476-2741-BF4D-ABE3-9D7B3ABEF2FB}" type="sibTrans" cxnId="{5F82E5DA-9CDA-3A4B-92B7-02CC62B5B625}">
      <dgm:prSet/>
      <dgm:spPr/>
      <dgm:t>
        <a:bodyPr/>
        <a:lstStyle/>
        <a:p>
          <a:endParaRPr lang="en-US"/>
        </a:p>
      </dgm:t>
    </dgm:pt>
    <dgm:pt modelId="{44EAA61C-A39F-DA48-8443-9C549B2E0AAA}">
      <dgm:prSet custT="1"/>
      <dgm:spPr>
        <a:solidFill>
          <a:srgbClr val="FF6699"/>
        </a:solidFill>
      </dgm:spPr>
      <dgm:t>
        <a:bodyPr/>
        <a:lstStyle/>
        <a:p>
          <a:pPr rtl="0"/>
          <a:r>
            <a:rPr lang="tr-TR" sz="2700" dirty="0" smtClean="0"/>
            <a:t>Flört ve Romantik İlişkiler</a:t>
          </a:r>
          <a:endParaRPr lang="en-US" sz="2700" dirty="0"/>
        </a:p>
      </dgm:t>
    </dgm:pt>
    <dgm:pt modelId="{A0A93813-2692-F949-BF9C-B93CE443F912}" type="parTrans" cxnId="{D82F3CC0-B3C9-0D43-BB63-FF465A93F83D}">
      <dgm:prSet/>
      <dgm:spPr>
        <a:solidFill>
          <a:srgbClr val="FF6699"/>
        </a:solidFill>
      </dgm:spPr>
      <dgm:t>
        <a:bodyPr/>
        <a:lstStyle/>
        <a:p>
          <a:endParaRPr lang="en-US"/>
        </a:p>
      </dgm:t>
    </dgm:pt>
    <dgm:pt modelId="{98F0216D-85D2-E94E-ACBE-8C0D3F6368FC}" type="sibTrans" cxnId="{D82F3CC0-B3C9-0D43-BB63-FF465A93F83D}">
      <dgm:prSet/>
      <dgm:spPr/>
      <dgm:t>
        <a:bodyPr/>
        <a:lstStyle/>
        <a:p>
          <a:endParaRPr lang="en-US"/>
        </a:p>
      </dgm:t>
    </dgm:pt>
    <dgm:pt modelId="{60466589-AD40-AF4B-80F1-D7C027752EBB}">
      <dgm:prSet custT="1"/>
      <dgm:spPr>
        <a:solidFill>
          <a:srgbClr val="2CB22C"/>
        </a:solidFill>
      </dgm:spPr>
      <dgm:t>
        <a:bodyPr/>
        <a:lstStyle/>
        <a:p>
          <a:pPr rtl="0"/>
          <a:r>
            <a:rPr lang="tr-TR" sz="2700" dirty="0" smtClean="0"/>
            <a:t>Cinsiyet ve Kültür</a:t>
          </a:r>
          <a:endParaRPr lang="en-US" sz="2700" dirty="0"/>
        </a:p>
      </dgm:t>
    </dgm:pt>
    <dgm:pt modelId="{2CBFF6ED-1156-0141-BAE5-8E766008E9A7}" type="parTrans" cxnId="{4EB4B674-3160-FB4E-812D-1A591E48755B}">
      <dgm:prSet/>
      <dgm:spPr>
        <a:solidFill>
          <a:srgbClr val="2CB22C"/>
        </a:solidFill>
      </dgm:spPr>
      <dgm:t>
        <a:bodyPr/>
        <a:lstStyle/>
        <a:p>
          <a:endParaRPr lang="en-US"/>
        </a:p>
      </dgm:t>
    </dgm:pt>
    <dgm:pt modelId="{4513C774-9146-8F46-BE0C-840C4F310753}" type="sibTrans" cxnId="{4EB4B674-3160-FB4E-812D-1A591E48755B}">
      <dgm:prSet/>
      <dgm:spPr/>
      <dgm:t>
        <a:bodyPr/>
        <a:lstStyle/>
        <a:p>
          <a:endParaRPr lang="en-US"/>
        </a:p>
      </dgm:t>
    </dgm:pt>
    <dgm:pt modelId="{A6B27240-3CF9-CA40-8E48-D20943EA29F7}">
      <dgm:prSet custT="1"/>
      <dgm:spPr/>
      <dgm:t>
        <a:bodyPr/>
        <a:lstStyle/>
        <a:p>
          <a:pPr rtl="0"/>
          <a:r>
            <a:rPr lang="tr-TR" sz="2700" dirty="0" smtClean="0"/>
            <a:t>Beliren Yetişkinlerin Yaşam Tarzları</a:t>
          </a:r>
          <a:endParaRPr lang="en-US" sz="2700" dirty="0"/>
        </a:p>
      </dgm:t>
    </dgm:pt>
    <dgm:pt modelId="{FBDFCCA3-5A84-A642-B23F-CAA0D45D4E8F}" type="parTrans" cxnId="{91667013-E170-5A48-B4E4-6C749C720BD8}">
      <dgm:prSet/>
      <dgm:spPr/>
      <dgm:t>
        <a:bodyPr/>
        <a:lstStyle/>
        <a:p>
          <a:endParaRPr lang="en-US"/>
        </a:p>
      </dgm:t>
    </dgm:pt>
    <dgm:pt modelId="{11A8B015-01CB-5344-898C-C05D30B76736}" type="sibTrans" cxnId="{91667013-E170-5A48-B4E4-6C749C720BD8}">
      <dgm:prSet/>
      <dgm:spPr/>
      <dgm:t>
        <a:bodyPr/>
        <a:lstStyle/>
        <a:p>
          <a:endParaRPr lang="en-US"/>
        </a:p>
      </dgm:t>
    </dgm:pt>
    <dgm:pt modelId="{132F29D1-692C-6C4E-A83D-56C77068530C}" type="pres">
      <dgm:prSet presAssocID="{338585D3-5C10-974C-A846-A6F8352E0AEC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64A5624-020D-AC42-B577-21751CD83E72}" type="pres">
      <dgm:prSet presAssocID="{3E7E8EF6-5385-0841-9D2D-6FFC36F8FA92}" presName="centerShape" presStyleLbl="node0" presStyleIdx="0" presStyleCnt="1"/>
      <dgm:spPr/>
      <dgm:t>
        <a:bodyPr/>
        <a:lstStyle/>
        <a:p>
          <a:endParaRPr lang="en-US"/>
        </a:p>
      </dgm:t>
    </dgm:pt>
    <dgm:pt modelId="{82C635A0-7C4E-FC4F-BD1F-0792DC2797D7}" type="pres">
      <dgm:prSet presAssocID="{F79FC64E-B797-1A4D-83D2-32A893941818}" presName="parTrans" presStyleLbl="bgSibTrans2D1" presStyleIdx="0" presStyleCnt="5"/>
      <dgm:spPr/>
      <dgm:t>
        <a:bodyPr/>
        <a:lstStyle/>
        <a:p>
          <a:endParaRPr lang="en-US"/>
        </a:p>
      </dgm:t>
    </dgm:pt>
    <dgm:pt modelId="{108D4F4E-9F51-1F43-8D89-7FCF967759A4}" type="pres">
      <dgm:prSet presAssocID="{102753FD-61AA-3C47-A0CD-1152B47BF74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CB6765-448D-7D4D-84EB-6CCBE17C6C8C}" type="pres">
      <dgm:prSet presAssocID="{261CDCB9-DB49-744A-B4DE-0B6F1C0FD86D}" presName="parTrans" presStyleLbl="bgSibTrans2D1" presStyleIdx="1" presStyleCnt="5"/>
      <dgm:spPr/>
      <dgm:t>
        <a:bodyPr/>
        <a:lstStyle/>
        <a:p>
          <a:endParaRPr lang="en-US"/>
        </a:p>
      </dgm:t>
    </dgm:pt>
    <dgm:pt modelId="{F8BF0AFF-3140-4B44-9A38-B12C5F6C372A}" type="pres">
      <dgm:prSet presAssocID="{49DEAEF4-1AE0-6A43-A30D-3C3B14A0EDF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4FC2A7-9711-2048-87E0-9B7AB3FEAA5A}" type="pres">
      <dgm:prSet presAssocID="{A0A93813-2692-F949-BF9C-B93CE443F912}" presName="parTrans" presStyleLbl="bgSibTrans2D1" presStyleIdx="2" presStyleCnt="5"/>
      <dgm:spPr/>
      <dgm:t>
        <a:bodyPr/>
        <a:lstStyle/>
        <a:p>
          <a:endParaRPr lang="en-US"/>
        </a:p>
      </dgm:t>
    </dgm:pt>
    <dgm:pt modelId="{6DFE308C-810A-634E-98A9-690058C2AB16}" type="pres">
      <dgm:prSet presAssocID="{44EAA61C-A39F-DA48-8443-9C549B2E0AAA}" presName="node" presStyleLbl="node1" presStyleIdx="2" presStyleCnt="5" custScaleX="1337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194673-3BBF-1248-9985-EE910E9AFA9F}" type="pres">
      <dgm:prSet presAssocID="{2CBFF6ED-1156-0141-BAE5-8E766008E9A7}" presName="parTrans" presStyleLbl="bgSibTrans2D1" presStyleIdx="3" presStyleCnt="5"/>
      <dgm:spPr/>
      <dgm:t>
        <a:bodyPr/>
        <a:lstStyle/>
        <a:p>
          <a:endParaRPr lang="en-US"/>
        </a:p>
      </dgm:t>
    </dgm:pt>
    <dgm:pt modelId="{D64CDCBA-5630-9F41-BA9E-240A0A27368B}" type="pres">
      <dgm:prSet presAssocID="{60466589-AD40-AF4B-80F1-D7C027752EBB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030A36-21CD-1D47-9571-447190EFF1F7}" type="pres">
      <dgm:prSet presAssocID="{FBDFCCA3-5A84-A642-B23F-CAA0D45D4E8F}" presName="parTrans" presStyleLbl="bgSibTrans2D1" presStyleIdx="4" presStyleCnt="5"/>
      <dgm:spPr/>
      <dgm:t>
        <a:bodyPr/>
        <a:lstStyle/>
        <a:p>
          <a:endParaRPr lang="en-US"/>
        </a:p>
      </dgm:t>
    </dgm:pt>
    <dgm:pt modelId="{6ED2631B-625E-A04D-A36E-93F9E47E1237}" type="pres">
      <dgm:prSet presAssocID="{A6B27240-3CF9-CA40-8E48-D20943EA29F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43372DF-227D-4960-B272-F8915D4EB4B3}" type="presOf" srcId="{3E7E8EF6-5385-0841-9D2D-6FFC36F8FA92}" destId="{864A5624-020D-AC42-B577-21751CD83E72}" srcOrd="0" destOrd="0" presId="urn:microsoft.com/office/officeart/2005/8/layout/radial4"/>
    <dgm:cxn modelId="{33BC5055-8389-445F-ADBC-787D13F6895F}" type="presOf" srcId="{261CDCB9-DB49-744A-B4DE-0B6F1C0FD86D}" destId="{05CB6765-448D-7D4D-84EB-6CCBE17C6C8C}" srcOrd="0" destOrd="0" presId="urn:microsoft.com/office/officeart/2005/8/layout/radial4"/>
    <dgm:cxn modelId="{DA2B88B2-51B3-4D26-9038-AD7DCA715D2E}" type="presOf" srcId="{338585D3-5C10-974C-A846-A6F8352E0AEC}" destId="{132F29D1-692C-6C4E-A83D-56C77068530C}" srcOrd="0" destOrd="0" presId="urn:microsoft.com/office/officeart/2005/8/layout/radial4"/>
    <dgm:cxn modelId="{3E8C99AA-F4D6-4B62-BEA1-E87C273F95AD}" type="presOf" srcId="{49DEAEF4-1AE0-6A43-A30D-3C3B14A0EDF9}" destId="{F8BF0AFF-3140-4B44-9A38-B12C5F6C372A}" srcOrd="0" destOrd="0" presId="urn:microsoft.com/office/officeart/2005/8/layout/radial4"/>
    <dgm:cxn modelId="{CBC01A13-0FB8-4D94-9FCF-26A8C6F3CB90}" type="presOf" srcId="{60466589-AD40-AF4B-80F1-D7C027752EBB}" destId="{D64CDCBA-5630-9F41-BA9E-240A0A27368B}" srcOrd="0" destOrd="0" presId="urn:microsoft.com/office/officeart/2005/8/layout/radial4"/>
    <dgm:cxn modelId="{A7F19D91-221E-4FD9-8F53-B3125D0D2B11}" type="presOf" srcId="{F79FC64E-B797-1A4D-83D2-32A893941818}" destId="{82C635A0-7C4E-FC4F-BD1F-0792DC2797D7}" srcOrd="0" destOrd="0" presId="urn:microsoft.com/office/officeart/2005/8/layout/radial4"/>
    <dgm:cxn modelId="{4EB4B674-3160-FB4E-812D-1A591E48755B}" srcId="{3E7E8EF6-5385-0841-9D2D-6FFC36F8FA92}" destId="{60466589-AD40-AF4B-80F1-D7C027752EBB}" srcOrd="3" destOrd="0" parTransId="{2CBFF6ED-1156-0141-BAE5-8E766008E9A7}" sibTransId="{4513C774-9146-8F46-BE0C-840C4F310753}"/>
    <dgm:cxn modelId="{21DB583B-B194-4731-B10B-F97BCB42F9A2}" type="presOf" srcId="{A6B27240-3CF9-CA40-8E48-D20943EA29F7}" destId="{6ED2631B-625E-A04D-A36E-93F9E47E1237}" srcOrd="0" destOrd="0" presId="urn:microsoft.com/office/officeart/2005/8/layout/radial4"/>
    <dgm:cxn modelId="{3954F87C-866D-4287-843E-220908B07969}" type="presOf" srcId="{FBDFCCA3-5A84-A642-B23F-CAA0D45D4E8F}" destId="{C0030A36-21CD-1D47-9571-447190EFF1F7}" srcOrd="0" destOrd="0" presId="urn:microsoft.com/office/officeart/2005/8/layout/radial4"/>
    <dgm:cxn modelId="{91667013-E170-5A48-B4E4-6C749C720BD8}" srcId="{3E7E8EF6-5385-0841-9D2D-6FFC36F8FA92}" destId="{A6B27240-3CF9-CA40-8E48-D20943EA29F7}" srcOrd="4" destOrd="0" parTransId="{FBDFCCA3-5A84-A642-B23F-CAA0D45D4E8F}" sibTransId="{11A8B015-01CB-5344-898C-C05D30B76736}"/>
    <dgm:cxn modelId="{8AA75D5F-87D7-4D34-BC01-44B369C433C5}" type="presOf" srcId="{44EAA61C-A39F-DA48-8443-9C549B2E0AAA}" destId="{6DFE308C-810A-634E-98A9-690058C2AB16}" srcOrd="0" destOrd="0" presId="urn:microsoft.com/office/officeart/2005/8/layout/radial4"/>
    <dgm:cxn modelId="{2CB67E27-44F9-40C9-848C-646D6480DFD3}" type="presOf" srcId="{2CBFF6ED-1156-0141-BAE5-8E766008E9A7}" destId="{FD194673-3BBF-1248-9985-EE910E9AFA9F}" srcOrd="0" destOrd="0" presId="urn:microsoft.com/office/officeart/2005/8/layout/radial4"/>
    <dgm:cxn modelId="{5F82E5DA-9CDA-3A4B-92B7-02CC62B5B625}" srcId="{3E7E8EF6-5385-0841-9D2D-6FFC36F8FA92}" destId="{49DEAEF4-1AE0-6A43-A30D-3C3B14A0EDF9}" srcOrd="1" destOrd="0" parTransId="{261CDCB9-DB49-744A-B4DE-0B6F1C0FD86D}" sibTransId="{80D1D476-2741-BF4D-ABE3-9D7B3ABEF2FB}"/>
    <dgm:cxn modelId="{D82F3CC0-B3C9-0D43-BB63-FF465A93F83D}" srcId="{3E7E8EF6-5385-0841-9D2D-6FFC36F8FA92}" destId="{44EAA61C-A39F-DA48-8443-9C549B2E0AAA}" srcOrd="2" destOrd="0" parTransId="{A0A93813-2692-F949-BF9C-B93CE443F912}" sibTransId="{98F0216D-85D2-E94E-ACBE-8C0D3F6368FC}"/>
    <dgm:cxn modelId="{11078214-D1AC-4B46-BA6E-597C017C9FB1}" srcId="{3E7E8EF6-5385-0841-9D2D-6FFC36F8FA92}" destId="{102753FD-61AA-3C47-A0CD-1152B47BF746}" srcOrd="0" destOrd="0" parTransId="{F79FC64E-B797-1A4D-83D2-32A893941818}" sibTransId="{6D6DD806-E2AA-FC49-88D1-FAA2CAD39F44}"/>
    <dgm:cxn modelId="{136CF77C-5689-471A-B6F9-9EA2073A3092}" type="presOf" srcId="{A0A93813-2692-F949-BF9C-B93CE443F912}" destId="{934FC2A7-9711-2048-87E0-9B7AB3FEAA5A}" srcOrd="0" destOrd="0" presId="urn:microsoft.com/office/officeart/2005/8/layout/radial4"/>
    <dgm:cxn modelId="{B7927377-57CC-4ACA-B603-65C69E848C89}" type="presOf" srcId="{102753FD-61AA-3C47-A0CD-1152B47BF746}" destId="{108D4F4E-9F51-1F43-8D89-7FCF967759A4}" srcOrd="0" destOrd="0" presId="urn:microsoft.com/office/officeart/2005/8/layout/radial4"/>
    <dgm:cxn modelId="{4619390D-0933-4C41-BCBC-E15BAEF92A72}" srcId="{338585D3-5C10-974C-A846-A6F8352E0AEC}" destId="{3E7E8EF6-5385-0841-9D2D-6FFC36F8FA92}" srcOrd="0" destOrd="0" parTransId="{C1742568-3E85-0644-8760-5C53A09BAF2A}" sibTransId="{FA96A3A2-9A96-4E47-B1DE-E673369AE107}"/>
    <dgm:cxn modelId="{9DE5C30F-D8B1-4C1C-8648-41F901F1424D}" type="presParOf" srcId="{132F29D1-692C-6C4E-A83D-56C77068530C}" destId="{864A5624-020D-AC42-B577-21751CD83E72}" srcOrd="0" destOrd="0" presId="urn:microsoft.com/office/officeart/2005/8/layout/radial4"/>
    <dgm:cxn modelId="{64A00491-D328-4D3B-9E9D-608CA0E1EBC3}" type="presParOf" srcId="{132F29D1-692C-6C4E-A83D-56C77068530C}" destId="{82C635A0-7C4E-FC4F-BD1F-0792DC2797D7}" srcOrd="1" destOrd="0" presId="urn:microsoft.com/office/officeart/2005/8/layout/radial4"/>
    <dgm:cxn modelId="{5117BB57-2D9F-4F91-9CD9-B8ED6D072493}" type="presParOf" srcId="{132F29D1-692C-6C4E-A83D-56C77068530C}" destId="{108D4F4E-9F51-1F43-8D89-7FCF967759A4}" srcOrd="2" destOrd="0" presId="urn:microsoft.com/office/officeart/2005/8/layout/radial4"/>
    <dgm:cxn modelId="{BE83DF31-87B1-4263-9DD6-31C5ECF21297}" type="presParOf" srcId="{132F29D1-692C-6C4E-A83D-56C77068530C}" destId="{05CB6765-448D-7D4D-84EB-6CCBE17C6C8C}" srcOrd="3" destOrd="0" presId="urn:microsoft.com/office/officeart/2005/8/layout/radial4"/>
    <dgm:cxn modelId="{4D1815E6-CCBB-4CE7-9DFD-EFA5E632A8E9}" type="presParOf" srcId="{132F29D1-692C-6C4E-A83D-56C77068530C}" destId="{F8BF0AFF-3140-4B44-9A38-B12C5F6C372A}" srcOrd="4" destOrd="0" presId="urn:microsoft.com/office/officeart/2005/8/layout/radial4"/>
    <dgm:cxn modelId="{C4367797-62A1-402B-8478-E4C159A05818}" type="presParOf" srcId="{132F29D1-692C-6C4E-A83D-56C77068530C}" destId="{934FC2A7-9711-2048-87E0-9B7AB3FEAA5A}" srcOrd="5" destOrd="0" presId="urn:microsoft.com/office/officeart/2005/8/layout/radial4"/>
    <dgm:cxn modelId="{85899D6D-C7F9-419F-B45D-DB094EEF75BF}" type="presParOf" srcId="{132F29D1-692C-6C4E-A83D-56C77068530C}" destId="{6DFE308C-810A-634E-98A9-690058C2AB16}" srcOrd="6" destOrd="0" presId="urn:microsoft.com/office/officeart/2005/8/layout/radial4"/>
    <dgm:cxn modelId="{D7960398-2430-4C45-8FCD-2403B6871875}" type="presParOf" srcId="{132F29D1-692C-6C4E-A83D-56C77068530C}" destId="{FD194673-3BBF-1248-9985-EE910E9AFA9F}" srcOrd="7" destOrd="0" presId="urn:microsoft.com/office/officeart/2005/8/layout/radial4"/>
    <dgm:cxn modelId="{4B389730-6680-4AA0-9FF9-DE1F0A5B079E}" type="presParOf" srcId="{132F29D1-692C-6C4E-A83D-56C77068530C}" destId="{D64CDCBA-5630-9F41-BA9E-240A0A27368B}" srcOrd="8" destOrd="0" presId="urn:microsoft.com/office/officeart/2005/8/layout/radial4"/>
    <dgm:cxn modelId="{12A5CC06-F239-488A-A879-754313EAE2BA}" type="presParOf" srcId="{132F29D1-692C-6C4E-A83D-56C77068530C}" destId="{C0030A36-21CD-1D47-9571-447190EFF1F7}" srcOrd="9" destOrd="0" presId="urn:microsoft.com/office/officeart/2005/8/layout/radial4"/>
    <dgm:cxn modelId="{7BFEA868-1D03-411B-B2C0-7275C2B0E7DA}" type="presParOf" srcId="{132F29D1-692C-6C4E-A83D-56C77068530C}" destId="{6ED2631B-625E-A04D-A36E-93F9E47E1237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4A5624-020D-AC42-B577-21751CD83E72}">
      <dsp:nvSpPr>
        <dsp:cNvPr id="0" name=""/>
        <dsp:cNvSpPr/>
      </dsp:nvSpPr>
      <dsp:spPr>
        <a:xfrm>
          <a:off x="3128415" y="3365180"/>
          <a:ext cx="2168104" cy="2168104"/>
        </a:xfrm>
        <a:prstGeom prst="ellipse">
          <a:avLst/>
        </a:prstGeom>
        <a:solidFill>
          <a:srgbClr val="73737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500" b="1" kern="1200" dirty="0" smtClean="0"/>
            <a:t>BÖLÜM BAŞLIKLARI</a:t>
          </a:r>
          <a:endParaRPr lang="en-US" sz="2500" b="1" kern="1200" dirty="0"/>
        </a:p>
      </dsp:txBody>
      <dsp:txXfrm>
        <a:off x="3445926" y="3682691"/>
        <a:ext cx="1533082" cy="1533082"/>
      </dsp:txXfrm>
    </dsp:sp>
    <dsp:sp modelId="{82C635A0-7C4E-FC4F-BD1F-0792DC2797D7}">
      <dsp:nvSpPr>
        <dsp:cNvPr id="0" name=""/>
        <dsp:cNvSpPr/>
      </dsp:nvSpPr>
      <dsp:spPr>
        <a:xfrm rot="10800000">
          <a:off x="1030494" y="4140277"/>
          <a:ext cx="1982535" cy="617909"/>
        </a:xfrm>
        <a:prstGeom prst="leftArrow">
          <a:avLst>
            <a:gd name="adj1" fmla="val 60000"/>
            <a:gd name="adj2" fmla="val 50000"/>
          </a:avLst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08D4F4E-9F51-1F43-8D89-7FCF967759A4}">
      <dsp:nvSpPr>
        <dsp:cNvPr id="0" name=""/>
        <dsp:cNvSpPr/>
      </dsp:nvSpPr>
      <dsp:spPr>
        <a:xfrm>
          <a:off x="644" y="3625352"/>
          <a:ext cx="2059699" cy="1647759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35" tIns="51435" rIns="51435" bIns="51435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700" kern="1200" dirty="0" smtClean="0"/>
            <a:t>Akran İlişkileri ve Arkadaşlığın İncelenmesi</a:t>
          </a:r>
          <a:endParaRPr lang="en-US" sz="2700" kern="1200" dirty="0"/>
        </a:p>
      </dsp:txBody>
      <dsp:txXfrm>
        <a:off x="48905" y="3673613"/>
        <a:ext cx="1963177" cy="1551237"/>
      </dsp:txXfrm>
    </dsp:sp>
    <dsp:sp modelId="{05CB6765-448D-7D4D-84EB-6CCBE17C6C8C}">
      <dsp:nvSpPr>
        <dsp:cNvPr id="0" name=""/>
        <dsp:cNvSpPr/>
      </dsp:nvSpPr>
      <dsp:spPr>
        <a:xfrm rot="13500000">
          <a:off x="1672137" y="2591214"/>
          <a:ext cx="1982535" cy="617909"/>
        </a:xfrm>
        <a:prstGeom prst="leftArrow">
          <a:avLst>
            <a:gd name="adj1" fmla="val 60000"/>
            <a:gd name="adj2" fmla="val 50000"/>
          </a:avLst>
        </a:prstGeom>
        <a:solidFill>
          <a:schemeClr val="tx1">
            <a:lumMod val="75000"/>
            <a:lumOff val="2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8BF0AFF-3140-4B44-9A38-B12C5F6C372A}">
      <dsp:nvSpPr>
        <dsp:cNvPr id="0" name=""/>
        <dsp:cNvSpPr/>
      </dsp:nvSpPr>
      <dsp:spPr>
        <a:xfrm>
          <a:off x="932623" y="1375357"/>
          <a:ext cx="2059699" cy="1647759"/>
        </a:xfrm>
        <a:prstGeom prst="roundRect">
          <a:avLst>
            <a:gd name="adj" fmla="val 10000"/>
          </a:avLst>
        </a:prstGeom>
        <a:solidFill>
          <a:schemeClr val="tx1">
            <a:lumMod val="75000"/>
            <a:lumOff val="2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35" tIns="51435" rIns="51435" bIns="51435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700" kern="1200" dirty="0" smtClean="0"/>
            <a:t>Ergen Grupları</a:t>
          </a:r>
          <a:endParaRPr lang="en-US" sz="2700" kern="1200" dirty="0"/>
        </a:p>
      </dsp:txBody>
      <dsp:txXfrm>
        <a:off x="980884" y="1423618"/>
        <a:ext cx="1963177" cy="1551237"/>
      </dsp:txXfrm>
    </dsp:sp>
    <dsp:sp modelId="{934FC2A7-9711-2048-87E0-9B7AB3FEAA5A}">
      <dsp:nvSpPr>
        <dsp:cNvPr id="0" name=""/>
        <dsp:cNvSpPr/>
      </dsp:nvSpPr>
      <dsp:spPr>
        <a:xfrm rot="16200000">
          <a:off x="3221200" y="1949571"/>
          <a:ext cx="1982535" cy="617909"/>
        </a:xfrm>
        <a:prstGeom prst="leftArrow">
          <a:avLst>
            <a:gd name="adj1" fmla="val 60000"/>
            <a:gd name="adj2" fmla="val 50000"/>
          </a:avLst>
        </a:prstGeom>
        <a:solidFill>
          <a:srgbClr val="FF669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DFE308C-810A-634E-98A9-690058C2AB16}">
      <dsp:nvSpPr>
        <dsp:cNvPr id="0" name=""/>
        <dsp:cNvSpPr/>
      </dsp:nvSpPr>
      <dsp:spPr>
        <a:xfrm>
          <a:off x="2835023" y="443379"/>
          <a:ext cx="2754889" cy="1647759"/>
        </a:xfrm>
        <a:prstGeom prst="roundRect">
          <a:avLst>
            <a:gd name="adj" fmla="val 10000"/>
          </a:avLst>
        </a:prstGeom>
        <a:solidFill>
          <a:srgbClr val="FF669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35" tIns="51435" rIns="51435" bIns="51435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700" kern="1200" dirty="0" smtClean="0"/>
            <a:t>Flört ve Romantik İlişkiler</a:t>
          </a:r>
          <a:endParaRPr lang="en-US" sz="2700" kern="1200" dirty="0"/>
        </a:p>
      </dsp:txBody>
      <dsp:txXfrm>
        <a:off x="2883284" y="491640"/>
        <a:ext cx="2658367" cy="1551237"/>
      </dsp:txXfrm>
    </dsp:sp>
    <dsp:sp modelId="{FD194673-3BBF-1248-9985-EE910E9AFA9F}">
      <dsp:nvSpPr>
        <dsp:cNvPr id="0" name=""/>
        <dsp:cNvSpPr/>
      </dsp:nvSpPr>
      <dsp:spPr>
        <a:xfrm rot="18900000">
          <a:off x="4770263" y="2591214"/>
          <a:ext cx="1982535" cy="617909"/>
        </a:xfrm>
        <a:prstGeom prst="leftArrow">
          <a:avLst>
            <a:gd name="adj1" fmla="val 60000"/>
            <a:gd name="adj2" fmla="val 50000"/>
          </a:avLst>
        </a:prstGeom>
        <a:solidFill>
          <a:srgbClr val="2CB22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4CDCBA-5630-9F41-BA9E-240A0A27368B}">
      <dsp:nvSpPr>
        <dsp:cNvPr id="0" name=""/>
        <dsp:cNvSpPr/>
      </dsp:nvSpPr>
      <dsp:spPr>
        <a:xfrm>
          <a:off x="5432613" y="1375357"/>
          <a:ext cx="2059699" cy="1647759"/>
        </a:xfrm>
        <a:prstGeom prst="roundRect">
          <a:avLst>
            <a:gd name="adj" fmla="val 10000"/>
          </a:avLst>
        </a:prstGeom>
        <a:solidFill>
          <a:srgbClr val="2CB22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35" tIns="51435" rIns="51435" bIns="51435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700" kern="1200" dirty="0" smtClean="0"/>
            <a:t>Cinsiyet ve Kültür</a:t>
          </a:r>
          <a:endParaRPr lang="en-US" sz="2700" kern="1200" dirty="0"/>
        </a:p>
      </dsp:txBody>
      <dsp:txXfrm>
        <a:off x="5480874" y="1423618"/>
        <a:ext cx="1963177" cy="1551237"/>
      </dsp:txXfrm>
    </dsp:sp>
    <dsp:sp modelId="{C0030A36-21CD-1D47-9571-447190EFF1F7}">
      <dsp:nvSpPr>
        <dsp:cNvPr id="0" name=""/>
        <dsp:cNvSpPr/>
      </dsp:nvSpPr>
      <dsp:spPr>
        <a:xfrm>
          <a:off x="5411905" y="4140277"/>
          <a:ext cx="1982535" cy="617909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D2631B-625E-A04D-A36E-93F9E47E1237}">
      <dsp:nvSpPr>
        <dsp:cNvPr id="0" name=""/>
        <dsp:cNvSpPr/>
      </dsp:nvSpPr>
      <dsp:spPr>
        <a:xfrm>
          <a:off x="6364591" y="3625352"/>
          <a:ext cx="2059699" cy="164775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35" tIns="51435" rIns="51435" bIns="51435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700" kern="1200" dirty="0" smtClean="0"/>
            <a:t>Beliren Yetişkinlerin Yaşam Tarzları</a:t>
          </a:r>
          <a:endParaRPr lang="en-US" sz="2700" kern="1200" dirty="0"/>
        </a:p>
      </dsp:txBody>
      <dsp:txXfrm>
        <a:off x="6412852" y="3673613"/>
        <a:ext cx="1963177" cy="15512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6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t>17.10.2015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922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Düz Bağlayıcı 4"/>
          <p:cNvCxnSpPr/>
          <p:nvPr/>
        </p:nvCxnSpPr>
        <p:spPr>
          <a:xfrm>
            <a:off x="1043608" y="3429000"/>
            <a:ext cx="561662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Dikdörtgen 5"/>
          <p:cNvSpPr/>
          <p:nvPr/>
        </p:nvSpPr>
        <p:spPr>
          <a:xfrm>
            <a:off x="971600" y="2132856"/>
            <a:ext cx="411882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8000" dirty="0" smtClean="0">
                <a:solidFill>
                  <a:schemeClr val="accent2">
                    <a:lumMod val="75000"/>
                  </a:schemeClr>
                </a:solidFill>
              </a:rPr>
              <a:t>BÖLÜM </a:t>
            </a:r>
            <a:r>
              <a:rPr lang="tr-TR" sz="8000" dirty="0" smtClean="0">
                <a:solidFill>
                  <a:schemeClr val="accent2">
                    <a:lumMod val="75000"/>
                  </a:schemeClr>
                </a:solidFill>
              </a:rPr>
              <a:t>9</a:t>
            </a:r>
            <a:endParaRPr lang="tr-TR" sz="8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Dikdörtgen 7"/>
          <p:cNvSpPr/>
          <p:nvPr/>
        </p:nvSpPr>
        <p:spPr>
          <a:xfrm>
            <a:off x="1415023" y="3462808"/>
            <a:ext cx="646934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5000" b="1" dirty="0"/>
              <a:t>AKRANLAR, </a:t>
            </a:r>
            <a:r>
              <a:rPr lang="tr-TR" sz="5000" b="1" dirty="0" smtClean="0"/>
              <a:t>  ROMANTİK</a:t>
            </a:r>
            <a:r>
              <a:rPr lang="tr-TR" sz="5000" b="1" dirty="0"/>
              <a:t> </a:t>
            </a:r>
            <a:r>
              <a:rPr lang="tr-TR" sz="5000" b="1" dirty="0" smtClean="0"/>
              <a:t>İLİŞKİLER ve YAŞAM </a:t>
            </a:r>
            <a:r>
              <a:rPr lang="tr-TR" sz="5000" b="1" dirty="0"/>
              <a:t>TARZLARI</a:t>
            </a:r>
            <a:endParaRPr lang="tr-TR" sz="5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2727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2774638"/>
              </p:ext>
            </p:extLst>
          </p:nvPr>
        </p:nvGraphicFramePr>
        <p:xfrm>
          <a:off x="611560" y="404664"/>
          <a:ext cx="8424936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20298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4A5624-020D-AC42-B577-21751CD83E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864A5624-020D-AC42-B577-21751CD83E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C635A0-7C4E-FC4F-BD1F-0792DC2797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4">
                                            <p:graphicEl>
                                              <a:dgm id="{82C635A0-7C4E-FC4F-BD1F-0792DC2797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8D4F4E-9F51-1F43-8D89-7FCF967759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1000"/>
                                        <p:tgtEl>
                                          <p:spTgt spid="4">
                                            <p:graphicEl>
                                              <a:dgm id="{108D4F4E-9F51-1F43-8D89-7FCF967759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5CB6765-448D-7D4D-84EB-6CCBE17C6C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1000"/>
                                        <p:tgtEl>
                                          <p:spTgt spid="4">
                                            <p:graphicEl>
                                              <a:dgm id="{05CB6765-448D-7D4D-84EB-6CCBE17C6C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BF0AFF-3140-4B44-9A38-B12C5F6C37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1000"/>
                                        <p:tgtEl>
                                          <p:spTgt spid="4">
                                            <p:graphicEl>
                                              <a:dgm id="{F8BF0AFF-3140-4B44-9A38-B12C5F6C37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34FC2A7-9711-2048-87E0-9B7AB3FEAA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1000"/>
                                        <p:tgtEl>
                                          <p:spTgt spid="4">
                                            <p:graphicEl>
                                              <a:dgm id="{934FC2A7-9711-2048-87E0-9B7AB3FEAA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DFE308C-810A-634E-98A9-690058C2AB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1000"/>
                                        <p:tgtEl>
                                          <p:spTgt spid="4">
                                            <p:graphicEl>
                                              <a:dgm id="{6DFE308C-810A-634E-98A9-690058C2AB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D194673-3BBF-1248-9985-EE910E9AFA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1000"/>
                                        <p:tgtEl>
                                          <p:spTgt spid="4">
                                            <p:graphicEl>
                                              <a:dgm id="{FD194673-3BBF-1248-9985-EE910E9AFA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64CDCBA-5630-9F41-BA9E-240A0A2736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1000"/>
                                        <p:tgtEl>
                                          <p:spTgt spid="4">
                                            <p:graphicEl>
                                              <a:dgm id="{D64CDCBA-5630-9F41-BA9E-240A0A2736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0030A36-21CD-1D47-9571-447190EFF1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1000"/>
                                        <p:tgtEl>
                                          <p:spTgt spid="4">
                                            <p:graphicEl>
                                              <a:dgm id="{C0030A36-21CD-1D47-9571-447190EFF1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D2631B-625E-A04D-A36E-93F9E47E12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1000"/>
                                        <p:tgtEl>
                                          <p:spTgt spid="4">
                                            <p:graphicEl>
                                              <a:dgm id="{6ED2631B-625E-A04D-A36E-93F9E47E12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>
                <a:solidFill>
                  <a:schemeClr val="accent2">
                    <a:lumMod val="75000"/>
                  </a:schemeClr>
                </a:solidFill>
              </a:rPr>
              <a:t>Akran İlişkileri ve </a:t>
            </a:r>
            <a:r>
              <a:rPr lang="tr-TR" sz="3500" b="1" dirty="0" smtClean="0">
                <a:solidFill>
                  <a:schemeClr val="accent2">
                    <a:lumMod val="75000"/>
                  </a:schemeClr>
                </a:solidFill>
              </a:rPr>
              <a:t>Arkadaşlığın İncelenmesi</a:t>
            </a:r>
            <a:endParaRPr lang="tr-TR" sz="35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5182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Akran İlişkileri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42088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err="1" smtClean="0"/>
              <a:t>Sosyometrik</a:t>
            </a:r>
            <a:r>
              <a:rPr lang="tr-TR" sz="3500" b="1" dirty="0" smtClean="0"/>
              <a:t> Statü: </a:t>
            </a:r>
          </a:p>
          <a:p>
            <a:pPr algn="ctr"/>
            <a:r>
              <a:rPr lang="tr-TR" sz="3500" dirty="0" smtClean="0"/>
              <a:t>Akran </a:t>
            </a:r>
            <a:r>
              <a:rPr lang="tr-TR" sz="3500" dirty="0"/>
              <a:t>grupları tarafından </a:t>
            </a:r>
            <a:r>
              <a:rPr lang="tr-TR" sz="3500" dirty="0" smtClean="0"/>
              <a:t>sevilip sevilmediğini </a:t>
            </a:r>
            <a:r>
              <a:rPr lang="tr-TR" sz="3500" dirty="0"/>
              <a:t>gösterir .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467544" y="4316030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Popular Çocuklar: </a:t>
            </a:r>
          </a:p>
          <a:p>
            <a:pPr algn="ctr"/>
            <a:r>
              <a:rPr lang="tr-TR" sz="3500" dirty="0" smtClean="0"/>
              <a:t>Akranları </a:t>
            </a:r>
            <a:r>
              <a:rPr lang="tr-TR" sz="3500" dirty="0"/>
              <a:t>tarafından </a:t>
            </a:r>
            <a:r>
              <a:rPr lang="tr-TR" sz="3500" dirty="0" smtClean="0"/>
              <a:t>çoğunlukla en </a:t>
            </a:r>
            <a:r>
              <a:rPr lang="tr-TR" sz="3500" dirty="0"/>
              <a:t>iyi arkadaş olarak seçilen ve nadiren </a:t>
            </a:r>
            <a:r>
              <a:rPr lang="tr-TR" sz="3500" dirty="0" smtClean="0"/>
              <a:t>sevilmeyen olarak </a:t>
            </a:r>
            <a:r>
              <a:rPr lang="tr-TR" sz="3500" dirty="0"/>
              <a:t>seçilen </a:t>
            </a:r>
            <a:r>
              <a:rPr lang="tr-TR" sz="3500" dirty="0" smtClean="0"/>
              <a:t>çocuklardır.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6054666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>
                <a:solidFill>
                  <a:schemeClr val="accent2">
                    <a:lumMod val="75000"/>
                  </a:schemeClr>
                </a:solidFill>
              </a:rPr>
              <a:t>Akran İlişkileri ve </a:t>
            </a:r>
            <a:r>
              <a:rPr lang="tr-TR" sz="3500" b="1" dirty="0" smtClean="0">
                <a:solidFill>
                  <a:schemeClr val="accent2">
                    <a:lumMod val="75000"/>
                  </a:schemeClr>
                </a:solidFill>
              </a:rPr>
              <a:t>Arkadaşlığın İncelenmesi</a:t>
            </a:r>
            <a:endParaRPr lang="tr-TR" sz="35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5182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Akran İlişkileri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348880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Ortalama Çocuklar: </a:t>
            </a:r>
          </a:p>
          <a:p>
            <a:pPr algn="ctr"/>
            <a:r>
              <a:rPr lang="tr-TR" sz="3500" dirty="0" smtClean="0"/>
              <a:t>Akranları </a:t>
            </a:r>
            <a:r>
              <a:rPr lang="tr-TR" sz="3500" dirty="0"/>
              <a:t>tarafından </a:t>
            </a:r>
            <a:r>
              <a:rPr lang="tr-TR" sz="3500" dirty="0" smtClean="0"/>
              <a:t>ortalama </a:t>
            </a:r>
            <a:r>
              <a:rPr lang="nl-NL" sz="3500" dirty="0" smtClean="0"/>
              <a:t>düzeyde </a:t>
            </a:r>
            <a:r>
              <a:rPr lang="nl-NL" sz="3500" dirty="0"/>
              <a:t>hem olumlu hem de olumsuz oy </a:t>
            </a:r>
            <a:r>
              <a:rPr lang="nl-NL" sz="3500" dirty="0" smtClean="0"/>
              <a:t>alan</a:t>
            </a:r>
            <a:r>
              <a:rPr lang="tr-TR" sz="3500" dirty="0" smtClean="0"/>
              <a:t> çocuklardır</a:t>
            </a:r>
            <a:r>
              <a:rPr lang="tr-TR" sz="3500" dirty="0"/>
              <a:t>.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467544" y="4278575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Reddedilen Çocuklar:</a:t>
            </a:r>
          </a:p>
          <a:p>
            <a:pPr algn="ctr"/>
            <a:r>
              <a:rPr lang="tr-TR" sz="3500" dirty="0" smtClean="0"/>
              <a:t>Nadiren </a:t>
            </a:r>
            <a:r>
              <a:rPr lang="tr-TR" sz="3500" dirty="0"/>
              <a:t>birilerinin en </a:t>
            </a:r>
            <a:r>
              <a:rPr lang="tr-TR" sz="3500" dirty="0" smtClean="0"/>
              <a:t>iyi </a:t>
            </a:r>
            <a:r>
              <a:rPr lang="nn-NO" sz="3500" dirty="0" smtClean="0"/>
              <a:t>arkadaşı </a:t>
            </a:r>
            <a:r>
              <a:rPr lang="tr-TR" sz="3500" dirty="0" smtClean="0"/>
              <a:t>               </a:t>
            </a:r>
            <a:r>
              <a:rPr lang="nn-NO" sz="3500" dirty="0" smtClean="0"/>
              <a:t>olarak </a:t>
            </a:r>
            <a:r>
              <a:rPr lang="nn-NO" sz="3500" dirty="0"/>
              <a:t>nitelendirilen ve akranları tarafından</a:t>
            </a:r>
          </a:p>
          <a:p>
            <a:pPr algn="ctr"/>
            <a:r>
              <a:rPr lang="tr-TR" sz="3500" dirty="0"/>
              <a:t>hoşlanılmayan çocuklardır.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608486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>
                <a:solidFill>
                  <a:schemeClr val="accent2">
                    <a:lumMod val="75000"/>
                  </a:schemeClr>
                </a:solidFill>
              </a:rPr>
              <a:t>Akran İlişkileri ve </a:t>
            </a:r>
            <a:r>
              <a:rPr lang="tr-TR" sz="3500" b="1" dirty="0" smtClean="0">
                <a:solidFill>
                  <a:schemeClr val="accent2">
                    <a:lumMod val="75000"/>
                  </a:schemeClr>
                </a:solidFill>
              </a:rPr>
              <a:t>Arkadaşlığın İncelenmesi</a:t>
            </a:r>
            <a:endParaRPr lang="tr-TR" sz="35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5182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Akran İlişkileri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029758"/>
            <a:ext cx="8568952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300" b="1" dirty="0" smtClean="0"/>
              <a:t>İhmal Edilmiş Çocuklar: </a:t>
            </a:r>
          </a:p>
          <a:p>
            <a:pPr algn="ctr"/>
            <a:r>
              <a:rPr lang="tr-TR" sz="3300" dirty="0" smtClean="0"/>
              <a:t>Nadiren </a:t>
            </a:r>
            <a:r>
              <a:rPr lang="tr-TR" sz="3300" dirty="0"/>
              <a:t>en iyi </a:t>
            </a:r>
            <a:r>
              <a:rPr lang="tr-TR" sz="3300" dirty="0" smtClean="0"/>
              <a:t>arkadaş olarak </a:t>
            </a:r>
            <a:r>
              <a:rPr lang="tr-TR" sz="3300" dirty="0"/>
              <a:t>gösterilen, </a:t>
            </a:r>
            <a:r>
              <a:rPr lang="tr-TR" sz="3300" dirty="0" smtClean="0"/>
              <a:t>        fakat </a:t>
            </a:r>
            <a:r>
              <a:rPr lang="tr-TR" sz="3300" dirty="0"/>
              <a:t>aynı zamanda </a:t>
            </a:r>
            <a:r>
              <a:rPr lang="tr-TR" sz="3300" dirty="0" smtClean="0"/>
              <a:t>akranları tarafından   sevilmeyenler </a:t>
            </a:r>
            <a:r>
              <a:rPr lang="tr-TR" sz="3300" dirty="0"/>
              <a:t>arasında yer </a:t>
            </a:r>
            <a:r>
              <a:rPr lang="tr-TR" sz="3300" dirty="0" smtClean="0"/>
              <a:t>almayan olarak da değerlendirilmeyen </a:t>
            </a:r>
            <a:r>
              <a:rPr lang="tr-TR" sz="3300" dirty="0"/>
              <a:t>çocuklardır.</a:t>
            </a:r>
            <a:endParaRPr lang="tr-TR" sz="3300" dirty="0"/>
          </a:p>
        </p:txBody>
      </p:sp>
    </p:spTree>
    <p:extLst>
      <p:ext uri="{BB962C8B-B14F-4D97-AF65-F5344CB8AC3E}">
        <p14:creationId xmlns:p14="http://schemas.microsoft.com/office/powerpoint/2010/main" val="3205866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>
                <a:solidFill>
                  <a:schemeClr val="accent2">
                    <a:lumMod val="75000"/>
                  </a:schemeClr>
                </a:solidFill>
              </a:rPr>
              <a:t>Akran İlişkileri ve </a:t>
            </a:r>
            <a:r>
              <a:rPr lang="tr-TR" sz="3500" b="1" dirty="0" smtClean="0">
                <a:solidFill>
                  <a:schemeClr val="accent2">
                    <a:lumMod val="75000"/>
                  </a:schemeClr>
                </a:solidFill>
              </a:rPr>
              <a:t>Arkadaşlığın İncelenmesi</a:t>
            </a:r>
            <a:endParaRPr lang="tr-TR" sz="35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25182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Akran İlişkileri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982431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Karma Stratejiler: </a:t>
            </a:r>
          </a:p>
          <a:p>
            <a:pPr algn="ctr"/>
            <a:r>
              <a:rPr lang="tr-TR" sz="3500" dirty="0" smtClean="0"/>
              <a:t>Sosyal </a:t>
            </a:r>
            <a:r>
              <a:rPr lang="tr-TR" sz="3500" dirty="0"/>
              <a:t>becerileri </a:t>
            </a:r>
            <a:r>
              <a:rPr lang="tr-TR" sz="3500" dirty="0" smtClean="0"/>
              <a:t>güçlendirmek için </a:t>
            </a:r>
            <a:r>
              <a:rPr lang="tr-TR" sz="3500" dirty="0"/>
              <a:t>tek bir yaklaşım yerine tekniklerin </a:t>
            </a:r>
            <a:r>
              <a:rPr lang="tr-TR" sz="3500" dirty="0" smtClean="0"/>
              <a:t>bir kombinasyonun </a:t>
            </a:r>
            <a:r>
              <a:rPr lang="tr-TR" sz="3500" dirty="0"/>
              <a:t>kullanılmasıdır, koçluk olarak </a:t>
            </a:r>
            <a:r>
              <a:rPr lang="tr-TR" sz="3500" dirty="0" smtClean="0"/>
              <a:t>da isimlendirilir</a:t>
            </a:r>
            <a:r>
              <a:rPr lang="tr-TR" sz="3500" dirty="0"/>
              <a:t>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205866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>
                <a:solidFill>
                  <a:schemeClr val="accent2">
                    <a:lumMod val="75000"/>
                  </a:schemeClr>
                </a:solidFill>
              </a:rPr>
              <a:t>Akran İlişkileri ve </a:t>
            </a:r>
            <a:r>
              <a:rPr lang="tr-TR" sz="3500" b="1" dirty="0" smtClean="0">
                <a:solidFill>
                  <a:schemeClr val="accent2">
                    <a:lumMod val="75000"/>
                  </a:schemeClr>
                </a:solidFill>
              </a:rPr>
              <a:t>Arkadaşlığın İncelenmesi</a:t>
            </a:r>
            <a:endParaRPr lang="tr-TR" sz="35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1889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Arkadaşlık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449032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Arkadaşlar: </a:t>
            </a:r>
          </a:p>
          <a:p>
            <a:pPr algn="ctr"/>
            <a:r>
              <a:rPr lang="tr-TR" sz="3500" dirty="0" smtClean="0"/>
              <a:t>Karşılıklı </a:t>
            </a:r>
            <a:r>
              <a:rPr lang="tr-TR" sz="3500" dirty="0"/>
              <a:t>yoldaşlık, destek ve </a:t>
            </a:r>
            <a:r>
              <a:rPr lang="tr-TR" sz="3500" dirty="0" smtClean="0"/>
              <a:t>samimiyet içeren </a:t>
            </a:r>
            <a:r>
              <a:rPr lang="tr-TR" sz="3500" dirty="0"/>
              <a:t>akranlığın bir altkümesidir.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20586656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>
                <a:solidFill>
                  <a:schemeClr val="accent2">
                    <a:lumMod val="75000"/>
                  </a:schemeClr>
                </a:solidFill>
              </a:rPr>
              <a:t>Akran İlişkileri ve </a:t>
            </a:r>
            <a:r>
              <a:rPr lang="tr-TR" sz="3500" b="1" dirty="0" smtClean="0">
                <a:solidFill>
                  <a:schemeClr val="accent2">
                    <a:lumMod val="75000"/>
                  </a:schemeClr>
                </a:solidFill>
              </a:rPr>
              <a:t>Arkadaşlığın İncelenmesi</a:t>
            </a:r>
            <a:endParaRPr lang="tr-TR" sz="35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1889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Arkadaşlık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449032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err="1"/>
              <a:t>Sullivan</a:t>
            </a:r>
            <a:r>
              <a:rPr lang="tr-TR" sz="3500" dirty="0"/>
              <a:t>, yakın arkadaşlığın </a:t>
            </a:r>
            <a:r>
              <a:rPr lang="tr-TR" sz="3500" dirty="0" smtClean="0"/>
              <a:t>psikolojik önemini </a:t>
            </a:r>
            <a:r>
              <a:rPr lang="tr-TR" sz="3500" dirty="0"/>
              <a:t>ve samimiyetinin ergenlik döneminde önemli ölçüde </a:t>
            </a:r>
            <a:r>
              <a:rPr lang="tr-TR" sz="3500" dirty="0" smtClean="0"/>
              <a:t>arttığını vurgulamaktadır</a:t>
            </a:r>
            <a:r>
              <a:rPr lang="tr-TR" sz="3500" dirty="0"/>
              <a:t>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825886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>
                <a:solidFill>
                  <a:schemeClr val="accent2">
                    <a:lumMod val="75000"/>
                  </a:schemeClr>
                </a:solidFill>
              </a:rPr>
              <a:t>Akran İlişkileri ve </a:t>
            </a:r>
            <a:r>
              <a:rPr lang="tr-TR" sz="3500" b="1" dirty="0" smtClean="0">
                <a:solidFill>
                  <a:schemeClr val="accent2">
                    <a:lumMod val="75000"/>
                  </a:schemeClr>
                </a:solidFill>
              </a:rPr>
              <a:t>Arkadaşlığın İncelenmesi</a:t>
            </a:r>
            <a:endParaRPr lang="tr-TR" sz="35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1889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Arkadaşlık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947878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Araştırmacılar bu görüşü desteklemektedir. Kendisinden </a:t>
            </a:r>
            <a:r>
              <a:rPr lang="tr-TR" sz="3500" dirty="0" smtClean="0"/>
              <a:t>daha büyük </a:t>
            </a:r>
            <a:r>
              <a:rPr lang="tr-TR" sz="3500" dirty="0"/>
              <a:t>bireylerle yakın arkadaş olan çocuk ve ergenler kendi yaşında </a:t>
            </a:r>
            <a:r>
              <a:rPr lang="tr-TR" sz="3500" dirty="0" smtClean="0"/>
              <a:t>arkadaşı olanlara </a:t>
            </a:r>
            <a:r>
              <a:rPr lang="tr-TR" sz="3500" dirty="0"/>
              <a:t>göre daha fazla sapkın davranışlar sergilerler.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400970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>
                <a:solidFill>
                  <a:schemeClr val="accent2">
                    <a:lumMod val="75000"/>
                  </a:schemeClr>
                </a:solidFill>
              </a:rPr>
              <a:t>Akran İlişkileri ve </a:t>
            </a:r>
            <a:r>
              <a:rPr lang="tr-TR" sz="3500" b="1" dirty="0" smtClean="0">
                <a:solidFill>
                  <a:schemeClr val="accent2">
                    <a:lumMod val="75000"/>
                  </a:schemeClr>
                </a:solidFill>
              </a:rPr>
              <a:t>Arkadaşlığın İncelenmesi</a:t>
            </a:r>
            <a:endParaRPr lang="tr-TR" sz="35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1889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Arkadaşlık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198455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Erken olgunlaşan </a:t>
            </a:r>
            <a:r>
              <a:rPr lang="tr-TR" sz="3500" dirty="0" smtClean="0"/>
              <a:t>kızların, daha </a:t>
            </a:r>
            <a:r>
              <a:rPr lang="tr-TR" sz="3500" dirty="0"/>
              <a:t>geç olgunlaşan kızlara göre daha büyük yaşta arkadaş edinme </a:t>
            </a:r>
            <a:r>
              <a:rPr lang="tr-TR" sz="3500" dirty="0" smtClean="0"/>
              <a:t>olasılıkları vardır </a:t>
            </a:r>
            <a:r>
              <a:rPr lang="tr-TR" sz="3500" dirty="0"/>
              <a:t>bu da sorunlu davranışlara katkıda bulunabilir.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34382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>
                <a:solidFill>
                  <a:schemeClr val="accent2">
                    <a:lumMod val="75000"/>
                  </a:schemeClr>
                </a:solidFill>
              </a:rPr>
              <a:t>Akran İlişkileri ve </a:t>
            </a:r>
            <a:r>
              <a:rPr lang="tr-TR" sz="3500" b="1" dirty="0" smtClean="0">
                <a:solidFill>
                  <a:schemeClr val="accent2">
                    <a:lumMod val="75000"/>
                  </a:schemeClr>
                </a:solidFill>
              </a:rPr>
              <a:t>Arkadaşlığın İncelenmesi</a:t>
            </a:r>
            <a:endParaRPr lang="tr-TR" sz="35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1889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Arkadaşlık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780928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Beliren yetişkinlik </a:t>
            </a:r>
            <a:r>
              <a:rPr lang="tr-TR" sz="3500" dirty="0" smtClean="0"/>
              <a:t>arkadaşlığında bazı </a:t>
            </a:r>
            <a:r>
              <a:rPr lang="tr-TR" sz="3500" dirty="0"/>
              <a:t>değişiklikler oluşur.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419689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Yakınlık ve benzerlik arkadaşlıkların en önemli</a:t>
            </a:r>
          </a:p>
          <a:p>
            <a:pPr algn="ctr"/>
            <a:r>
              <a:rPr lang="tr-TR" sz="3500" dirty="0"/>
              <a:t>özelliklerinden ikisidir.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34382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>
                <a:solidFill>
                  <a:schemeClr val="accent2">
                    <a:lumMod val="75000"/>
                  </a:schemeClr>
                </a:solidFill>
              </a:rPr>
              <a:t>Akran İlişkileri ve </a:t>
            </a:r>
            <a:r>
              <a:rPr lang="tr-TR" sz="3500" b="1" dirty="0" smtClean="0">
                <a:solidFill>
                  <a:schemeClr val="accent2">
                    <a:lumMod val="75000"/>
                  </a:schemeClr>
                </a:solidFill>
              </a:rPr>
              <a:t>Arkadaşlığın İncelenmesi</a:t>
            </a:r>
            <a:endParaRPr lang="tr-TR" sz="35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1497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Yalnızlık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708920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Sürekli yalnızlık bozulmuş fiziksel ve ruh sağlığı ile ilişkilidir.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134559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Yalnızlık </a:t>
            </a:r>
            <a:r>
              <a:rPr lang="tr-TR" sz="3500" dirty="0" smtClean="0"/>
              <a:t>genellikle insanların </a:t>
            </a:r>
            <a:r>
              <a:rPr lang="tr-TR" sz="3500" dirty="0"/>
              <a:t>yaşam geçişleri sırasında çıkar, bu yüzden yalnızlığın, üniversite </a:t>
            </a:r>
            <a:r>
              <a:rPr lang="tr-TR" sz="3500" dirty="0" smtClean="0"/>
              <a:t>birinci sınıf </a:t>
            </a:r>
            <a:r>
              <a:rPr lang="tr-TR" sz="3500" dirty="0"/>
              <a:t>öğrencileri arasında yaygın olması hiç şaşırtıcı değildir.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68391615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>
                <a:solidFill>
                  <a:schemeClr val="accent2">
                    <a:lumMod val="75000"/>
                  </a:schemeClr>
                </a:solidFill>
              </a:rPr>
              <a:t>Akran İlişkileri ve </a:t>
            </a:r>
            <a:r>
              <a:rPr lang="tr-TR" sz="3500" b="1" dirty="0" smtClean="0">
                <a:solidFill>
                  <a:schemeClr val="accent2">
                    <a:lumMod val="75000"/>
                  </a:schemeClr>
                </a:solidFill>
              </a:rPr>
              <a:t>Arkadaşlığın İncelenmesi</a:t>
            </a:r>
            <a:endParaRPr lang="tr-TR" sz="35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1497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Yalnızlık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551837"/>
            <a:ext cx="856895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Bazen ya da her </a:t>
            </a:r>
            <a:r>
              <a:rPr lang="tr-TR" sz="3500" dirty="0" smtClean="0"/>
              <a:t>zaman yalnız </a:t>
            </a:r>
            <a:r>
              <a:rPr lang="tr-TR" sz="3500" dirty="0"/>
              <a:t>olan bireylerin başkalarıyla aynı şeyler hissetmesi ya da istediklerinde </a:t>
            </a:r>
            <a:r>
              <a:rPr lang="tr-TR" sz="3500" dirty="0" smtClean="0"/>
              <a:t>arkadaş bulmaları </a:t>
            </a:r>
            <a:r>
              <a:rPr lang="tr-TR" sz="3500" dirty="0"/>
              <a:t>ya nadiren görülür ya da hiçbir zaman görülmez, buna karşın </a:t>
            </a:r>
            <a:r>
              <a:rPr lang="tr-TR" sz="3500" dirty="0" smtClean="0"/>
              <a:t>diğer bireyler </a:t>
            </a:r>
            <a:r>
              <a:rPr lang="tr-TR" sz="3500" dirty="0"/>
              <a:t>için durum bu şekilde değildir.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72795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Ergen Grupları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8971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Çocuk ve Ergenlik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Dönemi Grupları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30501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Çocukluk grupları ergen gruplarına göre </a:t>
            </a:r>
            <a:r>
              <a:rPr lang="tr-TR" sz="3500" dirty="0" smtClean="0"/>
              <a:t>   daha </a:t>
            </a:r>
            <a:r>
              <a:rPr lang="tr-TR" sz="3500" dirty="0"/>
              <a:t>az </a:t>
            </a:r>
            <a:r>
              <a:rPr lang="tr-TR" sz="3500" dirty="0" err="1"/>
              <a:t>formal</a:t>
            </a:r>
            <a:r>
              <a:rPr lang="tr-TR" sz="3500" dirty="0"/>
              <a:t>, daha az heterojen </a:t>
            </a:r>
            <a:r>
              <a:rPr lang="tr-TR" sz="3500" dirty="0" smtClean="0"/>
              <a:t>ve karma </a:t>
            </a:r>
            <a:r>
              <a:rPr lang="tr-TR" sz="3500" dirty="0"/>
              <a:t>cinsiyetlidir.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55750236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Ergen Grupları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8971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Çocuk ve Ergenlik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Dönemi Grupları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483585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err="1"/>
              <a:t>Dunphy</a:t>
            </a:r>
            <a:r>
              <a:rPr lang="tr-TR" sz="3500" dirty="0"/>
              <a:t> çalışmasında ergenlerde grup gelişiminin beş </a:t>
            </a:r>
            <a:r>
              <a:rPr lang="tr-TR" sz="3500" dirty="0" smtClean="0"/>
              <a:t>aşamada olduğunu </a:t>
            </a:r>
            <a:r>
              <a:rPr lang="tr-TR" sz="3500" dirty="0"/>
              <a:t>belirtmiştir.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68361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Ergen Grupları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8971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Klikler ve Geniş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Arkadaş Grupları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467544" y="3126447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Klik üyeleri genellikle aynı cinsiyetten ve yaklaşık aynı </a:t>
            </a:r>
            <a:r>
              <a:rPr lang="tr-TR" sz="3500" dirty="0" smtClean="0"/>
              <a:t>yaştan oluşurlar</a:t>
            </a:r>
            <a:r>
              <a:rPr lang="tr-TR" sz="3500" dirty="0"/>
              <a:t>, genellikle aynı aktivitelere katılırlar, fikirlerini paylaşırlar, birlikte </a:t>
            </a:r>
            <a:r>
              <a:rPr lang="tr-TR" sz="3500" dirty="0" smtClean="0"/>
              <a:t>takılırlar ve </a:t>
            </a:r>
            <a:r>
              <a:rPr lang="tr-TR" sz="3500" dirty="0"/>
              <a:t>grup içi kimlik geliştirirler.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74577031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Ergen Grupları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8971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Klikler ve Geniş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Arkadaş Grupları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161000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Ergenler genellikle şöhrete dayalı geniş arkadaş </a:t>
            </a:r>
            <a:r>
              <a:rPr lang="tr-TR" sz="3500" dirty="0" smtClean="0"/>
              <a:t>gruplarının üyesidir</a:t>
            </a:r>
            <a:r>
              <a:rPr lang="tr-TR" sz="3500" dirty="0"/>
              <a:t>, birlikte zaman geçirebilir ya da geçirmeyebilirler.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46461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Ergen Grupları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8971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Klikler ve Geniş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Arkadaş Grupları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23300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Birçok kalabalık </a:t>
            </a:r>
            <a:r>
              <a:rPr lang="tr-TR" sz="3500" dirty="0" smtClean="0"/>
              <a:t>arkadaş grubu </a:t>
            </a:r>
            <a:r>
              <a:rPr lang="tr-TR" sz="3500" dirty="0"/>
              <a:t>spor düşkünleri, hapçılar, popülerler ve bağımsızlar gibi </a:t>
            </a:r>
            <a:r>
              <a:rPr lang="tr-TR" sz="3500" dirty="0" smtClean="0"/>
              <a:t>ergenlerin aktiviteleriyle </a:t>
            </a:r>
            <a:r>
              <a:rPr lang="tr-TR" sz="3500" dirty="0"/>
              <a:t>tanımlanır.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46461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Ergen Grupları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8971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Gençlik Organizasyonları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780928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Gençlik organizasyonlarının ergen gelişiminde önemli etkileri olabilir.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149080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Gençlik </a:t>
            </a:r>
            <a:r>
              <a:rPr lang="tr-TR" sz="3500" dirty="0" smtClean="0"/>
              <a:t>organizasyonlarına katılım</a:t>
            </a:r>
            <a:r>
              <a:rPr lang="tr-TR" sz="3500" dirty="0"/>
              <a:t>, başarıyı arttırıp suçu azaltabilir. Gençlik faaliyetleri ve kuruluşları </a:t>
            </a:r>
            <a:r>
              <a:rPr lang="tr-TR" sz="3500" dirty="0" smtClean="0"/>
              <a:t>girişimciliğin </a:t>
            </a:r>
            <a:r>
              <a:rPr lang="de-DE" sz="3500" dirty="0" smtClean="0"/>
              <a:t>gelişimi </a:t>
            </a:r>
            <a:r>
              <a:rPr lang="de-DE" sz="3500" dirty="0"/>
              <a:t>için ergenlere fırsat sağlayabilir.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4646164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Cinsiyet ve Kültür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8971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Cinsiyet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30501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Ergen akran gruplarının sosyal dünyası cinsiyet, </a:t>
            </a:r>
            <a:r>
              <a:rPr lang="tr-TR" sz="3500" dirty="0" err="1"/>
              <a:t>sosyo</a:t>
            </a:r>
            <a:r>
              <a:rPr lang="tr-TR" sz="3500" dirty="0"/>
              <a:t>-ekonomik durum, etnik</a:t>
            </a:r>
          </a:p>
          <a:p>
            <a:pPr algn="ctr"/>
            <a:r>
              <a:rPr lang="tr-TR" sz="3500" dirty="0"/>
              <a:t>köken ve kültüre göre değişir.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40207194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Cinsiyet ve Kültür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8971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Cinsiyet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284984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Cinsiyet açısından erkekler kızlara göre </a:t>
            </a:r>
            <a:r>
              <a:rPr lang="tr-TR" sz="3500" dirty="0" smtClean="0"/>
              <a:t>       daha fazla geniş </a:t>
            </a:r>
            <a:r>
              <a:rPr lang="tr-TR" sz="3500" dirty="0"/>
              <a:t>kümeler ve organize oyunlarla ilişkilendirilmiştir.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4212556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Cinsiyet ve Kültür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8971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Cinsiyet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628781"/>
            <a:ext cx="8568952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400" dirty="0"/>
              <a:t>Erkeklerin kızlara göre </a:t>
            </a:r>
            <a:r>
              <a:rPr lang="tr-TR" sz="3400" dirty="0" smtClean="0"/>
              <a:t>daha fazla </a:t>
            </a:r>
            <a:r>
              <a:rPr lang="tr-TR" sz="3400" dirty="0"/>
              <a:t>rekabet, çatışma, benlik gösterisi, risk alma </a:t>
            </a:r>
            <a:r>
              <a:rPr lang="tr-TR" sz="3400" dirty="0" smtClean="0"/>
              <a:t>ve hâkimiyet </a:t>
            </a:r>
            <a:r>
              <a:rPr lang="tr-TR" sz="3400" dirty="0"/>
              <a:t>arayışı sergileme </a:t>
            </a:r>
            <a:r>
              <a:rPr lang="tr-TR" sz="3400" dirty="0" smtClean="0"/>
              <a:t>olasılığı vardır</a:t>
            </a:r>
            <a:r>
              <a:rPr lang="tr-TR" sz="3400" dirty="0"/>
              <a:t>.</a:t>
            </a:r>
            <a:endParaRPr lang="tr-TR" sz="34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707721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Buna karşılık kızların işbirlikçi konuşmalar yapmaları daha olasıdır.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190926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Cinsiyet ve Kültür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8971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Cinsiyet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483585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Kızlar arkadaşlıklarında erkeklerden daha samimidir.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190926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Cinsiyet ve Kültür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5452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Sosyoekonomik Düzey ve Etnik </a:t>
            </a:r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Köken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636912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Birçok durumda akran grupları </a:t>
            </a:r>
            <a:r>
              <a:rPr lang="tr-TR" sz="3500" dirty="0" smtClean="0"/>
              <a:t>                    </a:t>
            </a:r>
            <a:r>
              <a:rPr lang="tr-TR" sz="3500" dirty="0" err="1" smtClean="0"/>
              <a:t>sosyo</a:t>
            </a:r>
            <a:r>
              <a:rPr lang="tr-TR" sz="3500" dirty="0" smtClean="0"/>
              <a:t>-ekonomik </a:t>
            </a:r>
            <a:r>
              <a:rPr lang="tr-TR" sz="3500" dirty="0"/>
              <a:t>statüye göre ayırt edilir.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077072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smtClean="0"/>
              <a:t>Bazı durumlarda</a:t>
            </a:r>
            <a:r>
              <a:rPr lang="tr-TR" sz="3500" dirty="0"/>
              <a:t>, Amerika Birleşik Devletlerinde bulunan etnik ergen azınlığı </a:t>
            </a:r>
            <a:r>
              <a:rPr lang="tr-TR" sz="3500" dirty="0" smtClean="0"/>
              <a:t>Latin olmayan </a:t>
            </a:r>
            <a:r>
              <a:rPr lang="tr-TR" sz="3500" dirty="0"/>
              <a:t>beyaz ergenlere göre eşlerine daha fazla güvenmektedir.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19092644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Cinsiyet ve Kültür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5452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Kültür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636912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Kırsal Hindistan ve Arap ülkeleri ve Japonya gibi bazı ülkelerde yetişkinin </a:t>
            </a:r>
            <a:r>
              <a:rPr lang="tr-TR" sz="3500" dirty="0" smtClean="0"/>
              <a:t>akran grubuna </a:t>
            </a:r>
            <a:r>
              <a:rPr lang="tr-TR" sz="3500" dirty="0"/>
              <a:t>erişimi kısıtlanır.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581128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smtClean="0"/>
              <a:t>Kuzey Amerika ve Avrupa’da akran grupları ergen yaşamının yaygın bir yönüdür.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70128415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Flört ve Romantik İlişkiler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5452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Flörtün İşlevleri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875870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400" dirty="0"/>
              <a:t>Flört, hoş vakit geçirme, sosyal statü ve başarı kaynağı, sosyalleşmenin bir </a:t>
            </a:r>
            <a:r>
              <a:rPr lang="tr-TR" sz="3400" dirty="0" smtClean="0"/>
              <a:t>yönü, samimiyet </a:t>
            </a:r>
            <a:r>
              <a:rPr lang="tr-TR" sz="3400" dirty="0"/>
              <a:t>ve cinsel ilişkiye ilişkin öğretiler için bağlam, arkadaşlık kaynağı ve </a:t>
            </a:r>
            <a:r>
              <a:rPr lang="tr-TR" sz="3400" dirty="0" smtClean="0"/>
              <a:t>eş sınıflandırmasının </a:t>
            </a:r>
            <a:r>
              <a:rPr lang="tr-TR" sz="3400" dirty="0"/>
              <a:t>bir anlamıdır.</a:t>
            </a:r>
            <a:endParaRPr lang="tr-TR" sz="3400" dirty="0"/>
          </a:p>
        </p:txBody>
      </p:sp>
    </p:spTree>
    <p:extLst>
      <p:ext uri="{BB962C8B-B14F-4D97-AF65-F5344CB8AC3E}">
        <p14:creationId xmlns:p14="http://schemas.microsoft.com/office/powerpoint/2010/main" val="322245994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Flört ve Romantik İlişkiler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7612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Flört Çeşitleri ve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Gelişimsel Değişiklikler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780928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Ergenlerde romantik ilişkinin gelişimi üç aşama ile nitelendirilir: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539552" y="4221088"/>
            <a:ext cx="849694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500" dirty="0" smtClean="0"/>
              <a:t>1</a:t>
            </a:r>
            <a:r>
              <a:rPr lang="tr-TR" sz="2500" dirty="0"/>
              <a:t>) 11 ve 13 yaşlarında romantik çekime ve yakın ilişkiye girme,</a:t>
            </a:r>
            <a:endParaRPr lang="tr-TR" sz="2500" dirty="0"/>
          </a:p>
        </p:txBody>
      </p:sp>
      <p:sp>
        <p:nvSpPr>
          <p:cNvPr id="6" name="Dikdörtgen 5"/>
          <p:cNvSpPr/>
          <p:nvPr/>
        </p:nvSpPr>
        <p:spPr>
          <a:xfrm>
            <a:off x="467544" y="4838009"/>
            <a:ext cx="8539933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500" dirty="0"/>
              <a:t>2) 14 ila 16 yaşlarında romantik ilişkileri keşfetme,</a:t>
            </a:r>
            <a:endParaRPr lang="tr-TR" sz="2500" dirty="0"/>
          </a:p>
        </p:txBody>
      </p:sp>
      <p:sp>
        <p:nvSpPr>
          <p:cNvPr id="7" name="Dikdörtgen 6"/>
          <p:cNvSpPr/>
          <p:nvPr/>
        </p:nvSpPr>
        <p:spPr>
          <a:xfrm>
            <a:off x="467544" y="5461812"/>
            <a:ext cx="8568952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2500" dirty="0" smtClean="0"/>
              <a:t>3</a:t>
            </a:r>
            <a:r>
              <a:rPr lang="tr-TR" sz="2500" dirty="0"/>
              <a:t>) 17 ila 19 yaşlarında ikili romantik bağları sağlamlaştırmak.</a:t>
            </a:r>
            <a:endParaRPr lang="tr-TR" sz="2500" dirty="0"/>
          </a:p>
        </p:txBody>
      </p:sp>
    </p:spTree>
    <p:extLst>
      <p:ext uri="{BB962C8B-B14F-4D97-AF65-F5344CB8AC3E}">
        <p14:creationId xmlns:p14="http://schemas.microsoft.com/office/powerpoint/2010/main" val="127553285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Flört ve Romantik İlişkiler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7612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Flört Çeşitleri ve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Gelişimsel Değişiklikler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126447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Cinsel azınlıkta olan gençlerin çoğu aynı </a:t>
            </a:r>
            <a:r>
              <a:rPr lang="tr-TR" sz="3500" dirty="0" smtClean="0"/>
              <a:t>cinsiyetle cinsel </a:t>
            </a:r>
            <a:r>
              <a:rPr lang="tr-TR" sz="3500" dirty="0"/>
              <a:t>deneyimlere sahiptir, fakat az sayıda kişi aynı cinsiyetle romantik ilişki yaşamaktadır.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690575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Flört ve Romantik İlişkiler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7612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Duygular, Uyum ve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Romantik İlişkiler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924944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Romantik ilişkilerde duyguları ergen yaşamını kuşatmaktadır.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366845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Bu duygular </a:t>
            </a:r>
            <a:r>
              <a:rPr lang="tr-TR" sz="3500" dirty="0" smtClean="0"/>
              <a:t>bazen olumlu </a:t>
            </a:r>
            <a:r>
              <a:rPr lang="tr-TR" sz="3500" dirty="0"/>
              <a:t>bazen olumsuzdur, bunlar çok hızlı şekilde değişebilir.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87246598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Flört ve Romantik İlişkiler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7612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Duygular, Uyum ve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Romantik İlişkiler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377024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Flört eden </a:t>
            </a:r>
            <a:r>
              <a:rPr lang="tr-TR" sz="3500" dirty="0" smtClean="0"/>
              <a:t>ergenler etmeyenlere </a:t>
            </a:r>
            <a:r>
              <a:rPr lang="tr-TR" sz="3500" dirty="0"/>
              <a:t>göre madde bağımlılığı gibi sorun yaşayabilirler ancak onlar </a:t>
            </a:r>
            <a:r>
              <a:rPr lang="tr-TR" sz="3500" dirty="0" smtClean="0"/>
              <a:t>akranları tarafından </a:t>
            </a:r>
            <a:r>
              <a:rPr lang="tr-TR" sz="3500" dirty="0"/>
              <a:t>daha fazla kabul edilirler.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854865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Flört ve Romantik İlişkiler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7612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Cinsiyet ve Kültür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449032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Kızlar flörtü kişiler arası deneyimler </a:t>
            </a:r>
            <a:r>
              <a:rPr lang="tr-TR" sz="3500" dirty="0" smtClean="0"/>
              <a:t>          olarak </a:t>
            </a:r>
            <a:r>
              <a:rPr lang="tr-TR" sz="3500" dirty="0"/>
              <a:t>görürken erkekler fiziksel çekim olarak</a:t>
            </a:r>
          </a:p>
          <a:p>
            <a:pPr algn="ctr"/>
            <a:r>
              <a:rPr lang="tr-TR" sz="3500" dirty="0"/>
              <a:t>görmektedir.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49180282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Flört ve Romantik İlişkiler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7612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Cinsiyet ve Kültür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23300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Kültürün flört üzerinde güçlü bir etkisi olabilir. Göçmen </a:t>
            </a:r>
            <a:r>
              <a:rPr lang="tr-TR" sz="3500" dirty="0" smtClean="0"/>
              <a:t>ailelerinden gelen </a:t>
            </a:r>
            <a:r>
              <a:rPr lang="tr-TR" sz="3500" dirty="0"/>
              <a:t>ergenlerin çoğu aileleriyle flörte ilişkin çatışma yaşamaktadır.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781234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Beliren Yetişkinlerin Yaşam Tarzları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7612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Bekar Yetişkinler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126447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Bekar olmak, giderek belirgin hale gelen bir yaşam tarzıdır. Bekarlara ilişkin </a:t>
            </a:r>
            <a:r>
              <a:rPr lang="tr-TR" sz="3500" dirty="0" smtClean="0"/>
              <a:t>efsane ve </a:t>
            </a:r>
            <a:r>
              <a:rPr lang="tr-TR" sz="3500" dirty="0"/>
              <a:t>kalıp yargılar oldukça çoktur, ‘sallanan bekar’dan </a:t>
            </a:r>
            <a:r>
              <a:rPr lang="tr-TR" sz="3500" dirty="0" smtClean="0"/>
              <a:t>‘bekarlık sultanlıktır’ </a:t>
            </a:r>
            <a:r>
              <a:rPr lang="tr-TR" sz="3500" dirty="0"/>
              <a:t>a kadar değişmektedir.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99657858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Beliren Yetişkinlerin Yaşam Tarzları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7612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Bekar Yetişkinler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088992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Evlilik yönelimli bir toplumda samimiyet, </a:t>
            </a:r>
            <a:r>
              <a:rPr lang="tr-TR" sz="3500" dirty="0" smtClean="0"/>
              <a:t>yalnızlık ve </a:t>
            </a:r>
            <a:r>
              <a:rPr lang="tr-TR" sz="3500" dirty="0"/>
              <a:t>olumlu bir kimlik bulma bekar yetişkinlerin kaygılarıdır.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903365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4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Beliren Yetişkinlerin Yaşam Tarzları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7612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Birlikte Yaşayan Yetişkinler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054439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Birlikte yaşama birçok yetişkin için artmakta olan bir yaşam biçimidir. </a:t>
            </a:r>
            <a:r>
              <a:rPr lang="tr-TR" sz="3500" dirty="0" smtClean="0"/>
              <a:t>Birlikte yaşamanın </a:t>
            </a:r>
            <a:r>
              <a:rPr lang="tr-TR" sz="3500" dirty="0"/>
              <a:t>bazı avantajları ve ek olarak bazı sorunları vardır.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47340275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Beliren Yetişkinlerin Yaşam Tarzları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7612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Evli Yetişkinler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198455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Bireylerin evlenme yaşı, evliliğin </a:t>
            </a:r>
            <a:r>
              <a:rPr lang="tr-TR" sz="3500" dirty="0" smtClean="0"/>
              <a:t>ne olacağına </a:t>
            </a:r>
            <a:r>
              <a:rPr lang="tr-TR" sz="3500" dirty="0"/>
              <a:t>dair beklentileri ve evliliğin gelişim süreci sadece zamana göre değil </a:t>
            </a:r>
            <a:r>
              <a:rPr lang="tr-TR" sz="3500" dirty="0" smtClean="0"/>
              <a:t>kültüre göre </a:t>
            </a:r>
            <a:r>
              <a:rPr lang="tr-TR" sz="3500" dirty="0"/>
              <a:t>de değişmektedir.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82755076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Beliren Yetişkinlerin Yaşam Tarzları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7612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Boşanmış Yetişkinler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875870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Boşanma karmaşık ve duygusaldır. Boşanmayı</a:t>
            </a:r>
          </a:p>
          <a:p>
            <a:pPr algn="ctr"/>
            <a:r>
              <a:rPr lang="tr-TR" sz="3500" dirty="0"/>
              <a:t>takip eden ilk yılda boşanan yetişkinlerin davranışlarında dengesizlik oluşur ancak</a:t>
            </a:r>
          </a:p>
          <a:p>
            <a:pPr algn="ctr"/>
            <a:r>
              <a:rPr lang="tr-TR" sz="3500" dirty="0"/>
              <a:t>boşanmadan birkaç yıl sonra daha fazla istikrara ulaşılır.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31165189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800" b="1" dirty="0">
                <a:solidFill>
                  <a:schemeClr val="accent2">
                    <a:lumMod val="75000"/>
                  </a:schemeClr>
                </a:solidFill>
              </a:rPr>
              <a:t>Beliren Yetişkinlerin Yaşam Tarzları</a:t>
            </a:r>
            <a:endParaRPr lang="tr-TR" sz="3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7612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Gay ve Lezbiyen Yetişkinler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126447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Gay ve lezbiyen yetişkinler hakkında birçok yanlış vardır. Gay ve lezbiyenler hakkında</a:t>
            </a:r>
          </a:p>
          <a:p>
            <a:pPr algn="ctr"/>
            <a:r>
              <a:rPr lang="tr-TR" sz="3500" dirty="0"/>
              <a:t>en çarpıcı bulgulardan biri de heteroseksüel çiftlere benzerlikleridir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212460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1075</Words>
  <Application>Microsoft Office PowerPoint</Application>
  <PresentationFormat>Ekran Gösterisi (4:3)</PresentationFormat>
  <Paragraphs>142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39</vt:i4>
      </vt:variant>
    </vt:vector>
  </HeadingPairs>
  <TitlesOfParts>
    <vt:vector size="40" baseType="lpstr">
      <vt:lpstr>Ofis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buğra154</dc:creator>
  <cp:lastModifiedBy>buğra154</cp:lastModifiedBy>
  <cp:revision>7</cp:revision>
  <dcterms:created xsi:type="dcterms:W3CDTF">2015-10-17T12:04:50Z</dcterms:created>
  <dcterms:modified xsi:type="dcterms:W3CDTF">2015-10-17T13:11:29Z</dcterms:modified>
</cp:coreProperties>
</file>