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4" r:id="rId29"/>
    <p:sldId id="283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241BA42-222D-6847-A932-48BE413C60EA}" type="doc">
      <dgm:prSet loTypeId="urn:microsoft.com/office/officeart/2005/8/layout/hProcess7" loCatId="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EA99E764-8DFC-2842-9048-DE8907B69170}">
      <dgm:prSet/>
      <dgm:spPr/>
      <dgm:t>
        <a:bodyPr/>
        <a:lstStyle/>
        <a:p>
          <a:pPr rtl="0"/>
          <a:endParaRPr lang="en-US" dirty="0"/>
        </a:p>
      </dgm:t>
    </dgm:pt>
    <dgm:pt modelId="{379688E6-A9B3-5248-B72F-9D2D4AB16FA7}" type="parTrans" cxnId="{61CC9F36-A9D2-7040-A462-F8E01F84D6B5}">
      <dgm:prSet/>
      <dgm:spPr/>
      <dgm:t>
        <a:bodyPr/>
        <a:lstStyle/>
        <a:p>
          <a:endParaRPr lang="en-US"/>
        </a:p>
      </dgm:t>
    </dgm:pt>
    <dgm:pt modelId="{B4E4BA64-846C-3F44-960C-7FEF7ABB0522}" type="sibTrans" cxnId="{61CC9F36-A9D2-7040-A462-F8E01F84D6B5}">
      <dgm:prSet/>
      <dgm:spPr/>
      <dgm:t>
        <a:bodyPr/>
        <a:lstStyle/>
        <a:p>
          <a:endParaRPr lang="en-US"/>
        </a:p>
      </dgm:t>
    </dgm:pt>
    <dgm:pt modelId="{9276E64B-3E8D-AE4B-B65F-0227A493971C}">
      <dgm:prSet/>
      <dgm:spPr/>
      <dgm:t>
        <a:bodyPr/>
        <a:lstStyle/>
        <a:p>
          <a:pPr algn="ctr" rtl="0"/>
          <a:r>
            <a:rPr lang="tr-TR" b="1" dirty="0" smtClean="0"/>
            <a:t>Öğrencileri Eğitme Yaklaşımları</a:t>
          </a:r>
          <a:endParaRPr lang="en-US" b="1" dirty="0"/>
        </a:p>
      </dgm:t>
    </dgm:pt>
    <dgm:pt modelId="{775E150C-C5D3-D343-A35A-29B741926A94}" type="parTrans" cxnId="{1284DEF6-12BF-1742-AFF6-B958BC337783}">
      <dgm:prSet/>
      <dgm:spPr/>
      <dgm:t>
        <a:bodyPr/>
        <a:lstStyle/>
        <a:p>
          <a:endParaRPr lang="en-US"/>
        </a:p>
      </dgm:t>
    </dgm:pt>
    <dgm:pt modelId="{D2D0DCFD-E90A-9943-AE70-47EF2218815E}" type="sibTrans" cxnId="{1284DEF6-12BF-1742-AFF6-B958BC337783}">
      <dgm:prSet/>
      <dgm:spPr/>
      <dgm:t>
        <a:bodyPr/>
        <a:lstStyle/>
        <a:p>
          <a:endParaRPr lang="en-US"/>
        </a:p>
      </dgm:t>
    </dgm:pt>
    <dgm:pt modelId="{D7938CF9-197C-FA45-82DA-D205DBEFB2AD}">
      <dgm:prSet/>
      <dgm:spPr/>
      <dgm:t>
        <a:bodyPr/>
        <a:lstStyle/>
        <a:p>
          <a:pPr rtl="0"/>
          <a:endParaRPr lang="en-US" dirty="0"/>
        </a:p>
      </dgm:t>
    </dgm:pt>
    <dgm:pt modelId="{A057E046-0BEC-BB4F-B59F-D177DC40161D}" type="parTrans" cxnId="{BFD2D9E2-7404-A24B-8740-B4909E2C1418}">
      <dgm:prSet/>
      <dgm:spPr/>
      <dgm:t>
        <a:bodyPr/>
        <a:lstStyle/>
        <a:p>
          <a:endParaRPr lang="en-US"/>
        </a:p>
      </dgm:t>
    </dgm:pt>
    <dgm:pt modelId="{EC49280C-84BC-2C40-A94B-E5A5358A8C29}" type="sibTrans" cxnId="{BFD2D9E2-7404-A24B-8740-B4909E2C1418}">
      <dgm:prSet/>
      <dgm:spPr/>
      <dgm:t>
        <a:bodyPr/>
        <a:lstStyle/>
        <a:p>
          <a:endParaRPr lang="en-US"/>
        </a:p>
      </dgm:t>
    </dgm:pt>
    <dgm:pt modelId="{3E7EAF49-E2BA-6645-B7D7-AD36499F1EB7}">
      <dgm:prSet/>
      <dgm:spPr/>
      <dgm:t>
        <a:bodyPr/>
        <a:lstStyle/>
        <a:p>
          <a:pPr algn="ctr" rtl="0"/>
          <a:r>
            <a:rPr lang="tr-TR" b="1" dirty="0" smtClean="0"/>
            <a:t>Okul Geçişleri</a:t>
          </a:r>
          <a:endParaRPr lang="en-US" b="1" dirty="0"/>
        </a:p>
      </dgm:t>
    </dgm:pt>
    <dgm:pt modelId="{BC2F945D-F368-F34E-BF5C-015A3B46BE6F}" type="parTrans" cxnId="{1DFE04B0-0CA1-DE47-AE21-0720978556F1}">
      <dgm:prSet/>
      <dgm:spPr/>
      <dgm:t>
        <a:bodyPr/>
        <a:lstStyle/>
        <a:p>
          <a:endParaRPr lang="en-US"/>
        </a:p>
      </dgm:t>
    </dgm:pt>
    <dgm:pt modelId="{531E2BAA-4493-AF47-A1FE-66FF333BF6EC}" type="sibTrans" cxnId="{1DFE04B0-0CA1-DE47-AE21-0720978556F1}">
      <dgm:prSet/>
      <dgm:spPr/>
      <dgm:t>
        <a:bodyPr/>
        <a:lstStyle/>
        <a:p>
          <a:endParaRPr lang="en-US"/>
        </a:p>
      </dgm:t>
    </dgm:pt>
    <dgm:pt modelId="{B97F1707-98E5-AF41-9451-AE7B06BCDC2E}">
      <dgm:prSet/>
      <dgm:spPr/>
      <dgm:t>
        <a:bodyPr/>
        <a:lstStyle/>
        <a:p>
          <a:pPr rtl="0"/>
          <a:endParaRPr lang="en-US" dirty="0"/>
        </a:p>
      </dgm:t>
    </dgm:pt>
    <dgm:pt modelId="{B566F987-5297-0B47-9571-B79BB8908281}" type="parTrans" cxnId="{93229814-3E3D-F24B-B1B7-782D63508E12}">
      <dgm:prSet/>
      <dgm:spPr/>
      <dgm:t>
        <a:bodyPr/>
        <a:lstStyle/>
        <a:p>
          <a:endParaRPr lang="en-US"/>
        </a:p>
      </dgm:t>
    </dgm:pt>
    <dgm:pt modelId="{46D97C2F-359D-AC49-8E67-169EAACCA2D4}" type="sibTrans" cxnId="{93229814-3E3D-F24B-B1B7-782D63508E12}">
      <dgm:prSet/>
      <dgm:spPr/>
      <dgm:t>
        <a:bodyPr/>
        <a:lstStyle/>
        <a:p>
          <a:endParaRPr lang="en-US"/>
        </a:p>
      </dgm:t>
    </dgm:pt>
    <dgm:pt modelId="{E9D31BA2-9AA1-9044-BF3D-1102E636B31E}">
      <dgm:prSet/>
      <dgm:spPr/>
      <dgm:t>
        <a:bodyPr/>
        <a:lstStyle/>
        <a:p>
          <a:r>
            <a:rPr lang="tr-TR" b="1" dirty="0" smtClean="0">
              <a:latin typeface="Arial" charset="0"/>
            </a:rPr>
            <a:t>Okulların Sosyal Bağlamı</a:t>
          </a:r>
          <a:endParaRPr lang="en-US" b="1" dirty="0">
            <a:latin typeface="Arial" charset="0"/>
          </a:endParaRPr>
        </a:p>
      </dgm:t>
    </dgm:pt>
    <dgm:pt modelId="{D54B44AB-2618-2844-B370-A207ACF9C1D2}" type="parTrans" cxnId="{7FD453E6-C4C1-994B-8355-692244C02861}">
      <dgm:prSet/>
      <dgm:spPr/>
      <dgm:t>
        <a:bodyPr/>
        <a:lstStyle/>
        <a:p>
          <a:endParaRPr lang="en-US"/>
        </a:p>
      </dgm:t>
    </dgm:pt>
    <dgm:pt modelId="{EC943E31-F9FE-BA4C-A9A4-92AD6F0B2D44}" type="sibTrans" cxnId="{7FD453E6-C4C1-994B-8355-692244C02861}">
      <dgm:prSet/>
      <dgm:spPr/>
      <dgm:t>
        <a:bodyPr/>
        <a:lstStyle/>
        <a:p>
          <a:endParaRPr lang="en-US"/>
        </a:p>
      </dgm:t>
    </dgm:pt>
    <dgm:pt modelId="{957306BA-04D9-4E3C-94EC-7FF5AAD481E0}">
      <dgm:prSet/>
      <dgm:spPr/>
      <dgm:t>
        <a:bodyPr/>
        <a:lstStyle/>
        <a:p>
          <a:pPr rtl="0"/>
          <a:endParaRPr lang="tr-TR" dirty="0" smtClean="0"/>
        </a:p>
      </dgm:t>
    </dgm:pt>
    <dgm:pt modelId="{A704E41B-5E98-45B4-AE68-9FA34E588614}" type="parTrans" cxnId="{5517C17A-D2EB-4EB3-922D-DD3DCF933E0D}">
      <dgm:prSet/>
      <dgm:spPr/>
      <dgm:t>
        <a:bodyPr/>
        <a:lstStyle/>
        <a:p>
          <a:endParaRPr lang="tr-TR"/>
        </a:p>
      </dgm:t>
    </dgm:pt>
    <dgm:pt modelId="{FCCC5BB0-3A9C-4D33-821D-5706A881CE53}" type="sibTrans" cxnId="{5517C17A-D2EB-4EB3-922D-DD3DCF933E0D}">
      <dgm:prSet/>
      <dgm:spPr/>
      <dgm:t>
        <a:bodyPr/>
        <a:lstStyle/>
        <a:p>
          <a:endParaRPr lang="tr-TR"/>
        </a:p>
      </dgm:t>
    </dgm:pt>
    <dgm:pt modelId="{5BB3E28B-96C1-8346-B3E5-02451FC8BE9D}" type="pres">
      <dgm:prSet presAssocID="{8241BA42-222D-6847-A932-48BE413C60E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DC67B89-AC59-9D45-8F04-22E3822275AF}" type="pres">
      <dgm:prSet presAssocID="{EA99E764-8DFC-2842-9048-DE8907B69170}" presName="compositeNode" presStyleCnt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17209F-7885-5F49-8D09-C0C548BC17C4}" type="pres">
      <dgm:prSet presAssocID="{EA99E764-8DFC-2842-9048-DE8907B69170}" presName="bgRect" presStyleLbl="node1" presStyleIdx="0" presStyleCnt="4"/>
      <dgm:spPr/>
      <dgm:t>
        <a:bodyPr/>
        <a:lstStyle/>
        <a:p>
          <a:endParaRPr lang="en-US"/>
        </a:p>
      </dgm:t>
    </dgm:pt>
    <dgm:pt modelId="{9D77957F-A889-1A49-A802-82C4F366C846}" type="pres">
      <dgm:prSet presAssocID="{EA99E764-8DFC-2842-9048-DE8907B69170}" presName="parentNode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54C97A-DBE2-B843-9A87-71E395319935}" type="pres">
      <dgm:prSet presAssocID="{EA99E764-8DFC-2842-9048-DE8907B69170}" presName="child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B1180A-0702-7F44-AF7E-0DD0BEDE9F19}" type="pres">
      <dgm:prSet presAssocID="{B4E4BA64-846C-3F44-960C-7FEF7ABB0522}" presName="hSp" presStyleCnt="0"/>
      <dgm:spPr/>
      <dgm:t>
        <a:bodyPr/>
        <a:lstStyle/>
        <a:p>
          <a:endParaRPr lang="en-US"/>
        </a:p>
      </dgm:t>
    </dgm:pt>
    <dgm:pt modelId="{5BE0A90F-71A5-AB40-8F1D-FB0C801F46FE}" type="pres">
      <dgm:prSet presAssocID="{B4E4BA64-846C-3F44-960C-7FEF7ABB0522}" presName="vProcSp" presStyleCnt="0"/>
      <dgm:spPr/>
      <dgm:t>
        <a:bodyPr/>
        <a:lstStyle/>
        <a:p>
          <a:endParaRPr lang="en-US"/>
        </a:p>
      </dgm:t>
    </dgm:pt>
    <dgm:pt modelId="{047E101D-861D-9D43-B47E-D733C4B64189}" type="pres">
      <dgm:prSet presAssocID="{B4E4BA64-846C-3F44-960C-7FEF7ABB0522}" presName="vSp1" presStyleCnt="0"/>
      <dgm:spPr/>
      <dgm:t>
        <a:bodyPr/>
        <a:lstStyle/>
        <a:p>
          <a:endParaRPr lang="en-US"/>
        </a:p>
      </dgm:t>
    </dgm:pt>
    <dgm:pt modelId="{4F42EA26-FD47-F445-A3B9-FD127F60BF0E}" type="pres">
      <dgm:prSet presAssocID="{B4E4BA64-846C-3F44-960C-7FEF7ABB0522}" presName="simulatedConn" presStyleLbl="solidFgAcc1" presStyleIdx="0" presStyleCnt="3"/>
      <dgm:spPr/>
      <dgm:t>
        <a:bodyPr/>
        <a:lstStyle/>
        <a:p>
          <a:endParaRPr lang="en-US"/>
        </a:p>
      </dgm:t>
    </dgm:pt>
    <dgm:pt modelId="{85F37AC1-0A7C-5042-9CA7-BA8800F9764A}" type="pres">
      <dgm:prSet presAssocID="{B4E4BA64-846C-3F44-960C-7FEF7ABB0522}" presName="vSp2" presStyleCnt="0"/>
      <dgm:spPr/>
      <dgm:t>
        <a:bodyPr/>
        <a:lstStyle/>
        <a:p>
          <a:endParaRPr lang="en-US"/>
        </a:p>
      </dgm:t>
    </dgm:pt>
    <dgm:pt modelId="{E56534F1-446C-374E-BE29-E0969D75C772}" type="pres">
      <dgm:prSet presAssocID="{B4E4BA64-846C-3F44-960C-7FEF7ABB0522}" presName="sibTrans" presStyleCnt="0"/>
      <dgm:spPr/>
      <dgm:t>
        <a:bodyPr/>
        <a:lstStyle/>
        <a:p>
          <a:endParaRPr lang="en-US"/>
        </a:p>
      </dgm:t>
    </dgm:pt>
    <dgm:pt modelId="{4072481D-BDB4-E349-B824-037E8F68667C}" type="pres">
      <dgm:prSet presAssocID="{D7938CF9-197C-FA45-82DA-D205DBEFB2AD}" presName="compositeNode" presStyleCnt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409F6F-8D60-B145-8F77-A0A7C33444B0}" type="pres">
      <dgm:prSet presAssocID="{D7938CF9-197C-FA45-82DA-D205DBEFB2AD}" presName="bgRect" presStyleLbl="node1" presStyleIdx="1" presStyleCnt="4"/>
      <dgm:spPr/>
      <dgm:t>
        <a:bodyPr/>
        <a:lstStyle/>
        <a:p>
          <a:endParaRPr lang="en-US"/>
        </a:p>
      </dgm:t>
    </dgm:pt>
    <dgm:pt modelId="{0FEE9D51-501B-4C41-BAC2-602628B5AFDA}" type="pres">
      <dgm:prSet presAssocID="{D7938CF9-197C-FA45-82DA-D205DBEFB2AD}" presName="parentNode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DB53F64-EFA6-5C4D-A04D-586A8B7413F6}" type="pres">
      <dgm:prSet presAssocID="{D7938CF9-197C-FA45-82DA-D205DBEFB2AD}" presName="child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48DBD1-C56D-524F-9D93-5EBAD4C921CC}" type="pres">
      <dgm:prSet presAssocID="{EC49280C-84BC-2C40-A94B-E5A5358A8C29}" presName="hSp" presStyleCnt="0"/>
      <dgm:spPr/>
      <dgm:t>
        <a:bodyPr/>
        <a:lstStyle/>
        <a:p>
          <a:endParaRPr lang="en-US"/>
        </a:p>
      </dgm:t>
    </dgm:pt>
    <dgm:pt modelId="{0F110EBD-58C7-DA49-8041-5334BBFDAB70}" type="pres">
      <dgm:prSet presAssocID="{EC49280C-84BC-2C40-A94B-E5A5358A8C29}" presName="vProcSp" presStyleCnt="0"/>
      <dgm:spPr/>
      <dgm:t>
        <a:bodyPr/>
        <a:lstStyle/>
        <a:p>
          <a:endParaRPr lang="en-US"/>
        </a:p>
      </dgm:t>
    </dgm:pt>
    <dgm:pt modelId="{C7B1F7A8-4281-A042-9628-3ED55E18E3DA}" type="pres">
      <dgm:prSet presAssocID="{EC49280C-84BC-2C40-A94B-E5A5358A8C29}" presName="vSp1" presStyleCnt="0"/>
      <dgm:spPr/>
      <dgm:t>
        <a:bodyPr/>
        <a:lstStyle/>
        <a:p>
          <a:endParaRPr lang="en-US"/>
        </a:p>
      </dgm:t>
    </dgm:pt>
    <dgm:pt modelId="{4824DF72-C650-6947-8995-E1FD11FB8043}" type="pres">
      <dgm:prSet presAssocID="{EC49280C-84BC-2C40-A94B-E5A5358A8C29}" presName="simulatedConn" presStyleLbl="solidFgAcc1" presStyleIdx="1" presStyleCnt="3"/>
      <dgm:spPr/>
      <dgm:t>
        <a:bodyPr/>
        <a:lstStyle/>
        <a:p>
          <a:endParaRPr lang="en-US"/>
        </a:p>
      </dgm:t>
    </dgm:pt>
    <dgm:pt modelId="{2DDA4105-D170-FA43-B7CD-2FBAA8852DE9}" type="pres">
      <dgm:prSet presAssocID="{EC49280C-84BC-2C40-A94B-E5A5358A8C29}" presName="vSp2" presStyleCnt="0"/>
      <dgm:spPr/>
      <dgm:t>
        <a:bodyPr/>
        <a:lstStyle/>
        <a:p>
          <a:endParaRPr lang="en-US"/>
        </a:p>
      </dgm:t>
    </dgm:pt>
    <dgm:pt modelId="{678B0477-03AB-EC4B-8648-D60DD25065AA}" type="pres">
      <dgm:prSet presAssocID="{EC49280C-84BC-2C40-A94B-E5A5358A8C29}" presName="sibTrans" presStyleCnt="0"/>
      <dgm:spPr/>
      <dgm:t>
        <a:bodyPr/>
        <a:lstStyle/>
        <a:p>
          <a:endParaRPr lang="en-US"/>
        </a:p>
      </dgm:t>
    </dgm:pt>
    <dgm:pt modelId="{C6F7DAD6-C1A7-DD46-8A2F-071608C6730F}" type="pres">
      <dgm:prSet presAssocID="{B97F1707-98E5-AF41-9451-AE7B06BCDC2E}" presName="compositeNode" presStyleCnt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EBB270-307C-AE45-9A9E-3BEE47D69860}" type="pres">
      <dgm:prSet presAssocID="{B97F1707-98E5-AF41-9451-AE7B06BCDC2E}" presName="bgRect" presStyleLbl="node1" presStyleIdx="2" presStyleCnt="4"/>
      <dgm:spPr/>
      <dgm:t>
        <a:bodyPr/>
        <a:lstStyle/>
        <a:p>
          <a:endParaRPr lang="en-US"/>
        </a:p>
      </dgm:t>
    </dgm:pt>
    <dgm:pt modelId="{5F54CAB1-F220-DA40-9924-C9C278E88E95}" type="pres">
      <dgm:prSet presAssocID="{B97F1707-98E5-AF41-9451-AE7B06BCDC2E}" presName="parentNode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2AD46BD-E7C1-774B-89F6-F2A3F343D4FD}" type="pres">
      <dgm:prSet presAssocID="{B97F1707-98E5-AF41-9451-AE7B06BCDC2E}" presName="child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0E7D7E-AF6F-4E48-8852-6563F514AEBD}" type="pres">
      <dgm:prSet presAssocID="{46D97C2F-359D-AC49-8E67-169EAACCA2D4}" presName="hSp" presStyleCnt="0"/>
      <dgm:spPr/>
    </dgm:pt>
    <dgm:pt modelId="{0C54406F-C771-432B-BD59-574FED86093C}" type="pres">
      <dgm:prSet presAssocID="{46D97C2F-359D-AC49-8E67-169EAACCA2D4}" presName="vProcSp" presStyleCnt="0"/>
      <dgm:spPr/>
    </dgm:pt>
    <dgm:pt modelId="{951768B6-355F-4A45-9F2F-FD2CCB6D788E}" type="pres">
      <dgm:prSet presAssocID="{46D97C2F-359D-AC49-8E67-169EAACCA2D4}" presName="vSp1" presStyleCnt="0"/>
      <dgm:spPr/>
    </dgm:pt>
    <dgm:pt modelId="{405CAFA2-689C-452A-9E17-3689A6DE22D5}" type="pres">
      <dgm:prSet presAssocID="{46D97C2F-359D-AC49-8E67-169EAACCA2D4}" presName="simulatedConn" presStyleLbl="solidFgAcc1" presStyleIdx="2" presStyleCnt="3"/>
      <dgm:spPr/>
    </dgm:pt>
    <dgm:pt modelId="{FFBB816B-30D0-4BE7-A13D-1A4234973170}" type="pres">
      <dgm:prSet presAssocID="{46D97C2F-359D-AC49-8E67-169EAACCA2D4}" presName="vSp2" presStyleCnt="0"/>
      <dgm:spPr/>
    </dgm:pt>
    <dgm:pt modelId="{833AFE05-3AF3-45E3-958A-7233FB1C4F40}" type="pres">
      <dgm:prSet presAssocID="{46D97C2F-359D-AC49-8E67-169EAACCA2D4}" presName="sibTrans" presStyleCnt="0"/>
      <dgm:spPr/>
    </dgm:pt>
    <dgm:pt modelId="{E8F53404-5748-4CCF-AE03-65DE65F16824}" type="pres">
      <dgm:prSet presAssocID="{957306BA-04D9-4E3C-94EC-7FF5AAD481E0}" presName="compositeNode" presStyleCnt="0">
        <dgm:presLayoutVars>
          <dgm:bulletEnabled val="1"/>
        </dgm:presLayoutVars>
      </dgm:prSet>
      <dgm:spPr/>
    </dgm:pt>
    <dgm:pt modelId="{16B52DAC-38CA-4D99-86B7-26A3C2CA9D8F}" type="pres">
      <dgm:prSet presAssocID="{957306BA-04D9-4E3C-94EC-7FF5AAD481E0}" presName="bgRect" presStyleLbl="node1" presStyleIdx="3" presStyleCnt="4"/>
      <dgm:spPr/>
      <dgm:t>
        <a:bodyPr/>
        <a:lstStyle/>
        <a:p>
          <a:endParaRPr lang="tr-TR"/>
        </a:p>
      </dgm:t>
    </dgm:pt>
    <dgm:pt modelId="{04FE1725-65BD-4C71-925E-07B9FE5AED0F}" type="pres">
      <dgm:prSet presAssocID="{957306BA-04D9-4E3C-94EC-7FF5AAD481E0}" presName="parentNode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5517C17A-D2EB-4EB3-922D-DD3DCF933E0D}" srcId="{8241BA42-222D-6847-A932-48BE413C60EA}" destId="{957306BA-04D9-4E3C-94EC-7FF5AAD481E0}" srcOrd="3" destOrd="0" parTransId="{A704E41B-5E98-45B4-AE68-9FA34E588614}" sibTransId="{FCCC5BB0-3A9C-4D33-821D-5706A881CE53}"/>
    <dgm:cxn modelId="{4BA403AB-ED4A-46AE-BE22-A44198DAEF24}" type="presOf" srcId="{D7938CF9-197C-FA45-82DA-D205DBEFB2AD}" destId="{0FEE9D51-501B-4C41-BAC2-602628B5AFDA}" srcOrd="1" destOrd="0" presId="urn:microsoft.com/office/officeart/2005/8/layout/hProcess7"/>
    <dgm:cxn modelId="{A156477B-8778-406E-8A17-F90FD8AA96C6}" type="presOf" srcId="{8241BA42-222D-6847-A932-48BE413C60EA}" destId="{5BB3E28B-96C1-8346-B3E5-02451FC8BE9D}" srcOrd="0" destOrd="0" presId="urn:microsoft.com/office/officeart/2005/8/layout/hProcess7"/>
    <dgm:cxn modelId="{7FD453E6-C4C1-994B-8355-692244C02861}" srcId="{B97F1707-98E5-AF41-9451-AE7B06BCDC2E}" destId="{E9D31BA2-9AA1-9044-BF3D-1102E636B31E}" srcOrd="0" destOrd="0" parTransId="{D54B44AB-2618-2844-B370-A207ACF9C1D2}" sibTransId="{EC943E31-F9FE-BA4C-A9A4-92AD6F0B2D44}"/>
    <dgm:cxn modelId="{93229814-3E3D-F24B-B1B7-782D63508E12}" srcId="{8241BA42-222D-6847-A932-48BE413C60EA}" destId="{B97F1707-98E5-AF41-9451-AE7B06BCDC2E}" srcOrd="2" destOrd="0" parTransId="{B566F987-5297-0B47-9571-B79BB8908281}" sibTransId="{46D97C2F-359D-AC49-8E67-169EAACCA2D4}"/>
    <dgm:cxn modelId="{1E18A249-395E-467A-A136-5725B485BC12}" type="presOf" srcId="{EA99E764-8DFC-2842-9048-DE8907B69170}" destId="{9417209F-7885-5F49-8D09-C0C548BC17C4}" srcOrd="0" destOrd="0" presId="urn:microsoft.com/office/officeart/2005/8/layout/hProcess7"/>
    <dgm:cxn modelId="{BD6916D3-8C46-4CBB-97CB-B0E77DDA09C3}" type="presOf" srcId="{957306BA-04D9-4E3C-94EC-7FF5AAD481E0}" destId="{04FE1725-65BD-4C71-925E-07B9FE5AED0F}" srcOrd="1" destOrd="0" presId="urn:microsoft.com/office/officeart/2005/8/layout/hProcess7"/>
    <dgm:cxn modelId="{1284DEF6-12BF-1742-AFF6-B958BC337783}" srcId="{EA99E764-8DFC-2842-9048-DE8907B69170}" destId="{9276E64B-3E8D-AE4B-B65F-0227A493971C}" srcOrd="0" destOrd="0" parTransId="{775E150C-C5D3-D343-A35A-29B741926A94}" sibTransId="{D2D0DCFD-E90A-9943-AE70-47EF2218815E}"/>
    <dgm:cxn modelId="{9197C94E-E967-4E0C-B999-A3173ABA67E5}" type="presOf" srcId="{3E7EAF49-E2BA-6645-B7D7-AD36499F1EB7}" destId="{4DB53F64-EFA6-5C4D-A04D-586A8B7413F6}" srcOrd="0" destOrd="0" presId="urn:microsoft.com/office/officeart/2005/8/layout/hProcess7"/>
    <dgm:cxn modelId="{20AAC787-9F92-454D-AD39-9B135529AF6C}" type="presOf" srcId="{D7938CF9-197C-FA45-82DA-D205DBEFB2AD}" destId="{E0409F6F-8D60-B145-8F77-A0A7C33444B0}" srcOrd="0" destOrd="0" presId="urn:microsoft.com/office/officeart/2005/8/layout/hProcess7"/>
    <dgm:cxn modelId="{1DFE04B0-0CA1-DE47-AE21-0720978556F1}" srcId="{D7938CF9-197C-FA45-82DA-D205DBEFB2AD}" destId="{3E7EAF49-E2BA-6645-B7D7-AD36499F1EB7}" srcOrd="0" destOrd="0" parTransId="{BC2F945D-F368-F34E-BF5C-015A3B46BE6F}" sibTransId="{531E2BAA-4493-AF47-A1FE-66FF333BF6EC}"/>
    <dgm:cxn modelId="{BFD2D9E2-7404-A24B-8740-B4909E2C1418}" srcId="{8241BA42-222D-6847-A932-48BE413C60EA}" destId="{D7938CF9-197C-FA45-82DA-D205DBEFB2AD}" srcOrd="1" destOrd="0" parTransId="{A057E046-0BEC-BB4F-B59F-D177DC40161D}" sibTransId="{EC49280C-84BC-2C40-A94B-E5A5358A8C29}"/>
    <dgm:cxn modelId="{12FBFC74-DB65-4E71-83D4-470E4DAB8F17}" type="presOf" srcId="{B97F1707-98E5-AF41-9451-AE7B06BCDC2E}" destId="{E6EBB270-307C-AE45-9A9E-3BEE47D69860}" srcOrd="0" destOrd="0" presId="urn:microsoft.com/office/officeart/2005/8/layout/hProcess7"/>
    <dgm:cxn modelId="{786BAFA7-A581-4D77-A6B1-788433B48FE2}" type="presOf" srcId="{E9D31BA2-9AA1-9044-BF3D-1102E636B31E}" destId="{82AD46BD-E7C1-774B-89F6-F2A3F343D4FD}" srcOrd="0" destOrd="0" presId="urn:microsoft.com/office/officeart/2005/8/layout/hProcess7"/>
    <dgm:cxn modelId="{D4FD992B-0DE8-4907-A1E4-6A829E338486}" type="presOf" srcId="{957306BA-04D9-4E3C-94EC-7FF5AAD481E0}" destId="{16B52DAC-38CA-4D99-86B7-26A3C2CA9D8F}" srcOrd="0" destOrd="0" presId="urn:microsoft.com/office/officeart/2005/8/layout/hProcess7"/>
    <dgm:cxn modelId="{0D0C1EAA-7A14-48DF-B159-5A6B6C6202FB}" type="presOf" srcId="{EA99E764-8DFC-2842-9048-DE8907B69170}" destId="{9D77957F-A889-1A49-A802-82C4F366C846}" srcOrd="1" destOrd="0" presId="urn:microsoft.com/office/officeart/2005/8/layout/hProcess7"/>
    <dgm:cxn modelId="{4DD29F36-A520-4884-A14B-D02F87D924D9}" type="presOf" srcId="{9276E64B-3E8D-AE4B-B65F-0227A493971C}" destId="{8154C97A-DBE2-B843-9A87-71E395319935}" srcOrd="0" destOrd="0" presId="urn:microsoft.com/office/officeart/2005/8/layout/hProcess7"/>
    <dgm:cxn modelId="{61CC9F36-A9D2-7040-A462-F8E01F84D6B5}" srcId="{8241BA42-222D-6847-A932-48BE413C60EA}" destId="{EA99E764-8DFC-2842-9048-DE8907B69170}" srcOrd="0" destOrd="0" parTransId="{379688E6-A9B3-5248-B72F-9D2D4AB16FA7}" sibTransId="{B4E4BA64-846C-3F44-960C-7FEF7ABB0522}"/>
    <dgm:cxn modelId="{FCF30D57-A80E-48CC-97D2-12A8E8241CE5}" type="presOf" srcId="{B97F1707-98E5-AF41-9451-AE7B06BCDC2E}" destId="{5F54CAB1-F220-DA40-9924-C9C278E88E95}" srcOrd="1" destOrd="0" presId="urn:microsoft.com/office/officeart/2005/8/layout/hProcess7"/>
    <dgm:cxn modelId="{02F2A955-1383-4341-921A-5850E6B908A4}" type="presParOf" srcId="{5BB3E28B-96C1-8346-B3E5-02451FC8BE9D}" destId="{ADC67B89-AC59-9D45-8F04-22E3822275AF}" srcOrd="0" destOrd="0" presId="urn:microsoft.com/office/officeart/2005/8/layout/hProcess7"/>
    <dgm:cxn modelId="{2ADFD946-0CE7-4922-8A6B-FDF657D55D6A}" type="presParOf" srcId="{ADC67B89-AC59-9D45-8F04-22E3822275AF}" destId="{9417209F-7885-5F49-8D09-C0C548BC17C4}" srcOrd="0" destOrd="0" presId="urn:microsoft.com/office/officeart/2005/8/layout/hProcess7"/>
    <dgm:cxn modelId="{58F603BE-A06F-4F11-95AA-4645BC33E2F4}" type="presParOf" srcId="{ADC67B89-AC59-9D45-8F04-22E3822275AF}" destId="{9D77957F-A889-1A49-A802-82C4F366C846}" srcOrd="1" destOrd="0" presId="urn:microsoft.com/office/officeart/2005/8/layout/hProcess7"/>
    <dgm:cxn modelId="{502B4FF9-8A69-4D7C-8B42-99E0AA8A37D2}" type="presParOf" srcId="{ADC67B89-AC59-9D45-8F04-22E3822275AF}" destId="{8154C97A-DBE2-B843-9A87-71E395319935}" srcOrd="2" destOrd="0" presId="urn:microsoft.com/office/officeart/2005/8/layout/hProcess7"/>
    <dgm:cxn modelId="{6D1DFCFE-D6BE-4699-AE67-FBB11C9DBF80}" type="presParOf" srcId="{5BB3E28B-96C1-8346-B3E5-02451FC8BE9D}" destId="{A0B1180A-0702-7F44-AF7E-0DD0BEDE9F19}" srcOrd="1" destOrd="0" presId="urn:microsoft.com/office/officeart/2005/8/layout/hProcess7"/>
    <dgm:cxn modelId="{179B4129-04A4-4B3B-9A2B-064D1F7D79BA}" type="presParOf" srcId="{5BB3E28B-96C1-8346-B3E5-02451FC8BE9D}" destId="{5BE0A90F-71A5-AB40-8F1D-FB0C801F46FE}" srcOrd="2" destOrd="0" presId="urn:microsoft.com/office/officeart/2005/8/layout/hProcess7"/>
    <dgm:cxn modelId="{487909E0-6AE1-4B25-8C18-E337BEC2F4F8}" type="presParOf" srcId="{5BE0A90F-71A5-AB40-8F1D-FB0C801F46FE}" destId="{047E101D-861D-9D43-B47E-D733C4B64189}" srcOrd="0" destOrd="0" presId="urn:microsoft.com/office/officeart/2005/8/layout/hProcess7"/>
    <dgm:cxn modelId="{D1436FD9-B729-4CA5-B2F0-F613FE56CC1B}" type="presParOf" srcId="{5BE0A90F-71A5-AB40-8F1D-FB0C801F46FE}" destId="{4F42EA26-FD47-F445-A3B9-FD127F60BF0E}" srcOrd="1" destOrd="0" presId="urn:microsoft.com/office/officeart/2005/8/layout/hProcess7"/>
    <dgm:cxn modelId="{699DBCA3-62A5-4189-81F8-40FAC7391DD8}" type="presParOf" srcId="{5BE0A90F-71A5-AB40-8F1D-FB0C801F46FE}" destId="{85F37AC1-0A7C-5042-9CA7-BA8800F9764A}" srcOrd="2" destOrd="0" presId="urn:microsoft.com/office/officeart/2005/8/layout/hProcess7"/>
    <dgm:cxn modelId="{AF15B591-71E0-4704-BB61-B7AA8D32841C}" type="presParOf" srcId="{5BB3E28B-96C1-8346-B3E5-02451FC8BE9D}" destId="{E56534F1-446C-374E-BE29-E0969D75C772}" srcOrd="3" destOrd="0" presId="urn:microsoft.com/office/officeart/2005/8/layout/hProcess7"/>
    <dgm:cxn modelId="{D6292B92-64F8-46FD-BC9A-1D137B64221D}" type="presParOf" srcId="{5BB3E28B-96C1-8346-B3E5-02451FC8BE9D}" destId="{4072481D-BDB4-E349-B824-037E8F68667C}" srcOrd="4" destOrd="0" presId="urn:microsoft.com/office/officeart/2005/8/layout/hProcess7"/>
    <dgm:cxn modelId="{D8072B98-4CB1-46B6-B9C0-32C621FA0937}" type="presParOf" srcId="{4072481D-BDB4-E349-B824-037E8F68667C}" destId="{E0409F6F-8D60-B145-8F77-A0A7C33444B0}" srcOrd="0" destOrd="0" presId="urn:microsoft.com/office/officeart/2005/8/layout/hProcess7"/>
    <dgm:cxn modelId="{6D5A5DE3-3E04-4BFF-8167-48CAE0EC3CD7}" type="presParOf" srcId="{4072481D-BDB4-E349-B824-037E8F68667C}" destId="{0FEE9D51-501B-4C41-BAC2-602628B5AFDA}" srcOrd="1" destOrd="0" presId="urn:microsoft.com/office/officeart/2005/8/layout/hProcess7"/>
    <dgm:cxn modelId="{0F0587DC-CF6E-4D2B-8D6C-A93EA5AE5352}" type="presParOf" srcId="{4072481D-BDB4-E349-B824-037E8F68667C}" destId="{4DB53F64-EFA6-5C4D-A04D-586A8B7413F6}" srcOrd="2" destOrd="0" presId="urn:microsoft.com/office/officeart/2005/8/layout/hProcess7"/>
    <dgm:cxn modelId="{0321A35B-1291-4ABC-8F72-9233683534FF}" type="presParOf" srcId="{5BB3E28B-96C1-8346-B3E5-02451FC8BE9D}" destId="{5A48DBD1-C56D-524F-9D93-5EBAD4C921CC}" srcOrd="5" destOrd="0" presId="urn:microsoft.com/office/officeart/2005/8/layout/hProcess7"/>
    <dgm:cxn modelId="{64844522-72FE-4D06-89C0-5232AC5500E2}" type="presParOf" srcId="{5BB3E28B-96C1-8346-B3E5-02451FC8BE9D}" destId="{0F110EBD-58C7-DA49-8041-5334BBFDAB70}" srcOrd="6" destOrd="0" presId="urn:microsoft.com/office/officeart/2005/8/layout/hProcess7"/>
    <dgm:cxn modelId="{4265FE1B-4569-4C3A-94AB-73FAB2C1758E}" type="presParOf" srcId="{0F110EBD-58C7-DA49-8041-5334BBFDAB70}" destId="{C7B1F7A8-4281-A042-9628-3ED55E18E3DA}" srcOrd="0" destOrd="0" presId="urn:microsoft.com/office/officeart/2005/8/layout/hProcess7"/>
    <dgm:cxn modelId="{AEF98F74-BD9E-4E72-B153-D4BCBEAE0CE4}" type="presParOf" srcId="{0F110EBD-58C7-DA49-8041-5334BBFDAB70}" destId="{4824DF72-C650-6947-8995-E1FD11FB8043}" srcOrd="1" destOrd="0" presId="urn:microsoft.com/office/officeart/2005/8/layout/hProcess7"/>
    <dgm:cxn modelId="{ED8045E2-8213-4CD4-8D33-5D4B091C1DC0}" type="presParOf" srcId="{0F110EBD-58C7-DA49-8041-5334BBFDAB70}" destId="{2DDA4105-D170-FA43-B7CD-2FBAA8852DE9}" srcOrd="2" destOrd="0" presId="urn:microsoft.com/office/officeart/2005/8/layout/hProcess7"/>
    <dgm:cxn modelId="{B8AAA644-C0D0-4F2A-A1EA-F36922D631B7}" type="presParOf" srcId="{5BB3E28B-96C1-8346-B3E5-02451FC8BE9D}" destId="{678B0477-03AB-EC4B-8648-D60DD25065AA}" srcOrd="7" destOrd="0" presId="urn:microsoft.com/office/officeart/2005/8/layout/hProcess7"/>
    <dgm:cxn modelId="{3CA66B9E-0398-433A-89A4-0D3175122DE0}" type="presParOf" srcId="{5BB3E28B-96C1-8346-B3E5-02451FC8BE9D}" destId="{C6F7DAD6-C1A7-DD46-8A2F-071608C6730F}" srcOrd="8" destOrd="0" presId="urn:microsoft.com/office/officeart/2005/8/layout/hProcess7"/>
    <dgm:cxn modelId="{FF672EAB-1A62-42F0-AC8A-203AC36E4C52}" type="presParOf" srcId="{C6F7DAD6-C1A7-DD46-8A2F-071608C6730F}" destId="{E6EBB270-307C-AE45-9A9E-3BEE47D69860}" srcOrd="0" destOrd="0" presId="urn:microsoft.com/office/officeart/2005/8/layout/hProcess7"/>
    <dgm:cxn modelId="{062A8D94-7652-4BF3-BE17-BE746E02C2CF}" type="presParOf" srcId="{C6F7DAD6-C1A7-DD46-8A2F-071608C6730F}" destId="{5F54CAB1-F220-DA40-9924-C9C278E88E95}" srcOrd="1" destOrd="0" presId="urn:microsoft.com/office/officeart/2005/8/layout/hProcess7"/>
    <dgm:cxn modelId="{68BE65FE-A038-49C6-B9F8-354C67106207}" type="presParOf" srcId="{C6F7DAD6-C1A7-DD46-8A2F-071608C6730F}" destId="{82AD46BD-E7C1-774B-89F6-F2A3F343D4FD}" srcOrd="2" destOrd="0" presId="urn:microsoft.com/office/officeart/2005/8/layout/hProcess7"/>
    <dgm:cxn modelId="{65E892C2-F833-4F77-BA52-4705BCC7EF63}" type="presParOf" srcId="{5BB3E28B-96C1-8346-B3E5-02451FC8BE9D}" destId="{D30E7D7E-AF6F-4E48-8852-6563F514AEBD}" srcOrd="9" destOrd="0" presId="urn:microsoft.com/office/officeart/2005/8/layout/hProcess7"/>
    <dgm:cxn modelId="{D7C712C3-4EA2-4CB7-B893-5A333DB0B1FC}" type="presParOf" srcId="{5BB3E28B-96C1-8346-B3E5-02451FC8BE9D}" destId="{0C54406F-C771-432B-BD59-574FED86093C}" srcOrd="10" destOrd="0" presId="urn:microsoft.com/office/officeart/2005/8/layout/hProcess7"/>
    <dgm:cxn modelId="{DEBAE06F-5040-4008-AAF7-73A90179A9CB}" type="presParOf" srcId="{0C54406F-C771-432B-BD59-574FED86093C}" destId="{951768B6-355F-4A45-9F2F-FD2CCB6D788E}" srcOrd="0" destOrd="0" presId="urn:microsoft.com/office/officeart/2005/8/layout/hProcess7"/>
    <dgm:cxn modelId="{45230219-33A3-4036-AEA8-4816B9CD028C}" type="presParOf" srcId="{0C54406F-C771-432B-BD59-574FED86093C}" destId="{405CAFA2-689C-452A-9E17-3689A6DE22D5}" srcOrd="1" destOrd="0" presId="urn:microsoft.com/office/officeart/2005/8/layout/hProcess7"/>
    <dgm:cxn modelId="{8F021788-C178-467D-8824-EE20510F0F9C}" type="presParOf" srcId="{0C54406F-C771-432B-BD59-574FED86093C}" destId="{FFBB816B-30D0-4BE7-A13D-1A4234973170}" srcOrd="2" destOrd="0" presId="urn:microsoft.com/office/officeart/2005/8/layout/hProcess7"/>
    <dgm:cxn modelId="{EEE27F8E-9413-4CCC-B491-C86A00F71BCC}" type="presParOf" srcId="{5BB3E28B-96C1-8346-B3E5-02451FC8BE9D}" destId="{833AFE05-3AF3-45E3-958A-7233FB1C4F40}" srcOrd="11" destOrd="0" presId="urn:microsoft.com/office/officeart/2005/8/layout/hProcess7"/>
    <dgm:cxn modelId="{4D1EF37B-672E-4C3D-887E-8B1558EDEEC4}" type="presParOf" srcId="{5BB3E28B-96C1-8346-B3E5-02451FC8BE9D}" destId="{E8F53404-5748-4CCF-AE03-65DE65F16824}" srcOrd="12" destOrd="0" presId="urn:microsoft.com/office/officeart/2005/8/layout/hProcess7"/>
    <dgm:cxn modelId="{AD5B3F1D-3548-41B0-BCE7-BBFB2519EE17}" type="presParOf" srcId="{E8F53404-5748-4CCF-AE03-65DE65F16824}" destId="{16B52DAC-38CA-4D99-86B7-26A3C2CA9D8F}" srcOrd="0" destOrd="0" presId="urn:microsoft.com/office/officeart/2005/8/layout/hProcess7"/>
    <dgm:cxn modelId="{609DD336-49E4-4583-A943-51200C1FB9D7}" type="presParOf" srcId="{E8F53404-5748-4CCF-AE03-65DE65F16824}" destId="{04FE1725-65BD-4C71-925E-07B9FE5AED0F}" srcOrd="1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17209F-7885-5F49-8D09-C0C548BC17C4}">
      <dsp:nvSpPr>
        <dsp:cNvPr id="0" name=""/>
        <dsp:cNvSpPr/>
      </dsp:nvSpPr>
      <dsp:spPr>
        <a:xfrm>
          <a:off x="3268" y="1067472"/>
          <a:ext cx="1966056" cy="2359268"/>
        </a:xfrm>
        <a:prstGeom prst="roundRect">
          <a:avLst>
            <a:gd name="adj" fmla="val 5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75438" rIns="97790" bIns="0" numCol="1" spcCol="1270" anchor="t" anchorCtr="0">
          <a:noAutofit/>
        </a:bodyPr>
        <a:lstStyle/>
        <a:p>
          <a:pPr lvl="0" algn="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 dirty="0"/>
        </a:p>
      </dsp:txBody>
      <dsp:txXfrm rot="16200000">
        <a:off x="-767425" y="1838166"/>
        <a:ext cx="1934599" cy="393211"/>
      </dsp:txXfrm>
    </dsp:sp>
    <dsp:sp modelId="{8154C97A-DBE2-B843-9A87-71E395319935}">
      <dsp:nvSpPr>
        <dsp:cNvPr id="0" name=""/>
        <dsp:cNvSpPr/>
      </dsp:nvSpPr>
      <dsp:spPr>
        <a:xfrm>
          <a:off x="396479" y="1067472"/>
          <a:ext cx="1464712" cy="2359268"/>
        </a:xfrm>
        <a:prstGeom prst="rect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0" bIns="0" numCol="1" spcCol="1270" anchor="t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300" b="1" kern="1200" dirty="0" smtClean="0"/>
            <a:t>Öğrencileri Eğitme Yaklaşımları</a:t>
          </a:r>
          <a:endParaRPr lang="en-US" sz="2300" b="1" kern="1200" dirty="0"/>
        </a:p>
      </dsp:txBody>
      <dsp:txXfrm>
        <a:off x="396479" y="1067472"/>
        <a:ext cx="1464712" cy="2359268"/>
      </dsp:txXfrm>
    </dsp:sp>
    <dsp:sp modelId="{E0409F6F-8D60-B145-8F77-A0A7C33444B0}">
      <dsp:nvSpPr>
        <dsp:cNvPr id="0" name=""/>
        <dsp:cNvSpPr/>
      </dsp:nvSpPr>
      <dsp:spPr>
        <a:xfrm>
          <a:off x="2038137" y="1067472"/>
          <a:ext cx="1966056" cy="2359268"/>
        </a:xfrm>
        <a:prstGeom prst="roundRect">
          <a:avLst>
            <a:gd name="adj" fmla="val 5000"/>
          </a:avLst>
        </a:prstGeom>
        <a:gradFill rotWithShape="0">
          <a:gsLst>
            <a:gs pos="0">
              <a:schemeClr val="accent2">
                <a:hueOff val="1560506"/>
                <a:satOff val="-1946"/>
                <a:lumOff val="458"/>
                <a:alphaOff val="0"/>
                <a:shade val="51000"/>
                <a:satMod val="130000"/>
              </a:schemeClr>
            </a:gs>
            <a:gs pos="80000">
              <a:schemeClr val="accent2">
                <a:hueOff val="1560506"/>
                <a:satOff val="-1946"/>
                <a:lumOff val="458"/>
                <a:alphaOff val="0"/>
                <a:shade val="93000"/>
                <a:satMod val="130000"/>
              </a:schemeClr>
            </a:gs>
            <a:gs pos="100000">
              <a:schemeClr val="accent2">
                <a:hueOff val="1560506"/>
                <a:satOff val="-1946"/>
                <a:lumOff val="45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75438" rIns="97790" bIns="0" numCol="1" spcCol="1270" anchor="t" anchorCtr="0">
          <a:noAutofit/>
        </a:bodyPr>
        <a:lstStyle/>
        <a:p>
          <a:pPr lvl="0" algn="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 dirty="0"/>
        </a:p>
      </dsp:txBody>
      <dsp:txXfrm rot="16200000">
        <a:off x="1267443" y="1838166"/>
        <a:ext cx="1934599" cy="393211"/>
      </dsp:txXfrm>
    </dsp:sp>
    <dsp:sp modelId="{4F42EA26-FD47-F445-A3B9-FD127F60BF0E}">
      <dsp:nvSpPr>
        <dsp:cNvPr id="0" name=""/>
        <dsp:cNvSpPr/>
      </dsp:nvSpPr>
      <dsp:spPr>
        <a:xfrm rot="5400000">
          <a:off x="1874531" y="2943435"/>
          <a:ext cx="346871" cy="294908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B53F64-EFA6-5C4D-A04D-586A8B7413F6}">
      <dsp:nvSpPr>
        <dsp:cNvPr id="0" name=""/>
        <dsp:cNvSpPr/>
      </dsp:nvSpPr>
      <dsp:spPr>
        <a:xfrm>
          <a:off x="2431348" y="1067472"/>
          <a:ext cx="1464712" cy="2359268"/>
        </a:xfrm>
        <a:prstGeom prst="rect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0" bIns="0" numCol="1" spcCol="1270" anchor="t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300" b="1" kern="1200" dirty="0" smtClean="0"/>
            <a:t>Okul Geçişleri</a:t>
          </a:r>
          <a:endParaRPr lang="en-US" sz="2300" b="1" kern="1200" dirty="0"/>
        </a:p>
      </dsp:txBody>
      <dsp:txXfrm>
        <a:off x="2431348" y="1067472"/>
        <a:ext cx="1464712" cy="2359268"/>
      </dsp:txXfrm>
    </dsp:sp>
    <dsp:sp modelId="{E6EBB270-307C-AE45-9A9E-3BEE47D69860}">
      <dsp:nvSpPr>
        <dsp:cNvPr id="0" name=""/>
        <dsp:cNvSpPr/>
      </dsp:nvSpPr>
      <dsp:spPr>
        <a:xfrm>
          <a:off x="4073005" y="1067472"/>
          <a:ext cx="1966056" cy="2359268"/>
        </a:xfrm>
        <a:prstGeom prst="roundRect">
          <a:avLst>
            <a:gd name="adj" fmla="val 5000"/>
          </a:avLst>
        </a:prstGeom>
        <a:gradFill rotWithShape="0">
          <a:gsLst>
            <a:gs pos="0">
              <a:schemeClr val="accent2">
                <a:hueOff val="3121013"/>
                <a:satOff val="-3893"/>
                <a:lumOff val="915"/>
                <a:alphaOff val="0"/>
                <a:shade val="51000"/>
                <a:satMod val="130000"/>
              </a:schemeClr>
            </a:gs>
            <a:gs pos="80000">
              <a:schemeClr val="accent2">
                <a:hueOff val="3121013"/>
                <a:satOff val="-3893"/>
                <a:lumOff val="915"/>
                <a:alphaOff val="0"/>
                <a:shade val="93000"/>
                <a:satMod val="130000"/>
              </a:schemeClr>
            </a:gs>
            <a:gs pos="100000">
              <a:schemeClr val="accent2">
                <a:hueOff val="3121013"/>
                <a:satOff val="-3893"/>
                <a:lumOff val="91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75438" rIns="97790" bIns="0" numCol="1" spcCol="1270" anchor="t" anchorCtr="0">
          <a:noAutofit/>
        </a:bodyPr>
        <a:lstStyle/>
        <a:p>
          <a:pPr lvl="0" algn="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 dirty="0"/>
        </a:p>
      </dsp:txBody>
      <dsp:txXfrm rot="16200000">
        <a:off x="3302311" y="1838166"/>
        <a:ext cx="1934599" cy="393211"/>
      </dsp:txXfrm>
    </dsp:sp>
    <dsp:sp modelId="{4824DF72-C650-6947-8995-E1FD11FB8043}">
      <dsp:nvSpPr>
        <dsp:cNvPr id="0" name=""/>
        <dsp:cNvSpPr/>
      </dsp:nvSpPr>
      <dsp:spPr>
        <a:xfrm rot="5400000">
          <a:off x="3909400" y="2943435"/>
          <a:ext cx="346871" cy="294908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2340759"/>
              <a:satOff val="-2919"/>
              <a:lumOff val="68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AD46BD-E7C1-774B-89F6-F2A3F343D4FD}">
      <dsp:nvSpPr>
        <dsp:cNvPr id="0" name=""/>
        <dsp:cNvSpPr/>
      </dsp:nvSpPr>
      <dsp:spPr>
        <a:xfrm>
          <a:off x="4466217" y="1067472"/>
          <a:ext cx="1464712" cy="2359268"/>
        </a:xfrm>
        <a:prstGeom prst="rect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0" bIns="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300" b="1" kern="1200" dirty="0" smtClean="0">
              <a:latin typeface="Arial" charset="0"/>
            </a:rPr>
            <a:t>Okulların Sosyal Bağlamı</a:t>
          </a:r>
          <a:endParaRPr lang="en-US" sz="2300" b="1" kern="1200" dirty="0">
            <a:latin typeface="Arial" charset="0"/>
          </a:endParaRPr>
        </a:p>
      </dsp:txBody>
      <dsp:txXfrm>
        <a:off x="4466217" y="1067472"/>
        <a:ext cx="1464712" cy="2359268"/>
      </dsp:txXfrm>
    </dsp:sp>
    <dsp:sp modelId="{16B52DAC-38CA-4D99-86B7-26A3C2CA9D8F}">
      <dsp:nvSpPr>
        <dsp:cNvPr id="0" name=""/>
        <dsp:cNvSpPr/>
      </dsp:nvSpPr>
      <dsp:spPr>
        <a:xfrm>
          <a:off x="6107874" y="1067472"/>
          <a:ext cx="1966056" cy="2359268"/>
        </a:xfrm>
        <a:prstGeom prst="roundRect">
          <a:avLst>
            <a:gd name="adj" fmla="val 5000"/>
          </a:avLst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19"/>
                <a:satOff val="-5839"/>
                <a:lumOff val="1373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75438" rIns="97790" bIns="0" numCol="1" spcCol="1270" anchor="t" anchorCtr="0">
          <a:noAutofit/>
        </a:bodyPr>
        <a:lstStyle/>
        <a:p>
          <a:pPr lvl="0" algn="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2200" kern="1200" dirty="0" smtClean="0"/>
        </a:p>
      </dsp:txBody>
      <dsp:txXfrm rot="16200000">
        <a:off x="5337180" y="1838166"/>
        <a:ext cx="1934599" cy="393211"/>
      </dsp:txXfrm>
    </dsp:sp>
    <dsp:sp modelId="{405CAFA2-689C-452A-9E17-3689A6DE22D5}">
      <dsp:nvSpPr>
        <dsp:cNvPr id="0" name=""/>
        <dsp:cNvSpPr/>
      </dsp:nvSpPr>
      <dsp:spPr>
        <a:xfrm rot="5400000">
          <a:off x="5944269" y="2943435"/>
          <a:ext cx="346871" cy="294908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19.10.2015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19.10.2015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19.10.2015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19.10.2015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19.10.2015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19.10.2015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19.10.2015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19.10.2015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19.10.2015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19.10.2015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19.10.2015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5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720DD-5B6D-40BF-8493-A6B52D484E6B}" type="datetimeFigureOut">
              <a:rPr lang="tr-TR" smtClean="0"/>
              <a:t>19.10.2015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06820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Düz Bağlayıcı 4"/>
          <p:cNvCxnSpPr/>
          <p:nvPr/>
        </p:nvCxnSpPr>
        <p:spPr>
          <a:xfrm>
            <a:off x="1043608" y="3429000"/>
            <a:ext cx="561662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" name="Dikdörtgen 5"/>
          <p:cNvSpPr/>
          <p:nvPr/>
        </p:nvSpPr>
        <p:spPr>
          <a:xfrm>
            <a:off x="971600" y="2132856"/>
            <a:ext cx="463819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8000" dirty="0" smtClean="0">
                <a:solidFill>
                  <a:schemeClr val="accent2">
                    <a:lumMod val="75000"/>
                  </a:schemeClr>
                </a:solidFill>
              </a:rPr>
              <a:t>BÖLÜM 10</a:t>
            </a:r>
            <a:endParaRPr lang="tr-TR" sz="8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Dikdörtgen 7"/>
          <p:cNvSpPr/>
          <p:nvPr/>
        </p:nvSpPr>
        <p:spPr>
          <a:xfrm>
            <a:off x="1415023" y="3462808"/>
            <a:ext cx="6397337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6600" b="1" dirty="0" smtClean="0"/>
              <a:t>BEYİN ve </a:t>
            </a:r>
            <a:r>
              <a:rPr lang="tr-TR" sz="6600" b="1" dirty="0"/>
              <a:t>BİLİŞSEL GELİŞİM</a:t>
            </a:r>
            <a:endParaRPr lang="tr-TR" sz="65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11280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BEYİN ve BİLİŞSEL GELİŞİM</a:t>
            </a:r>
          </a:p>
        </p:txBody>
      </p:sp>
      <p:graphicFrame>
        <p:nvGraphicFramePr>
          <p:cNvPr id="7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8739257"/>
              </p:ext>
            </p:extLst>
          </p:nvPr>
        </p:nvGraphicFramePr>
        <p:xfrm>
          <a:off x="685800" y="1752600"/>
          <a:ext cx="8077200" cy="44942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Dikdörtgen 7"/>
          <p:cNvSpPr/>
          <p:nvPr/>
        </p:nvSpPr>
        <p:spPr>
          <a:xfrm>
            <a:off x="7031394" y="2825226"/>
            <a:ext cx="1728192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300" b="1" dirty="0">
                <a:solidFill>
                  <a:schemeClr val="bg1"/>
                </a:solidFill>
              </a:rPr>
              <a:t>Özel Eğitime </a:t>
            </a:r>
            <a:r>
              <a:rPr lang="tr-TR" sz="2300" b="1" dirty="0" smtClean="0">
                <a:solidFill>
                  <a:schemeClr val="bg1"/>
                </a:solidFill>
              </a:rPr>
              <a:t>Gereksinim </a:t>
            </a:r>
            <a:r>
              <a:rPr lang="tr-TR" sz="2300" b="1" dirty="0">
                <a:solidFill>
                  <a:schemeClr val="bg1"/>
                </a:solidFill>
              </a:rPr>
              <a:t>Duyan</a:t>
            </a:r>
          </a:p>
          <a:p>
            <a:pPr algn="ctr"/>
            <a:r>
              <a:rPr lang="tr-TR" sz="2300" b="1" dirty="0">
                <a:solidFill>
                  <a:schemeClr val="bg1"/>
                </a:solidFill>
              </a:rPr>
              <a:t>Ergenler</a:t>
            </a:r>
            <a:endParaRPr lang="tr-TR" sz="23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957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417209F-7885-5F49-8D09-C0C548BC17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graphicEl>
                                              <a:dgm id="{9417209F-7885-5F49-8D09-C0C548BC17C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154C97A-DBE2-B843-9A87-71E3953199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>
                                            <p:graphicEl>
                                              <a:dgm id="{8154C97A-DBE2-B843-9A87-71E39531993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4F42EA26-FD47-F445-A3B9-FD127F60BF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>
                                            <p:graphicEl>
                                              <a:dgm id="{4F42EA26-FD47-F445-A3B9-FD127F60BF0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0409F6F-8D60-B145-8F77-A0A7C33444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>
                                            <p:graphicEl>
                                              <a:dgm id="{E0409F6F-8D60-B145-8F77-A0A7C33444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4DB53F64-EFA6-5C4D-A04D-586A8B7413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>
                                            <p:graphicEl>
                                              <a:dgm id="{4DB53F64-EFA6-5C4D-A04D-586A8B7413F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4824DF72-C650-6947-8995-E1FD11FB80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7">
                                            <p:graphicEl>
                                              <a:dgm id="{4824DF72-C650-6947-8995-E1FD11FB804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6EBB270-307C-AE45-9A9E-3BEE47D698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>
                                            <p:graphicEl>
                                              <a:dgm id="{E6EBB270-307C-AE45-9A9E-3BEE47D6986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2AD46BD-E7C1-774B-89F6-F2A3F343D4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">
                                            <p:graphicEl>
                                              <a:dgm id="{82AD46BD-E7C1-774B-89F6-F2A3F343D4F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405CAFA2-689C-452A-9E17-3689A6DE22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">
                                            <p:graphicEl>
                                              <a:dgm id="{405CAFA2-689C-452A-9E17-3689A6DE22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6B52DAC-38CA-4D99-86B7-26A3C2CA9D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">
                                            <p:graphicEl>
                                              <a:dgm id="{16B52DAC-38CA-4D99-86B7-26A3C2CA9D8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one"/>
        </p:bldSub>
      </p:bldGraphic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Öğrencileri Eğitme Yaklaşımları</a:t>
            </a: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80011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Öğrencilerin Öğrenmesinde Çağdaş Yaklaşımlar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183647"/>
            <a:ext cx="8568952" cy="24776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100" b="1" dirty="0" smtClean="0"/>
              <a:t>Yapılandırmacı Yaklaşım: </a:t>
            </a:r>
          </a:p>
          <a:p>
            <a:pPr algn="ctr"/>
            <a:r>
              <a:rPr lang="tr-TR" sz="3100" dirty="0" smtClean="0"/>
              <a:t>Bireylerin </a:t>
            </a:r>
            <a:r>
              <a:rPr lang="tr-TR" sz="3100" dirty="0"/>
              <a:t>aktif bir </a:t>
            </a:r>
            <a:r>
              <a:rPr lang="tr-TR" sz="3100" dirty="0" smtClean="0"/>
              <a:t>şekilde bilgilerini  oluşturmalarının </a:t>
            </a:r>
            <a:r>
              <a:rPr lang="tr-TR" sz="3100" dirty="0"/>
              <a:t>ve </a:t>
            </a:r>
            <a:r>
              <a:rPr lang="tr-TR" sz="3100" dirty="0" smtClean="0"/>
              <a:t>öğretmenlerinin rehberliğinde </a:t>
            </a:r>
            <a:r>
              <a:rPr lang="tr-TR" sz="3100" dirty="0"/>
              <a:t>anlamalarının önemini </a:t>
            </a:r>
            <a:r>
              <a:rPr lang="tr-TR" sz="3100" dirty="0" smtClean="0"/>
              <a:t>vurgulayan öğrenme  merkezli </a:t>
            </a:r>
            <a:r>
              <a:rPr lang="tr-TR" sz="3100" dirty="0"/>
              <a:t>bir yaklaşımdır.</a:t>
            </a:r>
          </a:p>
        </p:txBody>
      </p:sp>
    </p:spTree>
    <p:extLst>
      <p:ext uri="{BB962C8B-B14F-4D97-AF65-F5344CB8AC3E}">
        <p14:creationId xmlns:p14="http://schemas.microsoft.com/office/powerpoint/2010/main" val="158148895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Öğrencileri Eğitme Yaklaşımları</a:t>
            </a: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80011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Öğrencilerin Öğrenmesinde Çağdaş Yaklaşımlar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81399" y="2625293"/>
            <a:ext cx="8568952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 smtClean="0"/>
              <a:t>Doğrudan Öğretim Yaklaşımı: </a:t>
            </a:r>
          </a:p>
          <a:p>
            <a:pPr algn="ctr"/>
            <a:r>
              <a:rPr lang="tr-TR" sz="3500" dirty="0" smtClean="0"/>
              <a:t>Öğretmenin yönlendirmesi </a:t>
            </a:r>
            <a:r>
              <a:rPr lang="tr-TR" sz="3500" dirty="0"/>
              <a:t>ve kontrolü, başarı </a:t>
            </a:r>
            <a:r>
              <a:rPr lang="tr-TR" sz="3500" dirty="0" smtClean="0"/>
              <a:t>konusunda öğretmenlerin </a:t>
            </a:r>
            <a:r>
              <a:rPr lang="tr-TR" sz="3500" dirty="0"/>
              <a:t>yüksek beklentileri, </a:t>
            </a:r>
            <a:r>
              <a:rPr lang="tr-TR" sz="3500" dirty="0" smtClean="0"/>
              <a:t>öğrencinin </a:t>
            </a:r>
            <a:r>
              <a:rPr lang="nn-NO" sz="3500" dirty="0" smtClean="0"/>
              <a:t>akademik </a:t>
            </a:r>
            <a:r>
              <a:rPr lang="nn-NO" sz="3500" dirty="0"/>
              <a:t>görevlere maksimum zaman ayırması </a:t>
            </a:r>
            <a:r>
              <a:rPr lang="nn-NO" sz="3500" dirty="0" smtClean="0"/>
              <a:t>ile</a:t>
            </a:r>
            <a:r>
              <a:rPr lang="tr-TR" sz="3500" dirty="0" smtClean="0"/>
              <a:t> karakterize </a:t>
            </a:r>
            <a:r>
              <a:rPr lang="tr-TR" sz="3500" dirty="0"/>
              <a:t>olan öğretmen merkezli bir yaklaşımdır.</a:t>
            </a:r>
          </a:p>
        </p:txBody>
      </p:sp>
    </p:spTree>
    <p:extLst>
      <p:ext uri="{BB962C8B-B14F-4D97-AF65-F5344CB8AC3E}">
        <p14:creationId xmlns:p14="http://schemas.microsoft.com/office/powerpoint/2010/main" val="2954953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Öğrencileri Eğitme Yaklaşımları</a:t>
            </a:r>
          </a:p>
        </p:txBody>
      </p:sp>
      <p:sp>
        <p:nvSpPr>
          <p:cNvPr id="5" name="Dikdörtgen 4"/>
          <p:cNvSpPr/>
          <p:nvPr/>
        </p:nvSpPr>
        <p:spPr>
          <a:xfrm>
            <a:off x="1482132" y="3356992"/>
            <a:ext cx="6693001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dirty="0" smtClean="0">
                <a:solidFill>
                  <a:schemeClr val="accent2">
                    <a:lumMod val="75000"/>
                  </a:schemeClr>
                </a:solidFill>
              </a:rPr>
              <a:t>Hesap Verebilirlik/ Sorumluluk</a:t>
            </a:r>
            <a:endParaRPr lang="tr-TR" sz="38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55239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Okul Geçişleri</a:t>
            </a: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55371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Ortaokula Geçiş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690336"/>
            <a:ext cx="8568952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1920’lerde ve 1930’larda ortaokulun önemi, ilk ergenlik döneminde ortaya </a:t>
            </a:r>
            <a:r>
              <a:rPr lang="tr-TR" sz="3500" dirty="0" smtClean="0"/>
              <a:t>çıkan gelişimsel </a:t>
            </a:r>
            <a:r>
              <a:rPr lang="tr-TR" sz="3500" dirty="0"/>
              <a:t>değişiklikler temelinde savunulmuş ve artan öğrenci nüfusunun </a:t>
            </a:r>
            <a:r>
              <a:rPr lang="tr-TR" sz="3500" dirty="0" smtClean="0"/>
              <a:t>ihtiyaçlarını karşılamak </a:t>
            </a:r>
            <a:r>
              <a:rPr lang="tr-TR" sz="3500" dirty="0"/>
              <a:t>için bir çaba harcanmıştır.</a:t>
            </a:r>
          </a:p>
        </p:txBody>
      </p:sp>
    </p:spTree>
    <p:extLst>
      <p:ext uri="{BB962C8B-B14F-4D97-AF65-F5344CB8AC3E}">
        <p14:creationId xmlns:p14="http://schemas.microsoft.com/office/powerpoint/2010/main" val="84851435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Okul Geçişleri</a:t>
            </a: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55371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Ortaokula Geçiş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233008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Ortaokullar popüler hale gelmeye başlamış</a:t>
            </a:r>
          </a:p>
          <a:p>
            <a:pPr algn="ctr"/>
            <a:r>
              <a:rPr lang="tr-TR" sz="3500" dirty="0"/>
              <a:t>ve bu okullara geçiş erken pubertal gelişim ile aynı zamana denk gelmiştir.</a:t>
            </a:r>
          </a:p>
        </p:txBody>
      </p:sp>
    </p:spTree>
    <p:extLst>
      <p:ext uri="{BB962C8B-B14F-4D97-AF65-F5344CB8AC3E}">
        <p14:creationId xmlns:p14="http://schemas.microsoft.com/office/powerpoint/2010/main" val="1318617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Okul Geçişleri</a:t>
            </a: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55371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Ortaokula Geçiş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126447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Ortaokula geçiş genellikle streslidir, çünkü bir dizi fiziksel, bilişsel, sosyo </a:t>
            </a:r>
            <a:r>
              <a:rPr lang="tr-TR" sz="3500" dirty="0" smtClean="0"/>
              <a:t>duygusal değişikliğin </a:t>
            </a:r>
            <a:r>
              <a:rPr lang="tr-TR" sz="3500" dirty="0"/>
              <a:t>meydana geldiği zamanda bu geçiş yaşanmaktadır.</a:t>
            </a:r>
          </a:p>
        </p:txBody>
      </p:sp>
    </p:spTree>
    <p:extLst>
      <p:ext uri="{BB962C8B-B14F-4D97-AF65-F5344CB8AC3E}">
        <p14:creationId xmlns:p14="http://schemas.microsoft.com/office/powerpoint/2010/main" val="2267228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Okul Geçişleri</a:t>
            </a: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55371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Ortaokula Geçiş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521040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Bu geçiş en </a:t>
            </a:r>
            <a:r>
              <a:rPr lang="tr-TR" sz="3500" dirty="0" smtClean="0"/>
              <a:t>tepe (top-</a:t>
            </a:r>
            <a:r>
              <a:rPr lang="tr-TR" sz="3500" dirty="0" err="1" smtClean="0"/>
              <a:t>dog</a:t>
            </a:r>
            <a:r>
              <a:rPr lang="tr-TR" sz="3500" dirty="0"/>
              <a:t>) pozisyondan </a:t>
            </a:r>
            <a:r>
              <a:rPr lang="tr-TR" sz="3500" dirty="0" smtClean="0"/>
              <a:t>        en </a:t>
            </a:r>
            <a:r>
              <a:rPr lang="tr-TR" sz="3500" dirty="0"/>
              <a:t>alt (bottom-dog) pozisyonuna inmeyi de kapsamaktadır.</a:t>
            </a:r>
          </a:p>
        </p:txBody>
      </p:sp>
    </p:spTree>
    <p:extLst>
      <p:ext uri="{BB962C8B-B14F-4D97-AF65-F5344CB8AC3E}">
        <p14:creationId xmlns:p14="http://schemas.microsoft.com/office/powerpoint/2010/main" val="2267228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Okul Geçişleri</a:t>
            </a: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55371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Ortaokulların Geliştirilmesi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305016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i="1" dirty="0"/>
              <a:t>Dönüm Noktaları 1989 </a:t>
            </a:r>
            <a:r>
              <a:rPr lang="tr-TR" sz="3500" dirty="0"/>
              <a:t>ABD’deki </a:t>
            </a:r>
            <a:r>
              <a:rPr lang="tr-TR" sz="3500" dirty="0" smtClean="0"/>
              <a:t>               ortaokul </a:t>
            </a:r>
            <a:r>
              <a:rPr lang="tr-TR" sz="3500" dirty="0"/>
              <a:t>eğitimine ilişkin oldukça olumsuz bir</a:t>
            </a:r>
          </a:p>
          <a:p>
            <a:pPr algn="ctr"/>
            <a:r>
              <a:rPr lang="tr-TR" sz="3500" dirty="0"/>
              <a:t>değerlendirme sunmuştur.</a:t>
            </a:r>
          </a:p>
        </p:txBody>
      </p:sp>
    </p:spTree>
    <p:extLst>
      <p:ext uri="{BB962C8B-B14F-4D97-AF65-F5344CB8AC3E}">
        <p14:creationId xmlns:p14="http://schemas.microsoft.com/office/powerpoint/2010/main" val="308450362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2693819"/>
            <a:ext cx="856895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300" i="1" dirty="0"/>
              <a:t>Dönüm Noktaları 2000 </a:t>
            </a:r>
            <a:r>
              <a:rPr lang="tr-TR" sz="3300" dirty="0"/>
              <a:t>ortaokullardaki eğitime ilişkin </a:t>
            </a:r>
            <a:r>
              <a:rPr lang="tr-TR" sz="3300" dirty="0" smtClean="0"/>
              <a:t>ciddi kaygıları </a:t>
            </a:r>
            <a:r>
              <a:rPr lang="tr-TR" sz="3300" dirty="0"/>
              <a:t>ifade etmeye devam etmiş ve titiz akademik standartlarda temellenen bir</a:t>
            </a:r>
          </a:p>
          <a:p>
            <a:pPr algn="ctr"/>
            <a:r>
              <a:rPr lang="tr-TR" sz="3300" dirty="0"/>
              <a:t>müfredat ve tüm öğrencileri daha yüksek başarı standardı için hazırlayan </a:t>
            </a:r>
            <a:r>
              <a:rPr lang="tr-TR" sz="3300" dirty="0" smtClean="0"/>
              <a:t>öğretime ilişkin </a:t>
            </a:r>
            <a:r>
              <a:rPr lang="tr-TR" sz="3300" dirty="0"/>
              <a:t>vurguyu eklemiştir.</a:t>
            </a:r>
          </a:p>
        </p:txBody>
      </p:sp>
      <p:sp>
        <p:nvSpPr>
          <p:cNvPr id="5" name="Dikdörtgen 4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Okul Geçişleri</a:t>
            </a:r>
          </a:p>
        </p:txBody>
      </p:sp>
      <p:sp>
        <p:nvSpPr>
          <p:cNvPr id="6" name="Dikdörtgen 5"/>
          <p:cNvSpPr/>
          <p:nvPr/>
        </p:nvSpPr>
        <p:spPr>
          <a:xfrm>
            <a:off x="835070" y="1628800"/>
            <a:ext cx="55371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Ortaokulların Geliştirilmesi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9686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Okul Geçişleri</a:t>
            </a: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55371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Lise Terkleri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305016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Okulu terk edenlerin çoğunluğunun yetişkinlik yaşamlarında ekonomik ve </a:t>
            </a:r>
            <a:r>
              <a:rPr lang="tr-TR" sz="3500" dirty="0" smtClean="0"/>
              <a:t>sosyal iyilik </a:t>
            </a:r>
            <a:r>
              <a:rPr lang="tr-TR" sz="3500" dirty="0"/>
              <a:t>hallerini sınırlayan eğitim eksiklikleri vardır.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32164522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Okul Geçişleri</a:t>
            </a: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55371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Lise Terkleri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377024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Okul terkleri, demografik, aileye ilişkin, akranlara ilişkin, okula </a:t>
            </a:r>
            <a:r>
              <a:rPr lang="tr-TR" sz="3500" dirty="0" smtClean="0"/>
              <a:t>ilişkin faktörlerle</a:t>
            </a:r>
            <a:r>
              <a:rPr lang="tr-TR" sz="3500" dirty="0"/>
              <a:t>, ekonomik ve kişisel faktörler ile bağlantılıdır.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4046490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Okul Geçişleri</a:t>
            </a: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55371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Liseden Üniversiteye Geçiş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852936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Pek çok yönden, üniversiteye geçiş ilkokuldan ortaokula geçiş ile paralellik göstermektedir.</a:t>
            </a:r>
            <a:endParaRPr lang="tr-TR" sz="3500" dirty="0"/>
          </a:p>
        </p:txBody>
      </p:sp>
      <p:sp>
        <p:nvSpPr>
          <p:cNvPr id="3" name="Dikdörtgen 2"/>
          <p:cNvSpPr/>
          <p:nvPr/>
        </p:nvSpPr>
        <p:spPr>
          <a:xfrm>
            <a:off x="467544" y="4278575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Bu geçişte genelde ebeveynlerle etkileşimin azalması söz </a:t>
            </a:r>
            <a:r>
              <a:rPr lang="tr-TR" sz="3500" dirty="0" smtClean="0"/>
              <a:t>konusudur. Günümüze </a:t>
            </a:r>
            <a:r>
              <a:rPr lang="tr-TR" sz="3500" dirty="0"/>
              <a:t>özgü bir problem, lise ve üniversite arasındaki süreksizliktir.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426127793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Okul Geçişleri</a:t>
            </a: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67612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Üniversiteden İş </a:t>
            </a:r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Yaşamına Geçiş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2852936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Bir üniversite derecesine sahip olmak kişinin gelirini yükseltmesi için oldukça faydalıdır.</a:t>
            </a:r>
            <a:endParaRPr lang="tr-TR" sz="3500" dirty="0"/>
          </a:p>
        </p:txBody>
      </p:sp>
      <p:sp>
        <p:nvSpPr>
          <p:cNvPr id="7" name="Dikdörtgen 6"/>
          <p:cNvSpPr/>
          <p:nvPr/>
        </p:nvSpPr>
        <p:spPr>
          <a:xfrm>
            <a:off x="467544" y="4427820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Bununla birlikte, üniversiteden iş yaşamına geçiş oldukça zordur.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59888778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Okul Geçişleri</a:t>
            </a: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67612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Üniversiteden İş </a:t>
            </a:r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Yaşamına Geçiş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054439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 smtClean="0"/>
              <a:t>Bunun sebeplerinden </a:t>
            </a:r>
            <a:r>
              <a:rPr lang="tr-TR" sz="3500" dirty="0"/>
              <a:t>biri, üniversitelerin çoğu öğrenci için mesleğe ilişkin özel becerileri</a:t>
            </a:r>
          </a:p>
          <a:p>
            <a:pPr algn="ctr"/>
            <a:r>
              <a:rPr lang="tr-TR" sz="3500" dirty="0"/>
              <a:t>geliştirmek yerine genel becerileri geliştirmek üzere eğitim vermeleridir.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700957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Okulların Sosyal Bağlamı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73373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Sosyal </a:t>
            </a:r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Gelişimsel Bağlamlarda </a:t>
            </a:r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Değişim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305016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Sosyal bağlamlar okulöncesinde, ilk ve orta dereceli okullarda farklılık </a:t>
            </a:r>
            <a:r>
              <a:rPr lang="tr-TR" sz="3500" dirty="0" smtClean="0"/>
              <a:t>gösterir, ergen </a:t>
            </a:r>
            <a:r>
              <a:rPr lang="tr-TR" sz="3500" dirty="0"/>
              <a:t>için karmaşıklık ve kapsam artar.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46126567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Okulların Sosyal Bağlamı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73373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Sosyal </a:t>
            </a:r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Gelişimsel Bağlamlarda </a:t>
            </a:r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Değişim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429000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Sosyal bağlamlar okulöncesinde, ilk ve orta dereceli okullarda farklılık </a:t>
            </a:r>
            <a:r>
              <a:rPr lang="tr-TR" sz="3500" dirty="0" smtClean="0"/>
              <a:t>gösterir, ergen </a:t>
            </a:r>
            <a:r>
              <a:rPr lang="tr-TR" sz="3500" dirty="0"/>
              <a:t>için karmaşıklık ve kapsam artar.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056455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Okulların Sosyal Bağlamı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73373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Sınıf İklimi ve Yönetimi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305016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Yetkili sınıf yönetim stratejisini ve grup aktivitelerini etkili bir şekilde kullanmak</a:t>
            </a:r>
          </a:p>
          <a:p>
            <a:pPr algn="ctr"/>
            <a:r>
              <a:rPr lang="tr-TR" sz="3500" dirty="0"/>
              <a:t>olumlu bir sınıf iklimi oluşmasını sağlar.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06996267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Okulların Sosyal Bağlamı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73373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Sınıf İklimi ve Yönetimi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284984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Olumlu bir sınıf </a:t>
            </a:r>
            <a:r>
              <a:rPr lang="tr-TR" sz="3500" dirty="0" smtClean="0"/>
              <a:t>iklimi de </a:t>
            </a:r>
            <a:r>
              <a:rPr lang="tr-TR" sz="3500" dirty="0"/>
              <a:t>öğrencilerin</a:t>
            </a:r>
          </a:p>
          <a:p>
            <a:pPr algn="ctr"/>
            <a:r>
              <a:rPr lang="tr-TR" sz="3500" dirty="0"/>
              <a:t>öğrenmelerini ve başarılarını arttırır.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384509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Okulların Sosyal Bağlamı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73373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Sınıf İklimi ve Yönetimi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140968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Önemli bir öğretme becerisi, problem </a:t>
            </a:r>
            <a:r>
              <a:rPr lang="tr-TR" sz="3500" dirty="0" smtClean="0"/>
              <a:t>davranışların ortaya </a:t>
            </a:r>
            <a:r>
              <a:rPr lang="tr-TR" sz="3500" dirty="0"/>
              <a:t>çıkmasını önleyerek sınıfı yönetmek ve öğrencilerin öğrenmesini en</a:t>
            </a:r>
          </a:p>
          <a:p>
            <a:pPr algn="ctr"/>
            <a:r>
              <a:rPr lang="tr-TR" sz="3500" dirty="0"/>
              <a:t>üst düzeye çıkarmaktır.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196370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Okulların Sosyal Bağlamı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73373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Sınıf İklimi ve Yönetimi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689156"/>
            <a:ext cx="856895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3300" dirty="0"/>
              <a:t>Orta dereceli okullarda </a:t>
            </a:r>
            <a:r>
              <a:rPr lang="sv-SE" sz="3300" dirty="0" smtClean="0"/>
              <a:t>sınıf</a:t>
            </a:r>
            <a:r>
              <a:rPr lang="tr-TR" sz="3300" dirty="0" smtClean="0"/>
              <a:t> </a:t>
            </a:r>
            <a:r>
              <a:rPr lang="sv-SE" sz="3300" dirty="0" smtClean="0"/>
              <a:t>yönetimindeki </a:t>
            </a:r>
            <a:r>
              <a:rPr lang="sv-SE" sz="3300" dirty="0"/>
              <a:t>bazı </a:t>
            </a:r>
            <a:r>
              <a:rPr lang="sv-SE" sz="3300" dirty="0" smtClean="0"/>
              <a:t>konular</a:t>
            </a:r>
            <a:r>
              <a:rPr lang="tr-TR" sz="3300" dirty="0" smtClean="0"/>
              <a:t> ilkokullardakilerden </a:t>
            </a:r>
            <a:r>
              <a:rPr lang="tr-TR" sz="3300" dirty="0"/>
              <a:t>farklılaşmaktadır.</a:t>
            </a:r>
            <a:endParaRPr lang="tr-TR" sz="3300" dirty="0"/>
          </a:p>
        </p:txBody>
      </p:sp>
    </p:spTree>
    <p:extLst>
      <p:ext uri="{BB962C8B-B14F-4D97-AF65-F5344CB8AC3E}">
        <p14:creationId xmlns:p14="http://schemas.microsoft.com/office/powerpoint/2010/main" val="3196370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Okulların Sosyal Bağlamı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73373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Kişi−Çevre Uyumu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875870"/>
            <a:ext cx="8568952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Kişi çevre uyumu, ergen gelişimiyle ilişkili </a:t>
            </a:r>
            <a:r>
              <a:rPr lang="tr-TR" sz="3500" dirty="0" smtClean="0"/>
              <a:t>   bazı </a:t>
            </a:r>
            <a:r>
              <a:rPr lang="tr-TR" sz="3500" dirty="0"/>
              <a:t>olumsuz psikolojik </a:t>
            </a:r>
            <a:r>
              <a:rPr lang="tr-TR" sz="3500" dirty="0" smtClean="0"/>
              <a:t>değişimlerin, ergenin </a:t>
            </a:r>
            <a:r>
              <a:rPr lang="tr-TR" sz="3500" dirty="0"/>
              <a:t>gelişimsel ihtiyaçları ile okullar tarafından sunulan fırsatlar </a:t>
            </a:r>
            <a:r>
              <a:rPr lang="tr-TR" sz="3500" dirty="0" smtClean="0"/>
              <a:t>arasındaki uyumsuzluktan </a:t>
            </a:r>
            <a:r>
              <a:rPr lang="tr-TR" sz="3500" dirty="0"/>
              <a:t>kaynaklanması anlamına gelmektedir.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60673590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Okulların Sosyal Bağlamı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73373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Kültür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233008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Yoksul ergenler, evde, yaşadıkları mahallede ve okulda etkili şekilde </a:t>
            </a:r>
            <a:r>
              <a:rPr lang="tr-TR" sz="3500" dirty="0" smtClean="0"/>
              <a:t>öğrenmelerine engel </a:t>
            </a:r>
            <a:r>
              <a:rPr lang="tr-TR" sz="3500" dirty="0"/>
              <a:t>oluşturan problemlerle yüz yüze gelirler.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84286516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Okulların Sosyal Bağlamı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73373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Kültür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553285"/>
            <a:ext cx="8568952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Yüksek SED </a:t>
            </a:r>
            <a:r>
              <a:rPr lang="tr-TR" sz="3500" dirty="0" smtClean="0"/>
              <a:t>bölgelerindeki okullarla </a:t>
            </a:r>
            <a:r>
              <a:rPr lang="tr-TR" sz="3500" dirty="0"/>
              <a:t>karşılaştırıldığında, düşük SED bölgelerindeki okulların </a:t>
            </a:r>
            <a:r>
              <a:rPr lang="tr-TR" sz="3500" dirty="0" smtClean="0"/>
              <a:t>kaynakları daha </a:t>
            </a:r>
            <a:r>
              <a:rPr lang="tr-TR" sz="3500" dirty="0"/>
              <a:t>azdır, daha az deneyimli öğretmenleri vardır ve düşünme </a:t>
            </a:r>
            <a:r>
              <a:rPr lang="tr-TR" sz="3500" dirty="0" smtClean="0"/>
              <a:t>becerilerinden ziyade </a:t>
            </a:r>
            <a:r>
              <a:rPr lang="tr-TR" sz="3500" dirty="0"/>
              <a:t>ezberci öğrenmeyi daha fazla teşvik ederler.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865191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Okulların Sosyal Bağlamı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73373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Kültür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708920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Farklı etnik </a:t>
            </a:r>
            <a:r>
              <a:rPr lang="tr-TR" sz="3500" dirty="0" smtClean="0"/>
              <a:t>gruplardan gelen </a:t>
            </a:r>
            <a:r>
              <a:rPr lang="tr-TR" sz="3500" dirty="0"/>
              <a:t>öğrencilerin okul deneyimleri çeşitlilik gösterir.</a:t>
            </a:r>
            <a:endParaRPr lang="tr-TR" sz="3500" dirty="0"/>
          </a:p>
        </p:txBody>
      </p:sp>
      <p:sp>
        <p:nvSpPr>
          <p:cNvPr id="3" name="Dikdörtgen 2"/>
          <p:cNvSpPr/>
          <p:nvPr/>
        </p:nvSpPr>
        <p:spPr>
          <a:xfrm>
            <a:off x="467544" y="4222829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Çok kültürlü eğitim, farklılıklara değer veren ve</a:t>
            </a:r>
          </a:p>
          <a:p>
            <a:pPr algn="ctr"/>
            <a:r>
              <a:rPr lang="tr-TR" sz="3500" dirty="0"/>
              <a:t>farklı kültürel grupların bakış açılarını içeren bir eğitimdir.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865191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Okulların Sosyal Bağlamı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73373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Kültür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233008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Okullar </a:t>
            </a:r>
            <a:r>
              <a:rPr lang="tr-TR" sz="3500" dirty="0" smtClean="0"/>
              <a:t>kültürlere göre </a:t>
            </a:r>
            <a:r>
              <a:rPr lang="tr-TR" sz="3500" dirty="0"/>
              <a:t>değişiklik gösterir. Örneğin, ABD’deki okullarda atletizme güçlü bir </a:t>
            </a:r>
            <a:r>
              <a:rPr lang="tr-TR" sz="3500" dirty="0" smtClean="0"/>
              <a:t>vurgu vardır</a:t>
            </a:r>
            <a:r>
              <a:rPr lang="tr-TR" sz="3500" dirty="0"/>
              <a:t>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873269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 smtClean="0">
                <a:solidFill>
                  <a:schemeClr val="accent2">
                    <a:lumMod val="75000"/>
                  </a:schemeClr>
                </a:solidFill>
              </a:rPr>
              <a:t>Özel Eğitime Gereksinim Duyan Ergenler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73373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Engelli Ergenler Kimdir?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305016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Engelli öğrencilerin %45’inden biraz daha </a:t>
            </a:r>
            <a:r>
              <a:rPr lang="tr-TR" sz="3500" dirty="0" smtClean="0"/>
              <a:t>azı öğrenme </a:t>
            </a:r>
            <a:r>
              <a:rPr lang="tr-TR" sz="3500" dirty="0"/>
              <a:t>güçlüğü kategorisi içerisinde yer almaktadır.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86519176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 smtClean="0">
                <a:solidFill>
                  <a:schemeClr val="accent2">
                    <a:lumMod val="75000"/>
                  </a:schemeClr>
                </a:solidFill>
              </a:rPr>
              <a:t>Özel Eğitime Gereksinim Duyan Ergenler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73373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Öğrenme Güçlükleri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115994"/>
            <a:ext cx="8568952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400" dirty="0"/>
              <a:t>Öğrenme güçlükleri konuşma ve yazma dilini anlamada ve kullanmada </a:t>
            </a:r>
            <a:r>
              <a:rPr lang="tr-TR" sz="3400" dirty="0" smtClean="0"/>
              <a:t>zorlukla karakterizedir </a:t>
            </a:r>
            <a:r>
              <a:rPr lang="tr-TR" sz="3400" dirty="0"/>
              <a:t>ayrıca dinleme, düşünme, okuma - yazma ya da hecelemede de </a:t>
            </a:r>
            <a:r>
              <a:rPr lang="tr-TR" sz="3400" dirty="0" smtClean="0"/>
              <a:t>zorluk görülebilir.</a:t>
            </a:r>
            <a:endParaRPr lang="tr-TR" sz="3400" dirty="0"/>
          </a:p>
        </p:txBody>
      </p:sp>
    </p:spTree>
    <p:extLst>
      <p:ext uri="{BB962C8B-B14F-4D97-AF65-F5344CB8AC3E}">
        <p14:creationId xmlns:p14="http://schemas.microsoft.com/office/powerpoint/2010/main" val="325344382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 smtClean="0">
                <a:solidFill>
                  <a:schemeClr val="accent2">
                    <a:lumMod val="75000"/>
                  </a:schemeClr>
                </a:solidFill>
              </a:rPr>
              <a:t>Özel Eğitime Gereksinim Duyan Ergenler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73373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Öğrenme Güçlükleri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481277"/>
            <a:ext cx="8568952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Öğrenme güçlüğü sınıflandırması yapabilmek için, öğrenme </a:t>
            </a:r>
            <a:r>
              <a:rPr lang="tr-TR" sz="3500" dirty="0" smtClean="0"/>
              <a:t>probleminin temel </a:t>
            </a:r>
            <a:r>
              <a:rPr lang="tr-TR" sz="3500" dirty="0"/>
              <a:t>olarak görsel, işitsel ya da motor engelden; zihinsel gelişim geriliğinden; </a:t>
            </a:r>
            <a:r>
              <a:rPr lang="tr-TR" sz="3500" dirty="0" smtClean="0"/>
              <a:t>duygusal bozukluklardan</a:t>
            </a:r>
            <a:r>
              <a:rPr lang="tr-TR" sz="3500" dirty="0"/>
              <a:t>; çevresel, kültürel ya da ekonomik dezavantajdan </a:t>
            </a:r>
            <a:r>
              <a:rPr lang="tr-TR" sz="3500" dirty="0" smtClean="0"/>
              <a:t>kaynaklanmıyor olması </a:t>
            </a:r>
            <a:r>
              <a:rPr lang="tr-TR" sz="3500" dirty="0"/>
              <a:t>gerekir.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202919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 smtClean="0">
                <a:solidFill>
                  <a:schemeClr val="accent2">
                    <a:lumMod val="75000"/>
                  </a:schemeClr>
                </a:solidFill>
              </a:rPr>
              <a:t>Özel Eğitime Gereksinim Duyan Ergenler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73373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Öğrenme Güçlükleri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054439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Disleksi, okuma ve heceleme yeteneğinde ciddi </a:t>
            </a:r>
            <a:r>
              <a:rPr lang="tr-TR" sz="3500" dirty="0" smtClean="0"/>
              <a:t>bozuklukları içeren </a:t>
            </a:r>
            <a:r>
              <a:rPr lang="tr-TR" sz="3500" dirty="0"/>
              <a:t>bir öğrenme güçlüğü kategorisidir. Disgrafi ve diskalkuli öğrenme </a:t>
            </a:r>
            <a:r>
              <a:rPr lang="tr-TR" sz="3500" dirty="0" smtClean="0"/>
              <a:t>güçlüklerinin diğer </a:t>
            </a:r>
            <a:r>
              <a:rPr lang="tr-TR" sz="3500" dirty="0"/>
              <a:t>iki kategorisidir.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745442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 smtClean="0">
                <a:solidFill>
                  <a:schemeClr val="accent2">
                    <a:lumMod val="75000"/>
                  </a:schemeClr>
                </a:solidFill>
              </a:rPr>
              <a:t>Özel Eğitime Gereksinim Duyan Ergenler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76973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Dikkat Eksikliği </a:t>
            </a:r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ve Hiperaktivite </a:t>
            </a:r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Bozukluğu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054439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Dikkat eksikliği ve hiperaktivite bozukluğu (DEHB) dikkatsizlik, hiperaktivite ve</a:t>
            </a:r>
          </a:p>
          <a:p>
            <a:pPr algn="ctr"/>
            <a:r>
              <a:rPr lang="tr-TR" sz="3500" dirty="0"/>
              <a:t>dürtüsellik alanlarından biri ya da daha fazlasıyla ilişkili problemleri içerir.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409211498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 smtClean="0">
                <a:solidFill>
                  <a:schemeClr val="accent2">
                    <a:lumMod val="75000"/>
                  </a:schemeClr>
                </a:solidFill>
              </a:rPr>
              <a:t>Özel Eğitime Gereksinim Duyan Ergenler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76973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Dikkat Eksikliği </a:t>
            </a:r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ve Hiperaktivite </a:t>
            </a:r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Bozukluğu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050516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 smtClean="0"/>
              <a:t>Çoğu uzman </a:t>
            </a:r>
            <a:r>
              <a:rPr lang="tr-TR" sz="3500" dirty="0"/>
              <a:t>DEHB’in tedavisinde medikal (Ritalin gibi uyarıcılar) ve davranışsal </a:t>
            </a:r>
            <a:r>
              <a:rPr lang="tr-TR" sz="3500" dirty="0" smtClean="0"/>
              <a:t>müdahalelerin bir </a:t>
            </a:r>
            <a:r>
              <a:rPr lang="tr-TR" sz="3500" dirty="0"/>
              <a:t>arada kullanılmasını önermektedir.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021229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 smtClean="0">
                <a:solidFill>
                  <a:schemeClr val="accent2">
                    <a:lumMod val="75000"/>
                  </a:schemeClr>
                </a:solidFill>
              </a:rPr>
              <a:t>Özel Eğitime Gereksinim Duyan Ergenler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76973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Engelli Ergenlerin </a:t>
            </a:r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Eğitsel Sorunları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371823"/>
            <a:ext cx="8568952" cy="386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Kaynaştırma, özel eğitime ihtiyacı olan bir çocuğun </a:t>
            </a:r>
            <a:r>
              <a:rPr lang="tr-TR" sz="3500" dirty="0" smtClean="0"/>
              <a:t>normal bir </a:t>
            </a:r>
            <a:r>
              <a:rPr lang="tr-TR" sz="3500" dirty="0"/>
              <a:t>sınıfta tam gün eğitim almasıdır. Bazı uzmanlar kaynaştırmanın bazı </a:t>
            </a:r>
            <a:r>
              <a:rPr lang="tr-TR" sz="3500" dirty="0" smtClean="0"/>
              <a:t>engelli öğrenciler </a:t>
            </a:r>
            <a:r>
              <a:rPr lang="tr-TR" sz="3500" dirty="0"/>
              <a:t>için en iyi çözüm olmayacağını savunmasına rağmen Amerika </a:t>
            </a:r>
            <a:r>
              <a:rPr lang="tr-TR" sz="3500" dirty="0" smtClean="0"/>
              <a:t>Bileşik Devletleri’ndeki </a:t>
            </a:r>
            <a:r>
              <a:rPr lang="tr-TR" sz="3500" dirty="0"/>
              <a:t>okullarda kaynaştırma giderek yaygınlaşmaktadır.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47754466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 smtClean="0">
                <a:solidFill>
                  <a:schemeClr val="accent2">
                    <a:lumMod val="75000"/>
                  </a:schemeClr>
                </a:solidFill>
              </a:rPr>
              <a:t>Özel Eğitime Gereksinim Duyan Ergenler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76973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Üstün Yetenekli Ergenler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875870"/>
            <a:ext cx="8568952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Üstün yetenekli egenler ortalamanın üstünde bir zekâya sahiptirler (</a:t>
            </a:r>
            <a:r>
              <a:rPr lang="tr-TR" sz="3500" dirty="0" smtClean="0"/>
              <a:t>genellikle 130 </a:t>
            </a:r>
            <a:r>
              <a:rPr lang="tr-TR" sz="3500" dirty="0"/>
              <a:t>veya daha yüksek olarak belirtilir) ve/veya sanat, müzik veya </a:t>
            </a:r>
            <a:r>
              <a:rPr lang="tr-TR" sz="3500" dirty="0" smtClean="0"/>
              <a:t>matematik gibi </a:t>
            </a:r>
            <a:r>
              <a:rPr lang="tr-TR" sz="3500" dirty="0"/>
              <a:t>bazı alanlarda üstün yetenekleri vardır.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95398385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 smtClean="0">
                <a:solidFill>
                  <a:schemeClr val="accent2">
                    <a:lumMod val="75000"/>
                  </a:schemeClr>
                </a:solidFill>
              </a:rPr>
              <a:t>Özel Eğitime Gereksinim Duyan Ergenler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76973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Üstün Yetenekli Ergenler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233008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Üstün yetenekli ergenlerin </a:t>
            </a:r>
            <a:r>
              <a:rPr lang="tr-TR" sz="3500" dirty="0" smtClean="0"/>
              <a:t>özellikleri erken </a:t>
            </a:r>
            <a:r>
              <a:rPr lang="tr-TR" sz="3500" dirty="0"/>
              <a:t>gelişim, kendi bildikleri yoldan gitme, ustalık için tutku ve üstün </a:t>
            </a:r>
            <a:r>
              <a:rPr lang="tr-TR" sz="3500" dirty="0" smtClean="0"/>
              <a:t>bilgi işleme </a:t>
            </a:r>
            <a:r>
              <a:rPr lang="tr-TR" sz="3500" dirty="0"/>
              <a:t>becerileridir.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687007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 smtClean="0">
                <a:solidFill>
                  <a:schemeClr val="accent2">
                    <a:lumMod val="75000"/>
                  </a:schemeClr>
                </a:solidFill>
              </a:rPr>
              <a:t>Özel Eğitime Gereksinim Duyan Ergenler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76973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Üstün Yetenekli Ergenler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305016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Üstünlük muhtemelen kalıtım ve çevre etkileşiminin </a:t>
            </a:r>
            <a:r>
              <a:rPr lang="tr-TR" sz="3500" dirty="0" smtClean="0"/>
              <a:t>sonucudur ve </a:t>
            </a:r>
            <a:r>
              <a:rPr lang="tr-TR" sz="3500" dirty="0"/>
              <a:t>çoğu üstün yetenekli birey, alana özgü özellik gösterir.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437071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995</Words>
  <Application>Microsoft Office PowerPoint</Application>
  <PresentationFormat>Ekran Gösterisi (4:3)</PresentationFormat>
  <Paragraphs>126</Paragraphs>
  <Slides>38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38</vt:i4>
      </vt:variant>
    </vt:vector>
  </HeadingPairs>
  <TitlesOfParts>
    <vt:vector size="39" baseType="lpstr">
      <vt:lpstr>Ofis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buğra154</dc:creator>
  <cp:lastModifiedBy>buğra154</cp:lastModifiedBy>
  <cp:revision>7</cp:revision>
  <dcterms:created xsi:type="dcterms:W3CDTF">2015-10-17T13:59:44Z</dcterms:created>
  <dcterms:modified xsi:type="dcterms:W3CDTF">2015-10-19T07:23:36Z</dcterms:modified>
</cp:coreProperties>
</file>