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C1BD"/>
    <a:srgbClr val="E21E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E40348-876E-EF44-9F9C-15E98B324225}" type="doc">
      <dgm:prSet loTypeId="urn:microsoft.com/office/officeart/2005/8/layout/hierarchy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DBA6E3A-9458-DE4F-B5F1-48591ED6A324}">
      <dgm:prSet/>
      <dgm:spPr>
        <a:solidFill>
          <a:srgbClr val="0070C0"/>
        </a:solidFill>
      </dgm:spPr>
      <dgm:t>
        <a:bodyPr/>
        <a:lstStyle/>
        <a:p>
          <a:pPr rtl="0"/>
          <a:r>
            <a:rPr lang="tr-TR" b="1" dirty="0" smtClean="0"/>
            <a:t>Aile Süreçleri</a:t>
          </a:r>
          <a:endParaRPr lang="en-US" b="1" dirty="0"/>
        </a:p>
      </dgm:t>
    </dgm:pt>
    <dgm:pt modelId="{D8B0A008-9671-DC42-938D-892CA17091DE}" type="parTrans" cxnId="{5B272C5A-B372-9E4E-AAC7-A46E00380CB3}">
      <dgm:prSet/>
      <dgm:spPr/>
      <dgm:t>
        <a:bodyPr/>
        <a:lstStyle/>
        <a:p>
          <a:endParaRPr lang="en-US"/>
        </a:p>
      </dgm:t>
    </dgm:pt>
    <dgm:pt modelId="{54970CFE-4A2D-3340-B609-53A1C67A73A1}" type="sibTrans" cxnId="{5B272C5A-B372-9E4E-AAC7-A46E00380CB3}">
      <dgm:prSet/>
      <dgm:spPr/>
      <dgm:t>
        <a:bodyPr/>
        <a:lstStyle/>
        <a:p>
          <a:endParaRPr lang="en-US"/>
        </a:p>
      </dgm:t>
    </dgm:pt>
    <dgm:pt modelId="{A86EBE4E-734F-6F4A-BE28-0CF330188FDA}">
      <dgm:prSet/>
      <dgm:spPr>
        <a:solidFill>
          <a:srgbClr val="00B050"/>
        </a:solidFill>
      </dgm:spPr>
      <dgm:t>
        <a:bodyPr/>
        <a:lstStyle/>
        <a:p>
          <a:pPr rtl="0"/>
          <a:r>
            <a:rPr lang="tr-TR" b="1" dirty="0" smtClean="0"/>
            <a:t>Ergenlerin ve Beliren Yetişkinlerin Ebeveynleriyle İlişkileri</a:t>
          </a:r>
          <a:endParaRPr lang="en-US" b="1" dirty="0"/>
        </a:p>
      </dgm:t>
    </dgm:pt>
    <dgm:pt modelId="{7536F097-370C-724F-86C4-7367F663AAE2}" type="parTrans" cxnId="{B0F3658F-4307-A246-A7E8-14CD49A6A3F4}">
      <dgm:prSet/>
      <dgm:spPr/>
      <dgm:t>
        <a:bodyPr/>
        <a:lstStyle/>
        <a:p>
          <a:endParaRPr lang="en-US" b="1"/>
        </a:p>
      </dgm:t>
    </dgm:pt>
    <dgm:pt modelId="{1162BC29-D170-5F46-A042-7B2881B22AB4}" type="sibTrans" cxnId="{B0F3658F-4307-A246-A7E8-14CD49A6A3F4}">
      <dgm:prSet/>
      <dgm:spPr/>
      <dgm:t>
        <a:bodyPr/>
        <a:lstStyle/>
        <a:p>
          <a:endParaRPr lang="en-US"/>
        </a:p>
      </dgm:t>
    </dgm:pt>
    <dgm:pt modelId="{9D1DEAFB-3C77-2C40-BC3A-F21AFD01D9F4}">
      <dgm:prSet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rtl="0"/>
          <a:r>
            <a:rPr lang="tr-TR" b="1" dirty="0" smtClean="0"/>
            <a:t>Kardeş İlişkileri</a:t>
          </a:r>
          <a:endParaRPr lang="en-US" b="1" dirty="0"/>
        </a:p>
      </dgm:t>
    </dgm:pt>
    <dgm:pt modelId="{5048A899-CF83-3848-8FB1-1C762D77DD62}" type="parTrans" cxnId="{3E479CEB-552B-304D-9F50-F0D4D7FD0DB5}">
      <dgm:prSet/>
      <dgm:spPr/>
      <dgm:t>
        <a:bodyPr/>
        <a:lstStyle/>
        <a:p>
          <a:endParaRPr lang="en-US"/>
        </a:p>
      </dgm:t>
    </dgm:pt>
    <dgm:pt modelId="{FC01837A-218E-6E47-A8EC-C08B6A371C7B}" type="sibTrans" cxnId="{3E479CEB-552B-304D-9F50-F0D4D7FD0DB5}">
      <dgm:prSet/>
      <dgm:spPr/>
      <dgm:t>
        <a:bodyPr/>
        <a:lstStyle/>
        <a:p>
          <a:endParaRPr lang="en-US"/>
        </a:p>
      </dgm:t>
    </dgm:pt>
    <dgm:pt modelId="{16456BF9-FE83-5943-B2EC-5C152ED55C4B}">
      <dgm:prSet/>
      <dgm:spPr>
        <a:solidFill>
          <a:srgbClr val="E21E85"/>
        </a:solidFill>
      </dgm:spPr>
      <dgm:t>
        <a:bodyPr/>
        <a:lstStyle/>
        <a:p>
          <a:pPr rtl="0"/>
          <a:r>
            <a:rPr lang="tr-TR" b="1" dirty="0" smtClean="0"/>
            <a:t>Değişen Toplum İçerisinde Değişen Aile</a:t>
          </a:r>
          <a:endParaRPr lang="en-US" b="1" dirty="0"/>
        </a:p>
      </dgm:t>
    </dgm:pt>
    <dgm:pt modelId="{ECC1EBE6-9B6C-0E44-B26D-50CD47093E36}" type="parTrans" cxnId="{C72CB2A9-ED0B-9742-BF36-3518C054B136}">
      <dgm:prSet/>
      <dgm:spPr/>
      <dgm:t>
        <a:bodyPr/>
        <a:lstStyle/>
        <a:p>
          <a:endParaRPr lang="en-US" b="1"/>
        </a:p>
      </dgm:t>
    </dgm:pt>
    <dgm:pt modelId="{5525FEB2-DBDB-B145-89D2-7CDC6FA29549}" type="sibTrans" cxnId="{C72CB2A9-ED0B-9742-BF36-3518C054B136}">
      <dgm:prSet/>
      <dgm:spPr/>
      <dgm:t>
        <a:bodyPr/>
        <a:lstStyle/>
        <a:p>
          <a:endParaRPr lang="en-US"/>
        </a:p>
      </dgm:t>
    </dgm:pt>
    <dgm:pt modelId="{A03E53B2-8101-4D88-B6CD-C7CE43E11DA1}">
      <dgm:prSet/>
      <dgm:spPr>
        <a:solidFill>
          <a:srgbClr val="1DC1BD"/>
        </a:solidFill>
      </dgm:spPr>
      <dgm:t>
        <a:bodyPr/>
        <a:lstStyle/>
        <a:p>
          <a:pPr rtl="0"/>
          <a:r>
            <a:rPr lang="tr-TR" b="1" dirty="0" smtClean="0"/>
            <a:t>Sosyal Politika, Ergenler ve Aileler</a:t>
          </a:r>
          <a:endParaRPr lang="en-US" b="1" dirty="0"/>
        </a:p>
      </dgm:t>
    </dgm:pt>
    <dgm:pt modelId="{97AFC570-FF57-4096-BA8F-84E6D857DE3B}" type="parTrans" cxnId="{F861D1AE-ABB4-4F73-BC5C-198FF4E3B7C5}">
      <dgm:prSet/>
      <dgm:spPr/>
      <dgm:t>
        <a:bodyPr/>
        <a:lstStyle/>
        <a:p>
          <a:endParaRPr lang="tr-TR"/>
        </a:p>
      </dgm:t>
    </dgm:pt>
    <dgm:pt modelId="{A59AD1E3-F5E4-42F1-8FE4-6A62B92F0958}" type="sibTrans" cxnId="{F861D1AE-ABB4-4F73-BC5C-198FF4E3B7C5}">
      <dgm:prSet/>
      <dgm:spPr/>
      <dgm:t>
        <a:bodyPr/>
        <a:lstStyle/>
        <a:p>
          <a:endParaRPr lang="tr-TR"/>
        </a:p>
      </dgm:t>
    </dgm:pt>
    <dgm:pt modelId="{0DD5E093-312D-024B-949C-B9635E8BA10E}" type="pres">
      <dgm:prSet presAssocID="{78E40348-876E-EF44-9F9C-15E98B32422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795D311-B0A5-1941-96F5-07375F9ECF99}" type="pres">
      <dgm:prSet presAssocID="{9DBA6E3A-9458-DE4F-B5F1-48591ED6A324}" presName="root1" presStyleCnt="0"/>
      <dgm:spPr/>
      <dgm:t>
        <a:bodyPr/>
        <a:lstStyle/>
        <a:p>
          <a:endParaRPr lang="en-US"/>
        </a:p>
      </dgm:t>
    </dgm:pt>
    <dgm:pt modelId="{6EF744C6-AA88-6A48-9DA3-D0D3DD51D7A3}" type="pres">
      <dgm:prSet presAssocID="{9DBA6E3A-9458-DE4F-B5F1-48591ED6A324}" presName="LevelOneTextNode" presStyleLbl="node0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7DF1A6F-679D-5C43-94C8-36248D613FF2}" type="pres">
      <dgm:prSet presAssocID="{9DBA6E3A-9458-DE4F-B5F1-48591ED6A324}" presName="level2hierChild" presStyleCnt="0"/>
      <dgm:spPr/>
      <dgm:t>
        <a:bodyPr/>
        <a:lstStyle/>
        <a:p>
          <a:endParaRPr lang="en-US"/>
        </a:p>
      </dgm:t>
    </dgm:pt>
    <dgm:pt modelId="{68486E70-B691-1240-BF60-44AAB207DA3E}" type="pres">
      <dgm:prSet presAssocID="{7536F097-370C-724F-86C4-7367F663AAE2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526C8DE8-B3B8-4547-B4C7-CEF3CABF6B42}" type="pres">
      <dgm:prSet presAssocID="{7536F097-370C-724F-86C4-7367F663AAE2}" presName="connTx" presStyleLbl="parChTrans1D2" presStyleIdx="0" presStyleCnt="2"/>
      <dgm:spPr/>
      <dgm:t>
        <a:bodyPr/>
        <a:lstStyle/>
        <a:p>
          <a:endParaRPr lang="en-US"/>
        </a:p>
      </dgm:t>
    </dgm:pt>
    <dgm:pt modelId="{BF0896A6-1A62-D74B-82AD-C6D8DCF40EE7}" type="pres">
      <dgm:prSet presAssocID="{A86EBE4E-734F-6F4A-BE28-0CF330188FDA}" presName="root2" presStyleCnt="0"/>
      <dgm:spPr/>
      <dgm:t>
        <a:bodyPr/>
        <a:lstStyle/>
        <a:p>
          <a:endParaRPr lang="en-US"/>
        </a:p>
      </dgm:t>
    </dgm:pt>
    <dgm:pt modelId="{1C598262-C183-794C-AD93-C95C364CB35B}" type="pres">
      <dgm:prSet presAssocID="{A86EBE4E-734F-6F4A-BE28-0CF330188FDA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3AD3890-B11C-D746-887A-AEFAE473D742}" type="pres">
      <dgm:prSet presAssocID="{A86EBE4E-734F-6F4A-BE28-0CF330188FDA}" presName="level3hierChild" presStyleCnt="0"/>
      <dgm:spPr/>
      <dgm:t>
        <a:bodyPr/>
        <a:lstStyle/>
        <a:p>
          <a:endParaRPr lang="en-US"/>
        </a:p>
      </dgm:t>
    </dgm:pt>
    <dgm:pt modelId="{6B11F0B9-9604-9B48-9C43-B11E0DBE1EDC}" type="pres">
      <dgm:prSet presAssocID="{9D1DEAFB-3C77-2C40-BC3A-F21AFD01D9F4}" presName="root1" presStyleCnt="0"/>
      <dgm:spPr/>
      <dgm:t>
        <a:bodyPr/>
        <a:lstStyle/>
        <a:p>
          <a:endParaRPr lang="en-US"/>
        </a:p>
      </dgm:t>
    </dgm:pt>
    <dgm:pt modelId="{AE8FCDFA-BD26-0F4F-877D-0C1A3FAEA4EA}" type="pres">
      <dgm:prSet presAssocID="{9D1DEAFB-3C77-2C40-BC3A-F21AFD01D9F4}" presName="LevelOneTextNode" presStyleLbl="node0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D51625E-A485-DF40-A56E-D23362C5D9B1}" type="pres">
      <dgm:prSet presAssocID="{9D1DEAFB-3C77-2C40-BC3A-F21AFD01D9F4}" presName="level2hierChild" presStyleCnt="0"/>
      <dgm:spPr/>
      <dgm:t>
        <a:bodyPr/>
        <a:lstStyle/>
        <a:p>
          <a:endParaRPr lang="en-US"/>
        </a:p>
      </dgm:t>
    </dgm:pt>
    <dgm:pt modelId="{91ECFCB3-AC0B-2A45-8A33-3AF8A63674D3}" type="pres">
      <dgm:prSet presAssocID="{ECC1EBE6-9B6C-0E44-B26D-50CD47093E36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1901966E-4AEB-4E4D-BD7A-C3C1BA37AD18}" type="pres">
      <dgm:prSet presAssocID="{ECC1EBE6-9B6C-0E44-B26D-50CD47093E36}" presName="connTx" presStyleLbl="parChTrans1D2" presStyleIdx="1" presStyleCnt="2"/>
      <dgm:spPr/>
      <dgm:t>
        <a:bodyPr/>
        <a:lstStyle/>
        <a:p>
          <a:endParaRPr lang="en-US"/>
        </a:p>
      </dgm:t>
    </dgm:pt>
    <dgm:pt modelId="{85251265-F89F-AD49-BC96-5B40D08E9644}" type="pres">
      <dgm:prSet presAssocID="{16456BF9-FE83-5943-B2EC-5C152ED55C4B}" presName="root2" presStyleCnt="0"/>
      <dgm:spPr/>
      <dgm:t>
        <a:bodyPr/>
        <a:lstStyle/>
        <a:p>
          <a:endParaRPr lang="en-US"/>
        </a:p>
      </dgm:t>
    </dgm:pt>
    <dgm:pt modelId="{B7E4223B-BBDA-6740-922D-8F626D52BCEC}" type="pres">
      <dgm:prSet presAssocID="{16456BF9-FE83-5943-B2EC-5C152ED55C4B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4CCB00B-84E7-0D40-9C24-6A42F7F1DF97}" type="pres">
      <dgm:prSet presAssocID="{16456BF9-FE83-5943-B2EC-5C152ED55C4B}" presName="level3hierChild" presStyleCnt="0"/>
      <dgm:spPr/>
      <dgm:t>
        <a:bodyPr/>
        <a:lstStyle/>
        <a:p>
          <a:endParaRPr lang="en-US"/>
        </a:p>
      </dgm:t>
    </dgm:pt>
    <dgm:pt modelId="{2D2A789F-1143-4C21-B710-41B91F934502}" type="pres">
      <dgm:prSet presAssocID="{A03E53B2-8101-4D88-B6CD-C7CE43E11DA1}" presName="root1" presStyleCnt="0"/>
      <dgm:spPr/>
    </dgm:pt>
    <dgm:pt modelId="{03C2F792-3920-43DF-8B5F-28236C7CD59F}" type="pres">
      <dgm:prSet presAssocID="{A03E53B2-8101-4D88-B6CD-C7CE43E11DA1}" presName="LevelOneTextNode" presStyleLbl="node0" presStyleIdx="2" presStyleCnt="3" custLinFactNeighborX="73279" custLinFactNeighborY="-109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20C72B3-D026-4B45-866F-00757CA54B90}" type="pres">
      <dgm:prSet presAssocID="{A03E53B2-8101-4D88-B6CD-C7CE43E11DA1}" presName="level2hierChild" presStyleCnt="0"/>
      <dgm:spPr/>
    </dgm:pt>
  </dgm:ptLst>
  <dgm:cxnLst>
    <dgm:cxn modelId="{10F1E3E2-5CF3-43D9-B048-A9EEC19A32DD}" type="presOf" srcId="{ECC1EBE6-9B6C-0E44-B26D-50CD47093E36}" destId="{91ECFCB3-AC0B-2A45-8A33-3AF8A63674D3}" srcOrd="0" destOrd="0" presId="urn:microsoft.com/office/officeart/2005/8/layout/hierarchy2"/>
    <dgm:cxn modelId="{BFF269D9-F8EF-428C-B446-A76C5407DF2D}" type="presOf" srcId="{78E40348-876E-EF44-9F9C-15E98B324225}" destId="{0DD5E093-312D-024B-949C-B9635E8BA10E}" srcOrd="0" destOrd="0" presId="urn:microsoft.com/office/officeart/2005/8/layout/hierarchy2"/>
    <dgm:cxn modelId="{89A49DF5-EF3D-41FE-9E74-31616DE07D0D}" type="presOf" srcId="{A86EBE4E-734F-6F4A-BE28-0CF330188FDA}" destId="{1C598262-C183-794C-AD93-C95C364CB35B}" srcOrd="0" destOrd="0" presId="urn:microsoft.com/office/officeart/2005/8/layout/hierarchy2"/>
    <dgm:cxn modelId="{F861D1AE-ABB4-4F73-BC5C-198FF4E3B7C5}" srcId="{78E40348-876E-EF44-9F9C-15E98B324225}" destId="{A03E53B2-8101-4D88-B6CD-C7CE43E11DA1}" srcOrd="2" destOrd="0" parTransId="{97AFC570-FF57-4096-BA8F-84E6D857DE3B}" sibTransId="{A59AD1E3-F5E4-42F1-8FE4-6A62B92F0958}"/>
    <dgm:cxn modelId="{3E479CEB-552B-304D-9F50-F0D4D7FD0DB5}" srcId="{78E40348-876E-EF44-9F9C-15E98B324225}" destId="{9D1DEAFB-3C77-2C40-BC3A-F21AFD01D9F4}" srcOrd="1" destOrd="0" parTransId="{5048A899-CF83-3848-8FB1-1C762D77DD62}" sibTransId="{FC01837A-218E-6E47-A8EC-C08B6A371C7B}"/>
    <dgm:cxn modelId="{876B0F87-6591-4DC7-AF29-814AD2128A99}" type="presOf" srcId="{7536F097-370C-724F-86C4-7367F663AAE2}" destId="{526C8DE8-B3B8-4547-B4C7-CEF3CABF6B42}" srcOrd="1" destOrd="0" presId="urn:microsoft.com/office/officeart/2005/8/layout/hierarchy2"/>
    <dgm:cxn modelId="{56D4DF00-70DD-4610-A851-43E4D07F7F22}" type="presOf" srcId="{7536F097-370C-724F-86C4-7367F663AAE2}" destId="{68486E70-B691-1240-BF60-44AAB207DA3E}" srcOrd="0" destOrd="0" presId="urn:microsoft.com/office/officeart/2005/8/layout/hierarchy2"/>
    <dgm:cxn modelId="{A5F4F6A3-C250-45D4-B3EB-3AA3AE91F1DC}" type="presOf" srcId="{9D1DEAFB-3C77-2C40-BC3A-F21AFD01D9F4}" destId="{AE8FCDFA-BD26-0F4F-877D-0C1A3FAEA4EA}" srcOrd="0" destOrd="0" presId="urn:microsoft.com/office/officeart/2005/8/layout/hierarchy2"/>
    <dgm:cxn modelId="{B0F3658F-4307-A246-A7E8-14CD49A6A3F4}" srcId="{9DBA6E3A-9458-DE4F-B5F1-48591ED6A324}" destId="{A86EBE4E-734F-6F4A-BE28-0CF330188FDA}" srcOrd="0" destOrd="0" parTransId="{7536F097-370C-724F-86C4-7367F663AAE2}" sibTransId="{1162BC29-D170-5F46-A042-7B2881B22AB4}"/>
    <dgm:cxn modelId="{44ABECBC-10D1-4C09-A493-DB0AE7487AFC}" type="presOf" srcId="{A03E53B2-8101-4D88-B6CD-C7CE43E11DA1}" destId="{03C2F792-3920-43DF-8B5F-28236C7CD59F}" srcOrd="0" destOrd="0" presId="urn:microsoft.com/office/officeart/2005/8/layout/hierarchy2"/>
    <dgm:cxn modelId="{9987D8F1-DBD3-454C-8583-6DEAF9213DBA}" type="presOf" srcId="{16456BF9-FE83-5943-B2EC-5C152ED55C4B}" destId="{B7E4223B-BBDA-6740-922D-8F626D52BCEC}" srcOrd="0" destOrd="0" presId="urn:microsoft.com/office/officeart/2005/8/layout/hierarchy2"/>
    <dgm:cxn modelId="{749D1C29-2E4F-4B27-BF4C-5747DF8A71C0}" type="presOf" srcId="{ECC1EBE6-9B6C-0E44-B26D-50CD47093E36}" destId="{1901966E-4AEB-4E4D-BD7A-C3C1BA37AD18}" srcOrd="1" destOrd="0" presId="urn:microsoft.com/office/officeart/2005/8/layout/hierarchy2"/>
    <dgm:cxn modelId="{C72CB2A9-ED0B-9742-BF36-3518C054B136}" srcId="{9D1DEAFB-3C77-2C40-BC3A-F21AFD01D9F4}" destId="{16456BF9-FE83-5943-B2EC-5C152ED55C4B}" srcOrd="0" destOrd="0" parTransId="{ECC1EBE6-9B6C-0E44-B26D-50CD47093E36}" sibTransId="{5525FEB2-DBDB-B145-89D2-7CDC6FA29549}"/>
    <dgm:cxn modelId="{5B272C5A-B372-9E4E-AAC7-A46E00380CB3}" srcId="{78E40348-876E-EF44-9F9C-15E98B324225}" destId="{9DBA6E3A-9458-DE4F-B5F1-48591ED6A324}" srcOrd="0" destOrd="0" parTransId="{D8B0A008-9671-DC42-938D-892CA17091DE}" sibTransId="{54970CFE-4A2D-3340-B609-53A1C67A73A1}"/>
    <dgm:cxn modelId="{0C2DC051-8563-4B44-A614-A49E9C63A8DB}" type="presOf" srcId="{9DBA6E3A-9458-DE4F-B5F1-48591ED6A324}" destId="{6EF744C6-AA88-6A48-9DA3-D0D3DD51D7A3}" srcOrd="0" destOrd="0" presId="urn:microsoft.com/office/officeart/2005/8/layout/hierarchy2"/>
    <dgm:cxn modelId="{BFD8E843-C0B8-4F87-B06D-296B49492F30}" type="presParOf" srcId="{0DD5E093-312D-024B-949C-B9635E8BA10E}" destId="{7795D311-B0A5-1941-96F5-07375F9ECF99}" srcOrd="0" destOrd="0" presId="urn:microsoft.com/office/officeart/2005/8/layout/hierarchy2"/>
    <dgm:cxn modelId="{A59F607F-E258-424A-B316-516F2E768373}" type="presParOf" srcId="{7795D311-B0A5-1941-96F5-07375F9ECF99}" destId="{6EF744C6-AA88-6A48-9DA3-D0D3DD51D7A3}" srcOrd="0" destOrd="0" presId="urn:microsoft.com/office/officeart/2005/8/layout/hierarchy2"/>
    <dgm:cxn modelId="{15D24768-EA96-4655-BA18-562C8984CDD3}" type="presParOf" srcId="{7795D311-B0A5-1941-96F5-07375F9ECF99}" destId="{C7DF1A6F-679D-5C43-94C8-36248D613FF2}" srcOrd="1" destOrd="0" presId="urn:microsoft.com/office/officeart/2005/8/layout/hierarchy2"/>
    <dgm:cxn modelId="{A3CC4E46-0A8D-45C2-8041-6660B7678B06}" type="presParOf" srcId="{C7DF1A6F-679D-5C43-94C8-36248D613FF2}" destId="{68486E70-B691-1240-BF60-44AAB207DA3E}" srcOrd="0" destOrd="0" presId="urn:microsoft.com/office/officeart/2005/8/layout/hierarchy2"/>
    <dgm:cxn modelId="{09BEE079-A868-422D-B513-CA9BE7A392EF}" type="presParOf" srcId="{68486E70-B691-1240-BF60-44AAB207DA3E}" destId="{526C8DE8-B3B8-4547-B4C7-CEF3CABF6B42}" srcOrd="0" destOrd="0" presId="urn:microsoft.com/office/officeart/2005/8/layout/hierarchy2"/>
    <dgm:cxn modelId="{ED7A722C-0EDD-4973-902E-63D8E95F0C0F}" type="presParOf" srcId="{C7DF1A6F-679D-5C43-94C8-36248D613FF2}" destId="{BF0896A6-1A62-D74B-82AD-C6D8DCF40EE7}" srcOrd="1" destOrd="0" presId="urn:microsoft.com/office/officeart/2005/8/layout/hierarchy2"/>
    <dgm:cxn modelId="{47CDBA82-4152-4FB4-B867-60EB3A2177FF}" type="presParOf" srcId="{BF0896A6-1A62-D74B-82AD-C6D8DCF40EE7}" destId="{1C598262-C183-794C-AD93-C95C364CB35B}" srcOrd="0" destOrd="0" presId="urn:microsoft.com/office/officeart/2005/8/layout/hierarchy2"/>
    <dgm:cxn modelId="{9143FDA7-2151-4D46-8FF9-1D67A2526BF9}" type="presParOf" srcId="{BF0896A6-1A62-D74B-82AD-C6D8DCF40EE7}" destId="{93AD3890-B11C-D746-887A-AEFAE473D742}" srcOrd="1" destOrd="0" presId="urn:microsoft.com/office/officeart/2005/8/layout/hierarchy2"/>
    <dgm:cxn modelId="{D13A3E9A-32AA-4D01-A5C4-279D36507CE6}" type="presParOf" srcId="{0DD5E093-312D-024B-949C-B9635E8BA10E}" destId="{6B11F0B9-9604-9B48-9C43-B11E0DBE1EDC}" srcOrd="1" destOrd="0" presId="urn:microsoft.com/office/officeart/2005/8/layout/hierarchy2"/>
    <dgm:cxn modelId="{ECEB480A-B186-416D-8C9C-06C592A824C7}" type="presParOf" srcId="{6B11F0B9-9604-9B48-9C43-B11E0DBE1EDC}" destId="{AE8FCDFA-BD26-0F4F-877D-0C1A3FAEA4EA}" srcOrd="0" destOrd="0" presId="urn:microsoft.com/office/officeart/2005/8/layout/hierarchy2"/>
    <dgm:cxn modelId="{5DE8DBC7-5A58-40C1-9148-497A10F4DFFD}" type="presParOf" srcId="{6B11F0B9-9604-9B48-9C43-B11E0DBE1EDC}" destId="{5D51625E-A485-DF40-A56E-D23362C5D9B1}" srcOrd="1" destOrd="0" presId="urn:microsoft.com/office/officeart/2005/8/layout/hierarchy2"/>
    <dgm:cxn modelId="{5CC82E80-AF30-4A41-A880-D97E626EDF3D}" type="presParOf" srcId="{5D51625E-A485-DF40-A56E-D23362C5D9B1}" destId="{91ECFCB3-AC0B-2A45-8A33-3AF8A63674D3}" srcOrd="0" destOrd="0" presId="urn:microsoft.com/office/officeart/2005/8/layout/hierarchy2"/>
    <dgm:cxn modelId="{D81F1C37-7B93-4407-8C8C-11D5E06CBCBB}" type="presParOf" srcId="{91ECFCB3-AC0B-2A45-8A33-3AF8A63674D3}" destId="{1901966E-4AEB-4E4D-BD7A-C3C1BA37AD18}" srcOrd="0" destOrd="0" presId="urn:microsoft.com/office/officeart/2005/8/layout/hierarchy2"/>
    <dgm:cxn modelId="{B80DB11B-009F-479F-A516-BD1F3B1153B6}" type="presParOf" srcId="{5D51625E-A485-DF40-A56E-D23362C5D9B1}" destId="{85251265-F89F-AD49-BC96-5B40D08E9644}" srcOrd="1" destOrd="0" presId="urn:microsoft.com/office/officeart/2005/8/layout/hierarchy2"/>
    <dgm:cxn modelId="{321FE0C8-1552-4926-81B1-3D77BF76CB95}" type="presParOf" srcId="{85251265-F89F-AD49-BC96-5B40D08E9644}" destId="{B7E4223B-BBDA-6740-922D-8F626D52BCEC}" srcOrd="0" destOrd="0" presId="urn:microsoft.com/office/officeart/2005/8/layout/hierarchy2"/>
    <dgm:cxn modelId="{FC2FB560-9BB7-4DA5-BF13-789AEDB3A7AC}" type="presParOf" srcId="{85251265-F89F-AD49-BC96-5B40D08E9644}" destId="{64CCB00B-84E7-0D40-9C24-6A42F7F1DF97}" srcOrd="1" destOrd="0" presId="urn:microsoft.com/office/officeart/2005/8/layout/hierarchy2"/>
    <dgm:cxn modelId="{DA9E6520-2F2C-4A4C-841B-1AA078EC8A9F}" type="presParOf" srcId="{0DD5E093-312D-024B-949C-B9635E8BA10E}" destId="{2D2A789F-1143-4C21-B710-41B91F934502}" srcOrd="2" destOrd="0" presId="urn:microsoft.com/office/officeart/2005/8/layout/hierarchy2"/>
    <dgm:cxn modelId="{1FC11C34-0694-4622-A581-E21B449791EC}" type="presParOf" srcId="{2D2A789F-1143-4C21-B710-41B91F934502}" destId="{03C2F792-3920-43DF-8B5F-28236C7CD59F}" srcOrd="0" destOrd="0" presId="urn:microsoft.com/office/officeart/2005/8/layout/hierarchy2"/>
    <dgm:cxn modelId="{EF23EF8D-C8ED-4812-88A7-123226167430}" type="presParOf" srcId="{2D2A789F-1143-4C21-B710-41B91F934502}" destId="{420C72B3-D026-4B45-866F-00757CA54B9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744C6-AA88-6A48-9DA3-D0D3DD51D7A3}">
      <dsp:nvSpPr>
        <dsp:cNvPr id="0" name=""/>
        <dsp:cNvSpPr/>
      </dsp:nvSpPr>
      <dsp:spPr>
        <a:xfrm>
          <a:off x="773273" y="2194"/>
          <a:ext cx="2721105" cy="1360552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b="1" kern="1200" dirty="0" smtClean="0"/>
            <a:t>Aile Süreçleri</a:t>
          </a:r>
          <a:endParaRPr lang="en-US" sz="2200" b="1" kern="1200" dirty="0"/>
        </a:p>
      </dsp:txBody>
      <dsp:txXfrm>
        <a:off x="813122" y="42043"/>
        <a:ext cx="2641407" cy="1280854"/>
      </dsp:txXfrm>
    </dsp:sp>
    <dsp:sp modelId="{68486E70-B691-1240-BF60-44AAB207DA3E}">
      <dsp:nvSpPr>
        <dsp:cNvPr id="0" name=""/>
        <dsp:cNvSpPr/>
      </dsp:nvSpPr>
      <dsp:spPr>
        <a:xfrm>
          <a:off x="3494378" y="655224"/>
          <a:ext cx="108844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088442" y="27246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1" kern="1200"/>
        </a:p>
      </dsp:txBody>
      <dsp:txXfrm>
        <a:off x="4011388" y="655259"/>
        <a:ext cx="54422" cy="54422"/>
      </dsp:txXfrm>
    </dsp:sp>
    <dsp:sp modelId="{1C598262-C183-794C-AD93-C95C364CB35B}">
      <dsp:nvSpPr>
        <dsp:cNvPr id="0" name=""/>
        <dsp:cNvSpPr/>
      </dsp:nvSpPr>
      <dsp:spPr>
        <a:xfrm>
          <a:off x="4582821" y="2194"/>
          <a:ext cx="2721105" cy="1360552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b="1" kern="1200" dirty="0" smtClean="0"/>
            <a:t>Ergenlerin ve Beliren Yetişkinlerin Ebeveynleriyle İlişkileri</a:t>
          </a:r>
          <a:endParaRPr lang="en-US" sz="2200" b="1" kern="1200" dirty="0"/>
        </a:p>
      </dsp:txBody>
      <dsp:txXfrm>
        <a:off x="4622670" y="42043"/>
        <a:ext cx="2641407" cy="1280854"/>
      </dsp:txXfrm>
    </dsp:sp>
    <dsp:sp modelId="{AE8FCDFA-BD26-0F4F-877D-0C1A3FAEA4EA}">
      <dsp:nvSpPr>
        <dsp:cNvPr id="0" name=""/>
        <dsp:cNvSpPr/>
      </dsp:nvSpPr>
      <dsp:spPr>
        <a:xfrm>
          <a:off x="773273" y="1566830"/>
          <a:ext cx="2721105" cy="1360552"/>
        </a:xfrm>
        <a:prstGeom prst="roundRect">
          <a:avLst>
            <a:gd name="adj" fmla="val 10000"/>
          </a:avLst>
        </a:prstGeom>
        <a:solidFill>
          <a:schemeClr val="tx1">
            <a:lumMod val="85000"/>
            <a:lumOff val="1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b="1" kern="1200" dirty="0" smtClean="0"/>
            <a:t>Kardeş İlişkileri</a:t>
          </a:r>
          <a:endParaRPr lang="en-US" sz="2200" b="1" kern="1200" dirty="0"/>
        </a:p>
      </dsp:txBody>
      <dsp:txXfrm>
        <a:off x="813122" y="1606679"/>
        <a:ext cx="2641407" cy="1280854"/>
      </dsp:txXfrm>
    </dsp:sp>
    <dsp:sp modelId="{91ECFCB3-AC0B-2A45-8A33-3AF8A63674D3}">
      <dsp:nvSpPr>
        <dsp:cNvPr id="0" name=""/>
        <dsp:cNvSpPr/>
      </dsp:nvSpPr>
      <dsp:spPr>
        <a:xfrm>
          <a:off x="3494378" y="2219860"/>
          <a:ext cx="108844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088442" y="27246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1" kern="1200"/>
        </a:p>
      </dsp:txBody>
      <dsp:txXfrm>
        <a:off x="4011388" y="2219895"/>
        <a:ext cx="54422" cy="54422"/>
      </dsp:txXfrm>
    </dsp:sp>
    <dsp:sp modelId="{B7E4223B-BBDA-6740-922D-8F626D52BCEC}">
      <dsp:nvSpPr>
        <dsp:cNvPr id="0" name=""/>
        <dsp:cNvSpPr/>
      </dsp:nvSpPr>
      <dsp:spPr>
        <a:xfrm>
          <a:off x="4582821" y="1566830"/>
          <a:ext cx="2721105" cy="1360552"/>
        </a:xfrm>
        <a:prstGeom prst="roundRect">
          <a:avLst>
            <a:gd name="adj" fmla="val 10000"/>
          </a:avLst>
        </a:prstGeom>
        <a:solidFill>
          <a:srgbClr val="E21E8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b="1" kern="1200" dirty="0" smtClean="0"/>
            <a:t>Değişen Toplum İçerisinde Değişen Aile</a:t>
          </a:r>
          <a:endParaRPr lang="en-US" sz="2200" b="1" kern="1200" dirty="0"/>
        </a:p>
      </dsp:txBody>
      <dsp:txXfrm>
        <a:off x="4622670" y="1606679"/>
        <a:ext cx="2641407" cy="1280854"/>
      </dsp:txXfrm>
    </dsp:sp>
    <dsp:sp modelId="{03C2F792-3920-43DF-8B5F-28236C7CD59F}">
      <dsp:nvSpPr>
        <dsp:cNvPr id="0" name=""/>
        <dsp:cNvSpPr/>
      </dsp:nvSpPr>
      <dsp:spPr>
        <a:xfrm>
          <a:off x="2767272" y="3116554"/>
          <a:ext cx="2721105" cy="1360552"/>
        </a:xfrm>
        <a:prstGeom prst="roundRect">
          <a:avLst>
            <a:gd name="adj" fmla="val 10000"/>
          </a:avLst>
        </a:prstGeom>
        <a:solidFill>
          <a:srgbClr val="1DC1B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b="1" kern="1200" dirty="0" smtClean="0"/>
            <a:t>Sosyal Politika, Ergenler ve Aileler</a:t>
          </a:r>
          <a:endParaRPr lang="en-US" sz="2200" b="1" kern="1200" dirty="0"/>
        </a:p>
      </dsp:txBody>
      <dsp:txXfrm>
        <a:off x="2807121" y="3156403"/>
        <a:ext cx="2641407" cy="12808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7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5499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Düz Bağlayıcı 4"/>
          <p:cNvCxnSpPr/>
          <p:nvPr/>
        </p:nvCxnSpPr>
        <p:spPr>
          <a:xfrm>
            <a:off x="1043608" y="3429000"/>
            <a:ext cx="56166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Dikdörtgen 5"/>
          <p:cNvSpPr/>
          <p:nvPr/>
        </p:nvSpPr>
        <p:spPr>
          <a:xfrm>
            <a:off x="971600" y="2132856"/>
            <a:ext cx="411882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8000" dirty="0" smtClean="0">
                <a:solidFill>
                  <a:schemeClr val="accent2">
                    <a:lumMod val="75000"/>
                  </a:schemeClr>
                </a:solidFill>
              </a:rPr>
              <a:t>BÖLÜM </a:t>
            </a:r>
            <a:r>
              <a:rPr lang="tr-TR" sz="8000" dirty="0" smtClean="0">
                <a:solidFill>
                  <a:schemeClr val="accent2">
                    <a:lumMod val="75000"/>
                  </a:schemeClr>
                </a:solidFill>
              </a:rPr>
              <a:t>8</a:t>
            </a:r>
            <a:endParaRPr lang="tr-TR" sz="8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1415023" y="3462808"/>
            <a:ext cx="639733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6600" b="1" dirty="0"/>
              <a:t>AİLELER</a:t>
            </a:r>
            <a:endParaRPr lang="tr-TR" sz="65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2805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6366383"/>
              </p:ext>
            </p:extLst>
          </p:nvPr>
        </p:nvGraphicFramePr>
        <p:xfrm>
          <a:off x="685800" y="1752600"/>
          <a:ext cx="8077200" cy="4494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Dikdörtgen 4"/>
          <p:cNvSpPr/>
          <p:nvPr/>
        </p:nvSpPr>
        <p:spPr>
          <a:xfrm>
            <a:off x="1415023" y="188640"/>
            <a:ext cx="639733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6600" b="1" dirty="0"/>
              <a:t>AİLELER</a:t>
            </a:r>
            <a:endParaRPr lang="tr-TR" sz="65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181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F744C6-AA88-6A48-9DA3-D0D3DD51D7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EF744C6-AA88-6A48-9DA3-D0D3DD51D7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486E70-B691-1240-BF60-44AAB207DA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68486E70-B691-1240-BF60-44AAB207DA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598262-C183-794C-AD93-C95C364CB3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1C598262-C183-794C-AD93-C95C364CB3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8FCDFA-BD26-0F4F-877D-0C1A3FAEA4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AE8FCDFA-BD26-0F4F-877D-0C1A3FAEA4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ECFCB3-AC0B-2A45-8A33-3AF8A63674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91ECFCB3-AC0B-2A45-8A33-3AF8A63674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E4223B-BBDA-6740-922D-8F626D52BC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B7E4223B-BBDA-6740-922D-8F626D52BC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C2F792-3920-43DF-8B5F-28236C7CD5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03C2F792-3920-43DF-8B5F-28236C7CD5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Aile Süreçleri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7783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Karşılıklı Sosyalleşme ve Bir Sistem Olarak Aile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19845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Karşılıklı Sosyalleşme: </a:t>
            </a:r>
          </a:p>
          <a:p>
            <a:pPr algn="ctr"/>
            <a:r>
              <a:rPr lang="tr-TR" sz="3500" dirty="0" smtClean="0"/>
              <a:t>Ebeveynlerin</a:t>
            </a:r>
            <a:r>
              <a:rPr lang="tr-TR" sz="3500" dirty="0"/>
              <a:t>, çocukları </a:t>
            </a:r>
            <a:r>
              <a:rPr lang="tr-TR" sz="3500" dirty="0" smtClean="0"/>
              <a:t>ve ergenleri </a:t>
            </a:r>
            <a:r>
              <a:rPr lang="tr-TR" sz="3500" dirty="0"/>
              <a:t>sosyalleştirdikleri gibi, çocukların </a:t>
            </a:r>
            <a:r>
              <a:rPr lang="tr-TR" sz="3500" dirty="0" smtClean="0"/>
              <a:t>ve ergenlerin </a:t>
            </a:r>
            <a:r>
              <a:rPr lang="tr-TR" sz="3500" dirty="0"/>
              <a:t>de ebeveynleri sosyalleştirdikleri </a:t>
            </a:r>
            <a:r>
              <a:rPr lang="tr-TR" sz="3500" dirty="0" smtClean="0"/>
              <a:t>bir süreçtir</a:t>
            </a:r>
            <a:r>
              <a:rPr lang="tr-TR" sz="3500" dirty="0"/>
              <a:t>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51244567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Aile Süreçleri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1563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Olgunlaşma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69033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/>
              <a:t>Çoklu Gelişimsel Çizgiler: </a:t>
            </a:r>
          </a:p>
          <a:p>
            <a:pPr algn="ctr"/>
            <a:r>
              <a:rPr lang="tr-TR" sz="3500" dirty="0" smtClean="0"/>
              <a:t>Yetişkinlerin </a:t>
            </a:r>
            <a:r>
              <a:rPr lang="tr-TR" sz="3500" dirty="0"/>
              <a:t>bir </a:t>
            </a:r>
            <a:r>
              <a:rPr lang="tr-TR" sz="3500" dirty="0" smtClean="0"/>
              <a:t>çizgiyi, çocukların </a:t>
            </a:r>
            <a:r>
              <a:rPr lang="tr-TR" sz="3500" dirty="0"/>
              <a:t>ve ergenlerin ise bir diğerini </a:t>
            </a:r>
            <a:r>
              <a:rPr lang="tr-TR" sz="3500" dirty="0" smtClean="0"/>
              <a:t>izlediği; fakat </a:t>
            </a:r>
            <a:r>
              <a:rPr lang="tr-TR" sz="3500" dirty="0"/>
              <a:t>bu çizgilerin birbirine nasıl </a:t>
            </a:r>
            <a:r>
              <a:rPr lang="tr-TR" sz="3500" dirty="0" smtClean="0"/>
              <a:t>geçeceğinin önemli </a:t>
            </a:r>
            <a:r>
              <a:rPr lang="tr-TR" sz="3500" dirty="0"/>
              <a:t>olduğu bir kavramdır.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4493504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Aile Süreçleri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835070" y="1628800"/>
            <a:ext cx="21563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Olgunlaşma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76350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İlişkiler, ergenin ve ebeveynlerin olgunlaşmasından etkilenmektedir.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293096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Yetişkinler bir gelişimsel çizgiyi izlerlerken, çocuklar ve ergenler </a:t>
            </a:r>
            <a:r>
              <a:rPr lang="tr-TR" sz="3500" dirty="0" smtClean="0"/>
              <a:t>bir diğerini </a:t>
            </a:r>
            <a:r>
              <a:rPr lang="tr-TR" sz="3500" dirty="0"/>
              <a:t>izlemektedir.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260900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Aile Süreçleri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1563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Olgunlaşma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Bu gelişimsel çizgilerin birbirine nasıl </a:t>
            </a:r>
            <a:r>
              <a:rPr lang="tr-TR" sz="3500" dirty="0" smtClean="0"/>
              <a:t> geçeceği</a:t>
            </a:r>
            <a:r>
              <a:rPr lang="tr-TR" sz="3500" dirty="0"/>
              <a:t>, çeşitli </a:t>
            </a:r>
            <a:r>
              <a:rPr lang="tr-TR" sz="3500" dirty="0" smtClean="0"/>
              <a:t>aile görevlerine </a:t>
            </a:r>
            <a:r>
              <a:rPr lang="tr-TR" sz="3500" dirty="0"/>
              <a:t>giriş zamanlamasını anlamak için önemlidir.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086102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6007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Yönetici Olarak Ebeveynler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Ebeveynleri ergenlerin </a:t>
            </a:r>
            <a:r>
              <a:rPr lang="tr-TR" sz="3500" dirty="0" smtClean="0"/>
              <a:t>yaşamlarının yöneticileri </a:t>
            </a:r>
            <a:r>
              <a:rPr lang="tr-TR" sz="3500" dirty="0"/>
              <a:t>olarak kavramsallaştırma </a:t>
            </a:r>
            <a:r>
              <a:rPr lang="tr-TR" sz="3500" dirty="0" smtClean="0"/>
              <a:t>eğiliminde artış </a:t>
            </a:r>
            <a:r>
              <a:rPr lang="tr-TR" sz="3500" dirty="0"/>
              <a:t>vardır.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4056317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6007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Yönetici Olarak Ebeveynler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Bu, bilgiyi bulan, ilişkileri kuran, seçenekleri </a:t>
            </a:r>
            <a:r>
              <a:rPr lang="tr-TR" sz="3500" dirty="0" smtClean="0"/>
              <a:t>yapılandırmaya yardım </a:t>
            </a:r>
            <a:r>
              <a:rPr lang="tr-TR" sz="3500" dirty="0"/>
              <a:t>eden ve rehberlik yapan bir ebeveyn olmayı kapsamaktadır.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657133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6007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Yönetici Olarak Ebeveynler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61000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Ebeveynler, ergenlerin </a:t>
            </a:r>
            <a:r>
              <a:rPr lang="tr-TR" sz="3500" dirty="0"/>
              <a:t>akranlarla, arkadaşlarla ve yetişkinlerle olan sosyal ilişkilerinin </a:t>
            </a:r>
            <a:r>
              <a:rPr lang="tr-TR" sz="3500" dirty="0" smtClean="0"/>
              <a:t>düzenleyicileri olarak </a:t>
            </a:r>
            <a:r>
              <a:rPr lang="tr-TR" sz="3500" dirty="0"/>
              <a:t>hizmet etmektedirler.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87394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6007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Yönetici Olarak Ebeveynler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28836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Yönetimsel rolün önemli bir yönü, ebeveyn</a:t>
            </a:r>
          </a:p>
          <a:p>
            <a:pPr algn="ctr"/>
            <a:r>
              <a:rPr lang="tr-TR" sz="3500" dirty="0"/>
              <a:t>izlemesini içermektedir. Güncel ilgi, ergenlerin kendi ebeveynlerinin bilgiye erişimini</a:t>
            </a:r>
          </a:p>
          <a:p>
            <a:pPr algn="ctr"/>
            <a:r>
              <a:rPr lang="tr-TR" sz="3500" dirty="0"/>
              <a:t>yönetmeleri üzerine odaklanmaktadır.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87394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107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Ebeveynlik Stilleri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48358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>
                <a:solidFill>
                  <a:schemeClr val="accent6">
                    <a:lumMod val="75000"/>
                  </a:schemeClr>
                </a:solidFill>
              </a:rPr>
              <a:t>Yetkeci</a:t>
            </a:r>
            <a:r>
              <a:rPr lang="tr-TR" sz="3500" dirty="0"/>
              <a:t>, </a:t>
            </a:r>
            <a:r>
              <a:rPr lang="tr-TR" sz="3500" dirty="0">
                <a:solidFill>
                  <a:srgbClr val="0070C0"/>
                </a:solidFill>
              </a:rPr>
              <a:t>yetkili</a:t>
            </a:r>
            <a:r>
              <a:rPr lang="tr-TR" sz="3500" dirty="0"/>
              <a:t>, </a:t>
            </a:r>
            <a:r>
              <a:rPr lang="tr-TR" sz="3500" dirty="0">
                <a:solidFill>
                  <a:srgbClr val="FF0000"/>
                </a:solidFill>
              </a:rPr>
              <a:t>ihmal edici</a:t>
            </a:r>
            <a:r>
              <a:rPr lang="tr-TR" sz="3500" dirty="0"/>
              <a:t> ve </a:t>
            </a:r>
            <a:r>
              <a:rPr lang="tr-TR" sz="3500" dirty="0">
                <a:solidFill>
                  <a:srgbClr val="00B050"/>
                </a:solidFill>
              </a:rPr>
              <a:t>izin verici </a:t>
            </a:r>
            <a:r>
              <a:rPr lang="tr-TR" sz="3500" dirty="0"/>
              <a:t>ebeveynlik, dört temel ebeveynlik stilidir.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8739470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107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Ebeveynlik Stilleri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828836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Bağımsızlığı teşvik eden fakat sınırlar ve kontroller koyan yetkili ebeveynlik, diğer</a:t>
            </a:r>
          </a:p>
          <a:p>
            <a:pPr algn="ctr"/>
            <a:r>
              <a:rPr lang="tr-TR" sz="3500" dirty="0"/>
              <a:t>stillere göre, sosyal olarak yeterli ergen davranışı ile daha çok ilişkilendirilmektedir.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425218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107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Ebeveynlik Stilleri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551837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Son zamanlarda yapılan araştırmalar, yetkili ebeveynlik </a:t>
            </a:r>
            <a:r>
              <a:rPr lang="tr-TR" sz="3500" dirty="0" smtClean="0"/>
              <a:t>stilinin beliren </a:t>
            </a:r>
            <a:r>
              <a:rPr lang="tr-TR" sz="3500" dirty="0"/>
              <a:t>yetişkinlere yarar sağladığını ancak kontrol edici-izin verici stilin </a:t>
            </a:r>
            <a:r>
              <a:rPr lang="tr-TR" sz="3500" dirty="0" smtClean="0"/>
              <a:t>beliren yetişkinler </a:t>
            </a:r>
            <a:r>
              <a:rPr lang="tr-TR" sz="3500" dirty="0"/>
              <a:t>için olumsuz sonuçlarla ilişkili olduğunu göstermiştir.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83391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2594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Evli Olmayan Ebeveynler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467544" y="3658379"/>
            <a:ext cx="8568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dirty="0"/>
              <a:t>Evli olmayan ebeveynler, baba-anne işbirliği ve karşılıklı saygı, ergenin </a:t>
            </a:r>
            <a:r>
              <a:rPr lang="tr-TR" sz="3400" dirty="0" smtClean="0"/>
              <a:t>gelişimini arttırmaktadır</a:t>
            </a:r>
            <a:r>
              <a:rPr lang="tr-TR" sz="3400" dirty="0"/>
              <a:t>.</a:t>
            </a:r>
            <a:endParaRPr lang="tr-TR" sz="3400" dirty="0"/>
          </a:p>
        </p:txBody>
      </p:sp>
    </p:spTree>
    <p:extLst>
      <p:ext uri="{BB962C8B-B14F-4D97-AF65-F5344CB8AC3E}">
        <p14:creationId xmlns:p14="http://schemas.microsoft.com/office/powerpoint/2010/main" val="83391548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3406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Ebeveyn-Ergen Çatışması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9033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Ebeveynlerle yaşanan çatışmalar, erken ergenlikte artmaktadır ancak bu çatışmalar</a:t>
            </a:r>
          </a:p>
          <a:p>
            <a:pPr algn="ctr"/>
            <a:r>
              <a:rPr lang="tr-TR" sz="3500" dirty="0"/>
              <a:t>genellikle orta düzeydedir ve bağımsızlığı ve kimlik arayışını arttırıcı olumlu </a:t>
            </a:r>
            <a:r>
              <a:rPr lang="tr-TR" sz="3500" dirty="0" smtClean="0"/>
              <a:t>bir gelişimsel </a:t>
            </a:r>
            <a:r>
              <a:rPr lang="tr-TR" sz="3500" dirty="0"/>
              <a:t>işleve hizmet etmektedir.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83391548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3406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Ebeveyn-Ergen Çatışması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12644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Ailelerin yaklaşık %20’sinde ebeveyn-ergen</a:t>
            </a:r>
          </a:p>
          <a:p>
            <a:pPr algn="ctr"/>
            <a:r>
              <a:rPr lang="tr-TR" sz="3500" dirty="0"/>
              <a:t>çatışmasının çok yüksek olmasına ve ergen problemleriyle ilişkilendirilmesine rağmen,</a:t>
            </a:r>
          </a:p>
          <a:p>
            <a:pPr algn="ctr"/>
            <a:r>
              <a:rPr lang="tr-TR" sz="3500" dirty="0"/>
              <a:t>kuşak çatışması abartılmaktadır.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877657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344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Özerklik ve Bağlanma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852936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Çoğu ebeveyn, ergenin özerklik arayışıyla baş etmede zor zamanlar yaşamaktadır.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22282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dirty="0"/>
              <a:t>Özerklik, kompleks bir kavramdır. Özerklikte gelişimsel geçişler, erken </a:t>
            </a:r>
            <a:r>
              <a:rPr lang="tr-TR" sz="3400" dirty="0" smtClean="0"/>
              <a:t>ergenliğin başlangıcını </a:t>
            </a:r>
            <a:r>
              <a:rPr lang="tr-TR" sz="3400" dirty="0"/>
              <a:t>ve bireylerin evden ayrıldıkları ve üniversiteye gittikleri zamanı içermektedir.</a:t>
            </a:r>
            <a:endParaRPr lang="tr-TR" sz="3400" dirty="0"/>
          </a:p>
        </p:txBody>
      </p:sp>
    </p:spTree>
    <p:extLst>
      <p:ext uri="{BB962C8B-B14F-4D97-AF65-F5344CB8AC3E}">
        <p14:creationId xmlns:p14="http://schemas.microsoft.com/office/powerpoint/2010/main" val="71804644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344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Özerklik ve Bağlanma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19845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Akıllı bir </a:t>
            </a:r>
            <a:r>
              <a:rPr lang="tr-TR" sz="3500" dirty="0"/>
              <a:t>ebeveyn, ergenin olgun kararlar alabileceği alanlarda kontrolü azaltırken; </a:t>
            </a:r>
            <a:r>
              <a:rPr lang="tr-TR" sz="3500" dirty="0" smtClean="0"/>
              <a:t>ergenin olgun </a:t>
            </a:r>
            <a:r>
              <a:rPr lang="tr-TR" sz="3500" dirty="0"/>
              <a:t>kararlar alamadığı alanlarda ise kontrolü sürdürmektedir.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96425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344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Özerklik ve Bağlanma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555593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Ergenler, </a:t>
            </a:r>
            <a:r>
              <a:rPr lang="tr-TR" sz="3500" dirty="0" smtClean="0"/>
              <a:t>basit bir </a:t>
            </a:r>
            <a:r>
              <a:rPr lang="tr-TR" sz="3500" dirty="0"/>
              <a:t>şekilde ebeveynlerden izole olmuş bir dünyaya doğru uzaklaşmazlar.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452710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344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Özerklik ve Bağlanma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947878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Araştırmacılar, artan </a:t>
            </a:r>
            <a:r>
              <a:rPr lang="tr-TR" sz="3500" dirty="0" smtClean="0"/>
              <a:t>bir biçimde </a:t>
            </a:r>
            <a:r>
              <a:rPr lang="tr-TR" sz="3500" dirty="0"/>
              <a:t>ergenlikte bağlanmayı bir güvenli (güvenli-özerk) ve üç güvensiz (</a:t>
            </a:r>
            <a:r>
              <a:rPr lang="tr-TR" sz="3500" dirty="0" smtClean="0"/>
              <a:t>kayıtsız/ kaçınan</a:t>
            </a:r>
            <a:r>
              <a:rPr lang="tr-TR" sz="3500" dirty="0"/>
              <a:t>, saplantılı/kaygılı ve çözümlenmemiş/düzensiz) kategoride sınıflandırmaktadırlar.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43696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344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Özerklik ve Bağlanma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091894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dirty="0"/>
              <a:t>Beliren yetişkinlikteki bağlanmaya yönelik </a:t>
            </a:r>
            <a:r>
              <a:rPr lang="tr-TR" sz="3400" dirty="0" smtClean="0"/>
              <a:t>   artan </a:t>
            </a:r>
            <a:r>
              <a:rPr lang="tr-TR" sz="3400" dirty="0"/>
              <a:t>ilgi, güvenli bağlanan </a:t>
            </a:r>
            <a:r>
              <a:rPr lang="tr-TR" sz="3400" dirty="0" smtClean="0"/>
              <a:t>beliren yetişkinlerin</a:t>
            </a:r>
            <a:r>
              <a:rPr lang="tr-TR" sz="3400" dirty="0"/>
              <a:t>, güvensiz bağlanan beliren yetişkinlere göre, daha iyi </a:t>
            </a:r>
            <a:r>
              <a:rPr lang="tr-TR" sz="3400" dirty="0" smtClean="0"/>
              <a:t>sosyal ilişkilere </a:t>
            </a:r>
            <a:r>
              <a:rPr lang="tr-TR" sz="3400" dirty="0"/>
              <a:t>sahip olduklarını göstermektedir.</a:t>
            </a:r>
            <a:endParaRPr lang="tr-TR" sz="3400" dirty="0"/>
          </a:p>
        </p:txBody>
      </p:sp>
    </p:spTree>
    <p:extLst>
      <p:ext uri="{BB962C8B-B14F-4D97-AF65-F5344CB8AC3E}">
        <p14:creationId xmlns:p14="http://schemas.microsoft.com/office/powerpoint/2010/main" val="1010888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82014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Beliren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</a:t>
            </a:r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3691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Ebeveynleriyle yaşamak için geri dönen ergenlerin sayısı, çoğunlukla ekonomik</a:t>
            </a:r>
          </a:p>
          <a:p>
            <a:pPr algn="ctr"/>
            <a:r>
              <a:rPr lang="tr-TR" sz="3500" dirty="0"/>
              <a:t>nedenlerle artmaktadır.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510861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Beliren yetişkinler eve döndüklerinde, hem beliren </a:t>
            </a:r>
            <a:r>
              <a:rPr lang="tr-TR" sz="3500" dirty="0" smtClean="0"/>
              <a:t>yetişkinler hem </a:t>
            </a:r>
            <a:r>
              <a:rPr lang="tr-TR" sz="3500" dirty="0"/>
              <a:t>de onların ebeveynleri uyum sağlamaya gereksinim duymaktadırlar.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01088842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Kuşaklararası İlişkiler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947878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Ebeveynler arasındaki bağlar, yaşam boyu gelişimde önemli roller </a:t>
            </a:r>
            <a:r>
              <a:rPr lang="tr-TR" sz="3500" dirty="0" smtClean="0"/>
              <a:t>oynamaktadır. Sayısı </a:t>
            </a:r>
            <a:r>
              <a:rPr lang="tr-TR" sz="3500" dirty="0"/>
              <a:t>giderek artan çalışmalar, </a:t>
            </a:r>
            <a:r>
              <a:rPr lang="tr-TR" sz="3500" dirty="0" smtClean="0"/>
              <a:t>kuşaklararası ilişkilerin </a:t>
            </a:r>
            <a:r>
              <a:rPr lang="tr-TR" sz="3500" dirty="0"/>
              <a:t>ergenlerin gelişimini etkilediğini</a:t>
            </a:r>
          </a:p>
          <a:p>
            <a:pPr algn="ctr"/>
            <a:r>
              <a:rPr lang="tr-TR" sz="3500" dirty="0"/>
              <a:t>göstermektedir.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01088842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Ergenlerin ve Beliren </a:t>
            </a:r>
            <a:r>
              <a:rPr lang="tr-TR" sz="2700" b="1" dirty="0" smtClean="0">
                <a:solidFill>
                  <a:schemeClr val="accent2">
                    <a:lumMod val="75000"/>
                  </a:schemeClr>
                </a:solidFill>
              </a:rPr>
              <a:t>Yetişkinlerin Ebeveynleriyle </a:t>
            </a:r>
            <a:r>
              <a:rPr lang="tr-TR" sz="2700" b="1" dirty="0">
                <a:solidFill>
                  <a:schemeClr val="accent2">
                    <a:lumMod val="75000"/>
                  </a:schemeClr>
                </a:solidFill>
              </a:rPr>
              <a:t>İlişkileri</a:t>
            </a:r>
            <a:endParaRPr lang="tr-TR" sz="2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Kuşaklararası İlişkiler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803862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Ergenin aile köklerindeki evlilik etkileşimi, destekleyici </a:t>
            </a:r>
            <a:r>
              <a:rPr lang="tr-TR" sz="3500" dirty="0" smtClean="0"/>
              <a:t>bir aile </a:t>
            </a:r>
            <a:r>
              <a:rPr lang="tr-TR" sz="3500" dirty="0"/>
              <a:t>ortamı, boşanma ve davranım bozukluğu, ergenin yetişkinlik yıllarındaki </a:t>
            </a:r>
            <a:r>
              <a:rPr lang="tr-TR" sz="3500" dirty="0" smtClean="0"/>
              <a:t>özellikleri ve </a:t>
            </a:r>
            <a:r>
              <a:rPr lang="tr-TR" sz="3500" dirty="0"/>
              <a:t>ilişkileri ile ilişkili faktörler arasında yer almaktadır.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28238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Kardeş İlişkileri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Kardeş Rolleri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56490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Kardeş ilişkileri, diğer bireylerle olan ilişkilerde yaşanan çatışmalara göre, </a:t>
            </a:r>
            <a:r>
              <a:rPr lang="tr-TR" sz="3500" dirty="0" smtClean="0"/>
              <a:t>daha fazla </a:t>
            </a:r>
            <a:r>
              <a:rPr lang="tr-TR" sz="3500" dirty="0"/>
              <a:t>çatışma içermektedir.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438853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Fakat ergenler duygusal destek ve sosyal iletişim </a:t>
            </a:r>
            <a:r>
              <a:rPr lang="tr-TR" sz="3500" dirty="0" smtClean="0"/>
              <a:t>yoluyla kardeşleriyle </a:t>
            </a:r>
            <a:r>
              <a:rPr lang="tr-TR" sz="3500" dirty="0"/>
              <a:t>birçok olumlu yaşantıyı da paylaşmaktadırlar.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2867428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Kardeş İlişkileri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Doğum Sırası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42088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Doğum sırası, özel bir ilgi konusu olmuş ve </a:t>
            </a:r>
            <a:r>
              <a:rPr lang="tr-TR" sz="3500" dirty="0" smtClean="0"/>
              <a:t>    ilk </a:t>
            </a:r>
            <a:r>
              <a:rPr lang="tr-TR" sz="3500" dirty="0"/>
              <a:t>doğanlar ile sonraki doğanlar arasındaki</a:t>
            </a:r>
          </a:p>
          <a:p>
            <a:pPr algn="ctr"/>
            <a:r>
              <a:rPr lang="tr-TR" sz="3500" dirty="0"/>
              <a:t>farklılıklar rapor edilmiştir.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38513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Tek çocuklar, “şımarık çocuk” kalıp yargısının</a:t>
            </a:r>
          </a:p>
          <a:p>
            <a:pPr algn="ctr"/>
            <a:r>
              <a:rPr lang="tr-TR" sz="3500" dirty="0"/>
              <a:t>belirttiğinin aksine çoğunlukla sosyal olarak daha yeterlidir.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77200430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305443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Sayıları artan aile </a:t>
            </a:r>
            <a:r>
              <a:rPr lang="tr-TR" sz="3500" dirty="0" smtClean="0"/>
              <a:t>araştırmacıları, doğum   sırası </a:t>
            </a:r>
            <a:r>
              <a:rPr lang="tr-TR" sz="3500" dirty="0"/>
              <a:t>etkilerinin abartıldığına ve ergen davranışını </a:t>
            </a:r>
            <a:r>
              <a:rPr lang="tr-TR" sz="3500" dirty="0" smtClean="0"/>
              <a:t>yordamada</a:t>
            </a:r>
            <a:r>
              <a:rPr lang="tr-TR" sz="3500" dirty="0"/>
              <a:t> </a:t>
            </a:r>
            <a:r>
              <a:rPr lang="tr-TR" sz="3500" dirty="0" smtClean="0"/>
              <a:t>diğer </a:t>
            </a:r>
            <a:r>
              <a:rPr lang="tr-TR" sz="3500" dirty="0"/>
              <a:t>faktörlerin daha önemli olabileceğine inanmaktadırlar.</a:t>
            </a:r>
            <a:endParaRPr lang="tr-TR" sz="3500" dirty="0"/>
          </a:p>
        </p:txBody>
      </p:sp>
      <p:sp>
        <p:nvSpPr>
          <p:cNvPr id="5" name="Dikdörtgen 4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Kardeş İlişkileri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Doğum Sırası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29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Boşanmış Aileler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19845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Etkilerinin büyüklüğü tartışılmasına rağmen, boşanmış ailelerdeki ergenler, boşanmamış</a:t>
            </a:r>
          </a:p>
          <a:p>
            <a:pPr algn="ctr"/>
            <a:r>
              <a:rPr lang="tr-TR" sz="3500" dirty="0"/>
              <a:t>ailelerdeki ergenlere göre, daha fazla uyum problemleri yaşamaktadır.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8951458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Boşanmış Aileler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081734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dirty="0" smtClean="0"/>
              <a:t>Çatışmanın ergenler </a:t>
            </a:r>
            <a:r>
              <a:rPr lang="tr-TR" sz="3400" dirty="0"/>
              <a:t>üzerinde olumsuz bir etkisi olmasına rağmen, </a:t>
            </a:r>
            <a:r>
              <a:rPr lang="tr-TR" sz="3400" dirty="0" smtClean="0"/>
              <a:t>ebeveynlerin, ergenlerin </a:t>
            </a:r>
            <a:r>
              <a:rPr lang="tr-TR" sz="3400" dirty="0"/>
              <a:t>uğruna bir arada </a:t>
            </a:r>
            <a:r>
              <a:rPr lang="tr-TR" sz="3400" dirty="0" smtClean="0"/>
              <a:t>durup durmamaları </a:t>
            </a:r>
            <a:r>
              <a:rPr lang="tr-TR" sz="3400" dirty="0"/>
              <a:t>gerektiğini belirlemek güçtür.</a:t>
            </a:r>
            <a:endParaRPr lang="tr-TR" sz="3400" dirty="0"/>
          </a:p>
        </p:txBody>
      </p:sp>
    </p:spTree>
    <p:extLst>
      <p:ext uri="{BB962C8B-B14F-4D97-AF65-F5344CB8AC3E}">
        <p14:creationId xmlns:p14="http://schemas.microsoft.com/office/powerpoint/2010/main" val="2560499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Boşanmış Aileler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05443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dirty="0"/>
              <a:t>Ergenler, ebeveynleri birbirleriyle ahenkli bir ilişkiye sahip olduklarında ve </a:t>
            </a:r>
            <a:r>
              <a:rPr lang="tr-TR" sz="3400" dirty="0" smtClean="0"/>
              <a:t>yetkili ebeveynliği </a:t>
            </a:r>
            <a:r>
              <a:rPr lang="tr-TR" sz="3400" dirty="0"/>
              <a:t>kullandıklarında, boşanmış ailelerde daha iyi uyum sağlamaktadırlar.</a:t>
            </a:r>
            <a:endParaRPr lang="tr-TR" sz="3400" dirty="0"/>
          </a:p>
        </p:txBody>
      </p:sp>
    </p:spTree>
    <p:extLst>
      <p:ext uri="{BB962C8B-B14F-4D97-AF65-F5344CB8AC3E}">
        <p14:creationId xmlns:p14="http://schemas.microsoft.com/office/powerpoint/2010/main" val="2560499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Boşanmış Aileler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2644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 uyumunda dikkate alınması gereken diğer faktörler arasında, </a:t>
            </a:r>
            <a:r>
              <a:rPr lang="tr-TR" sz="3500" dirty="0" smtClean="0"/>
              <a:t>boşanma öncesi </a:t>
            </a:r>
            <a:r>
              <a:rPr lang="tr-TR" sz="3500" dirty="0"/>
              <a:t>uyum, kişilik ve mizaç, gelişimsel statü, cinsiyet ve velayet vardır.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560499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Boşanmış Aileler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37702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Boşanmış anneler </a:t>
            </a:r>
            <a:r>
              <a:rPr lang="tr-TR" sz="3500" dirty="0"/>
              <a:t>için gelir kaybı, ergen uyumunu etkileyebilecek diğer bazı stres </a:t>
            </a:r>
            <a:r>
              <a:rPr lang="tr-TR" sz="3500" dirty="0" smtClean="0"/>
              <a:t>durumlarıyla ilişkilendirilmektedir</a:t>
            </a:r>
            <a:r>
              <a:rPr lang="tr-TR" sz="3500" dirty="0"/>
              <a:t>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560499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Üvey Aileler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967335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Üvey ailelerde büyüyen ergenlerin sayısı artmaktadır. Üvey aileler, farklı tip yapıları</a:t>
            </a:r>
          </a:p>
          <a:p>
            <a:pPr algn="ctr"/>
            <a:r>
              <a:rPr lang="tr-TR" sz="3500" dirty="0"/>
              <a:t>(üvey baba, üvey anne, karma) kapsamaktadır.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66508938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Üvey Aileler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48358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Uyum, üvey ailenin oluşumunun özellikle ilk yıllarında ve küçük ergenler </a:t>
            </a:r>
            <a:r>
              <a:rPr lang="tr-TR" sz="3500" dirty="0" smtClean="0"/>
              <a:t>için zordur</a:t>
            </a:r>
            <a:r>
              <a:rPr lang="tr-TR" sz="3500" dirty="0"/>
              <a:t>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073766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Çalışan Ebeveynler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467544" y="3270463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Ergenlerin gelişimi ile ilişkilendirilen, ebeveynlerden birinin dışarıda çalışıp </a:t>
            </a:r>
            <a:r>
              <a:rPr lang="tr-TR" sz="3500" dirty="0" smtClean="0"/>
              <a:t>çalışmaması değil</a:t>
            </a:r>
            <a:r>
              <a:rPr lang="tr-TR" sz="3500" dirty="0"/>
              <a:t>; ebeveynlerin işinin doğasıdır.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07376674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Çalışan Ebeveynler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63691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Ev anahtarını taşıma deneyimlerinin</a:t>
            </a:r>
          </a:p>
          <a:p>
            <a:pPr algn="ctr"/>
            <a:r>
              <a:rPr lang="tr-TR" sz="3500" dirty="0"/>
              <a:t>ergenler üzerindeki etkileri her zaman olumsuz değildir.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59390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Okul sonrası </a:t>
            </a:r>
            <a:r>
              <a:rPr lang="tr-TR" sz="3500" dirty="0" smtClean="0"/>
              <a:t>saatlerde ebeveyn </a:t>
            </a:r>
            <a:r>
              <a:rPr lang="tr-TR" sz="3500" dirty="0"/>
              <a:t>izlemesi ve yapılandırılmış etkinlikler, ev anahtarlarını taşıyan </a:t>
            </a:r>
            <a:r>
              <a:rPr lang="tr-TR" sz="3500" dirty="0" smtClean="0"/>
              <a:t>ergenlere yarar </a:t>
            </a:r>
            <a:r>
              <a:rPr lang="tr-TR" sz="3500" dirty="0"/>
              <a:t>sağlamaktadır.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24104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Evlat Edinme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9033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Evlat edinilen ergenler, evlat edinilmeyen ergenlerden daha fazla problemler</a:t>
            </a:r>
          </a:p>
          <a:p>
            <a:pPr algn="ctr"/>
            <a:r>
              <a:rPr lang="tr-TR" sz="3500" dirty="0"/>
              <a:t>yaşamalarına rağmen, evlat edinilen ergenlerin büyük çoğunluğu etkili bir</a:t>
            </a:r>
          </a:p>
          <a:p>
            <a:pPr algn="ctr"/>
            <a:r>
              <a:rPr lang="tr-TR" sz="3500" dirty="0"/>
              <a:t>biçimde uyum sağlamaktadır.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73911121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Evlat Edinme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42088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Evlat edinme gelişimde çok erken </a:t>
            </a:r>
            <a:r>
              <a:rPr lang="tr-TR" sz="3500" dirty="0" smtClean="0"/>
              <a:t>gerçekleştiğinde, ergen </a:t>
            </a:r>
            <a:r>
              <a:rPr lang="tr-TR" sz="3500" dirty="0"/>
              <a:t>üzerindeki etkileri </a:t>
            </a:r>
            <a:r>
              <a:rPr lang="tr-TR" sz="3500" dirty="0" smtClean="0"/>
              <a:t>gelişmektedir.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293096"/>
            <a:ext cx="856895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3300" dirty="0"/>
              <a:t>Son on yılda, evlat edinmede </a:t>
            </a:r>
            <a:r>
              <a:rPr lang="sv-SE" sz="3300" dirty="0" smtClean="0"/>
              <a:t>dramatik</a:t>
            </a:r>
            <a:r>
              <a:rPr lang="tr-TR" sz="3300" dirty="0" smtClean="0"/>
              <a:t>  değişimler </a:t>
            </a:r>
            <a:r>
              <a:rPr lang="tr-TR" sz="3300" dirty="0"/>
              <a:t>yaşanması nedeniyle evlat edinilen ergen ya da evlat edinen aile </a:t>
            </a:r>
            <a:r>
              <a:rPr lang="tr-TR" sz="3300" dirty="0" smtClean="0"/>
              <a:t>ortalamasına ilişkin </a:t>
            </a:r>
            <a:r>
              <a:rPr lang="tr-TR" sz="3300" dirty="0"/>
              <a:t>bir genelleme yapmak zordur.</a:t>
            </a:r>
            <a:endParaRPr lang="tr-TR" sz="3300" dirty="0"/>
          </a:p>
        </p:txBody>
      </p:sp>
    </p:spTree>
    <p:extLst>
      <p:ext uri="{BB962C8B-B14F-4D97-AF65-F5344CB8AC3E}">
        <p14:creationId xmlns:p14="http://schemas.microsoft.com/office/powerpoint/2010/main" val="254489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Değişen Toplum İçerisinde </a:t>
            </a:r>
            <a:r>
              <a:rPr lang="tr-TR" sz="3800" b="1" dirty="0" smtClean="0">
                <a:solidFill>
                  <a:schemeClr val="accent2">
                    <a:lumMod val="75000"/>
                  </a:schemeClr>
                </a:solidFill>
              </a:rPr>
              <a:t>Değişen Aile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9169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Kültür ve Etnisite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708920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Yetkili ebeveynlik, dünyada en yaygın olan ebeveynlik stilidir.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017838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Etnik azınlık </a:t>
            </a:r>
            <a:r>
              <a:rPr lang="tr-TR" sz="3500" dirty="0" smtClean="0"/>
              <a:t>aileler, büyüklük</a:t>
            </a:r>
            <a:r>
              <a:rPr lang="tr-TR" sz="3500" dirty="0"/>
              <a:t>, yapı ve oluşum, akraba bağlarına güvenme, gelir ve eğitim düzeyi </a:t>
            </a:r>
            <a:r>
              <a:rPr lang="tr-TR" sz="3500" dirty="0" smtClean="0"/>
              <a:t>açısından Latin </a:t>
            </a:r>
            <a:r>
              <a:rPr lang="tr-TR" sz="3500" dirty="0"/>
              <a:t>kökenli olmayan Beyaz ailelerden farklılaşmaktadır.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54489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1146</Words>
  <Application>Microsoft Office PowerPoint</Application>
  <PresentationFormat>Ekran Gösterisi (4:3)</PresentationFormat>
  <Paragraphs>144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40</vt:i4>
      </vt:variant>
    </vt:vector>
  </HeadingPairs>
  <TitlesOfParts>
    <vt:vector size="41" baseType="lpstr"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buğra154</dc:creator>
  <cp:lastModifiedBy>buğra154</cp:lastModifiedBy>
  <cp:revision>7</cp:revision>
  <dcterms:created xsi:type="dcterms:W3CDTF">2015-10-17T10:45:48Z</dcterms:created>
  <dcterms:modified xsi:type="dcterms:W3CDTF">2015-10-17T12:04:31Z</dcterms:modified>
</cp:coreProperties>
</file>