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6"/>
  </p:notesMasterIdLst>
  <p:sldIdLst>
    <p:sldId id="256" r:id="rId2"/>
    <p:sldId id="257" r:id="rId3"/>
    <p:sldId id="263" r:id="rId4"/>
    <p:sldId id="288" r:id="rId5"/>
    <p:sldId id="261" r:id="rId6"/>
    <p:sldId id="258" r:id="rId7"/>
    <p:sldId id="259" r:id="rId8"/>
    <p:sldId id="260" r:id="rId9"/>
    <p:sldId id="262" r:id="rId10"/>
    <p:sldId id="264" r:id="rId11"/>
    <p:sldId id="265" r:id="rId12"/>
    <p:sldId id="267" r:id="rId13"/>
    <p:sldId id="266" r:id="rId14"/>
    <p:sldId id="268" r:id="rId15"/>
    <p:sldId id="269" r:id="rId16"/>
    <p:sldId id="270" r:id="rId17"/>
    <p:sldId id="271" r:id="rId18"/>
    <p:sldId id="273" r:id="rId19"/>
    <p:sldId id="274" r:id="rId20"/>
    <p:sldId id="275" r:id="rId21"/>
    <p:sldId id="276" r:id="rId22"/>
    <p:sldId id="277" r:id="rId23"/>
    <p:sldId id="278" r:id="rId24"/>
    <p:sldId id="279" r:id="rId25"/>
    <p:sldId id="272" r:id="rId26"/>
    <p:sldId id="280" r:id="rId27"/>
    <p:sldId id="289" r:id="rId28"/>
    <p:sldId id="281" r:id="rId29"/>
    <p:sldId id="282" r:id="rId30"/>
    <p:sldId id="283" r:id="rId31"/>
    <p:sldId id="284" r:id="rId32"/>
    <p:sldId id="285" r:id="rId33"/>
    <p:sldId id="286" r:id="rId34"/>
    <p:sldId id="287" r:id="rId35"/>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Üstbilgi Yer Tutucusu"/>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a:p>
        </p:txBody>
      </p:sp>
      <p:sp>
        <p:nvSpPr>
          <p:cNvPr id="3" name="2 Veri Yer Tutucusu"/>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3A6AA6D-CEDD-4C8F-8315-77D3AA7BE5A7}" type="datetimeFigureOut">
              <a:rPr lang="tr-TR" smtClean="0"/>
              <a:pPr/>
              <a:t>25.09.2017</a:t>
            </a:fld>
            <a:endParaRPr lang="tr-TR"/>
          </a:p>
        </p:txBody>
      </p:sp>
      <p:sp>
        <p:nvSpPr>
          <p:cNvPr id="4" name="3 Slayt Görüntüsü Yer Tutucusu"/>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4 Not Yer Tutucusu"/>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5 Altbilgi Yer Tutucusu"/>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a:p>
        </p:txBody>
      </p:sp>
      <p:sp>
        <p:nvSpPr>
          <p:cNvPr id="7" name="6 Slayt Numarası Yer Tutucusu"/>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09CD22E-AF90-494B-83CE-7B624715CC76}" type="slidenum">
              <a:rPr lang="tr-TR" smtClean="0"/>
              <a:pPr/>
              <a:t>‹#›</a:t>
            </a:fld>
            <a:endParaRPr lang="tr-T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F09CD22E-AF90-494B-83CE-7B624715CC76}" type="slidenum">
              <a:rPr lang="tr-TR" smtClean="0"/>
              <a:pPr/>
              <a:t>1</a:t>
            </a:fld>
            <a:endParaRPr lang="tr-T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F09CD22E-AF90-494B-83CE-7B624715CC76}" type="slidenum">
              <a:rPr lang="tr-TR" smtClean="0"/>
              <a:pPr/>
              <a:t>2</a:t>
            </a:fld>
            <a:endParaRPr lang="tr-T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F09CD22E-AF90-494B-83CE-7B624715CC76}" type="slidenum">
              <a:rPr lang="tr-TR" smtClean="0"/>
              <a:pPr/>
              <a:t>3</a:t>
            </a:fld>
            <a:endParaRPr lang="tr-T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F09CD22E-AF90-494B-83CE-7B624715CC76}" type="slidenum">
              <a:rPr lang="tr-TR" smtClean="0"/>
              <a:pPr/>
              <a:t>4</a:t>
            </a:fld>
            <a:endParaRPr lang="tr-T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F09CD22E-AF90-494B-83CE-7B624715CC76}" type="slidenum">
              <a:rPr lang="tr-TR" smtClean="0"/>
              <a:pPr/>
              <a:t>5</a:t>
            </a:fld>
            <a:endParaRPr lang="tr-T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F09CD22E-AF90-494B-83CE-7B624715CC76}" type="slidenum">
              <a:rPr lang="tr-TR" smtClean="0"/>
              <a:pPr/>
              <a:t>6</a:t>
            </a:fld>
            <a:endParaRPr lang="tr-T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F09CD22E-AF90-494B-83CE-7B624715CC76}" type="slidenum">
              <a:rPr lang="tr-TR" smtClean="0"/>
              <a:pPr/>
              <a:t>7</a:t>
            </a:fld>
            <a:endParaRPr lang="tr-T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F09CD22E-AF90-494B-83CE-7B624715CC76}" type="slidenum">
              <a:rPr lang="tr-TR" smtClean="0"/>
              <a:pPr/>
              <a:t>8</a:t>
            </a:fld>
            <a:endParaRPr lang="tr-T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F09CD22E-AF90-494B-83CE-7B624715CC76}" type="slidenum">
              <a:rPr lang="tr-TR" smtClean="0"/>
              <a:pPr/>
              <a:t>9</a:t>
            </a:fld>
            <a:endParaRPr lang="tr-T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F09CD22E-AF90-494B-83CE-7B624715CC76}" type="slidenum">
              <a:rPr lang="tr-TR" smtClean="0"/>
              <a:pPr/>
              <a:t>10</a:t>
            </a:fld>
            <a:endParaRPr lang="tr-T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F09CD22E-AF90-494B-83CE-7B624715CC76}" type="slidenum">
              <a:rPr lang="tr-TR" smtClean="0"/>
              <a:pPr/>
              <a:t>11</a:t>
            </a:fld>
            <a:endParaRPr lang="tr-T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F09CD22E-AF90-494B-83CE-7B624715CC76}" type="slidenum">
              <a:rPr lang="tr-TR" smtClean="0"/>
              <a:pPr/>
              <a:t>12</a:t>
            </a:fld>
            <a:endParaRPr lang="tr-T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F09CD22E-AF90-494B-83CE-7B624715CC76}" type="slidenum">
              <a:rPr lang="tr-TR" smtClean="0"/>
              <a:pPr/>
              <a:t>13</a:t>
            </a:fld>
            <a:endParaRPr lang="tr-T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F09CD22E-AF90-494B-83CE-7B624715CC76}" type="slidenum">
              <a:rPr lang="tr-TR" smtClean="0"/>
              <a:pPr/>
              <a:t>14</a:t>
            </a:fld>
            <a:endParaRPr lang="tr-T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F09CD22E-AF90-494B-83CE-7B624715CC76}" type="slidenum">
              <a:rPr lang="tr-TR" smtClean="0"/>
              <a:pPr/>
              <a:t>15</a:t>
            </a:fld>
            <a:endParaRPr lang="tr-T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F09CD22E-AF90-494B-83CE-7B624715CC76}" type="slidenum">
              <a:rPr lang="tr-TR" smtClean="0"/>
              <a:pPr/>
              <a:t>16</a:t>
            </a:fld>
            <a:endParaRPr lang="tr-T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F09CD22E-AF90-494B-83CE-7B624715CC76}" type="slidenum">
              <a:rPr lang="tr-TR" smtClean="0"/>
              <a:pPr/>
              <a:t>17</a:t>
            </a:fld>
            <a:endParaRPr lang="tr-T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F09CD22E-AF90-494B-83CE-7B624715CC76}" type="slidenum">
              <a:rPr lang="tr-TR" smtClean="0"/>
              <a:pPr/>
              <a:t>18</a:t>
            </a:fld>
            <a:endParaRPr lang="tr-T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F09CD22E-AF90-494B-83CE-7B624715CC76}" type="slidenum">
              <a:rPr lang="tr-TR" smtClean="0"/>
              <a:pPr/>
              <a:t>19</a:t>
            </a:fld>
            <a:endParaRPr lang="tr-T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F09CD22E-AF90-494B-83CE-7B624715CC76}" type="slidenum">
              <a:rPr lang="tr-TR" smtClean="0"/>
              <a:pPr/>
              <a:t>20</a:t>
            </a:fld>
            <a:endParaRPr lang="tr-T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F09CD22E-AF90-494B-83CE-7B624715CC76}" type="slidenum">
              <a:rPr lang="tr-TR" smtClean="0"/>
              <a:pPr/>
              <a:t>21</a:t>
            </a:fld>
            <a:endParaRPr lang="tr-T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F09CD22E-AF90-494B-83CE-7B624715CC76}" type="slidenum">
              <a:rPr lang="tr-TR" smtClean="0"/>
              <a:pPr/>
              <a:t>22</a:t>
            </a:fld>
            <a:endParaRPr lang="tr-T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F09CD22E-AF90-494B-83CE-7B624715CC76}" type="slidenum">
              <a:rPr lang="tr-TR" smtClean="0"/>
              <a:pPr/>
              <a:t>23</a:t>
            </a:fld>
            <a:endParaRPr lang="tr-T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F09CD22E-AF90-494B-83CE-7B624715CC76}" type="slidenum">
              <a:rPr lang="tr-TR" smtClean="0"/>
              <a:pPr/>
              <a:t>24</a:t>
            </a:fld>
            <a:endParaRPr lang="tr-T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F09CD22E-AF90-494B-83CE-7B624715CC76}" type="slidenum">
              <a:rPr lang="tr-TR" smtClean="0"/>
              <a:pPr/>
              <a:t>25</a:t>
            </a:fld>
            <a:endParaRPr lang="tr-T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F09CD22E-AF90-494B-83CE-7B624715CC76}" type="slidenum">
              <a:rPr lang="tr-TR" smtClean="0"/>
              <a:pPr/>
              <a:t>26</a:t>
            </a:fld>
            <a:endParaRPr lang="tr-T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F09CD22E-AF90-494B-83CE-7B624715CC76}" type="slidenum">
              <a:rPr lang="tr-TR" smtClean="0"/>
              <a:pPr/>
              <a:t>27</a:t>
            </a:fld>
            <a:endParaRPr lang="tr-T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F09CD22E-AF90-494B-83CE-7B624715CC76}" type="slidenum">
              <a:rPr lang="tr-TR" smtClean="0"/>
              <a:pPr/>
              <a:t>28</a:t>
            </a:fld>
            <a:endParaRPr lang="tr-T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F09CD22E-AF90-494B-83CE-7B624715CC76}" type="slidenum">
              <a:rPr lang="tr-TR" smtClean="0"/>
              <a:pPr/>
              <a:t>29</a:t>
            </a:fld>
            <a:endParaRPr lang="tr-T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F09CD22E-AF90-494B-83CE-7B624715CC76}" type="slidenum">
              <a:rPr lang="tr-TR" smtClean="0"/>
              <a:pPr/>
              <a:t>30</a:t>
            </a:fld>
            <a:endParaRPr lang="tr-T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F09CD22E-AF90-494B-83CE-7B624715CC76}" type="slidenum">
              <a:rPr lang="tr-TR" smtClean="0"/>
              <a:pPr/>
              <a:t>31</a:t>
            </a:fld>
            <a:endParaRPr lang="tr-T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F09CD22E-AF90-494B-83CE-7B624715CC76}" type="slidenum">
              <a:rPr lang="tr-TR" smtClean="0"/>
              <a:pPr/>
              <a:t>32</a:t>
            </a:fld>
            <a:endParaRPr lang="tr-T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F09CD22E-AF90-494B-83CE-7B624715CC76}" type="slidenum">
              <a:rPr lang="tr-TR" smtClean="0"/>
              <a:pPr/>
              <a:t>33</a:t>
            </a:fld>
            <a:endParaRPr lang="tr-T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F09CD22E-AF90-494B-83CE-7B624715CC76}" type="slidenum">
              <a:rPr lang="tr-TR" smtClean="0"/>
              <a:pPr/>
              <a:t>34</a:t>
            </a:fld>
            <a:endParaRPr lang="tr-T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Ref idx="1001">
        <a:schemeClr val="bg1"/>
      </p:bgRef>
    </p:bg>
    <p:spTree>
      <p:nvGrpSpPr>
        <p:cNvPr id="1" name=""/>
        <p:cNvGrpSpPr/>
        <p:nvPr/>
      </p:nvGrpSpPr>
      <p:grpSpPr>
        <a:xfrm>
          <a:off x="0" y="0"/>
          <a:ext cx="0" cy="0"/>
          <a:chOff x="0" y="0"/>
          <a:chExt cx="0" cy="0"/>
        </a:xfrm>
      </p:grpSpPr>
      <p:sp>
        <p:nvSpPr>
          <p:cNvPr id="8" name="7 Başlık"/>
          <p:cNvSpPr>
            <a:spLocks noGrp="1"/>
          </p:cNvSpPr>
          <p:nvPr>
            <p:ph type="ctrTitle"/>
          </p:nvPr>
        </p:nvSpPr>
        <p:spPr>
          <a:xfrm>
            <a:off x="2286000" y="3124200"/>
            <a:ext cx="6172200" cy="1894362"/>
          </a:xfrm>
        </p:spPr>
        <p:txBody>
          <a:bodyPr/>
          <a:lstStyle>
            <a:lvl1pPr>
              <a:defRPr b="1"/>
            </a:lvl1pPr>
          </a:lstStyle>
          <a:p>
            <a:r>
              <a:rPr kumimoji="0" lang="tr-TR" smtClean="0"/>
              <a:t>Asıl başlık stili için tıklatın</a:t>
            </a:r>
            <a:endParaRPr kumimoji="0" lang="en-US"/>
          </a:p>
        </p:txBody>
      </p:sp>
      <p:sp>
        <p:nvSpPr>
          <p:cNvPr id="9" name="8 Alt Başlık"/>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r-TR" smtClean="0"/>
              <a:t>Asıl alt başlık stilini düzenlemek için tıklatın</a:t>
            </a:r>
            <a:endParaRPr kumimoji="0" lang="en-US"/>
          </a:p>
        </p:txBody>
      </p:sp>
      <p:sp>
        <p:nvSpPr>
          <p:cNvPr id="28" name="27 Veri Yer Tutucusu"/>
          <p:cNvSpPr>
            <a:spLocks noGrp="1"/>
          </p:cNvSpPr>
          <p:nvPr>
            <p:ph type="dt" sz="half" idx="10"/>
          </p:nvPr>
        </p:nvSpPr>
        <p:spPr bwMode="auto">
          <a:xfrm rot="5400000">
            <a:off x="7764621" y="1174097"/>
            <a:ext cx="2286000" cy="381000"/>
          </a:xfrm>
        </p:spPr>
        <p:txBody>
          <a:bodyPr/>
          <a:lstStyle/>
          <a:p>
            <a:fld id="{77D3947B-49C5-448F-A9A3-9E81ECB107F6}" type="datetime1">
              <a:rPr lang="tr-TR" smtClean="0"/>
              <a:pPr/>
              <a:t>25.09.2017</a:t>
            </a:fld>
            <a:endParaRPr lang="tr-TR"/>
          </a:p>
        </p:txBody>
      </p:sp>
      <p:sp>
        <p:nvSpPr>
          <p:cNvPr id="17" name="16 Altbilgi Yer Tutucusu"/>
          <p:cNvSpPr>
            <a:spLocks noGrp="1"/>
          </p:cNvSpPr>
          <p:nvPr>
            <p:ph type="ftr" sz="quarter" idx="11"/>
          </p:nvPr>
        </p:nvSpPr>
        <p:spPr bwMode="auto">
          <a:xfrm rot="5400000">
            <a:off x="7077269" y="4181669"/>
            <a:ext cx="3657600" cy="384048"/>
          </a:xfrm>
        </p:spPr>
        <p:txBody>
          <a:bodyPr/>
          <a:lstStyle/>
          <a:p>
            <a:endParaRPr lang="tr-TR"/>
          </a:p>
        </p:txBody>
      </p:sp>
      <p:sp>
        <p:nvSpPr>
          <p:cNvPr id="10" name="9 Dikdörtgen"/>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Dikdörtgen"/>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13 Dikdörtgen"/>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18 Dikdörtgen"/>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Düz Bağlayıcı"/>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17 Düz Bağlayıcı"/>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19 Düz Bağlayıcı"/>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15 Düz Bağlayıcı"/>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14 Düz Bağlayıcı"/>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21 Düz Bağlayıcı"/>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26 Dikdörtgen"/>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Oval"/>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Oval"/>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23 Oval"/>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Oval"/>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24 Oval"/>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28 Slayt Numarası Yer Tutucusu"/>
          <p:cNvSpPr>
            <a:spLocks noGrp="1"/>
          </p:cNvSpPr>
          <p:nvPr>
            <p:ph type="sldNum" sz="quarter" idx="12"/>
          </p:nvPr>
        </p:nvSpPr>
        <p:spPr bwMode="auto">
          <a:xfrm>
            <a:off x="1325544" y="4928702"/>
            <a:ext cx="609600" cy="517524"/>
          </a:xfrm>
        </p:spPr>
        <p:txBody>
          <a:bodyPr/>
          <a:lstStyle/>
          <a:p>
            <a:fld id="{17E6D4AB-3438-460C-8EC8-B5A7A19000F2}" type="slidenum">
              <a:rPr lang="tr-TR" smtClean="0"/>
              <a:pPr/>
              <a:t>‹#›</a:t>
            </a:fld>
            <a:endParaRPr lang="tr-T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smtClean="0"/>
              <a:t>Asıl başlık stili için tıklatın</a:t>
            </a:r>
            <a:endParaRPr kumimoji="0" lang="en-US"/>
          </a:p>
        </p:txBody>
      </p:sp>
      <p:sp>
        <p:nvSpPr>
          <p:cNvPr id="8" name="7 İçerik Yer Tutucusu"/>
          <p:cNvSpPr>
            <a:spLocks noGrp="1"/>
          </p:cNvSpPr>
          <p:nvPr>
            <p:ph sz="quarter" idx="1"/>
          </p:nvPr>
        </p:nvSpPr>
        <p:spPr>
          <a:xfrm>
            <a:off x="457200" y="1600200"/>
            <a:ext cx="7467600" cy="4873752"/>
          </a:xfrm>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7" name="6 Veri Yer Tutucusu"/>
          <p:cNvSpPr>
            <a:spLocks noGrp="1"/>
          </p:cNvSpPr>
          <p:nvPr>
            <p:ph type="dt" sz="half" idx="14"/>
          </p:nvPr>
        </p:nvSpPr>
        <p:spPr/>
        <p:txBody>
          <a:bodyPr rtlCol="0"/>
          <a:lstStyle/>
          <a:p>
            <a:fld id="{9152733C-28DB-4B8A-9D76-8A9F58AA1476}" type="datetime1">
              <a:rPr lang="tr-TR" smtClean="0"/>
              <a:pPr/>
              <a:t>25.09.2017</a:t>
            </a:fld>
            <a:endParaRPr lang="tr-TR"/>
          </a:p>
        </p:txBody>
      </p:sp>
      <p:sp>
        <p:nvSpPr>
          <p:cNvPr id="9" name="8 Slayt Numarası Yer Tutucusu"/>
          <p:cNvSpPr>
            <a:spLocks noGrp="1"/>
          </p:cNvSpPr>
          <p:nvPr>
            <p:ph type="sldNum" sz="quarter" idx="15"/>
          </p:nvPr>
        </p:nvSpPr>
        <p:spPr/>
        <p:txBody>
          <a:bodyPr rtlCol="0"/>
          <a:lstStyle/>
          <a:p>
            <a:fld id="{17E6D4AB-3438-460C-8EC8-B5A7A19000F2}" type="slidenum">
              <a:rPr lang="tr-TR" smtClean="0"/>
              <a:pPr/>
              <a:t>‹#›</a:t>
            </a:fld>
            <a:endParaRPr lang="tr-TR"/>
          </a:p>
        </p:txBody>
      </p:sp>
      <p:sp>
        <p:nvSpPr>
          <p:cNvPr id="10" name="9 Altbilgi Yer Tutucusu"/>
          <p:cNvSpPr>
            <a:spLocks noGrp="1"/>
          </p:cNvSpPr>
          <p:nvPr>
            <p:ph type="ftr" sz="quarter" idx="16"/>
          </p:nvPr>
        </p:nvSpPr>
        <p:spPr/>
        <p:txBody>
          <a:bodyPr rtlCol="0"/>
          <a:lstStyle/>
          <a:p>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Bölüm Üstbilgisi">
    <p:bg>
      <p:bgRef idx="1001">
        <a:schemeClr val="bg2"/>
      </p:bgRef>
    </p:bg>
    <p:spTree>
      <p:nvGrpSpPr>
        <p:cNvPr id="1" name=""/>
        <p:cNvGrpSpPr/>
        <p:nvPr/>
      </p:nvGrpSpPr>
      <p:grpSpPr>
        <a:xfrm>
          <a:off x="0" y="0"/>
          <a:ext cx="0" cy="0"/>
          <a:chOff x="0" y="0"/>
          <a:chExt cx="0" cy="0"/>
        </a:xfrm>
      </p:grpSpPr>
      <p:sp>
        <p:nvSpPr>
          <p:cNvPr id="2" name="1 Başlık"/>
          <p:cNvSpPr>
            <a:spLocks noGrp="1"/>
          </p:cNvSpPr>
          <p:nvPr>
            <p:ph type="title"/>
          </p:nvPr>
        </p:nvSpPr>
        <p:spPr>
          <a:xfrm>
            <a:off x="2286000" y="2895600"/>
            <a:ext cx="6172200" cy="2053590"/>
          </a:xfrm>
        </p:spPr>
        <p:txBody>
          <a:bodyPr/>
          <a:lstStyle>
            <a:lvl1pPr algn="l">
              <a:buNone/>
              <a:defRPr sz="3000" b="1" cap="small" baseline="0"/>
            </a:lvl1pPr>
          </a:lstStyle>
          <a:p>
            <a:r>
              <a:rPr kumimoji="0" lang="tr-TR" smtClean="0"/>
              <a:t>Asıl başlık stili için tıklatın</a:t>
            </a:r>
            <a:endParaRPr kumimoji="0" lang="en-US"/>
          </a:p>
        </p:txBody>
      </p:sp>
      <p:sp>
        <p:nvSpPr>
          <p:cNvPr id="3" name="2 Metin Yer Tutucusu"/>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r-TR" smtClean="0"/>
              <a:t>Asıl metin stillerini düzenlemek için tıklatın</a:t>
            </a:r>
          </a:p>
        </p:txBody>
      </p:sp>
      <p:sp>
        <p:nvSpPr>
          <p:cNvPr id="4" name="3 Veri Yer Tutucusu"/>
          <p:cNvSpPr>
            <a:spLocks noGrp="1"/>
          </p:cNvSpPr>
          <p:nvPr>
            <p:ph type="dt" sz="half" idx="10"/>
          </p:nvPr>
        </p:nvSpPr>
        <p:spPr bwMode="auto">
          <a:xfrm rot="5400000">
            <a:off x="7763256" y="1170432"/>
            <a:ext cx="2286000" cy="381000"/>
          </a:xfrm>
        </p:spPr>
        <p:txBody>
          <a:bodyPr/>
          <a:lstStyle/>
          <a:p>
            <a:fld id="{3B785028-CEE7-4318-A1C2-A07D359C077F}" type="datetime1">
              <a:rPr lang="tr-TR" smtClean="0"/>
              <a:pPr/>
              <a:t>25.09.2017</a:t>
            </a:fld>
            <a:endParaRPr lang="tr-TR"/>
          </a:p>
        </p:txBody>
      </p:sp>
      <p:sp>
        <p:nvSpPr>
          <p:cNvPr id="5" name="4 Altbilgi Yer Tutucusu"/>
          <p:cNvSpPr>
            <a:spLocks noGrp="1"/>
          </p:cNvSpPr>
          <p:nvPr>
            <p:ph type="ftr" sz="quarter" idx="11"/>
          </p:nvPr>
        </p:nvSpPr>
        <p:spPr bwMode="auto">
          <a:xfrm rot="5400000">
            <a:off x="7077456" y="4178808"/>
            <a:ext cx="3657600" cy="384048"/>
          </a:xfrm>
        </p:spPr>
        <p:txBody>
          <a:bodyPr/>
          <a:lstStyle/>
          <a:p>
            <a:endParaRPr lang="tr-TR"/>
          </a:p>
        </p:txBody>
      </p:sp>
      <p:sp>
        <p:nvSpPr>
          <p:cNvPr id="9" name="8 Dikdörtgen"/>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9 Dikdörtgen"/>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Dikdörtgen"/>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Dikdörtgen"/>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Düz Bağlayıcı"/>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Düz Bağlayıcı"/>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14 Düz Bağlayıcı"/>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15 Düz Bağlayıcı"/>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16 Düz Bağlayıcı"/>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17 Dikdörtgen"/>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18 Oval"/>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19 Oval"/>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Oval"/>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21 Oval"/>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Oval"/>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Düz Bağlayıcı"/>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5 Slayt Numarası Yer Tutucusu"/>
          <p:cNvSpPr>
            <a:spLocks noGrp="1"/>
          </p:cNvSpPr>
          <p:nvPr>
            <p:ph type="sldNum" sz="quarter" idx="12"/>
          </p:nvPr>
        </p:nvSpPr>
        <p:spPr bwMode="auto">
          <a:xfrm>
            <a:off x="1340616" y="4928702"/>
            <a:ext cx="609600" cy="517524"/>
          </a:xfrm>
        </p:spPr>
        <p:txBody>
          <a:bodyPr/>
          <a:lstStyle/>
          <a:p>
            <a:fld id="{17E6D4AB-3438-460C-8EC8-B5A7A19000F2}" type="slidenum">
              <a:rPr lang="tr-TR" smtClean="0"/>
              <a:pPr/>
              <a:t>‹#›</a:t>
            </a:fld>
            <a:endParaRPr lang="tr-T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smtClean="0"/>
              <a:t>Asıl başlık stili için tıklatın</a:t>
            </a:r>
            <a:endParaRPr kumimoji="0" lang="en-US"/>
          </a:p>
        </p:txBody>
      </p:sp>
      <p:sp>
        <p:nvSpPr>
          <p:cNvPr id="5" name="4 Veri Yer Tutucusu"/>
          <p:cNvSpPr>
            <a:spLocks noGrp="1"/>
          </p:cNvSpPr>
          <p:nvPr>
            <p:ph type="dt" sz="half" idx="10"/>
          </p:nvPr>
        </p:nvSpPr>
        <p:spPr/>
        <p:txBody>
          <a:bodyPr/>
          <a:lstStyle/>
          <a:p>
            <a:fld id="{F90B0281-BC2E-4D5F-BF02-41D1AA9C96B8}" type="datetime1">
              <a:rPr lang="tr-TR" smtClean="0"/>
              <a:pPr/>
              <a:t>25.09.2017</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17E6D4AB-3438-460C-8EC8-B5A7A19000F2}" type="slidenum">
              <a:rPr lang="tr-TR" smtClean="0"/>
              <a:pPr/>
              <a:t>‹#›</a:t>
            </a:fld>
            <a:endParaRPr lang="tr-TR"/>
          </a:p>
        </p:txBody>
      </p:sp>
      <p:sp>
        <p:nvSpPr>
          <p:cNvPr id="9" name="8 İçerik Yer Tutucusu"/>
          <p:cNvSpPr>
            <a:spLocks noGrp="1"/>
          </p:cNvSpPr>
          <p:nvPr>
            <p:ph sz="quarter" idx="1"/>
          </p:nvPr>
        </p:nvSpPr>
        <p:spPr>
          <a:xfrm>
            <a:off x="457200" y="1600200"/>
            <a:ext cx="3657600" cy="4572000"/>
          </a:xfrm>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11" name="10 İçerik Yer Tutucusu"/>
          <p:cNvSpPr>
            <a:spLocks noGrp="1"/>
          </p:cNvSpPr>
          <p:nvPr>
            <p:ph sz="quarter" idx="2"/>
          </p:nvPr>
        </p:nvSpPr>
        <p:spPr>
          <a:xfrm>
            <a:off x="4270248" y="1600200"/>
            <a:ext cx="3657600" cy="4572000"/>
          </a:xfrm>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7543800" cy="1143000"/>
          </a:xfrm>
        </p:spPr>
        <p:txBody>
          <a:bodyPr anchor="b"/>
          <a:lstStyle>
            <a:lvl1pPr>
              <a:defRPr/>
            </a:lvl1pPr>
          </a:lstStyle>
          <a:p>
            <a:r>
              <a:rPr kumimoji="0" lang="tr-TR" smtClean="0"/>
              <a:t>Asıl başlık stili için tıklatın</a:t>
            </a:r>
            <a:endParaRPr kumimoji="0" lang="en-US"/>
          </a:p>
        </p:txBody>
      </p:sp>
      <p:sp>
        <p:nvSpPr>
          <p:cNvPr id="7" name="6 Veri Yer Tutucusu"/>
          <p:cNvSpPr>
            <a:spLocks noGrp="1"/>
          </p:cNvSpPr>
          <p:nvPr>
            <p:ph type="dt" sz="half" idx="10"/>
          </p:nvPr>
        </p:nvSpPr>
        <p:spPr/>
        <p:txBody>
          <a:bodyPr/>
          <a:lstStyle/>
          <a:p>
            <a:fld id="{D7E63D3A-0AD7-4580-8045-B3DE4A9DD50C}" type="datetime1">
              <a:rPr lang="tr-TR" smtClean="0"/>
              <a:pPr/>
              <a:t>25.09.2017</a:t>
            </a:fld>
            <a:endParaRPr lang="tr-TR"/>
          </a:p>
        </p:txBody>
      </p:sp>
      <p:sp>
        <p:nvSpPr>
          <p:cNvPr id="8" name="7 Altbilgi Yer Tutucusu"/>
          <p:cNvSpPr>
            <a:spLocks noGrp="1"/>
          </p:cNvSpPr>
          <p:nvPr>
            <p:ph type="ftr" sz="quarter" idx="11"/>
          </p:nvPr>
        </p:nvSpPr>
        <p:spPr/>
        <p:txBody>
          <a:bodyPr/>
          <a:lstStyle/>
          <a:p>
            <a:endParaRPr lang="tr-TR"/>
          </a:p>
        </p:txBody>
      </p:sp>
      <p:sp>
        <p:nvSpPr>
          <p:cNvPr id="9" name="8 Slayt Numarası Yer Tutucusu"/>
          <p:cNvSpPr>
            <a:spLocks noGrp="1"/>
          </p:cNvSpPr>
          <p:nvPr>
            <p:ph type="sldNum" sz="quarter" idx="12"/>
          </p:nvPr>
        </p:nvSpPr>
        <p:spPr/>
        <p:txBody>
          <a:bodyPr/>
          <a:lstStyle/>
          <a:p>
            <a:fld id="{17E6D4AB-3438-460C-8EC8-B5A7A19000F2}" type="slidenum">
              <a:rPr lang="tr-TR" smtClean="0"/>
              <a:pPr/>
              <a:t>‹#›</a:t>
            </a:fld>
            <a:endParaRPr lang="tr-TR"/>
          </a:p>
        </p:txBody>
      </p:sp>
      <p:sp>
        <p:nvSpPr>
          <p:cNvPr id="11" name="10 İçerik Yer Tutucusu"/>
          <p:cNvSpPr>
            <a:spLocks noGrp="1"/>
          </p:cNvSpPr>
          <p:nvPr>
            <p:ph sz="quarter" idx="2"/>
          </p:nvPr>
        </p:nvSpPr>
        <p:spPr>
          <a:xfrm>
            <a:off x="457200" y="2362200"/>
            <a:ext cx="3657600" cy="3886200"/>
          </a:xfrm>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13" name="12 İçerik Yer Tutucusu"/>
          <p:cNvSpPr>
            <a:spLocks noGrp="1"/>
          </p:cNvSpPr>
          <p:nvPr>
            <p:ph sz="quarter" idx="4"/>
          </p:nvPr>
        </p:nvSpPr>
        <p:spPr>
          <a:xfrm>
            <a:off x="4371975" y="2362200"/>
            <a:ext cx="3657600" cy="3886200"/>
          </a:xfrm>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12" name="11 Metin Yer Tutucusu"/>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tr-TR" smtClean="0"/>
              <a:t>Asıl metin stillerini düzenlemek için tıklatın</a:t>
            </a:r>
          </a:p>
        </p:txBody>
      </p:sp>
      <p:sp>
        <p:nvSpPr>
          <p:cNvPr id="14" name="13 Metin Yer Tutucusu"/>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tr-TR" smtClean="0"/>
              <a:t>Asıl metin stillerini düzenlemek için tıklatın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smtClean="0"/>
              <a:t>Asıl başlık stili için tıklatın</a:t>
            </a:r>
            <a:endParaRPr kumimoji="0" lang="en-US"/>
          </a:p>
        </p:txBody>
      </p:sp>
      <p:sp>
        <p:nvSpPr>
          <p:cNvPr id="6" name="5 Veri Yer Tutucusu"/>
          <p:cNvSpPr>
            <a:spLocks noGrp="1"/>
          </p:cNvSpPr>
          <p:nvPr>
            <p:ph type="dt" sz="half" idx="10"/>
          </p:nvPr>
        </p:nvSpPr>
        <p:spPr/>
        <p:txBody>
          <a:bodyPr rtlCol="0"/>
          <a:lstStyle/>
          <a:p>
            <a:fld id="{D748997B-B5FD-47D7-AD69-797C8B442E85}" type="datetime1">
              <a:rPr lang="tr-TR" smtClean="0"/>
              <a:pPr/>
              <a:t>25.09.2017</a:t>
            </a:fld>
            <a:endParaRPr lang="tr-TR"/>
          </a:p>
        </p:txBody>
      </p:sp>
      <p:sp>
        <p:nvSpPr>
          <p:cNvPr id="7" name="6 Slayt Numarası Yer Tutucusu"/>
          <p:cNvSpPr>
            <a:spLocks noGrp="1"/>
          </p:cNvSpPr>
          <p:nvPr>
            <p:ph type="sldNum" sz="quarter" idx="11"/>
          </p:nvPr>
        </p:nvSpPr>
        <p:spPr/>
        <p:txBody>
          <a:bodyPr rtlCol="0"/>
          <a:lstStyle/>
          <a:p>
            <a:fld id="{17E6D4AB-3438-460C-8EC8-B5A7A19000F2}" type="slidenum">
              <a:rPr lang="tr-TR" smtClean="0"/>
              <a:pPr/>
              <a:t>‹#›</a:t>
            </a:fld>
            <a:endParaRPr lang="tr-TR"/>
          </a:p>
        </p:txBody>
      </p:sp>
      <p:sp>
        <p:nvSpPr>
          <p:cNvPr id="8" name="7 Altbilgi Yer Tutucusu"/>
          <p:cNvSpPr>
            <a:spLocks noGrp="1"/>
          </p:cNvSpPr>
          <p:nvPr>
            <p:ph type="ftr" sz="quarter" idx="12"/>
          </p:nvPr>
        </p:nvSpPr>
        <p:spPr/>
        <p:txBody>
          <a:bodyPr rtlCol="0"/>
          <a:lstStyle/>
          <a:p>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fld id="{999535CE-FC66-4AAE-8FD5-DB3A0133BC87}" type="datetime1">
              <a:rPr lang="tr-TR" smtClean="0"/>
              <a:pPr/>
              <a:t>25.09.2017</a:t>
            </a:fld>
            <a:endParaRPr lang="tr-TR"/>
          </a:p>
        </p:txBody>
      </p:sp>
      <p:sp>
        <p:nvSpPr>
          <p:cNvPr id="3" name="2 Altbilgi Yer Tutucusu"/>
          <p:cNvSpPr>
            <a:spLocks noGrp="1"/>
          </p:cNvSpPr>
          <p:nvPr>
            <p:ph type="ftr" sz="quarter" idx="11"/>
          </p:nvPr>
        </p:nvSpPr>
        <p:spPr/>
        <p:txBody>
          <a:bodyPr/>
          <a:lstStyle/>
          <a:p>
            <a:endParaRPr lang="tr-TR"/>
          </a:p>
        </p:txBody>
      </p:sp>
      <p:sp>
        <p:nvSpPr>
          <p:cNvPr id="4" name="3 Slayt Numarası Yer Tutucusu"/>
          <p:cNvSpPr>
            <a:spLocks noGrp="1"/>
          </p:cNvSpPr>
          <p:nvPr>
            <p:ph type="sldNum" sz="quarter" idx="12"/>
          </p:nvPr>
        </p:nvSpPr>
        <p:spPr/>
        <p:txBody>
          <a:bodyPr/>
          <a:lstStyle/>
          <a:p>
            <a:fld id="{17E6D4AB-3438-460C-8EC8-B5A7A19000F2}" type="slidenum">
              <a:rPr lang="tr-TR" smtClean="0"/>
              <a:pPr/>
              <a:t>‹#›</a:t>
            </a:fld>
            <a:endParaRPr lang="tr-T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Başlıklı İçerik">
    <p:bg>
      <p:bgRef idx="1001">
        <a:schemeClr val="bg1"/>
      </p:bgRef>
    </p:bg>
    <p:spTree>
      <p:nvGrpSpPr>
        <p:cNvPr id="1" name=""/>
        <p:cNvGrpSpPr/>
        <p:nvPr/>
      </p:nvGrpSpPr>
      <p:grpSpPr>
        <a:xfrm>
          <a:off x="0" y="0"/>
          <a:ext cx="0" cy="0"/>
          <a:chOff x="0" y="0"/>
          <a:chExt cx="0" cy="0"/>
        </a:xfrm>
      </p:grpSpPr>
      <p:sp>
        <p:nvSpPr>
          <p:cNvPr id="10" name="9 Düz Bağlayıcı"/>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1 Başlık"/>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tr-TR" smtClean="0"/>
              <a:t>Asıl başlık stili için tıklatın</a:t>
            </a:r>
            <a:endParaRPr kumimoji="0" lang="en-US"/>
          </a:p>
        </p:txBody>
      </p:sp>
      <p:sp>
        <p:nvSpPr>
          <p:cNvPr id="3" name="2 Metin Yer Tutucusu"/>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tr-TR" smtClean="0"/>
              <a:t>Asıl metin stillerini düzenlemek için tıklatın</a:t>
            </a:r>
          </a:p>
        </p:txBody>
      </p:sp>
      <p:sp>
        <p:nvSpPr>
          <p:cNvPr id="8" name="7 Düz Bağlayıcı"/>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8 Düz Bağlayıcı"/>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10 Düz Bağlayıcı"/>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Dikdörtgen"/>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Düz Bağlayıcı"/>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Oval"/>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17 İçerik Yer Tutucusu"/>
          <p:cNvSpPr>
            <a:spLocks noGrp="1"/>
          </p:cNvSpPr>
          <p:nvPr>
            <p:ph sz="quarter" idx="1"/>
          </p:nvPr>
        </p:nvSpPr>
        <p:spPr>
          <a:xfrm>
            <a:off x="304800" y="274320"/>
            <a:ext cx="5638800" cy="6327648"/>
          </a:xfrm>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21" name="20 Veri Yer Tutucusu"/>
          <p:cNvSpPr>
            <a:spLocks noGrp="1"/>
          </p:cNvSpPr>
          <p:nvPr>
            <p:ph type="dt" sz="half" idx="14"/>
          </p:nvPr>
        </p:nvSpPr>
        <p:spPr/>
        <p:txBody>
          <a:bodyPr rtlCol="0"/>
          <a:lstStyle/>
          <a:p>
            <a:fld id="{3EDE07A5-BFE6-46D3-8FB7-1E647813A2C2}" type="datetime1">
              <a:rPr lang="tr-TR" smtClean="0"/>
              <a:pPr/>
              <a:t>25.09.2017</a:t>
            </a:fld>
            <a:endParaRPr lang="tr-TR"/>
          </a:p>
        </p:txBody>
      </p:sp>
      <p:sp>
        <p:nvSpPr>
          <p:cNvPr id="22" name="21 Slayt Numarası Yer Tutucusu"/>
          <p:cNvSpPr>
            <a:spLocks noGrp="1"/>
          </p:cNvSpPr>
          <p:nvPr>
            <p:ph type="sldNum" sz="quarter" idx="15"/>
          </p:nvPr>
        </p:nvSpPr>
        <p:spPr/>
        <p:txBody>
          <a:bodyPr rtlCol="0"/>
          <a:lstStyle/>
          <a:p>
            <a:fld id="{17E6D4AB-3438-460C-8EC8-B5A7A19000F2}" type="slidenum">
              <a:rPr lang="tr-TR" smtClean="0"/>
              <a:pPr/>
              <a:t>‹#›</a:t>
            </a:fld>
            <a:endParaRPr lang="tr-TR"/>
          </a:p>
        </p:txBody>
      </p:sp>
      <p:sp>
        <p:nvSpPr>
          <p:cNvPr id="23" name="22 Altbilgi Yer Tutucusu"/>
          <p:cNvSpPr>
            <a:spLocks noGrp="1"/>
          </p:cNvSpPr>
          <p:nvPr>
            <p:ph type="ftr" sz="quarter" idx="16"/>
          </p:nvPr>
        </p:nvSpPr>
        <p:spPr/>
        <p:txBody>
          <a:bodyPr rtlCol="0"/>
          <a:lstStyle/>
          <a:p>
            <a:endParaRPr lang="tr-TR"/>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9" name="8 Düz Bağlayıcı"/>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12 Oval"/>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Başlık"/>
          <p:cNvSpPr>
            <a:spLocks noGrp="1"/>
          </p:cNvSpPr>
          <p:nvPr>
            <p:ph type="title"/>
          </p:nvPr>
        </p:nvSpPr>
        <p:spPr>
          <a:xfrm rot="5400000">
            <a:off x="3350133" y="3200400"/>
            <a:ext cx="6309360" cy="457200"/>
          </a:xfrm>
        </p:spPr>
        <p:txBody>
          <a:bodyPr anchor="b"/>
          <a:lstStyle>
            <a:lvl1pPr algn="l">
              <a:buNone/>
              <a:defRPr sz="2000" b="1"/>
            </a:lvl1pPr>
          </a:lstStyle>
          <a:p>
            <a:r>
              <a:rPr kumimoji="0" lang="tr-TR" smtClean="0"/>
              <a:t>Asıl başlık stili için tıklatın</a:t>
            </a:r>
            <a:endParaRPr kumimoji="0" lang="en-US"/>
          </a:p>
        </p:txBody>
      </p:sp>
      <p:sp>
        <p:nvSpPr>
          <p:cNvPr id="3" name="2 Resim Yer Tutucusu"/>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tr-TR" smtClean="0"/>
              <a:t>Resim eklemek için simgeyi tıklatın</a:t>
            </a:r>
            <a:endParaRPr kumimoji="0" lang="en-US" dirty="0"/>
          </a:p>
        </p:txBody>
      </p:sp>
      <p:sp>
        <p:nvSpPr>
          <p:cNvPr id="4" name="3 Metin Yer Tutucusu"/>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tr-TR" smtClean="0"/>
              <a:t>Asıl metin stillerini düzenlemek için tıklatın</a:t>
            </a:r>
          </a:p>
        </p:txBody>
      </p:sp>
      <p:sp>
        <p:nvSpPr>
          <p:cNvPr id="10" name="9 Düz Bağlayıcı"/>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10 Dikdörtgen"/>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Düz Bağlayıcı"/>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18 Düz Bağlayıcı"/>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19 Düz Bağlayıcı"/>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16 Veri Yer Tutucusu"/>
          <p:cNvSpPr>
            <a:spLocks noGrp="1"/>
          </p:cNvSpPr>
          <p:nvPr>
            <p:ph type="dt" sz="half" idx="10"/>
          </p:nvPr>
        </p:nvSpPr>
        <p:spPr/>
        <p:txBody>
          <a:bodyPr rtlCol="0"/>
          <a:lstStyle/>
          <a:p>
            <a:fld id="{74FA027D-B6CE-44B0-9D72-A214382E837C}" type="datetime1">
              <a:rPr lang="tr-TR" smtClean="0"/>
              <a:pPr/>
              <a:t>25.09.2017</a:t>
            </a:fld>
            <a:endParaRPr lang="tr-TR"/>
          </a:p>
        </p:txBody>
      </p:sp>
      <p:sp>
        <p:nvSpPr>
          <p:cNvPr id="18" name="17 Slayt Numarası Yer Tutucusu"/>
          <p:cNvSpPr>
            <a:spLocks noGrp="1"/>
          </p:cNvSpPr>
          <p:nvPr>
            <p:ph type="sldNum" sz="quarter" idx="11"/>
          </p:nvPr>
        </p:nvSpPr>
        <p:spPr/>
        <p:txBody>
          <a:bodyPr rtlCol="0"/>
          <a:lstStyle/>
          <a:p>
            <a:fld id="{17E6D4AB-3438-460C-8EC8-B5A7A19000F2}" type="slidenum">
              <a:rPr lang="tr-TR" smtClean="0"/>
              <a:pPr/>
              <a:t>‹#›</a:t>
            </a:fld>
            <a:endParaRPr lang="tr-TR"/>
          </a:p>
        </p:txBody>
      </p:sp>
      <p:sp>
        <p:nvSpPr>
          <p:cNvPr id="21" name="20 Altbilgi Yer Tutucusu"/>
          <p:cNvSpPr>
            <a:spLocks noGrp="1"/>
          </p:cNvSpPr>
          <p:nvPr>
            <p:ph type="ftr" sz="quarter" idx="12"/>
          </p:nvPr>
        </p:nvSpPr>
        <p:spPr/>
        <p:txBody>
          <a:bodyPr rtlCol="0"/>
          <a:lstStyle/>
          <a:p>
            <a:endParaRPr lang="tr-T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smtClean="0"/>
              <a:t>Asıl başlık stili için tıklatın</a:t>
            </a:r>
            <a:endParaRPr kumimoji="0" lang="en-US"/>
          </a:p>
        </p:txBody>
      </p:sp>
      <p:sp>
        <p:nvSpPr>
          <p:cNvPr id="3" name="2 Dikey Metin Yer Tutucusu"/>
          <p:cNvSpPr>
            <a:spLocks noGrp="1"/>
          </p:cNvSpPr>
          <p:nvPr>
            <p:ph type="body" orient="vert" idx="1"/>
          </p:nvPr>
        </p:nvSpPr>
        <p:spPr/>
        <p:txBody>
          <a:bodyPr vert="eaVer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3 Veri Yer Tutucusu"/>
          <p:cNvSpPr>
            <a:spLocks noGrp="1"/>
          </p:cNvSpPr>
          <p:nvPr>
            <p:ph type="dt" sz="half" idx="10"/>
          </p:nvPr>
        </p:nvSpPr>
        <p:spPr/>
        <p:txBody>
          <a:bodyPr/>
          <a:lstStyle/>
          <a:p>
            <a:fld id="{3261C922-3A8D-4D99-A3D3-3217220C0004}" type="datetime1">
              <a:rPr lang="tr-TR" smtClean="0"/>
              <a:pPr/>
              <a:t>25.09.2017</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17E6D4AB-3438-460C-8EC8-B5A7A19000F2}" type="slidenum">
              <a:rPr lang="tr-TR" smtClean="0"/>
              <a:pPr/>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4639"/>
            <a:ext cx="1676400" cy="5851525"/>
          </a:xfrm>
        </p:spPr>
        <p:txBody>
          <a:bodyPr vert="eaVert"/>
          <a:lstStyle/>
          <a:p>
            <a:r>
              <a:rPr kumimoji="0" lang="tr-TR" smtClean="0"/>
              <a:t>Asıl başlık stili için tıklatın</a:t>
            </a:r>
            <a:endParaRPr kumimoji="0" lang="en-US"/>
          </a:p>
        </p:txBody>
      </p:sp>
      <p:sp>
        <p:nvSpPr>
          <p:cNvPr id="3" name="2 Dikey Metin Yer Tutucusu"/>
          <p:cNvSpPr>
            <a:spLocks noGrp="1"/>
          </p:cNvSpPr>
          <p:nvPr>
            <p:ph type="body" orient="vert" idx="1"/>
          </p:nvPr>
        </p:nvSpPr>
        <p:spPr>
          <a:xfrm>
            <a:off x="457200" y="274638"/>
            <a:ext cx="6019800" cy="5851525"/>
          </a:xfrm>
        </p:spPr>
        <p:txBody>
          <a:bodyPr vert="eaVer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3 Veri Yer Tutucusu"/>
          <p:cNvSpPr>
            <a:spLocks noGrp="1"/>
          </p:cNvSpPr>
          <p:nvPr>
            <p:ph type="dt" sz="half" idx="10"/>
          </p:nvPr>
        </p:nvSpPr>
        <p:spPr/>
        <p:txBody>
          <a:bodyPr/>
          <a:lstStyle/>
          <a:p>
            <a:fld id="{13888376-276F-4622-97D3-602BD6589FE3}" type="datetime1">
              <a:rPr lang="tr-TR" smtClean="0"/>
              <a:pPr/>
              <a:t>25.09.2017</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17E6D4AB-3438-460C-8EC8-B5A7A19000F2}" type="slidenum">
              <a:rPr lang="tr-TR" smtClean="0"/>
              <a:pPr/>
              <a:t>‹#›</a:t>
            </a:fld>
            <a:endParaRPr lang="tr-T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15 Düz Bağlayıcı"/>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21 Başlık Yer Tutucusu"/>
          <p:cNvSpPr>
            <a:spLocks noGrp="1"/>
          </p:cNvSpPr>
          <p:nvPr>
            <p:ph type="title"/>
          </p:nvPr>
        </p:nvSpPr>
        <p:spPr>
          <a:xfrm>
            <a:off x="457200" y="274638"/>
            <a:ext cx="7467600" cy="1143000"/>
          </a:xfrm>
          <a:prstGeom prst="rect">
            <a:avLst/>
          </a:prstGeom>
        </p:spPr>
        <p:txBody>
          <a:bodyPr vert="horz" anchor="b">
            <a:normAutofit/>
          </a:bodyPr>
          <a:lstStyle/>
          <a:p>
            <a:r>
              <a:rPr kumimoji="0" lang="tr-TR" smtClean="0"/>
              <a:t>Asıl başlık stili için tıklatın</a:t>
            </a:r>
            <a:endParaRPr kumimoji="0" lang="en-US"/>
          </a:p>
        </p:txBody>
      </p:sp>
      <p:sp>
        <p:nvSpPr>
          <p:cNvPr id="13" name="12 Metin Yer Tutucusu"/>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tr-TR" smtClean="0"/>
              <a:t>Asıl metin stillerini düzenlemek için tıklatın</a:t>
            </a:r>
          </a:p>
          <a:p>
            <a:pPr lvl="1" eaLnBrk="1" latinLnBrk="0" hangingPunct="1"/>
            <a:r>
              <a:rPr kumimoji="0" lang="tr-TR" smtClean="0"/>
              <a:t>İkinci düzey</a:t>
            </a:r>
          </a:p>
          <a:p>
            <a:pPr lvl="2" eaLnBrk="1" latinLnBrk="0" hangingPunct="1"/>
            <a:r>
              <a:rPr kumimoji="0" lang="tr-TR" smtClean="0"/>
              <a:t>Üçüncü düzey</a:t>
            </a:r>
          </a:p>
          <a:p>
            <a:pPr lvl="3" eaLnBrk="1" latinLnBrk="0" hangingPunct="1"/>
            <a:r>
              <a:rPr kumimoji="0" lang="tr-TR" smtClean="0"/>
              <a:t>Dördüncü düzey</a:t>
            </a:r>
          </a:p>
          <a:p>
            <a:pPr lvl="4" eaLnBrk="1" latinLnBrk="0" hangingPunct="1"/>
            <a:r>
              <a:rPr kumimoji="0" lang="tr-TR" smtClean="0"/>
              <a:t>Beşinci düzey</a:t>
            </a:r>
            <a:endParaRPr kumimoji="0" lang="en-US"/>
          </a:p>
        </p:txBody>
      </p:sp>
      <p:sp>
        <p:nvSpPr>
          <p:cNvPr id="14" name="13 Veri Yer Tutucusu"/>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B5DBA0FF-40E7-43ED-A34E-1D2605C56549}" type="datetime1">
              <a:rPr lang="tr-TR" smtClean="0"/>
              <a:pPr/>
              <a:t>25.09.2017</a:t>
            </a:fld>
            <a:endParaRPr lang="tr-TR"/>
          </a:p>
        </p:txBody>
      </p:sp>
      <p:sp>
        <p:nvSpPr>
          <p:cNvPr id="3" name="2 Altbilgi Yer Tutucusu"/>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tr-TR"/>
          </a:p>
        </p:txBody>
      </p:sp>
      <p:sp>
        <p:nvSpPr>
          <p:cNvPr id="7" name="6 Düz Bağlayıcı"/>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8 Düz Bağlayıcı"/>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9 Dikdörtgen"/>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Düz Bağlayıcı"/>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Oval"/>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Slayt Numarası Yer Tutucusu"/>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17E6D4AB-3438-460C-8EC8-B5A7A19000F2}" type="slidenum">
              <a:rPr lang="tr-TR" smtClean="0"/>
              <a:pPr/>
              <a:t>‹#›</a:t>
            </a:fld>
            <a:endParaRPr lang="tr-T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ctrTitle"/>
          </p:nvPr>
        </p:nvSpPr>
        <p:spPr>
          <a:xfrm>
            <a:off x="1979712" y="476672"/>
            <a:ext cx="6912768" cy="2520280"/>
          </a:xfrm>
        </p:spPr>
        <p:txBody>
          <a:bodyPr>
            <a:normAutofit/>
          </a:bodyPr>
          <a:lstStyle/>
          <a:p>
            <a:pPr algn="ctr"/>
            <a:r>
              <a:rPr lang="tr-TR" sz="2400" dirty="0" smtClean="0">
                <a:solidFill>
                  <a:srgbClr val="C00000"/>
                </a:solidFill>
              </a:rPr>
              <a:t>Evde Sağlık Hizmetlerinin(ESH) Uygulama Usul ve Esasları Hakkında Yönerge</a:t>
            </a:r>
            <a:br>
              <a:rPr lang="tr-TR" sz="2400" dirty="0" smtClean="0">
                <a:solidFill>
                  <a:srgbClr val="C00000"/>
                </a:solidFill>
              </a:rPr>
            </a:br>
            <a:r>
              <a:rPr lang="tr-TR" sz="1600" dirty="0" smtClean="0">
                <a:solidFill>
                  <a:srgbClr val="C00000"/>
                </a:solidFill>
              </a:rPr>
              <a:t>(SAĞLIK BAKANLIĞI/2010)</a:t>
            </a:r>
            <a:br>
              <a:rPr lang="tr-TR" sz="1600" dirty="0" smtClean="0">
                <a:solidFill>
                  <a:srgbClr val="C00000"/>
                </a:solidFill>
              </a:rPr>
            </a:br>
            <a:r>
              <a:rPr lang="tr-TR" sz="1600" dirty="0" smtClean="0">
                <a:solidFill>
                  <a:srgbClr val="C00000"/>
                </a:solidFill>
              </a:rPr>
              <a:t> (11) </a:t>
            </a:r>
            <a:r>
              <a:rPr lang="tr-TR" sz="1600" dirty="0" smtClean="0"/>
              <a:t/>
            </a:r>
            <a:br>
              <a:rPr lang="tr-TR" sz="1600" dirty="0" smtClean="0"/>
            </a:br>
            <a:r>
              <a:rPr lang="tr-TR" sz="1200" dirty="0" smtClean="0"/>
              <a:t> </a:t>
            </a:r>
            <a:r>
              <a:rPr lang="tr-TR" altLang="tr-TR" sz="1200" dirty="0">
                <a:solidFill>
                  <a:srgbClr val="00B050"/>
                </a:solidFill>
              </a:rPr>
              <a:t>SKY 413 </a:t>
            </a:r>
            <a:r>
              <a:rPr lang="tr-TR" sz="1200" dirty="0" smtClean="0">
                <a:solidFill>
                  <a:srgbClr val="00B050"/>
                </a:solidFill>
              </a:rPr>
              <a:t>Evde </a:t>
            </a:r>
            <a:r>
              <a:rPr lang="tr-TR" sz="1200" dirty="0" smtClean="0">
                <a:solidFill>
                  <a:srgbClr val="00B050"/>
                </a:solidFill>
              </a:rPr>
              <a:t>Bakım Hizmetleri Yönetimi Dersi</a:t>
            </a:r>
            <a:br>
              <a:rPr lang="tr-TR" sz="1200" dirty="0" smtClean="0">
                <a:solidFill>
                  <a:srgbClr val="00B050"/>
                </a:solidFill>
              </a:rPr>
            </a:br>
            <a:r>
              <a:rPr lang="tr-TR" sz="1200" dirty="0" smtClean="0">
                <a:solidFill>
                  <a:srgbClr val="00B050"/>
                </a:solidFill>
              </a:rPr>
              <a:t>(SKY 4)</a:t>
            </a:r>
            <a:endParaRPr lang="tr-TR" dirty="0">
              <a:solidFill>
                <a:srgbClr val="00B050"/>
              </a:solidFill>
            </a:endParaRPr>
          </a:p>
        </p:txBody>
      </p:sp>
      <p:sp>
        <p:nvSpPr>
          <p:cNvPr id="3" name="2 Alt Başlık"/>
          <p:cNvSpPr>
            <a:spLocks noGrp="1"/>
          </p:cNvSpPr>
          <p:nvPr>
            <p:ph type="subTitle" idx="1"/>
          </p:nvPr>
        </p:nvSpPr>
        <p:spPr>
          <a:xfrm>
            <a:off x="2286000" y="3501008"/>
            <a:ext cx="6172200" cy="2873914"/>
          </a:xfrm>
        </p:spPr>
        <p:txBody>
          <a:bodyPr>
            <a:normAutofit/>
          </a:bodyPr>
          <a:lstStyle/>
          <a:p>
            <a:pPr algn="ctr">
              <a:lnSpc>
                <a:spcPct val="80000"/>
              </a:lnSpc>
            </a:pPr>
            <a:r>
              <a:rPr lang="tr-TR" sz="2400" dirty="0" smtClean="0">
                <a:solidFill>
                  <a:srgbClr val="C00000"/>
                </a:solidFill>
              </a:rPr>
              <a:t>Prof. Dr. Ömer R. ÖNDER</a:t>
            </a:r>
          </a:p>
          <a:p>
            <a:pPr algn="ctr">
              <a:lnSpc>
                <a:spcPct val="80000"/>
              </a:lnSpc>
            </a:pPr>
            <a:endParaRPr lang="tr-TR" sz="2400" dirty="0" smtClean="0">
              <a:solidFill>
                <a:srgbClr val="C00000"/>
              </a:solidFill>
            </a:endParaRPr>
          </a:p>
          <a:p>
            <a:pPr algn="ctr">
              <a:lnSpc>
                <a:spcPct val="80000"/>
              </a:lnSpc>
            </a:pPr>
            <a:r>
              <a:rPr lang="tr-TR" sz="2400" dirty="0" smtClean="0">
                <a:solidFill>
                  <a:srgbClr val="7030A0"/>
                </a:solidFill>
              </a:rPr>
              <a:t>Ankara Üniversitesi</a:t>
            </a:r>
          </a:p>
          <a:p>
            <a:pPr algn="ctr">
              <a:lnSpc>
                <a:spcPct val="80000"/>
              </a:lnSpc>
            </a:pPr>
            <a:r>
              <a:rPr lang="tr-TR" sz="2400" dirty="0" smtClean="0">
                <a:solidFill>
                  <a:srgbClr val="7030A0"/>
                </a:solidFill>
              </a:rPr>
              <a:t>Sağlık Bilimleri Fakültesi </a:t>
            </a:r>
          </a:p>
          <a:p>
            <a:pPr algn="ctr">
              <a:lnSpc>
                <a:spcPct val="80000"/>
              </a:lnSpc>
            </a:pPr>
            <a:r>
              <a:rPr lang="tr-TR" sz="2400" dirty="0" smtClean="0">
                <a:solidFill>
                  <a:srgbClr val="00B050"/>
                </a:solidFill>
                <a:cs typeface="Arial" pitchFamily="34" charset="0"/>
              </a:rPr>
              <a:t>2017-2018 </a:t>
            </a:r>
            <a:r>
              <a:rPr lang="tr-TR" sz="2400" dirty="0" smtClean="0">
                <a:solidFill>
                  <a:srgbClr val="00B050"/>
                </a:solidFill>
                <a:cs typeface="Arial" pitchFamily="34" charset="0"/>
              </a:rPr>
              <a:t>Güz</a:t>
            </a:r>
          </a:p>
          <a:p>
            <a:pPr algn="ctr">
              <a:lnSpc>
                <a:spcPct val="80000"/>
              </a:lnSpc>
            </a:pPr>
            <a:endParaRPr lang="tr-TR" sz="2400" dirty="0" smtClean="0">
              <a:solidFill>
                <a:srgbClr val="7030A0"/>
              </a:solidFill>
            </a:endParaRPr>
          </a:p>
        </p:txBody>
      </p:sp>
      <p:sp>
        <p:nvSpPr>
          <p:cNvPr id="4" name="3 Slayt Numarası Yer Tutucusu"/>
          <p:cNvSpPr>
            <a:spLocks noGrp="1"/>
          </p:cNvSpPr>
          <p:nvPr>
            <p:ph type="sldNum" sz="quarter" idx="12"/>
          </p:nvPr>
        </p:nvSpPr>
        <p:spPr/>
        <p:txBody>
          <a:bodyPr/>
          <a:lstStyle/>
          <a:p>
            <a:fld id="{17E6D4AB-3438-460C-8EC8-B5A7A19000F2}" type="slidenum">
              <a:rPr lang="tr-TR" smtClean="0"/>
              <a:pPr/>
              <a:t>1</a:t>
            </a:fld>
            <a:endParaRPr lang="tr-T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147248" cy="634082"/>
          </a:xfrm>
        </p:spPr>
        <p:txBody>
          <a:bodyPr>
            <a:normAutofit/>
          </a:bodyPr>
          <a:lstStyle/>
          <a:p>
            <a:pPr algn="ctr"/>
            <a:r>
              <a:rPr lang="tr-TR" sz="2800" b="1" dirty="0" smtClean="0">
                <a:solidFill>
                  <a:srgbClr val="C00000"/>
                </a:solidFill>
              </a:rPr>
              <a:t>Yönergenin Amacı(Madde 1)</a:t>
            </a:r>
            <a:endParaRPr lang="tr-TR" sz="2800" b="1" dirty="0">
              <a:solidFill>
                <a:srgbClr val="C00000"/>
              </a:solidFill>
            </a:endParaRPr>
          </a:p>
        </p:txBody>
      </p:sp>
      <p:sp>
        <p:nvSpPr>
          <p:cNvPr id="3" name="2 İçerik Yer Tutucusu"/>
          <p:cNvSpPr>
            <a:spLocks noGrp="1"/>
          </p:cNvSpPr>
          <p:nvPr>
            <p:ph sz="quarter" idx="1"/>
          </p:nvPr>
        </p:nvSpPr>
        <p:spPr>
          <a:xfrm>
            <a:off x="457200" y="980728"/>
            <a:ext cx="8147248" cy="5493224"/>
          </a:xfrm>
        </p:spPr>
        <p:txBody>
          <a:bodyPr>
            <a:normAutofit fontScale="92500"/>
          </a:bodyPr>
          <a:lstStyle/>
          <a:p>
            <a:r>
              <a:rPr lang="tr-TR" b="1" dirty="0" smtClean="0"/>
              <a:t>(1) </a:t>
            </a:r>
            <a:r>
              <a:rPr lang="tr-TR" dirty="0" smtClean="0"/>
              <a:t>ESH gereksinimi olan bireylerin evinde ve aile ortamında;</a:t>
            </a:r>
          </a:p>
          <a:p>
            <a:pPr>
              <a:buFont typeface="Wingdings" pitchFamily="2" charset="2"/>
              <a:buChar char="ü"/>
            </a:pPr>
            <a:r>
              <a:rPr lang="tr-TR" dirty="0" smtClean="0"/>
              <a:t>Muayene,</a:t>
            </a:r>
          </a:p>
          <a:p>
            <a:pPr>
              <a:buFont typeface="Wingdings" pitchFamily="2" charset="2"/>
              <a:buChar char="ü"/>
            </a:pPr>
            <a:r>
              <a:rPr lang="tr-TR" dirty="0" smtClean="0"/>
              <a:t>Tahlil,</a:t>
            </a:r>
          </a:p>
          <a:p>
            <a:pPr>
              <a:buFont typeface="Wingdings" pitchFamily="2" charset="2"/>
              <a:buChar char="ü"/>
            </a:pPr>
            <a:r>
              <a:rPr lang="tr-TR" dirty="0" smtClean="0"/>
              <a:t>Tedavi ve tıbbi bakım,</a:t>
            </a:r>
          </a:p>
          <a:p>
            <a:pPr>
              <a:buFont typeface="Wingdings" pitchFamily="2" charset="2"/>
              <a:buChar char="ü"/>
            </a:pPr>
            <a:r>
              <a:rPr lang="tr-TR" dirty="0" smtClean="0"/>
              <a:t>Rehabilitasyon hizmetlerinin verilmesi,</a:t>
            </a:r>
          </a:p>
          <a:p>
            <a:r>
              <a:rPr lang="tr-TR" dirty="0" smtClean="0"/>
              <a:t>Sağlık kurumları bünyesinde ESH Birimleri kurulması,</a:t>
            </a:r>
          </a:p>
          <a:p>
            <a:r>
              <a:rPr lang="tr-TR" dirty="0" smtClean="0"/>
              <a:t>Bu birimlerin asgari fiziki donanımı ile araç, gereç ve personel standardının belirlenmesi,</a:t>
            </a:r>
          </a:p>
          <a:p>
            <a:r>
              <a:rPr lang="tr-TR" dirty="0" smtClean="0"/>
              <a:t>Personelin görev, yetki ve sorumluluklarının belirlenmesi,</a:t>
            </a:r>
          </a:p>
          <a:p>
            <a:r>
              <a:rPr lang="tr-TR" dirty="0" smtClean="0"/>
              <a:t>İletişim, randevu, kayıt ve takip sisteminin tanımlanması,</a:t>
            </a:r>
          </a:p>
          <a:p>
            <a:r>
              <a:rPr lang="tr-TR" dirty="0" smtClean="0"/>
              <a:t>Uygulamaya ilişkin denetimin usul ve esasların belirlenmesi,</a:t>
            </a:r>
          </a:p>
          <a:p>
            <a:endParaRPr lang="tr-TR" dirty="0"/>
          </a:p>
        </p:txBody>
      </p:sp>
      <p:sp>
        <p:nvSpPr>
          <p:cNvPr id="4" name="3 Slayt Numarası Yer Tutucusu"/>
          <p:cNvSpPr>
            <a:spLocks noGrp="1"/>
          </p:cNvSpPr>
          <p:nvPr>
            <p:ph type="sldNum" sz="quarter" idx="15"/>
          </p:nvPr>
        </p:nvSpPr>
        <p:spPr/>
        <p:txBody>
          <a:bodyPr/>
          <a:lstStyle/>
          <a:p>
            <a:fld id="{17E6D4AB-3438-460C-8EC8-B5A7A19000F2}" type="slidenum">
              <a:rPr lang="tr-TR" smtClean="0"/>
              <a:pPr/>
              <a:t>2</a:t>
            </a:fld>
            <a:endParaRPr lang="tr-T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147248" cy="1066130"/>
          </a:xfrm>
        </p:spPr>
        <p:txBody>
          <a:bodyPr>
            <a:normAutofit/>
          </a:bodyPr>
          <a:lstStyle/>
          <a:p>
            <a:pPr algn="ctr"/>
            <a:r>
              <a:rPr lang="tr-TR" sz="2800" b="1" dirty="0" smtClean="0">
                <a:solidFill>
                  <a:srgbClr val="C00000"/>
                </a:solidFill>
              </a:rPr>
              <a:t>Yönergenin Dayanağı(Madde 3)</a:t>
            </a:r>
            <a:br>
              <a:rPr lang="tr-TR" sz="2800" b="1" dirty="0" smtClean="0">
                <a:solidFill>
                  <a:srgbClr val="C00000"/>
                </a:solidFill>
              </a:rPr>
            </a:br>
            <a:r>
              <a:rPr lang="tr-TR" sz="2800" b="1" dirty="0" smtClean="0">
                <a:solidFill>
                  <a:srgbClr val="C00000"/>
                </a:solidFill>
              </a:rPr>
              <a:t>Hüküm Bulunmayan Hallerde(Madde 24)</a:t>
            </a:r>
            <a:endParaRPr lang="tr-TR" sz="2800" b="1" dirty="0">
              <a:solidFill>
                <a:srgbClr val="C00000"/>
              </a:solidFill>
            </a:endParaRPr>
          </a:p>
        </p:txBody>
      </p:sp>
      <p:sp>
        <p:nvSpPr>
          <p:cNvPr id="3" name="2 İçerik Yer Tutucusu"/>
          <p:cNvSpPr>
            <a:spLocks noGrp="1"/>
          </p:cNvSpPr>
          <p:nvPr>
            <p:ph sz="quarter" idx="1"/>
          </p:nvPr>
        </p:nvSpPr>
        <p:spPr>
          <a:xfrm>
            <a:off x="457200" y="1340768"/>
            <a:ext cx="8219256" cy="5133184"/>
          </a:xfrm>
        </p:spPr>
        <p:txBody>
          <a:bodyPr>
            <a:normAutofit/>
          </a:bodyPr>
          <a:lstStyle/>
          <a:p>
            <a:r>
              <a:rPr lang="tr-TR" sz="1800" b="1" dirty="0" smtClean="0"/>
              <a:t>Madde 3(1) Bu Yönerge;</a:t>
            </a:r>
          </a:p>
          <a:p>
            <a:pPr>
              <a:buFont typeface="Wingdings" pitchFamily="2" charset="2"/>
              <a:buChar char="ü"/>
            </a:pPr>
            <a:r>
              <a:rPr lang="tr-TR" sz="1800" dirty="0" smtClean="0"/>
              <a:t>13/12/1983 tarihli ve 181 sayılı </a:t>
            </a:r>
            <a:r>
              <a:rPr lang="tr-TR" sz="1800" b="1" dirty="0" smtClean="0"/>
              <a:t>Sağlık Bakanlığının Teşkilat ve Görevleri Hakkında Kanun Hükmünde Kararname </a:t>
            </a:r>
            <a:r>
              <a:rPr lang="tr-TR" sz="1800" dirty="0" smtClean="0"/>
              <a:t>’</a:t>
            </a:r>
            <a:r>
              <a:rPr lang="tr-TR" sz="1800" dirty="0" err="1" smtClean="0"/>
              <a:t>nin</a:t>
            </a:r>
            <a:r>
              <a:rPr lang="tr-TR" sz="1800" dirty="0" smtClean="0"/>
              <a:t> 43 üncü maddesine,</a:t>
            </a:r>
          </a:p>
          <a:p>
            <a:pPr>
              <a:buFont typeface="Wingdings" pitchFamily="2" charset="2"/>
              <a:buChar char="ü"/>
            </a:pPr>
            <a:r>
              <a:rPr lang="tr-TR" sz="1800" dirty="0" smtClean="0"/>
              <a:t>7/5/1987 tarihli</a:t>
            </a:r>
            <a:r>
              <a:rPr lang="tr-TR" sz="1800" b="1" dirty="0" smtClean="0"/>
              <a:t> </a:t>
            </a:r>
            <a:r>
              <a:rPr lang="tr-TR" sz="1800" dirty="0" smtClean="0"/>
              <a:t>ve 3359 sayılı </a:t>
            </a:r>
            <a:r>
              <a:rPr lang="tr-TR" sz="1800" b="1" dirty="0" smtClean="0"/>
              <a:t>Sağlık Hizmetleri Temel Kanununun </a:t>
            </a:r>
            <a:r>
              <a:rPr lang="tr-TR" sz="1800" dirty="0" smtClean="0"/>
              <a:t>3 üncü ve 9 uncu maddelerine dayanılarak çıkarılmıştır,</a:t>
            </a:r>
          </a:p>
          <a:p>
            <a:endParaRPr lang="tr-TR" sz="1800" dirty="0" smtClean="0"/>
          </a:p>
          <a:p>
            <a:r>
              <a:rPr lang="tr-TR" sz="1800" b="1" dirty="0" smtClean="0"/>
              <a:t>Madde 24(1)Hüküm Bulunmayan Hallerde;</a:t>
            </a:r>
            <a:endParaRPr lang="tr-TR" sz="1800" dirty="0" smtClean="0"/>
          </a:p>
          <a:p>
            <a:pPr>
              <a:buFont typeface="Wingdings" pitchFamily="2" charset="2"/>
              <a:buChar char="ü"/>
            </a:pPr>
            <a:r>
              <a:rPr lang="tr-TR" sz="1800" dirty="0" smtClean="0"/>
              <a:t>Bu Yönergede hüküm bulunmayan hallerde 13/1/1983 tarih ve 17927 sayılı Resmi Gazetede yayımlanan </a:t>
            </a:r>
            <a:r>
              <a:rPr lang="tr-TR" sz="1800" b="1" dirty="0" smtClean="0"/>
              <a:t>Yataklı Tedavi Kurumları İşletme Yönetmeliği, </a:t>
            </a:r>
          </a:p>
          <a:p>
            <a:pPr>
              <a:buFont typeface="Wingdings" pitchFamily="2" charset="2"/>
              <a:buChar char="ü"/>
            </a:pPr>
            <a:r>
              <a:rPr lang="tr-TR" sz="1800" dirty="0" smtClean="0"/>
              <a:t>10/3/2005 tarih ve 25751 sayılı resmi Gazetede yayımlanan </a:t>
            </a:r>
            <a:r>
              <a:rPr lang="tr-TR" sz="1800" b="1" dirty="0" smtClean="0"/>
              <a:t>Evde Bakım Hizmetleri Sunumu Hakkında Yönetmelik,</a:t>
            </a:r>
          </a:p>
          <a:p>
            <a:pPr>
              <a:buFont typeface="Wingdings" pitchFamily="2" charset="2"/>
              <a:buChar char="ü"/>
            </a:pPr>
            <a:r>
              <a:rPr lang="tr-TR" sz="1800" dirty="0" smtClean="0"/>
              <a:t> 6/7/2005 tarih ve 25867 sayılı Resmi Gazetede yayımlanan</a:t>
            </a:r>
            <a:r>
              <a:rPr lang="tr-TR" sz="1800" b="1" dirty="0" smtClean="0"/>
              <a:t> Aile Hekimliği Pilot Uygulaması Hakkında Yönetmelik </a:t>
            </a:r>
            <a:r>
              <a:rPr lang="tr-TR" sz="1800" dirty="0" smtClean="0"/>
              <a:t>hükümleri uygulanır,</a:t>
            </a:r>
          </a:p>
          <a:p>
            <a:endParaRPr lang="tr-TR" sz="1800" dirty="0" smtClean="0"/>
          </a:p>
        </p:txBody>
      </p:sp>
      <p:sp>
        <p:nvSpPr>
          <p:cNvPr id="4" name="3 Slayt Numarası Yer Tutucusu"/>
          <p:cNvSpPr>
            <a:spLocks noGrp="1"/>
          </p:cNvSpPr>
          <p:nvPr>
            <p:ph type="sldNum" sz="quarter" idx="15"/>
          </p:nvPr>
        </p:nvSpPr>
        <p:spPr/>
        <p:txBody>
          <a:bodyPr/>
          <a:lstStyle/>
          <a:p>
            <a:fld id="{17E6D4AB-3438-460C-8EC8-B5A7A19000F2}" type="slidenum">
              <a:rPr lang="tr-TR" smtClean="0"/>
              <a:pPr/>
              <a:t>3</a:t>
            </a:fld>
            <a:endParaRPr lang="tr-T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19256" cy="922114"/>
          </a:xfrm>
        </p:spPr>
        <p:txBody>
          <a:bodyPr>
            <a:noAutofit/>
          </a:bodyPr>
          <a:lstStyle/>
          <a:p>
            <a:pPr algn="ctr"/>
            <a:r>
              <a:rPr lang="tr-TR" sz="2800" b="1" dirty="0" smtClean="0">
                <a:solidFill>
                  <a:srgbClr val="C00000"/>
                </a:solidFill>
              </a:rPr>
              <a:t>Evde Sağlık Hizmetlerinin</a:t>
            </a:r>
            <a:br>
              <a:rPr lang="tr-TR" sz="2800" b="1" dirty="0" smtClean="0">
                <a:solidFill>
                  <a:srgbClr val="C00000"/>
                </a:solidFill>
              </a:rPr>
            </a:br>
            <a:r>
              <a:rPr lang="tr-TR" sz="2800" b="1" dirty="0" smtClean="0">
                <a:solidFill>
                  <a:srgbClr val="C00000"/>
                </a:solidFill>
              </a:rPr>
              <a:t>Yasal dayanağı</a:t>
            </a:r>
            <a:endParaRPr lang="tr-TR" sz="2800" b="1" dirty="0">
              <a:solidFill>
                <a:srgbClr val="C00000"/>
              </a:solidFill>
            </a:endParaRPr>
          </a:p>
        </p:txBody>
      </p:sp>
      <p:sp>
        <p:nvSpPr>
          <p:cNvPr id="3" name="2 İçerik Yer Tutucusu"/>
          <p:cNvSpPr>
            <a:spLocks noGrp="1"/>
          </p:cNvSpPr>
          <p:nvPr>
            <p:ph sz="quarter" idx="1"/>
          </p:nvPr>
        </p:nvSpPr>
        <p:spPr>
          <a:xfrm>
            <a:off x="457200" y="1268760"/>
            <a:ext cx="8219256" cy="5205192"/>
          </a:xfrm>
        </p:spPr>
        <p:txBody>
          <a:bodyPr>
            <a:normAutofit lnSpcReduction="10000"/>
          </a:bodyPr>
          <a:lstStyle/>
          <a:p>
            <a:pPr marL="457200" indent="-457200">
              <a:buFont typeface="+mj-lt"/>
              <a:buAutoNum type="arabicPeriod"/>
            </a:pPr>
            <a:r>
              <a:rPr lang="tr-TR" sz="2000" b="1" dirty="0" smtClean="0"/>
              <a:t>Sağlık Bakanlığının Teşkilat ve Görevleri Hakkında Kanun Hükmünde Kararname </a:t>
            </a:r>
            <a:r>
              <a:rPr lang="tr-TR" sz="2000" dirty="0" smtClean="0"/>
              <a:t>(13/12/1983 tarihli ve 181 sayılı, 43. Madde),</a:t>
            </a:r>
          </a:p>
          <a:p>
            <a:pPr marL="457200" indent="-457200">
              <a:buFont typeface="+mj-lt"/>
              <a:buAutoNum type="arabicPeriod"/>
            </a:pPr>
            <a:endParaRPr lang="tr-TR" sz="2000" b="1" dirty="0" smtClean="0"/>
          </a:p>
          <a:p>
            <a:pPr marL="457200" indent="-457200">
              <a:buFont typeface="+mj-lt"/>
              <a:buAutoNum type="arabicPeriod"/>
            </a:pPr>
            <a:r>
              <a:rPr lang="tr-TR" sz="2000" b="1" dirty="0" smtClean="0"/>
              <a:t>Sağlık Hizmetleri Temel Kanunu </a:t>
            </a:r>
            <a:r>
              <a:rPr lang="tr-TR" sz="2000" dirty="0" smtClean="0"/>
              <a:t>(7/5/1987 tarihli</a:t>
            </a:r>
            <a:r>
              <a:rPr lang="tr-TR" sz="2000" b="1" dirty="0" smtClean="0"/>
              <a:t> </a:t>
            </a:r>
            <a:r>
              <a:rPr lang="tr-TR" sz="2000" dirty="0" smtClean="0"/>
              <a:t>ve 3359 sayılı, 3. ve 9.Maddeler),</a:t>
            </a:r>
          </a:p>
          <a:p>
            <a:pPr marL="457200" indent="-457200">
              <a:buFont typeface="+mj-lt"/>
              <a:buAutoNum type="arabicPeriod"/>
            </a:pPr>
            <a:endParaRPr lang="tr-TR" sz="2000" b="1" dirty="0" smtClean="0"/>
          </a:p>
          <a:p>
            <a:pPr marL="457200" indent="-457200">
              <a:buFont typeface="+mj-lt"/>
              <a:buAutoNum type="arabicPeriod"/>
            </a:pPr>
            <a:r>
              <a:rPr lang="tr-TR" sz="2000" b="1" dirty="0" smtClean="0"/>
              <a:t>Yataklı Tedavi Kurumları İşletme Yönetmeliği</a:t>
            </a:r>
            <a:r>
              <a:rPr lang="tr-TR" sz="2000" dirty="0" smtClean="0"/>
              <a:t> (13/1/1983 tarih ve 17927 sayılı Resmi Gazete), </a:t>
            </a:r>
          </a:p>
          <a:p>
            <a:pPr marL="457200" indent="-457200">
              <a:buFont typeface="+mj-lt"/>
              <a:buAutoNum type="arabicPeriod"/>
            </a:pPr>
            <a:endParaRPr lang="tr-TR" sz="2000" b="1" dirty="0" smtClean="0"/>
          </a:p>
          <a:p>
            <a:pPr marL="457200" indent="-457200">
              <a:buFont typeface="+mj-lt"/>
              <a:buAutoNum type="arabicPeriod"/>
            </a:pPr>
            <a:r>
              <a:rPr lang="tr-TR" sz="2000" b="1" dirty="0" smtClean="0"/>
              <a:t>Evde Bakım Hizmetleri Sunumu Hakkında Yönetmelik (</a:t>
            </a:r>
            <a:r>
              <a:rPr lang="tr-TR" sz="2000" dirty="0" smtClean="0"/>
              <a:t>10/3/2005 tarih ve 25751 sayılı resmi Gazete),</a:t>
            </a:r>
          </a:p>
          <a:p>
            <a:pPr marL="457200" indent="-457200">
              <a:buFont typeface="+mj-lt"/>
              <a:buAutoNum type="arabicPeriod"/>
            </a:pPr>
            <a:endParaRPr lang="tr-TR" sz="2000" dirty="0" smtClean="0"/>
          </a:p>
          <a:p>
            <a:pPr marL="457200" indent="-457200">
              <a:buFont typeface="+mj-lt"/>
              <a:buAutoNum type="arabicPeriod"/>
            </a:pPr>
            <a:r>
              <a:rPr lang="tr-TR" sz="2000" b="1" dirty="0" smtClean="0"/>
              <a:t>Aile Hekimliği Pilot Uygulaması Hakkında Yönetmelik</a:t>
            </a:r>
            <a:r>
              <a:rPr lang="tr-TR" sz="2000" dirty="0" smtClean="0"/>
              <a:t> (6/7/2005 tarih ve 25867 sayılı Resmi Gazete), </a:t>
            </a:r>
            <a:endParaRPr lang="tr-TR" sz="2000" dirty="0"/>
          </a:p>
        </p:txBody>
      </p:sp>
      <p:sp>
        <p:nvSpPr>
          <p:cNvPr id="4" name="3 Slayt Numarası Yer Tutucusu"/>
          <p:cNvSpPr>
            <a:spLocks noGrp="1"/>
          </p:cNvSpPr>
          <p:nvPr>
            <p:ph type="sldNum" sz="quarter" idx="15"/>
          </p:nvPr>
        </p:nvSpPr>
        <p:spPr/>
        <p:txBody>
          <a:bodyPr/>
          <a:lstStyle/>
          <a:p>
            <a:fld id="{17E6D4AB-3438-460C-8EC8-B5A7A19000F2}" type="slidenum">
              <a:rPr lang="tr-TR" smtClean="0"/>
              <a:pPr/>
              <a:t>4</a:t>
            </a:fld>
            <a:endParaRPr lang="tr-T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19256" cy="562074"/>
          </a:xfrm>
        </p:spPr>
        <p:txBody>
          <a:bodyPr>
            <a:normAutofit/>
          </a:bodyPr>
          <a:lstStyle/>
          <a:p>
            <a:pPr algn="ctr"/>
            <a:r>
              <a:rPr lang="tr-TR" sz="2800" b="1" dirty="0" smtClean="0">
                <a:solidFill>
                  <a:srgbClr val="C00000"/>
                </a:solidFill>
              </a:rPr>
              <a:t>Evde Sağlık Hizmeti Tanımı(Madde 4)</a:t>
            </a:r>
            <a:endParaRPr lang="tr-TR" sz="2800" b="1" dirty="0">
              <a:solidFill>
                <a:srgbClr val="C00000"/>
              </a:solidFill>
            </a:endParaRPr>
          </a:p>
        </p:txBody>
      </p:sp>
      <p:sp>
        <p:nvSpPr>
          <p:cNvPr id="3" name="2 İçerik Yer Tutucusu"/>
          <p:cNvSpPr>
            <a:spLocks noGrp="1"/>
          </p:cNvSpPr>
          <p:nvPr>
            <p:ph sz="quarter" idx="1"/>
          </p:nvPr>
        </p:nvSpPr>
        <p:spPr>
          <a:xfrm>
            <a:off x="457200" y="1052736"/>
            <a:ext cx="8219256" cy="5421216"/>
          </a:xfrm>
        </p:spPr>
        <p:txBody>
          <a:bodyPr/>
          <a:lstStyle/>
          <a:p>
            <a:r>
              <a:rPr lang="tr-TR" b="1" dirty="0" smtClean="0"/>
              <a:t>(1-f)Evde Sağlık Hizmeti: </a:t>
            </a:r>
            <a:r>
              <a:rPr lang="tr-TR" dirty="0" smtClean="0"/>
              <a:t>Çeşitli hastalıklara bağlı olarak;</a:t>
            </a:r>
          </a:p>
          <a:p>
            <a:pPr>
              <a:buFont typeface="Wingdings" pitchFamily="2" charset="2"/>
              <a:buChar char="ü"/>
            </a:pPr>
            <a:r>
              <a:rPr lang="tr-TR" dirty="0" smtClean="0"/>
              <a:t>Evde sağlık hizmeti sunumuna gereksinimi olan bireylere, </a:t>
            </a:r>
          </a:p>
          <a:p>
            <a:pPr>
              <a:buFont typeface="Wingdings" pitchFamily="2" charset="2"/>
              <a:buChar char="ü"/>
            </a:pPr>
            <a:r>
              <a:rPr lang="tr-TR" dirty="0" smtClean="0"/>
              <a:t>Evinde ve aile ortamında,</a:t>
            </a:r>
          </a:p>
          <a:p>
            <a:pPr>
              <a:buFont typeface="Wingdings" pitchFamily="2" charset="2"/>
              <a:buChar char="ü"/>
            </a:pPr>
            <a:r>
              <a:rPr lang="tr-TR" dirty="0" smtClean="0"/>
              <a:t>Sosyal ve psikolojik danışmanlık hizmetlerini de kapsayacak şekilde verilen,</a:t>
            </a:r>
          </a:p>
          <a:p>
            <a:pPr>
              <a:buFont typeface="Wingdings" pitchFamily="2" charset="2"/>
              <a:buChar char="v"/>
            </a:pPr>
            <a:r>
              <a:rPr lang="tr-TR" dirty="0" smtClean="0"/>
              <a:t>Muayene, </a:t>
            </a:r>
          </a:p>
          <a:p>
            <a:pPr>
              <a:buFont typeface="Wingdings" pitchFamily="2" charset="2"/>
              <a:buChar char="v"/>
            </a:pPr>
            <a:r>
              <a:rPr lang="tr-TR" dirty="0" smtClean="0"/>
              <a:t>Tetkik, tahlil, </a:t>
            </a:r>
          </a:p>
          <a:p>
            <a:pPr>
              <a:buFont typeface="Wingdings" pitchFamily="2" charset="2"/>
              <a:buChar char="v"/>
            </a:pPr>
            <a:r>
              <a:rPr lang="tr-TR" dirty="0" smtClean="0"/>
              <a:t>Tedavi, tıbbi bakım, takip ve rehabilitasyon hizmetlerini kapsar,</a:t>
            </a:r>
          </a:p>
          <a:p>
            <a:endParaRPr lang="tr-TR" dirty="0"/>
          </a:p>
        </p:txBody>
      </p:sp>
      <p:sp>
        <p:nvSpPr>
          <p:cNvPr id="4" name="3 Slayt Numarası Yer Tutucusu"/>
          <p:cNvSpPr>
            <a:spLocks noGrp="1"/>
          </p:cNvSpPr>
          <p:nvPr>
            <p:ph type="sldNum" sz="quarter" idx="15"/>
          </p:nvPr>
        </p:nvSpPr>
        <p:spPr/>
        <p:txBody>
          <a:bodyPr/>
          <a:lstStyle/>
          <a:p>
            <a:fld id="{17E6D4AB-3438-460C-8EC8-B5A7A19000F2}" type="slidenum">
              <a:rPr lang="tr-TR" smtClean="0"/>
              <a:pPr/>
              <a:t>5</a:t>
            </a:fld>
            <a:endParaRPr lang="tr-T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19256" cy="634082"/>
          </a:xfrm>
        </p:spPr>
        <p:txBody>
          <a:bodyPr>
            <a:normAutofit/>
          </a:bodyPr>
          <a:lstStyle/>
          <a:p>
            <a:pPr algn="ctr"/>
            <a:r>
              <a:rPr lang="tr-TR" sz="2800" b="1" dirty="0" smtClean="0">
                <a:solidFill>
                  <a:srgbClr val="C00000"/>
                </a:solidFill>
              </a:rPr>
              <a:t>Hizmetin Örgütlenmesi(Madde 5)</a:t>
            </a:r>
            <a:endParaRPr lang="tr-TR" sz="2800" b="1" dirty="0">
              <a:solidFill>
                <a:srgbClr val="C00000"/>
              </a:solidFill>
            </a:endParaRPr>
          </a:p>
        </p:txBody>
      </p:sp>
      <p:sp>
        <p:nvSpPr>
          <p:cNvPr id="3" name="2 İçerik Yer Tutucusu"/>
          <p:cNvSpPr>
            <a:spLocks noGrp="1"/>
          </p:cNvSpPr>
          <p:nvPr>
            <p:ph sz="quarter" idx="1"/>
          </p:nvPr>
        </p:nvSpPr>
        <p:spPr>
          <a:xfrm>
            <a:off x="457200" y="908720"/>
            <a:ext cx="8219256" cy="5565232"/>
          </a:xfrm>
        </p:spPr>
        <p:txBody>
          <a:bodyPr/>
          <a:lstStyle/>
          <a:p>
            <a:r>
              <a:rPr lang="tr-TR" b="1" dirty="0" smtClean="0"/>
              <a:t>(1)</a:t>
            </a:r>
            <a:r>
              <a:rPr lang="tr-TR" b="1" dirty="0" err="1" smtClean="0"/>
              <a:t>ESHizmetleri</a:t>
            </a:r>
            <a:r>
              <a:rPr lang="tr-TR" b="1" dirty="0" smtClean="0"/>
              <a:t>, </a:t>
            </a:r>
            <a:r>
              <a:rPr lang="tr-TR" b="1" dirty="0" err="1" smtClean="0"/>
              <a:t>SB’ye</a:t>
            </a:r>
            <a:r>
              <a:rPr lang="tr-TR" b="1" dirty="0" smtClean="0"/>
              <a:t> bağlı;</a:t>
            </a:r>
          </a:p>
          <a:p>
            <a:pPr>
              <a:buFont typeface="Wingdings" pitchFamily="2" charset="2"/>
              <a:buChar char="ü"/>
            </a:pPr>
            <a:r>
              <a:rPr lang="tr-TR" dirty="0" smtClean="0"/>
              <a:t>Eğitim ve Araştırma Hastaneleri(3.Basamak),</a:t>
            </a:r>
          </a:p>
          <a:p>
            <a:pPr>
              <a:buFont typeface="Wingdings" pitchFamily="2" charset="2"/>
              <a:buChar char="ü"/>
            </a:pPr>
            <a:r>
              <a:rPr lang="tr-TR" dirty="0" smtClean="0"/>
              <a:t>Dal Hastaneleri(3.Basamak),</a:t>
            </a:r>
          </a:p>
          <a:p>
            <a:pPr>
              <a:buFont typeface="Wingdings" pitchFamily="2" charset="2"/>
              <a:buChar char="ü"/>
            </a:pPr>
            <a:r>
              <a:rPr lang="tr-TR" dirty="0" smtClean="0"/>
              <a:t>Genel Hastaneler bünyesinde kurulan ESH Birimleri (2.Basamak),</a:t>
            </a:r>
          </a:p>
          <a:p>
            <a:pPr>
              <a:buFont typeface="Wingdings" pitchFamily="2" charset="2"/>
              <a:buChar char="ü"/>
            </a:pPr>
            <a:r>
              <a:rPr lang="tr-TR" dirty="0" smtClean="0"/>
              <a:t>Toplum Sağlığı Merkezi(TSM)(1.Basamak),</a:t>
            </a:r>
          </a:p>
          <a:p>
            <a:pPr>
              <a:buFont typeface="Wingdings" pitchFamily="2" charset="2"/>
              <a:buChar char="ü"/>
            </a:pPr>
            <a:r>
              <a:rPr lang="tr-TR" dirty="0" smtClean="0"/>
              <a:t>Aile Sağlığı Merkezi(ASM)(1.Basamak),</a:t>
            </a:r>
          </a:p>
          <a:p>
            <a:pPr>
              <a:buFont typeface="Wingdings" pitchFamily="2" charset="2"/>
              <a:buChar char="ü"/>
            </a:pPr>
            <a:r>
              <a:rPr lang="tr-TR" dirty="0" smtClean="0"/>
              <a:t>Aile Hekimleri(AH)(1.Basamak),</a:t>
            </a:r>
          </a:p>
          <a:p>
            <a:endParaRPr lang="tr-TR" dirty="0" smtClean="0"/>
          </a:p>
          <a:p>
            <a:r>
              <a:rPr lang="tr-TR" b="1" dirty="0" smtClean="0"/>
              <a:t>(2)İlde ESH sunan tüm birimler(TSM, ASM, AH, Hastaneler), </a:t>
            </a:r>
            <a:r>
              <a:rPr lang="tr-TR" dirty="0" smtClean="0"/>
              <a:t>haberleşme, iletişim ve koordinasyon yönünden, Sağlık Müdürlüğü bünyesinde kurulan </a:t>
            </a:r>
            <a:r>
              <a:rPr lang="tr-TR" b="1" dirty="0" smtClean="0"/>
              <a:t>Koordinasyon Merkezi </a:t>
            </a:r>
            <a:r>
              <a:rPr lang="tr-TR" dirty="0" smtClean="0"/>
              <a:t>ile </a:t>
            </a:r>
            <a:r>
              <a:rPr lang="tr-TR" dirty="0" err="1" smtClean="0"/>
              <a:t>irtibatlandırılır</a:t>
            </a:r>
            <a:r>
              <a:rPr lang="tr-TR" dirty="0" smtClean="0"/>
              <a:t>,</a:t>
            </a:r>
          </a:p>
          <a:p>
            <a:endParaRPr lang="tr-TR" dirty="0" smtClean="0"/>
          </a:p>
        </p:txBody>
      </p:sp>
      <p:sp>
        <p:nvSpPr>
          <p:cNvPr id="4" name="3 Slayt Numarası Yer Tutucusu"/>
          <p:cNvSpPr>
            <a:spLocks noGrp="1"/>
          </p:cNvSpPr>
          <p:nvPr>
            <p:ph type="sldNum" sz="quarter" idx="15"/>
          </p:nvPr>
        </p:nvSpPr>
        <p:spPr/>
        <p:txBody>
          <a:bodyPr/>
          <a:lstStyle/>
          <a:p>
            <a:fld id="{17E6D4AB-3438-460C-8EC8-B5A7A19000F2}" type="slidenum">
              <a:rPr lang="tr-TR" smtClean="0"/>
              <a:pPr/>
              <a:t>6</a:t>
            </a:fld>
            <a:endParaRPr lang="tr-T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79512" y="274638"/>
            <a:ext cx="8496944" cy="1210146"/>
          </a:xfrm>
        </p:spPr>
        <p:txBody>
          <a:bodyPr>
            <a:noAutofit/>
          </a:bodyPr>
          <a:lstStyle/>
          <a:p>
            <a:pPr algn="ctr"/>
            <a:r>
              <a:rPr lang="tr-TR" sz="2400" b="1" dirty="0" smtClean="0">
                <a:solidFill>
                  <a:srgbClr val="C00000"/>
                </a:solidFill>
              </a:rPr>
              <a:t>Koordinasyon Merkezi Kurulması</a:t>
            </a:r>
            <a:br>
              <a:rPr lang="tr-TR" sz="2400" b="1" dirty="0" smtClean="0">
                <a:solidFill>
                  <a:srgbClr val="C00000"/>
                </a:solidFill>
              </a:rPr>
            </a:br>
            <a:r>
              <a:rPr lang="tr-TR" sz="2400" b="1" dirty="0" smtClean="0">
                <a:solidFill>
                  <a:srgbClr val="C00000"/>
                </a:solidFill>
              </a:rPr>
              <a:t> ESH Birimleri Arasındaki İletişim/Koordinasyon</a:t>
            </a:r>
            <a:br>
              <a:rPr lang="tr-TR" sz="2400" b="1" dirty="0" smtClean="0">
                <a:solidFill>
                  <a:srgbClr val="C00000"/>
                </a:solidFill>
              </a:rPr>
            </a:br>
            <a:r>
              <a:rPr lang="tr-TR" sz="2400" b="1" dirty="0" smtClean="0">
                <a:solidFill>
                  <a:srgbClr val="C00000"/>
                </a:solidFill>
              </a:rPr>
              <a:t>(Madde 5)</a:t>
            </a:r>
            <a:endParaRPr lang="tr-TR" sz="2400" b="1" dirty="0">
              <a:solidFill>
                <a:srgbClr val="C00000"/>
              </a:solidFill>
            </a:endParaRPr>
          </a:p>
        </p:txBody>
      </p:sp>
      <p:sp>
        <p:nvSpPr>
          <p:cNvPr id="3" name="2 İçerik Yer Tutucusu"/>
          <p:cNvSpPr>
            <a:spLocks noGrp="1"/>
          </p:cNvSpPr>
          <p:nvPr>
            <p:ph sz="quarter" idx="1"/>
          </p:nvPr>
        </p:nvSpPr>
        <p:spPr>
          <a:xfrm>
            <a:off x="457200" y="1700808"/>
            <a:ext cx="8147248" cy="4773144"/>
          </a:xfrm>
        </p:spPr>
        <p:txBody>
          <a:bodyPr>
            <a:normAutofit lnSpcReduction="10000"/>
          </a:bodyPr>
          <a:lstStyle/>
          <a:p>
            <a:r>
              <a:rPr lang="tr-TR" dirty="0" smtClean="0"/>
              <a:t>(3)Sağlık Müdürlüğü bünyesinde </a:t>
            </a:r>
            <a:r>
              <a:rPr lang="tr-TR" b="1" dirty="0" smtClean="0"/>
              <a:t>Koordinasyon Merkezi </a:t>
            </a:r>
            <a:r>
              <a:rPr lang="tr-TR" dirty="0" smtClean="0"/>
              <a:t>kurulur;</a:t>
            </a:r>
          </a:p>
          <a:p>
            <a:pPr>
              <a:buFont typeface="Wingdings" pitchFamily="2" charset="2"/>
              <a:buChar char="ü"/>
            </a:pPr>
            <a:r>
              <a:rPr lang="tr-TR" dirty="0" smtClean="0"/>
              <a:t>Koordinasyon Merkezi Sorumlusu bir </a:t>
            </a:r>
            <a:r>
              <a:rPr lang="tr-TR" b="1" dirty="0" smtClean="0"/>
              <a:t>Sağlık Müdür Yardımcı’ </a:t>
            </a:r>
            <a:r>
              <a:rPr lang="tr-TR" dirty="0" err="1" smtClean="0"/>
              <a:t>sıdır</a:t>
            </a:r>
            <a:r>
              <a:rPr lang="tr-TR" dirty="0" smtClean="0"/>
              <a:t>,</a:t>
            </a:r>
          </a:p>
          <a:p>
            <a:pPr>
              <a:buFont typeface="Wingdings" pitchFamily="2" charset="2"/>
              <a:buChar char="ü"/>
            </a:pPr>
            <a:r>
              <a:rPr lang="tr-TR" dirty="0" smtClean="0"/>
              <a:t>Özel bir </a:t>
            </a:r>
            <a:r>
              <a:rPr lang="tr-TR" b="1" dirty="0" smtClean="0"/>
              <a:t>mekan</a:t>
            </a:r>
            <a:r>
              <a:rPr lang="tr-TR" dirty="0" smtClean="0"/>
              <a:t> tahsis edilir,</a:t>
            </a:r>
          </a:p>
          <a:p>
            <a:pPr>
              <a:buFont typeface="Wingdings" pitchFamily="2" charset="2"/>
              <a:buChar char="ü"/>
            </a:pPr>
            <a:r>
              <a:rPr lang="tr-TR" dirty="0" smtClean="0"/>
              <a:t>ESH sunan tüm birimler, Koordinasyon Merkezi ile </a:t>
            </a:r>
            <a:r>
              <a:rPr lang="tr-TR" dirty="0" err="1" smtClean="0"/>
              <a:t>irtibatlandırılır</a:t>
            </a:r>
            <a:r>
              <a:rPr lang="tr-TR" dirty="0" smtClean="0"/>
              <a:t>,</a:t>
            </a:r>
          </a:p>
          <a:p>
            <a:pPr>
              <a:buFont typeface="Wingdings" pitchFamily="2" charset="2"/>
              <a:buChar char="ü"/>
            </a:pPr>
            <a:r>
              <a:rPr lang="tr-TR" dirty="0" err="1" smtClean="0"/>
              <a:t>İrtibatlandırılmış</a:t>
            </a:r>
            <a:r>
              <a:rPr lang="tr-TR" dirty="0" smtClean="0"/>
              <a:t> santral donanımı ve Özel Telefon Hattı verilir,</a:t>
            </a:r>
          </a:p>
          <a:p>
            <a:pPr>
              <a:buFont typeface="Wingdings" pitchFamily="2" charset="2"/>
              <a:buChar char="ü"/>
            </a:pPr>
            <a:r>
              <a:rPr lang="tr-TR" dirty="0" smtClean="0"/>
              <a:t>Personel görevlendirilir(Yeterli Sayı ve Nitelikte, İletişim, Haberleşme, Kayıt, Arşiv, </a:t>
            </a:r>
            <a:r>
              <a:rPr lang="tr-TR" dirty="0" err="1" smtClean="0"/>
              <a:t>Sekreterya</a:t>
            </a:r>
            <a:r>
              <a:rPr lang="tr-TR" dirty="0" smtClean="0"/>
              <a:t> </a:t>
            </a:r>
            <a:r>
              <a:rPr lang="tr-TR" dirty="0" err="1" smtClean="0"/>
              <a:t>vb.için</a:t>
            </a:r>
            <a:r>
              <a:rPr lang="tr-TR" dirty="0" smtClean="0"/>
              <a:t>),</a:t>
            </a:r>
            <a:endParaRPr lang="tr-TR" dirty="0"/>
          </a:p>
        </p:txBody>
      </p:sp>
      <p:sp>
        <p:nvSpPr>
          <p:cNvPr id="4" name="3 Slayt Numarası Yer Tutucusu"/>
          <p:cNvSpPr>
            <a:spLocks noGrp="1"/>
          </p:cNvSpPr>
          <p:nvPr>
            <p:ph type="sldNum" sz="quarter" idx="15"/>
          </p:nvPr>
        </p:nvSpPr>
        <p:spPr/>
        <p:txBody>
          <a:bodyPr/>
          <a:lstStyle/>
          <a:p>
            <a:fld id="{17E6D4AB-3438-460C-8EC8-B5A7A19000F2}" type="slidenum">
              <a:rPr lang="tr-TR" smtClean="0"/>
              <a:pPr/>
              <a:t>7</a:t>
            </a:fld>
            <a:endParaRPr lang="tr-T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188640"/>
            <a:ext cx="8219256" cy="864096"/>
          </a:xfrm>
        </p:spPr>
        <p:txBody>
          <a:bodyPr>
            <a:normAutofit fontScale="90000"/>
          </a:bodyPr>
          <a:lstStyle/>
          <a:p>
            <a:pPr algn="ctr"/>
            <a:r>
              <a:rPr lang="tr-TR" sz="2400" dirty="0" smtClean="0"/>
              <a:t/>
            </a:r>
            <a:br>
              <a:rPr lang="tr-TR" sz="2400" dirty="0" smtClean="0"/>
            </a:br>
            <a:r>
              <a:rPr lang="tr-TR" sz="2400" dirty="0" smtClean="0"/>
              <a:t/>
            </a:r>
            <a:br>
              <a:rPr lang="tr-TR" sz="2400" dirty="0" smtClean="0"/>
            </a:br>
            <a:r>
              <a:rPr lang="tr-TR" sz="2400" dirty="0" smtClean="0"/>
              <a:t/>
            </a:r>
            <a:br>
              <a:rPr lang="tr-TR" sz="2400" dirty="0" smtClean="0"/>
            </a:br>
            <a:r>
              <a:rPr lang="tr-TR" sz="2400" dirty="0" smtClean="0"/>
              <a:t/>
            </a:r>
            <a:br>
              <a:rPr lang="tr-TR" sz="2400" dirty="0" smtClean="0"/>
            </a:br>
            <a:r>
              <a:rPr lang="tr-TR" sz="2400" dirty="0" smtClean="0"/>
              <a:t/>
            </a:r>
            <a:br>
              <a:rPr lang="tr-TR" sz="2400" dirty="0" smtClean="0"/>
            </a:br>
            <a:r>
              <a:rPr lang="tr-TR" sz="2400" dirty="0" smtClean="0"/>
              <a:t/>
            </a:r>
            <a:br>
              <a:rPr lang="tr-TR" sz="2400" dirty="0" smtClean="0"/>
            </a:br>
            <a:r>
              <a:rPr lang="tr-TR" sz="2400" dirty="0" smtClean="0"/>
              <a:t/>
            </a:r>
            <a:br>
              <a:rPr lang="tr-TR" sz="2400" dirty="0" smtClean="0"/>
            </a:br>
            <a:r>
              <a:rPr lang="tr-TR" sz="2400" dirty="0" smtClean="0"/>
              <a:t/>
            </a:r>
            <a:br>
              <a:rPr lang="tr-TR" sz="2400" dirty="0" smtClean="0"/>
            </a:br>
            <a:r>
              <a:rPr lang="tr-TR" sz="2400" dirty="0" smtClean="0"/>
              <a:t/>
            </a:r>
            <a:br>
              <a:rPr lang="tr-TR" sz="2400" dirty="0" smtClean="0"/>
            </a:br>
            <a:r>
              <a:rPr lang="tr-TR" sz="2400" dirty="0" smtClean="0"/>
              <a:t/>
            </a:r>
            <a:br>
              <a:rPr lang="tr-TR" sz="2400" dirty="0" smtClean="0"/>
            </a:br>
            <a:r>
              <a:rPr lang="tr-TR" sz="3100" b="1" dirty="0" smtClean="0">
                <a:solidFill>
                  <a:srgbClr val="C00000"/>
                </a:solidFill>
              </a:rPr>
              <a:t>Komisyon Oluşturulması (Madde 6) </a:t>
            </a:r>
            <a:br>
              <a:rPr lang="tr-TR" sz="3100" b="1" dirty="0" smtClean="0">
                <a:solidFill>
                  <a:srgbClr val="C00000"/>
                </a:solidFill>
              </a:rPr>
            </a:br>
            <a:r>
              <a:rPr lang="tr-TR" sz="3100" b="1" dirty="0" smtClean="0">
                <a:solidFill>
                  <a:srgbClr val="C00000"/>
                </a:solidFill>
              </a:rPr>
              <a:t>(İnceleme ve Değerlendirme Komisyonu)</a:t>
            </a:r>
            <a:endParaRPr lang="tr-TR" sz="3100" b="1" dirty="0">
              <a:solidFill>
                <a:srgbClr val="C00000"/>
              </a:solidFill>
            </a:endParaRPr>
          </a:p>
        </p:txBody>
      </p:sp>
      <p:sp>
        <p:nvSpPr>
          <p:cNvPr id="3" name="2 İçerik Yer Tutucusu"/>
          <p:cNvSpPr>
            <a:spLocks noGrp="1"/>
          </p:cNvSpPr>
          <p:nvPr>
            <p:ph sz="quarter" idx="1"/>
          </p:nvPr>
        </p:nvSpPr>
        <p:spPr>
          <a:xfrm>
            <a:off x="457200" y="1124744"/>
            <a:ext cx="8219256" cy="5349208"/>
          </a:xfrm>
        </p:spPr>
        <p:txBody>
          <a:bodyPr>
            <a:normAutofit lnSpcReduction="10000"/>
          </a:bodyPr>
          <a:lstStyle/>
          <a:p>
            <a:r>
              <a:rPr lang="tr-TR" sz="2000" b="1" dirty="0" smtClean="0"/>
              <a:t>(1)Komisyon Üyeleri(En az 5 üye);</a:t>
            </a:r>
          </a:p>
          <a:p>
            <a:pPr>
              <a:buFont typeface="Wingdings" pitchFamily="2" charset="2"/>
              <a:buChar char="ü"/>
            </a:pPr>
            <a:r>
              <a:rPr lang="tr-TR" sz="2000" dirty="0" smtClean="0"/>
              <a:t>Koordinasyon Merkezi Başkanı(Sağ. Md. Yrd.),</a:t>
            </a:r>
          </a:p>
          <a:p>
            <a:pPr>
              <a:buFont typeface="Wingdings" pitchFamily="2" charset="2"/>
              <a:buChar char="ü"/>
            </a:pPr>
            <a:r>
              <a:rPr lang="tr-TR" sz="2000" dirty="0" smtClean="0"/>
              <a:t>Ruh ve Sosyal Hastalıklar </a:t>
            </a:r>
            <a:r>
              <a:rPr lang="tr-TR" sz="2000" dirty="0" err="1" smtClean="0"/>
              <a:t>Şb</a:t>
            </a:r>
            <a:r>
              <a:rPr lang="tr-TR" sz="2000" dirty="0" smtClean="0"/>
              <a:t>. Md.,</a:t>
            </a:r>
          </a:p>
          <a:p>
            <a:pPr>
              <a:buFont typeface="Wingdings" pitchFamily="2" charset="2"/>
              <a:buChar char="ü"/>
            </a:pPr>
            <a:r>
              <a:rPr lang="tr-TR" sz="2000" dirty="0" smtClean="0"/>
              <a:t>Aile ve Toplum Sağlığı </a:t>
            </a:r>
            <a:r>
              <a:rPr lang="tr-TR" sz="2000" dirty="0" err="1" smtClean="0"/>
              <a:t>Şb</a:t>
            </a:r>
            <a:r>
              <a:rPr lang="tr-TR" sz="2000" dirty="0" smtClean="0"/>
              <a:t>. Md.,</a:t>
            </a:r>
          </a:p>
          <a:p>
            <a:pPr>
              <a:buFont typeface="Wingdings" pitchFamily="2" charset="2"/>
              <a:buChar char="ü"/>
            </a:pPr>
            <a:r>
              <a:rPr lang="tr-TR" sz="2000" dirty="0" smtClean="0"/>
              <a:t>Acil Sağlık Hizmetleri </a:t>
            </a:r>
            <a:r>
              <a:rPr lang="tr-TR" sz="2000" dirty="0" err="1" smtClean="0"/>
              <a:t>Şb</a:t>
            </a:r>
            <a:r>
              <a:rPr lang="tr-TR" sz="2000" dirty="0" smtClean="0"/>
              <a:t>. Md.,</a:t>
            </a:r>
          </a:p>
          <a:p>
            <a:pPr>
              <a:buFont typeface="Wingdings" pitchFamily="2" charset="2"/>
              <a:buChar char="ü"/>
            </a:pPr>
            <a:r>
              <a:rPr lang="tr-TR" sz="2000" dirty="0" smtClean="0"/>
              <a:t>İl Acil Servis Sorumlu Tabibi,</a:t>
            </a:r>
          </a:p>
          <a:p>
            <a:pPr>
              <a:buFont typeface="Wingdings" pitchFamily="2" charset="2"/>
              <a:buChar char="ü"/>
            </a:pPr>
            <a:r>
              <a:rPr lang="tr-TR" sz="2000" dirty="0" smtClean="0"/>
              <a:t>EHS Birim Sorumlusu Tabipler,</a:t>
            </a:r>
          </a:p>
          <a:p>
            <a:pPr>
              <a:buFont typeface="Wingdings" pitchFamily="2" charset="2"/>
              <a:buChar char="ü"/>
            </a:pPr>
            <a:endParaRPr lang="tr-TR" sz="2000" dirty="0" smtClean="0"/>
          </a:p>
          <a:p>
            <a:r>
              <a:rPr lang="tr-TR" sz="2000" b="1" dirty="0" smtClean="0"/>
              <a:t>(1)Komisyonun Görevi;</a:t>
            </a:r>
          </a:p>
          <a:p>
            <a:pPr>
              <a:buFont typeface="Wingdings" pitchFamily="2" charset="2"/>
              <a:buChar char="ü"/>
            </a:pPr>
            <a:r>
              <a:rPr lang="tr-TR" sz="2000" dirty="0" smtClean="0"/>
              <a:t>Evde sağlık hizmetlerinin sunumu, </a:t>
            </a:r>
          </a:p>
          <a:p>
            <a:pPr>
              <a:buFont typeface="Wingdings" pitchFamily="2" charset="2"/>
              <a:buChar char="ü"/>
            </a:pPr>
            <a:r>
              <a:rPr lang="tr-TR" sz="2000" dirty="0" smtClean="0"/>
              <a:t>Birimlerin işleyişi, </a:t>
            </a:r>
          </a:p>
          <a:p>
            <a:pPr>
              <a:buFont typeface="Wingdings" pitchFamily="2" charset="2"/>
              <a:buChar char="ü"/>
            </a:pPr>
            <a:r>
              <a:rPr lang="tr-TR" sz="2000" dirty="0" smtClean="0"/>
              <a:t>Uygulama sırasında ortaya çıkan sorun ve aksaklıkların tespiti,</a:t>
            </a:r>
          </a:p>
          <a:p>
            <a:pPr>
              <a:buFont typeface="Wingdings" pitchFamily="2" charset="2"/>
              <a:buChar char="ü"/>
            </a:pPr>
            <a:r>
              <a:rPr lang="tr-TR" sz="2000" dirty="0" smtClean="0"/>
              <a:t>Çözüme kavuşturulması, </a:t>
            </a:r>
          </a:p>
          <a:p>
            <a:pPr>
              <a:buFont typeface="Wingdings" pitchFamily="2" charset="2"/>
              <a:buChar char="ü"/>
            </a:pPr>
            <a:r>
              <a:rPr lang="tr-TR" sz="2000" dirty="0" smtClean="0"/>
              <a:t>Hizmet alan birey ve yakınlarının hizmetle ilgili talep ve şikayetlerini değerlendirmek ve karara bağlamak, </a:t>
            </a:r>
          </a:p>
          <a:p>
            <a:pPr>
              <a:buFont typeface="Wingdings" pitchFamily="2" charset="2"/>
              <a:buChar char="ü"/>
            </a:pPr>
            <a:endParaRPr lang="tr-TR" dirty="0" smtClean="0"/>
          </a:p>
          <a:p>
            <a:pPr>
              <a:buFont typeface="Wingdings" pitchFamily="2" charset="2"/>
              <a:buChar char="ü"/>
            </a:pPr>
            <a:endParaRPr lang="tr-TR" dirty="0" smtClean="0"/>
          </a:p>
          <a:p>
            <a:pPr>
              <a:buNone/>
            </a:pPr>
            <a:endParaRPr lang="tr-TR" dirty="0"/>
          </a:p>
        </p:txBody>
      </p:sp>
      <p:sp>
        <p:nvSpPr>
          <p:cNvPr id="4" name="3 Slayt Numarası Yer Tutucusu"/>
          <p:cNvSpPr>
            <a:spLocks noGrp="1"/>
          </p:cNvSpPr>
          <p:nvPr>
            <p:ph type="sldNum" sz="quarter" idx="15"/>
          </p:nvPr>
        </p:nvSpPr>
        <p:spPr/>
        <p:txBody>
          <a:bodyPr/>
          <a:lstStyle/>
          <a:p>
            <a:fld id="{17E6D4AB-3438-460C-8EC8-B5A7A19000F2}" type="slidenum">
              <a:rPr lang="tr-TR" smtClean="0"/>
              <a:pPr/>
              <a:t>8</a:t>
            </a:fld>
            <a:endParaRPr lang="tr-T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19256" cy="994122"/>
          </a:xfrm>
        </p:spPr>
        <p:txBody>
          <a:bodyPr>
            <a:noAutofit/>
          </a:bodyPr>
          <a:lstStyle/>
          <a:p>
            <a:pPr algn="ctr"/>
            <a:r>
              <a:rPr lang="tr-TR" sz="2800" b="1" dirty="0" smtClean="0">
                <a:solidFill>
                  <a:srgbClr val="C00000"/>
                </a:solidFill>
              </a:rPr>
              <a:t>Komisyon Oluşturulması (Madde 6) </a:t>
            </a:r>
            <a:br>
              <a:rPr lang="tr-TR" sz="2800" b="1" dirty="0" smtClean="0">
                <a:solidFill>
                  <a:srgbClr val="C00000"/>
                </a:solidFill>
              </a:rPr>
            </a:br>
            <a:r>
              <a:rPr lang="tr-TR" sz="2800" b="1" dirty="0" smtClean="0">
                <a:solidFill>
                  <a:srgbClr val="C00000"/>
                </a:solidFill>
              </a:rPr>
              <a:t>(İnceleme ve Değerlendirme Komisyonu)</a:t>
            </a:r>
            <a:endParaRPr lang="tr-TR" sz="2800" b="1" dirty="0">
              <a:solidFill>
                <a:srgbClr val="C00000"/>
              </a:solidFill>
            </a:endParaRPr>
          </a:p>
        </p:txBody>
      </p:sp>
      <p:sp>
        <p:nvSpPr>
          <p:cNvPr id="3" name="2 İçerik Yer Tutucusu"/>
          <p:cNvSpPr>
            <a:spLocks noGrp="1"/>
          </p:cNvSpPr>
          <p:nvPr>
            <p:ph sz="quarter" idx="1"/>
          </p:nvPr>
        </p:nvSpPr>
        <p:spPr>
          <a:xfrm>
            <a:off x="457200" y="1484784"/>
            <a:ext cx="8147248" cy="4989168"/>
          </a:xfrm>
        </p:spPr>
        <p:txBody>
          <a:bodyPr/>
          <a:lstStyle/>
          <a:p>
            <a:r>
              <a:rPr lang="tr-TR" b="1" dirty="0" smtClean="0"/>
              <a:t>(2-3)Komisyonun İşleyişi;</a:t>
            </a:r>
          </a:p>
          <a:p>
            <a:pPr>
              <a:buFont typeface="Wingdings" pitchFamily="2" charset="2"/>
              <a:buChar char="ü"/>
            </a:pPr>
            <a:r>
              <a:rPr lang="tr-TR" sz="2000" dirty="0" smtClean="0"/>
              <a:t>Komisyon ayda bir defadan az olmamak üzere, her ayın ilk haftasında, başkanın önceden belirlediği gündemle toplanır,</a:t>
            </a:r>
          </a:p>
          <a:p>
            <a:pPr>
              <a:buFont typeface="Wingdings" pitchFamily="2" charset="2"/>
              <a:buChar char="ü"/>
            </a:pPr>
            <a:r>
              <a:rPr lang="tr-TR" sz="2000" dirty="0" smtClean="0"/>
              <a:t>Acil olarak değerlendirilmesi gereken durumlar için Komisyon Başkanının her daveti üzerine toplanmakla yükümlüdür,</a:t>
            </a:r>
          </a:p>
          <a:p>
            <a:pPr>
              <a:buFont typeface="Wingdings" pitchFamily="2" charset="2"/>
              <a:buChar char="ü"/>
            </a:pPr>
            <a:r>
              <a:rPr lang="tr-TR" sz="2000" dirty="0" smtClean="0"/>
              <a:t>Komisyon oy çokluğu ile karar alır, </a:t>
            </a:r>
          </a:p>
          <a:p>
            <a:pPr>
              <a:buFont typeface="Wingdings" pitchFamily="2" charset="2"/>
              <a:buChar char="ü"/>
            </a:pPr>
            <a:r>
              <a:rPr lang="tr-TR" sz="2000" dirty="0" smtClean="0"/>
              <a:t>Kararlar tutanağa bağlanır,</a:t>
            </a:r>
          </a:p>
          <a:p>
            <a:pPr>
              <a:buFont typeface="Wingdings" pitchFamily="2" charset="2"/>
              <a:buChar char="ü"/>
            </a:pPr>
            <a:r>
              <a:rPr lang="tr-TR" sz="2000" dirty="0" smtClean="0"/>
              <a:t>Oylarda eşitlik olması halinde başkanın taraf olduğu karar geçerlidir,</a:t>
            </a:r>
          </a:p>
          <a:p>
            <a:pPr>
              <a:buFont typeface="Wingdings" pitchFamily="2" charset="2"/>
              <a:buChar char="ü"/>
            </a:pPr>
            <a:r>
              <a:rPr lang="tr-TR" sz="2000" dirty="0" smtClean="0"/>
              <a:t> Komisyonun sekretaryası Koordinasyon Merkezince yürütülür,</a:t>
            </a:r>
          </a:p>
          <a:p>
            <a:endParaRPr lang="tr-TR" b="1" dirty="0" smtClean="0"/>
          </a:p>
          <a:p>
            <a:endParaRPr lang="tr-TR" dirty="0"/>
          </a:p>
        </p:txBody>
      </p:sp>
      <p:sp>
        <p:nvSpPr>
          <p:cNvPr id="4" name="3 Slayt Numarası Yer Tutucusu"/>
          <p:cNvSpPr>
            <a:spLocks noGrp="1"/>
          </p:cNvSpPr>
          <p:nvPr>
            <p:ph type="sldNum" sz="quarter" idx="15"/>
          </p:nvPr>
        </p:nvSpPr>
        <p:spPr/>
        <p:txBody>
          <a:bodyPr/>
          <a:lstStyle/>
          <a:p>
            <a:fld id="{17E6D4AB-3438-460C-8EC8-B5A7A19000F2}" type="slidenum">
              <a:rPr lang="tr-TR" smtClean="0"/>
              <a:pPr/>
              <a:t>9</a:t>
            </a:fld>
            <a:endParaRPr lang="tr-T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91264" cy="922114"/>
          </a:xfrm>
        </p:spPr>
        <p:txBody>
          <a:bodyPr>
            <a:noAutofit/>
          </a:bodyPr>
          <a:lstStyle/>
          <a:p>
            <a:pPr algn="ctr"/>
            <a:r>
              <a:rPr lang="tr-TR" sz="2800" b="1" dirty="0" smtClean="0">
                <a:solidFill>
                  <a:srgbClr val="C00000"/>
                </a:solidFill>
              </a:rPr>
              <a:t>Evde sağlık Hizmeti Birimi Kurulması</a:t>
            </a:r>
            <a:br>
              <a:rPr lang="tr-TR" sz="2800" b="1" dirty="0" smtClean="0">
                <a:solidFill>
                  <a:srgbClr val="C00000"/>
                </a:solidFill>
              </a:rPr>
            </a:br>
            <a:r>
              <a:rPr lang="tr-TR" sz="2800" b="1" dirty="0" smtClean="0">
                <a:solidFill>
                  <a:srgbClr val="C00000"/>
                </a:solidFill>
              </a:rPr>
              <a:t>(Madde 7)</a:t>
            </a:r>
            <a:endParaRPr lang="tr-TR" sz="2800" b="1" dirty="0">
              <a:solidFill>
                <a:srgbClr val="C00000"/>
              </a:solidFill>
            </a:endParaRPr>
          </a:p>
        </p:txBody>
      </p:sp>
      <p:sp>
        <p:nvSpPr>
          <p:cNvPr id="3" name="2 İçerik Yer Tutucusu"/>
          <p:cNvSpPr>
            <a:spLocks noGrp="1"/>
          </p:cNvSpPr>
          <p:nvPr>
            <p:ph sz="quarter" idx="1"/>
          </p:nvPr>
        </p:nvSpPr>
        <p:spPr>
          <a:xfrm>
            <a:off x="457200" y="1196752"/>
            <a:ext cx="8219256" cy="5277200"/>
          </a:xfrm>
        </p:spPr>
        <p:txBody>
          <a:bodyPr>
            <a:normAutofit fontScale="92500"/>
          </a:bodyPr>
          <a:lstStyle/>
          <a:p>
            <a:r>
              <a:rPr lang="tr-TR" sz="2000" b="1" dirty="0" smtClean="0"/>
              <a:t>(1)ESH Birimi;</a:t>
            </a:r>
          </a:p>
          <a:p>
            <a:pPr>
              <a:buFont typeface="Wingdings" pitchFamily="2" charset="2"/>
              <a:buChar char="ü"/>
            </a:pPr>
            <a:r>
              <a:rPr lang="tr-TR" sz="2000" dirty="0" smtClean="0"/>
              <a:t>İllerde ilgili kurum baştabibinin talebi,</a:t>
            </a:r>
          </a:p>
          <a:p>
            <a:pPr>
              <a:buFont typeface="Wingdings" pitchFamily="2" charset="2"/>
              <a:buChar char="ü"/>
            </a:pPr>
            <a:r>
              <a:rPr lang="tr-TR" sz="2000" dirty="0" smtClean="0"/>
              <a:t>İlçelerde grup başkanlıklarının talebi,</a:t>
            </a:r>
          </a:p>
          <a:p>
            <a:pPr>
              <a:buFont typeface="Wingdings" pitchFamily="2" charset="2"/>
              <a:buChar char="ü"/>
            </a:pPr>
            <a:r>
              <a:rPr lang="tr-TR" sz="2000" dirty="0" smtClean="0"/>
              <a:t>Müdürlüğün teklifi üzerine valilik onayı ile kurulur,</a:t>
            </a:r>
          </a:p>
          <a:p>
            <a:pPr>
              <a:buFont typeface="Wingdings" pitchFamily="2" charset="2"/>
              <a:buChar char="ü"/>
            </a:pPr>
            <a:r>
              <a:rPr lang="tr-TR" sz="2000" dirty="0" smtClean="0"/>
              <a:t>Sağlık Bakanlığı tescil eder(onaylar),</a:t>
            </a:r>
          </a:p>
          <a:p>
            <a:pPr>
              <a:buNone/>
            </a:pPr>
            <a:endParaRPr lang="tr-TR" sz="2000" dirty="0" smtClean="0"/>
          </a:p>
          <a:p>
            <a:r>
              <a:rPr lang="tr-TR" sz="2000" b="1" dirty="0" smtClean="0"/>
              <a:t>(2)ESH verecek Sağlık Kurumu (Hastane vb.) bünyesinde; </a:t>
            </a:r>
          </a:p>
          <a:p>
            <a:pPr>
              <a:buFont typeface="Wingdings" pitchFamily="2" charset="2"/>
              <a:buChar char="ü"/>
            </a:pPr>
            <a:r>
              <a:rPr lang="tr-TR" sz="2000" dirty="0" smtClean="0"/>
              <a:t>Kayıt, arşiv, sekretarya, iletişim, ulaşım, planlama ve koordinasyon hizmetlerinin yürütülebileceği genişlikte </a:t>
            </a:r>
            <a:r>
              <a:rPr lang="tr-TR" sz="2000" b="1" dirty="0" smtClean="0"/>
              <a:t>Fiziki Mekân </a:t>
            </a:r>
            <a:r>
              <a:rPr lang="tr-TR" sz="2000" dirty="0" smtClean="0"/>
              <a:t>ayrılır,</a:t>
            </a:r>
          </a:p>
          <a:p>
            <a:pPr>
              <a:buFont typeface="Wingdings" pitchFamily="2" charset="2"/>
              <a:buChar char="ü"/>
            </a:pPr>
            <a:r>
              <a:rPr lang="tr-TR" sz="2000" dirty="0" smtClean="0"/>
              <a:t>Gerekli sayıda bilgisayar ve yazıcı, masa, sandalye, </a:t>
            </a:r>
          </a:p>
          <a:p>
            <a:pPr>
              <a:buFont typeface="Wingdings" pitchFamily="2" charset="2"/>
              <a:buChar char="ü"/>
            </a:pPr>
            <a:r>
              <a:rPr lang="tr-TR" sz="2000" dirty="0" smtClean="0"/>
              <a:t>Mesaj bırakabilme ve yönlendirme yapabilme özellikte telefon ve mobil telefon hattı, </a:t>
            </a:r>
          </a:p>
          <a:p>
            <a:pPr>
              <a:buFont typeface="Wingdings" pitchFamily="2" charset="2"/>
              <a:buChar char="ü"/>
            </a:pPr>
            <a:r>
              <a:rPr lang="tr-TR" sz="2000" dirty="0" smtClean="0"/>
              <a:t>Perde, oturma grubu, çöp kutusu, kırtasiye malzemeleri, </a:t>
            </a:r>
          </a:p>
          <a:p>
            <a:pPr>
              <a:buFont typeface="Wingdings" pitchFamily="2" charset="2"/>
              <a:buChar char="ü"/>
            </a:pPr>
            <a:r>
              <a:rPr lang="tr-TR" sz="2000" dirty="0" smtClean="0"/>
              <a:t>Hasta muayene masası, paravan ve gerekli diğer tefriş ve donanım sağlanır,</a:t>
            </a:r>
          </a:p>
          <a:p>
            <a:endParaRPr lang="tr-TR" dirty="0"/>
          </a:p>
        </p:txBody>
      </p:sp>
      <p:sp>
        <p:nvSpPr>
          <p:cNvPr id="4" name="3 Slayt Numarası Yer Tutucusu"/>
          <p:cNvSpPr>
            <a:spLocks noGrp="1"/>
          </p:cNvSpPr>
          <p:nvPr>
            <p:ph type="sldNum" sz="quarter" idx="15"/>
          </p:nvPr>
        </p:nvSpPr>
        <p:spPr/>
        <p:txBody>
          <a:bodyPr/>
          <a:lstStyle/>
          <a:p>
            <a:fld id="{17E6D4AB-3438-460C-8EC8-B5A7A19000F2}" type="slidenum">
              <a:rPr lang="tr-TR" smtClean="0"/>
              <a:pPr/>
              <a:t>10</a:t>
            </a:fld>
            <a:endParaRPr lang="tr-T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79512" y="188640"/>
            <a:ext cx="8640960" cy="1080120"/>
          </a:xfrm>
        </p:spPr>
        <p:txBody>
          <a:bodyPr>
            <a:noAutofit/>
          </a:bodyPr>
          <a:lstStyle/>
          <a:p>
            <a:pPr algn="ctr"/>
            <a:r>
              <a:rPr lang="tr-TR" sz="2400" b="1" dirty="0" smtClean="0">
                <a:solidFill>
                  <a:srgbClr val="C00000"/>
                </a:solidFill>
              </a:rPr>
              <a:t>ESH Verilmesi Sırasında</a:t>
            </a:r>
            <a:br>
              <a:rPr lang="tr-TR" sz="2400" b="1" dirty="0" smtClean="0">
                <a:solidFill>
                  <a:srgbClr val="C00000"/>
                </a:solidFill>
              </a:rPr>
            </a:br>
            <a:r>
              <a:rPr lang="tr-TR" sz="2400" b="1" dirty="0" smtClean="0">
                <a:solidFill>
                  <a:srgbClr val="C00000"/>
                </a:solidFill>
              </a:rPr>
              <a:t>Asgari Araç Gereç/Tıbbi Cihaz/İlaç Standardı(Ek 1)</a:t>
            </a:r>
            <a:br>
              <a:rPr lang="tr-TR" sz="2400" b="1" dirty="0" smtClean="0">
                <a:solidFill>
                  <a:srgbClr val="C00000"/>
                </a:solidFill>
              </a:rPr>
            </a:br>
            <a:r>
              <a:rPr lang="tr-TR" sz="2400" b="1" dirty="0" smtClean="0">
                <a:solidFill>
                  <a:srgbClr val="C00000"/>
                </a:solidFill>
              </a:rPr>
              <a:t>(Madde 8-1)</a:t>
            </a:r>
            <a:endParaRPr lang="tr-TR" sz="2400" b="1" dirty="0">
              <a:solidFill>
                <a:srgbClr val="C00000"/>
              </a:solidFill>
            </a:endParaRPr>
          </a:p>
        </p:txBody>
      </p:sp>
      <p:sp>
        <p:nvSpPr>
          <p:cNvPr id="3" name="2 İçerik Yer Tutucusu"/>
          <p:cNvSpPr>
            <a:spLocks noGrp="1"/>
          </p:cNvSpPr>
          <p:nvPr>
            <p:ph sz="quarter" idx="1"/>
          </p:nvPr>
        </p:nvSpPr>
        <p:spPr>
          <a:xfrm>
            <a:off x="457200" y="1196752"/>
            <a:ext cx="8147248" cy="5472608"/>
          </a:xfrm>
        </p:spPr>
        <p:txBody>
          <a:bodyPr numCol="2">
            <a:normAutofit/>
          </a:bodyPr>
          <a:lstStyle/>
          <a:p>
            <a:pPr marL="342900" indent="-342900">
              <a:buFont typeface="+mj-lt"/>
              <a:buAutoNum type="arabicPeriod"/>
            </a:pPr>
            <a:r>
              <a:rPr lang="tr-TR" sz="1800" dirty="0" smtClean="0"/>
              <a:t>Tansiyon aleti, stetoskop, derece,</a:t>
            </a:r>
          </a:p>
          <a:p>
            <a:pPr marL="342900" indent="-342900">
              <a:buFont typeface="+mj-lt"/>
              <a:buAutoNum type="arabicPeriod"/>
            </a:pPr>
            <a:r>
              <a:rPr lang="tr-TR" sz="1800" dirty="0" smtClean="0"/>
              <a:t>Şeker ölçüm cihazı ve </a:t>
            </a:r>
            <a:r>
              <a:rPr lang="tr-TR" sz="1800" dirty="0" err="1" smtClean="0"/>
              <a:t>stripler</a:t>
            </a:r>
            <a:r>
              <a:rPr lang="tr-TR" sz="1800" dirty="0" smtClean="0"/>
              <a:t>,</a:t>
            </a:r>
          </a:p>
          <a:p>
            <a:pPr marL="342900" indent="-342900">
              <a:buFont typeface="+mj-lt"/>
              <a:buAutoNum type="arabicPeriod"/>
            </a:pPr>
            <a:r>
              <a:rPr lang="tr-TR" sz="1800" dirty="0" smtClean="0"/>
              <a:t>EKG cihazı (portatif),</a:t>
            </a:r>
          </a:p>
          <a:p>
            <a:pPr marL="342900" indent="-342900">
              <a:buFont typeface="+mj-lt"/>
              <a:buAutoNum type="arabicPeriod"/>
            </a:pPr>
            <a:r>
              <a:rPr lang="tr-TR" sz="1800" dirty="0" err="1" smtClean="0"/>
              <a:t>Ambu</a:t>
            </a:r>
            <a:r>
              <a:rPr lang="tr-TR" sz="1800" dirty="0" smtClean="0"/>
              <a:t> ve maskesi, </a:t>
            </a:r>
            <a:r>
              <a:rPr lang="tr-TR" sz="1800" dirty="0" err="1" smtClean="0"/>
              <a:t>dosiflow</a:t>
            </a:r>
            <a:r>
              <a:rPr lang="tr-TR" sz="1800" dirty="0" smtClean="0"/>
              <a:t> </a:t>
            </a:r>
            <a:r>
              <a:rPr lang="tr-TR" sz="1800" dirty="0" err="1" smtClean="0"/>
              <a:t>airway</a:t>
            </a:r>
            <a:r>
              <a:rPr lang="tr-TR" sz="1800" dirty="0" smtClean="0"/>
              <a:t>, </a:t>
            </a:r>
            <a:r>
              <a:rPr lang="tr-TR" sz="1800" dirty="0" err="1" smtClean="0"/>
              <a:t>abeslang</a:t>
            </a:r>
            <a:r>
              <a:rPr lang="tr-TR" sz="1800" dirty="0" smtClean="0"/>
              <a:t>, </a:t>
            </a:r>
          </a:p>
          <a:p>
            <a:pPr marL="342900" indent="-342900">
              <a:buFont typeface="+mj-lt"/>
              <a:buAutoNum type="arabicPeriod"/>
            </a:pPr>
            <a:r>
              <a:rPr lang="tr-TR" sz="1800" dirty="0" err="1" smtClean="0"/>
              <a:t>Entübasyon</a:t>
            </a:r>
            <a:r>
              <a:rPr lang="tr-TR" sz="1800" dirty="0" smtClean="0"/>
              <a:t> seti,</a:t>
            </a:r>
          </a:p>
          <a:p>
            <a:pPr marL="342900" indent="-342900">
              <a:buFont typeface="+mj-lt"/>
              <a:buAutoNum type="arabicPeriod"/>
            </a:pPr>
            <a:r>
              <a:rPr lang="tr-TR" sz="1800" dirty="0" err="1" smtClean="0"/>
              <a:t>Sütur</a:t>
            </a:r>
            <a:r>
              <a:rPr lang="tr-TR" sz="1800" dirty="0" smtClean="0"/>
              <a:t> malzemeleri,</a:t>
            </a:r>
          </a:p>
          <a:p>
            <a:pPr marL="342900" indent="-342900">
              <a:buFont typeface="+mj-lt"/>
              <a:buAutoNum type="arabicPeriod"/>
            </a:pPr>
            <a:r>
              <a:rPr lang="tr-TR" sz="1800" dirty="0" err="1" smtClean="0"/>
              <a:t>Cut</a:t>
            </a:r>
            <a:r>
              <a:rPr lang="tr-TR" sz="1800" dirty="0" smtClean="0"/>
              <a:t>-</a:t>
            </a:r>
            <a:r>
              <a:rPr lang="tr-TR" sz="1800" dirty="0" err="1" smtClean="0"/>
              <a:t>down</a:t>
            </a:r>
            <a:r>
              <a:rPr lang="tr-TR" sz="1800" dirty="0" smtClean="0"/>
              <a:t> seti,</a:t>
            </a:r>
          </a:p>
          <a:p>
            <a:pPr marL="342900" indent="-342900">
              <a:buFont typeface="+mj-lt"/>
              <a:buAutoNum type="arabicPeriod"/>
            </a:pPr>
            <a:r>
              <a:rPr lang="tr-TR" sz="1800" dirty="0" err="1" smtClean="0"/>
              <a:t>Otoskop</a:t>
            </a:r>
            <a:r>
              <a:rPr lang="tr-TR" sz="1800" dirty="0" smtClean="0"/>
              <a:t>-</a:t>
            </a:r>
            <a:r>
              <a:rPr lang="tr-TR" sz="1800" dirty="0" err="1" smtClean="0"/>
              <a:t>oftalmaskop</a:t>
            </a:r>
            <a:r>
              <a:rPr lang="tr-TR" sz="1800" dirty="0" smtClean="0"/>
              <a:t> seti,</a:t>
            </a:r>
          </a:p>
          <a:p>
            <a:pPr marL="342900" indent="-342900">
              <a:buFont typeface="+mj-lt"/>
              <a:buAutoNum type="arabicPeriod"/>
            </a:pPr>
            <a:r>
              <a:rPr lang="tr-TR" sz="1800" dirty="0" smtClean="0"/>
              <a:t>Işık kaynağı,</a:t>
            </a:r>
          </a:p>
          <a:p>
            <a:pPr marL="342900" indent="-342900">
              <a:buFont typeface="+mj-lt"/>
              <a:buAutoNum type="arabicPeriod"/>
            </a:pPr>
            <a:r>
              <a:rPr lang="tr-TR" sz="1800" dirty="0" smtClean="0"/>
              <a:t>Oksijen tüpü,</a:t>
            </a:r>
          </a:p>
          <a:p>
            <a:pPr marL="342900" indent="-342900">
              <a:buFont typeface="+mj-lt"/>
              <a:buAutoNum type="arabicPeriod"/>
            </a:pPr>
            <a:r>
              <a:rPr lang="tr-TR" sz="1800" dirty="0" err="1" smtClean="0"/>
              <a:t>Pulsioksimetre</a:t>
            </a:r>
            <a:r>
              <a:rPr lang="tr-TR" sz="1800" dirty="0" smtClean="0"/>
              <a:t> cihazı, </a:t>
            </a:r>
          </a:p>
          <a:p>
            <a:pPr marL="342900" indent="-342900">
              <a:buFont typeface="+mj-lt"/>
              <a:buAutoNum type="arabicPeriod"/>
            </a:pPr>
            <a:r>
              <a:rPr lang="tr-TR" sz="1800" dirty="0" smtClean="0"/>
              <a:t>Laboratuar tetkikleri için alınacak kan ve numuneler için kan setleri, kültür tüp ve kapları,</a:t>
            </a:r>
          </a:p>
          <a:p>
            <a:pPr marL="342900" indent="-342900">
              <a:buFont typeface="+mj-lt"/>
              <a:buAutoNum type="arabicPeriod"/>
            </a:pPr>
            <a:r>
              <a:rPr lang="tr-TR" sz="1800" dirty="0" smtClean="0"/>
              <a:t>İdrar </a:t>
            </a:r>
            <a:r>
              <a:rPr lang="tr-TR" sz="1800" dirty="0" err="1" smtClean="0"/>
              <a:t>stikleri</a:t>
            </a:r>
            <a:r>
              <a:rPr lang="tr-TR" sz="1800" dirty="0" smtClean="0"/>
              <a:t>,</a:t>
            </a:r>
          </a:p>
          <a:p>
            <a:pPr marL="342900" indent="-342900">
              <a:buFont typeface="+mj-lt"/>
              <a:buAutoNum type="arabicPeriod"/>
            </a:pPr>
            <a:r>
              <a:rPr lang="tr-TR" sz="1800" dirty="0" smtClean="0"/>
              <a:t>Değişik ebatlarda sondalar (NG, İdrar),</a:t>
            </a:r>
          </a:p>
          <a:p>
            <a:pPr marL="342900" indent="-342900">
              <a:buFont typeface="+mj-lt"/>
              <a:buAutoNum type="arabicPeriod"/>
            </a:pPr>
            <a:r>
              <a:rPr lang="tr-TR" sz="1800" dirty="0" smtClean="0"/>
              <a:t>Pansuman ve yara bakım malzemeleri,</a:t>
            </a:r>
          </a:p>
          <a:p>
            <a:pPr marL="342900" indent="-342900">
              <a:buFont typeface="+mj-lt"/>
              <a:buAutoNum type="arabicPeriod"/>
            </a:pPr>
            <a:r>
              <a:rPr lang="tr-TR" sz="1800" dirty="0" smtClean="0"/>
              <a:t>Değişik ebatlarda enjektör,</a:t>
            </a:r>
          </a:p>
          <a:p>
            <a:pPr marL="342900" indent="-342900">
              <a:buFont typeface="+mj-lt"/>
              <a:buAutoNum type="arabicPeriod"/>
            </a:pPr>
            <a:r>
              <a:rPr lang="tr-TR" sz="1800" dirty="0" smtClean="0"/>
              <a:t>Steril ve </a:t>
            </a:r>
            <a:r>
              <a:rPr lang="tr-TR" sz="1800" dirty="0" err="1" smtClean="0"/>
              <a:t>non</a:t>
            </a:r>
            <a:r>
              <a:rPr lang="tr-TR" sz="1800" dirty="0" smtClean="0"/>
              <a:t>-steril eldiven,</a:t>
            </a:r>
          </a:p>
          <a:p>
            <a:pPr marL="342900" indent="-342900">
              <a:buFont typeface="+mj-lt"/>
              <a:buAutoNum type="arabicPeriod"/>
            </a:pPr>
            <a:r>
              <a:rPr lang="tr-TR" sz="1800" dirty="0" smtClean="0"/>
              <a:t>Alkollü </a:t>
            </a:r>
            <a:r>
              <a:rPr lang="tr-TR" sz="1800" dirty="0" err="1" smtClean="0"/>
              <a:t>ped</a:t>
            </a:r>
            <a:r>
              <a:rPr lang="tr-TR" sz="1800" dirty="0" smtClean="0"/>
              <a:t>, dezenfektan, galoş, serum seti ve askısı, idrar torbası, turnike, maske, </a:t>
            </a:r>
            <a:r>
              <a:rPr lang="tr-TR" sz="1800" dirty="0" err="1" smtClean="0"/>
              <a:t>bistirü</a:t>
            </a:r>
            <a:r>
              <a:rPr lang="tr-TR" sz="1800" dirty="0" smtClean="0"/>
              <a:t> vb,</a:t>
            </a:r>
          </a:p>
          <a:p>
            <a:pPr marL="342900" indent="-342900">
              <a:buFont typeface="+mj-lt"/>
              <a:buAutoNum type="arabicPeriod"/>
            </a:pPr>
            <a:r>
              <a:rPr lang="tr-TR" sz="1800" dirty="0" smtClean="0"/>
              <a:t>Tıbbi atık kutusu, poşet,</a:t>
            </a:r>
          </a:p>
          <a:p>
            <a:pPr marL="342900" indent="-342900">
              <a:buFont typeface="+mj-lt"/>
              <a:buAutoNum type="arabicPeriod"/>
            </a:pPr>
            <a:r>
              <a:rPr lang="tr-TR" sz="1800" dirty="0" smtClean="0"/>
              <a:t>Kayıt, reçete yazımı ve benzeri işlemler için gerekli basılı form, kırtasiye ve malzemeler,</a:t>
            </a:r>
          </a:p>
          <a:p>
            <a:pPr marL="342900" indent="-342900">
              <a:buNone/>
            </a:pPr>
            <a:r>
              <a:rPr lang="tr-TR" sz="1800" b="1" dirty="0" smtClean="0"/>
              <a:t>Ekip tarafından gerekli görülen diğer tıbbi malzemeler,</a:t>
            </a:r>
          </a:p>
          <a:p>
            <a:endParaRPr lang="tr-TR" sz="1400" dirty="0" smtClean="0"/>
          </a:p>
          <a:p>
            <a:endParaRPr lang="tr-TR" dirty="0"/>
          </a:p>
        </p:txBody>
      </p:sp>
      <p:sp>
        <p:nvSpPr>
          <p:cNvPr id="4" name="3 Slayt Numarası Yer Tutucusu"/>
          <p:cNvSpPr>
            <a:spLocks noGrp="1"/>
          </p:cNvSpPr>
          <p:nvPr>
            <p:ph type="sldNum" sz="quarter" idx="15"/>
          </p:nvPr>
        </p:nvSpPr>
        <p:spPr/>
        <p:txBody>
          <a:bodyPr/>
          <a:lstStyle/>
          <a:p>
            <a:fld id="{17E6D4AB-3438-460C-8EC8-B5A7A19000F2}" type="slidenum">
              <a:rPr lang="tr-TR" smtClean="0"/>
              <a:pPr/>
              <a:t>11</a:t>
            </a:fld>
            <a:endParaRPr lang="tr-T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19256" cy="922114"/>
          </a:xfrm>
        </p:spPr>
        <p:txBody>
          <a:bodyPr>
            <a:noAutofit/>
          </a:bodyPr>
          <a:lstStyle/>
          <a:p>
            <a:pPr algn="ctr"/>
            <a:r>
              <a:rPr lang="tr-TR" sz="2800" b="1" dirty="0" smtClean="0">
                <a:solidFill>
                  <a:srgbClr val="C00000"/>
                </a:solidFill>
              </a:rPr>
              <a:t>ESH Verilmesi Sırasında </a:t>
            </a:r>
            <a:br>
              <a:rPr lang="tr-TR" sz="2800" b="1" dirty="0" smtClean="0">
                <a:solidFill>
                  <a:srgbClr val="C00000"/>
                </a:solidFill>
              </a:rPr>
            </a:br>
            <a:r>
              <a:rPr lang="tr-TR" sz="2800" b="1" dirty="0" smtClean="0">
                <a:solidFill>
                  <a:srgbClr val="C00000"/>
                </a:solidFill>
              </a:rPr>
              <a:t>Asgari İlaç Standardı(Madde 8-1)(Ek 1)</a:t>
            </a:r>
            <a:endParaRPr lang="tr-TR" sz="2800" b="1" dirty="0">
              <a:solidFill>
                <a:srgbClr val="C00000"/>
              </a:solidFill>
            </a:endParaRPr>
          </a:p>
        </p:txBody>
      </p:sp>
      <p:sp>
        <p:nvSpPr>
          <p:cNvPr id="3" name="2 İçerik Yer Tutucusu"/>
          <p:cNvSpPr>
            <a:spLocks noGrp="1"/>
          </p:cNvSpPr>
          <p:nvPr>
            <p:ph sz="quarter" idx="1"/>
          </p:nvPr>
        </p:nvSpPr>
        <p:spPr>
          <a:xfrm>
            <a:off x="457200" y="1196752"/>
            <a:ext cx="8147248" cy="5277200"/>
          </a:xfrm>
        </p:spPr>
        <p:txBody>
          <a:bodyPr numCol="2">
            <a:normAutofit/>
          </a:bodyPr>
          <a:lstStyle/>
          <a:p>
            <a:pPr marL="457200" indent="-457200">
              <a:buFont typeface="+mj-lt"/>
              <a:buAutoNum type="arabicPeriod"/>
            </a:pPr>
            <a:r>
              <a:rPr lang="tr-TR" dirty="0" smtClean="0"/>
              <a:t>Adrenalin ampul,</a:t>
            </a:r>
          </a:p>
          <a:p>
            <a:pPr marL="457200" indent="-457200">
              <a:buFont typeface="+mj-lt"/>
              <a:buAutoNum type="arabicPeriod"/>
            </a:pPr>
            <a:r>
              <a:rPr lang="tr-TR" dirty="0" smtClean="0"/>
              <a:t>Atropin ampul,</a:t>
            </a:r>
          </a:p>
          <a:p>
            <a:pPr marL="457200" indent="-457200">
              <a:buFont typeface="+mj-lt"/>
              <a:buAutoNum type="arabicPeriod"/>
            </a:pPr>
            <a:r>
              <a:rPr lang="tr-TR" dirty="0" err="1" smtClean="0"/>
              <a:t>İsosorbide</a:t>
            </a:r>
            <a:r>
              <a:rPr lang="tr-TR" dirty="0" smtClean="0"/>
              <a:t> </a:t>
            </a:r>
            <a:r>
              <a:rPr lang="tr-TR" dirty="0" err="1" smtClean="0"/>
              <a:t>dinitrate</a:t>
            </a:r>
            <a:r>
              <a:rPr lang="tr-TR" dirty="0" smtClean="0"/>
              <a:t>,</a:t>
            </a:r>
          </a:p>
          <a:p>
            <a:pPr marL="457200" indent="-457200">
              <a:buFont typeface="+mj-lt"/>
              <a:buAutoNum type="arabicPeriod"/>
            </a:pPr>
            <a:r>
              <a:rPr lang="tr-TR" dirty="0" err="1" smtClean="0"/>
              <a:t>Antipretikler</a:t>
            </a:r>
            <a:r>
              <a:rPr lang="tr-TR" dirty="0" smtClean="0"/>
              <a:t>,</a:t>
            </a:r>
          </a:p>
          <a:p>
            <a:pPr marL="457200" indent="-457200">
              <a:buFont typeface="+mj-lt"/>
              <a:buAutoNum type="arabicPeriod"/>
            </a:pPr>
            <a:r>
              <a:rPr lang="tr-TR" dirty="0" smtClean="0"/>
              <a:t>Antibiyotikler,</a:t>
            </a:r>
          </a:p>
          <a:p>
            <a:pPr marL="457200" indent="-457200">
              <a:buFont typeface="+mj-lt"/>
              <a:buAutoNum type="arabicPeriod"/>
            </a:pPr>
            <a:r>
              <a:rPr lang="tr-TR" dirty="0" err="1" smtClean="0"/>
              <a:t>Antispazmodik</a:t>
            </a:r>
            <a:r>
              <a:rPr lang="tr-TR" dirty="0" smtClean="0"/>
              <a:t> ampul,</a:t>
            </a:r>
          </a:p>
          <a:p>
            <a:pPr marL="457200" indent="-457200">
              <a:buFont typeface="+mj-lt"/>
              <a:buAutoNum type="arabicPeriod"/>
            </a:pPr>
            <a:r>
              <a:rPr lang="tr-TR" dirty="0" err="1" smtClean="0"/>
              <a:t>Antianksietik</a:t>
            </a:r>
            <a:r>
              <a:rPr lang="tr-TR" dirty="0" smtClean="0"/>
              <a:t> ampul,</a:t>
            </a:r>
          </a:p>
          <a:p>
            <a:pPr marL="457200" indent="-457200">
              <a:buFont typeface="+mj-lt"/>
              <a:buAutoNum type="arabicPeriod"/>
            </a:pPr>
            <a:r>
              <a:rPr lang="tr-TR" dirty="0" err="1" smtClean="0"/>
              <a:t>Antihistaminik</a:t>
            </a:r>
            <a:r>
              <a:rPr lang="tr-TR" dirty="0" smtClean="0"/>
              <a:t>,</a:t>
            </a:r>
          </a:p>
          <a:p>
            <a:pPr marL="457200" indent="-457200">
              <a:buFont typeface="+mj-lt"/>
              <a:buAutoNum type="arabicPeriod"/>
            </a:pPr>
            <a:r>
              <a:rPr lang="tr-TR" dirty="0" err="1" smtClean="0"/>
              <a:t>Diuretik</a:t>
            </a:r>
            <a:r>
              <a:rPr lang="tr-TR" dirty="0" smtClean="0"/>
              <a:t>,</a:t>
            </a:r>
          </a:p>
          <a:p>
            <a:pPr marL="457200" indent="-457200">
              <a:buFont typeface="+mj-lt"/>
              <a:buAutoNum type="arabicPeriod"/>
            </a:pPr>
            <a:r>
              <a:rPr lang="tr-TR" dirty="0" err="1" smtClean="0"/>
              <a:t>Dopamin</a:t>
            </a:r>
            <a:r>
              <a:rPr lang="tr-TR" dirty="0" smtClean="0"/>
              <a:t>,</a:t>
            </a:r>
          </a:p>
          <a:p>
            <a:pPr marL="457200" indent="-457200">
              <a:buFont typeface="+mj-lt"/>
              <a:buAutoNum type="arabicPeriod"/>
            </a:pPr>
            <a:r>
              <a:rPr lang="tr-TR" dirty="0" smtClean="0"/>
              <a:t>Serum fizyolojik ampul,</a:t>
            </a:r>
          </a:p>
          <a:p>
            <a:pPr marL="457200" indent="-457200">
              <a:buFont typeface="+mj-lt"/>
              <a:buAutoNum type="arabicPeriod"/>
            </a:pPr>
            <a:r>
              <a:rPr lang="tr-TR" dirty="0" err="1" smtClean="0"/>
              <a:t>Calcium</a:t>
            </a:r>
            <a:r>
              <a:rPr lang="tr-TR" dirty="0" smtClean="0"/>
              <a:t> ampul,</a:t>
            </a:r>
          </a:p>
          <a:p>
            <a:pPr marL="457200" indent="-457200">
              <a:buFont typeface="+mj-lt"/>
              <a:buAutoNum type="arabicPeriod"/>
            </a:pPr>
            <a:r>
              <a:rPr lang="tr-TR" dirty="0" err="1" smtClean="0"/>
              <a:t>Kortikosteroid</a:t>
            </a:r>
            <a:r>
              <a:rPr lang="tr-TR" dirty="0" smtClean="0"/>
              <a:t> ampul, </a:t>
            </a:r>
          </a:p>
          <a:p>
            <a:pPr marL="457200" indent="-457200">
              <a:buFont typeface="+mj-lt"/>
              <a:buAutoNum type="arabicPeriod"/>
            </a:pPr>
            <a:r>
              <a:rPr lang="tr-TR" dirty="0" err="1" smtClean="0"/>
              <a:t>Dextroz</a:t>
            </a:r>
            <a:r>
              <a:rPr lang="tr-TR" dirty="0" smtClean="0"/>
              <a:t> 100ml/500ml,</a:t>
            </a:r>
          </a:p>
          <a:p>
            <a:pPr marL="457200" indent="-457200">
              <a:buFont typeface="+mj-lt"/>
              <a:buAutoNum type="arabicPeriod"/>
            </a:pPr>
            <a:r>
              <a:rPr lang="tr-TR" dirty="0" err="1" smtClean="0"/>
              <a:t>Izotonik</a:t>
            </a:r>
            <a:r>
              <a:rPr lang="tr-TR" dirty="0" smtClean="0"/>
              <a:t> 100ml/500ml,</a:t>
            </a:r>
          </a:p>
          <a:p>
            <a:pPr marL="457200" indent="-457200">
              <a:buFont typeface="+mj-lt"/>
              <a:buAutoNum type="arabicPeriod"/>
            </a:pPr>
            <a:r>
              <a:rPr lang="tr-TR" dirty="0" err="1" smtClean="0"/>
              <a:t>Mannitol</a:t>
            </a:r>
            <a:r>
              <a:rPr lang="tr-TR" dirty="0" smtClean="0"/>
              <a:t> 100 </a:t>
            </a:r>
            <a:r>
              <a:rPr lang="tr-TR" dirty="0" err="1" smtClean="0"/>
              <a:t>cc</a:t>
            </a:r>
            <a:r>
              <a:rPr lang="tr-TR" dirty="0" smtClean="0"/>
              <a:t>(%20),</a:t>
            </a:r>
          </a:p>
          <a:p>
            <a:pPr marL="457200" indent="-457200">
              <a:buFont typeface="+mj-lt"/>
              <a:buAutoNum type="arabicPeriod"/>
            </a:pPr>
            <a:r>
              <a:rPr lang="tr-TR" dirty="0" err="1" smtClean="0"/>
              <a:t>Captopril</a:t>
            </a:r>
            <a:r>
              <a:rPr lang="tr-TR" dirty="0" smtClean="0"/>
              <a:t> 25mg.</a:t>
            </a:r>
          </a:p>
          <a:p>
            <a:pPr marL="457200" indent="-457200">
              <a:buNone/>
            </a:pPr>
            <a:r>
              <a:rPr lang="tr-TR" b="1" dirty="0" smtClean="0"/>
              <a:t>Ekip tarafından gerekli görülen diğer ilaçlar,</a:t>
            </a:r>
          </a:p>
          <a:p>
            <a:pPr marL="457200" indent="-457200">
              <a:buFont typeface="+mj-lt"/>
              <a:buAutoNum type="arabicPeriod"/>
            </a:pPr>
            <a:endParaRPr lang="tr-TR" dirty="0" smtClean="0"/>
          </a:p>
          <a:p>
            <a:endParaRPr lang="tr-TR" dirty="0"/>
          </a:p>
        </p:txBody>
      </p:sp>
      <p:sp>
        <p:nvSpPr>
          <p:cNvPr id="4" name="3 Slayt Numarası Yer Tutucusu"/>
          <p:cNvSpPr>
            <a:spLocks noGrp="1"/>
          </p:cNvSpPr>
          <p:nvPr>
            <p:ph type="sldNum" sz="quarter" idx="15"/>
          </p:nvPr>
        </p:nvSpPr>
        <p:spPr/>
        <p:txBody>
          <a:bodyPr/>
          <a:lstStyle/>
          <a:p>
            <a:fld id="{17E6D4AB-3438-460C-8EC8-B5A7A19000F2}" type="slidenum">
              <a:rPr lang="tr-TR" smtClean="0"/>
              <a:pPr/>
              <a:t>12</a:t>
            </a:fld>
            <a:endParaRPr lang="tr-T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19256" cy="922114"/>
          </a:xfrm>
        </p:spPr>
        <p:txBody>
          <a:bodyPr>
            <a:noAutofit/>
          </a:bodyPr>
          <a:lstStyle/>
          <a:p>
            <a:pPr algn="ctr"/>
            <a:r>
              <a:rPr lang="tr-TR" sz="2400" b="1" dirty="0" smtClean="0">
                <a:solidFill>
                  <a:srgbClr val="C00000"/>
                </a:solidFill>
              </a:rPr>
              <a:t>ESH Verilmesi Sırasında Asgari Araç Gereç</a:t>
            </a:r>
            <a:br>
              <a:rPr lang="tr-TR" sz="2400" b="1" dirty="0" smtClean="0">
                <a:solidFill>
                  <a:srgbClr val="C00000"/>
                </a:solidFill>
              </a:rPr>
            </a:br>
            <a:r>
              <a:rPr lang="tr-TR" sz="2400" b="1" dirty="0" smtClean="0">
                <a:solidFill>
                  <a:srgbClr val="C00000"/>
                </a:solidFill>
              </a:rPr>
              <a:t>(Madde 8)</a:t>
            </a:r>
            <a:endParaRPr lang="tr-TR" sz="2400" b="1" dirty="0">
              <a:solidFill>
                <a:srgbClr val="C00000"/>
              </a:solidFill>
            </a:endParaRPr>
          </a:p>
        </p:txBody>
      </p:sp>
      <p:sp>
        <p:nvSpPr>
          <p:cNvPr id="3" name="2 İçerik Yer Tutucusu"/>
          <p:cNvSpPr>
            <a:spLocks noGrp="1"/>
          </p:cNvSpPr>
          <p:nvPr>
            <p:ph sz="quarter" idx="1"/>
          </p:nvPr>
        </p:nvSpPr>
        <p:spPr>
          <a:xfrm>
            <a:off x="457200" y="1196752"/>
            <a:ext cx="8219256" cy="5277200"/>
          </a:xfrm>
        </p:spPr>
        <p:txBody>
          <a:bodyPr>
            <a:normAutofit fontScale="77500" lnSpcReduction="20000"/>
          </a:bodyPr>
          <a:lstStyle/>
          <a:p>
            <a:r>
              <a:rPr lang="tr-TR" b="1" dirty="0" smtClean="0"/>
              <a:t>(2)ESH verilen hastaların;</a:t>
            </a:r>
          </a:p>
          <a:p>
            <a:pPr>
              <a:buFont typeface="Wingdings" pitchFamily="2" charset="2"/>
              <a:buChar char="ü"/>
            </a:pPr>
            <a:r>
              <a:rPr lang="tr-TR" dirty="0" smtClean="0"/>
              <a:t>Fonksiyonlu hasta karyolası, </a:t>
            </a:r>
          </a:p>
          <a:p>
            <a:pPr>
              <a:buFont typeface="Wingdings" pitchFamily="2" charset="2"/>
              <a:buChar char="ü"/>
            </a:pPr>
            <a:r>
              <a:rPr lang="tr-TR" dirty="0" smtClean="0"/>
              <a:t>Havalı yatak ve benzeri, </a:t>
            </a:r>
          </a:p>
          <a:p>
            <a:pPr>
              <a:buFont typeface="Wingdings" pitchFamily="2" charset="2"/>
              <a:buChar char="ü"/>
            </a:pPr>
            <a:r>
              <a:rPr lang="tr-TR" dirty="0" smtClean="0"/>
              <a:t>Tedaviye yardımcı olabilecek ve demirbaş niteliğindeki tıbbi cihazlar, </a:t>
            </a:r>
          </a:p>
          <a:p>
            <a:pPr>
              <a:buFont typeface="Wingdings" pitchFamily="2" charset="2"/>
              <a:buChar char="v"/>
            </a:pPr>
            <a:r>
              <a:rPr lang="tr-TR" dirty="0" smtClean="0"/>
              <a:t>Olanaklar ölçüsünde, hizmeti veren müdürlük ya da sağlık kurumu tarafından temin edilerek evde sağlık bakım hizmeti süresince hasta ya da yakını adına düzenlenen zimmet karşılığında hastanın kullanımına tahsis edilebilir,</a:t>
            </a:r>
          </a:p>
          <a:p>
            <a:pPr>
              <a:buFont typeface="Wingdings" pitchFamily="2" charset="2"/>
              <a:buChar char="v"/>
            </a:pPr>
            <a:r>
              <a:rPr lang="tr-TR" dirty="0" smtClean="0"/>
              <a:t>Zimmet karşılığı tahsis edilen demirbaş cihazlar, evde sağlık hizmetinin sonlanmasını takiben devir teslim tutanağı ile geri alınır,</a:t>
            </a:r>
          </a:p>
          <a:p>
            <a:pPr>
              <a:buNone/>
            </a:pPr>
            <a:endParaRPr lang="tr-TR" dirty="0" smtClean="0"/>
          </a:p>
          <a:p>
            <a:r>
              <a:rPr lang="tr-TR" b="1" dirty="0" smtClean="0"/>
              <a:t>(3)Birinci basamak sağlık hizmetleri kapsamında </a:t>
            </a:r>
            <a:r>
              <a:rPr lang="tr-TR" b="1" dirty="0" err="1" smtClean="0"/>
              <a:t>ESH’nin</a:t>
            </a:r>
            <a:r>
              <a:rPr lang="tr-TR" b="1" dirty="0" smtClean="0"/>
              <a:t> sunumu için;</a:t>
            </a:r>
          </a:p>
          <a:p>
            <a:pPr>
              <a:buFont typeface="Wingdings" pitchFamily="2" charset="2"/>
              <a:buChar char="ü"/>
            </a:pPr>
            <a:r>
              <a:rPr lang="tr-TR" dirty="0" smtClean="0"/>
              <a:t>Gerekli personelin görevlendirilmesi, </a:t>
            </a:r>
          </a:p>
          <a:p>
            <a:pPr>
              <a:buFont typeface="Wingdings" pitchFamily="2" charset="2"/>
              <a:buChar char="ü"/>
            </a:pPr>
            <a:r>
              <a:rPr lang="tr-TR" dirty="0" smtClean="0"/>
              <a:t>Ulaşım araçlarının tahsisi, </a:t>
            </a:r>
          </a:p>
          <a:p>
            <a:pPr>
              <a:buFont typeface="Wingdings" pitchFamily="2" charset="2"/>
              <a:buChar char="ü"/>
            </a:pPr>
            <a:r>
              <a:rPr lang="tr-TR" dirty="0" smtClean="0"/>
              <a:t>Tıbbi cihaz, sarf malzemesi ve araç-gereç gereksinimi müdürlükçe karşılanır,</a:t>
            </a:r>
          </a:p>
          <a:p>
            <a:endParaRPr lang="tr-TR" dirty="0"/>
          </a:p>
        </p:txBody>
      </p:sp>
      <p:sp>
        <p:nvSpPr>
          <p:cNvPr id="4" name="3 Slayt Numarası Yer Tutucusu"/>
          <p:cNvSpPr>
            <a:spLocks noGrp="1"/>
          </p:cNvSpPr>
          <p:nvPr>
            <p:ph type="sldNum" sz="quarter" idx="15"/>
          </p:nvPr>
        </p:nvSpPr>
        <p:spPr/>
        <p:txBody>
          <a:bodyPr/>
          <a:lstStyle/>
          <a:p>
            <a:fld id="{17E6D4AB-3438-460C-8EC8-B5A7A19000F2}" type="slidenum">
              <a:rPr lang="tr-TR" smtClean="0"/>
              <a:pPr/>
              <a:t>13</a:t>
            </a:fld>
            <a:endParaRPr lang="tr-T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79512" y="274638"/>
            <a:ext cx="8712968" cy="778098"/>
          </a:xfrm>
        </p:spPr>
        <p:txBody>
          <a:bodyPr>
            <a:noAutofit/>
          </a:bodyPr>
          <a:lstStyle/>
          <a:p>
            <a:pPr algn="ctr"/>
            <a:r>
              <a:rPr lang="tr-TR" sz="2400" b="1" dirty="0" smtClean="0">
                <a:solidFill>
                  <a:srgbClr val="C00000"/>
                </a:solidFill>
              </a:rPr>
              <a:t>ESH Verilmesi Sırasında Ulaşım Araçlarının Tahsisi</a:t>
            </a:r>
            <a:br>
              <a:rPr lang="tr-TR" sz="2400" b="1" dirty="0" smtClean="0">
                <a:solidFill>
                  <a:srgbClr val="C00000"/>
                </a:solidFill>
              </a:rPr>
            </a:br>
            <a:r>
              <a:rPr lang="tr-TR" sz="2400" b="1" dirty="0" smtClean="0">
                <a:solidFill>
                  <a:srgbClr val="C00000"/>
                </a:solidFill>
              </a:rPr>
              <a:t>(Madde 9)</a:t>
            </a:r>
            <a:endParaRPr lang="tr-TR" sz="2400" b="1" dirty="0">
              <a:solidFill>
                <a:srgbClr val="C00000"/>
              </a:solidFill>
            </a:endParaRPr>
          </a:p>
        </p:txBody>
      </p:sp>
      <p:sp>
        <p:nvSpPr>
          <p:cNvPr id="3" name="2 İçerik Yer Tutucusu"/>
          <p:cNvSpPr>
            <a:spLocks noGrp="1"/>
          </p:cNvSpPr>
          <p:nvPr>
            <p:ph sz="quarter" idx="1"/>
          </p:nvPr>
        </p:nvSpPr>
        <p:spPr>
          <a:xfrm>
            <a:off x="457200" y="1052736"/>
            <a:ext cx="8219256" cy="5421216"/>
          </a:xfrm>
        </p:spPr>
        <p:txBody>
          <a:bodyPr/>
          <a:lstStyle/>
          <a:p>
            <a:r>
              <a:rPr lang="tr-TR" b="1" dirty="0" smtClean="0"/>
              <a:t>(1)Evde Sağlık Hizmeti Ekibinin; </a:t>
            </a:r>
          </a:p>
          <a:p>
            <a:pPr>
              <a:buFont typeface="Wingdings" pitchFamily="2" charset="2"/>
              <a:buChar char="ü"/>
            </a:pPr>
            <a:r>
              <a:rPr lang="tr-TR" dirty="0" smtClean="0"/>
              <a:t>Ulaşımı için,</a:t>
            </a:r>
          </a:p>
          <a:p>
            <a:pPr>
              <a:buFont typeface="Wingdings" pitchFamily="2" charset="2"/>
              <a:buChar char="ü"/>
            </a:pPr>
            <a:r>
              <a:rPr lang="tr-TR" dirty="0" smtClean="0"/>
              <a:t>Hastaların evden sağlık kurumuna ya da sağlık kurumundan eve nakli için uygun bir </a:t>
            </a:r>
            <a:r>
              <a:rPr lang="tr-TR" b="1" dirty="0" smtClean="0"/>
              <a:t>mobil araç (hasta nakil aracı) </a:t>
            </a:r>
            <a:r>
              <a:rPr lang="tr-TR" dirty="0" smtClean="0"/>
              <a:t>tahsis edilir,</a:t>
            </a:r>
          </a:p>
          <a:p>
            <a:pPr>
              <a:buFont typeface="Wingdings" pitchFamily="2" charset="2"/>
              <a:buChar char="ü"/>
            </a:pPr>
            <a:r>
              <a:rPr lang="tr-TR" dirty="0" smtClean="0"/>
              <a:t>Acil durumlardaki hasta nakli için </a:t>
            </a:r>
            <a:r>
              <a:rPr lang="tr-TR" b="1" dirty="0" smtClean="0"/>
              <a:t>112 ambulans </a:t>
            </a:r>
            <a:r>
              <a:rPr lang="tr-TR" dirty="0" smtClean="0"/>
              <a:t>hizmetlerinden yararlanılabilir,</a:t>
            </a:r>
          </a:p>
          <a:p>
            <a:pPr>
              <a:buFont typeface="Wingdings" pitchFamily="2" charset="2"/>
              <a:buChar char="ü"/>
            </a:pPr>
            <a:r>
              <a:rPr lang="tr-TR" b="1" dirty="0" smtClean="0"/>
              <a:t>(2) </a:t>
            </a:r>
            <a:r>
              <a:rPr lang="tr-TR" dirty="0" smtClean="0"/>
              <a:t>Gerekli görülmesi halinde adres bulmayı kolaylaştırmak için ulaşım araçlarına </a:t>
            </a:r>
            <a:r>
              <a:rPr lang="tr-TR" b="1" dirty="0" smtClean="0"/>
              <a:t>uydu konumlandırma cihazı </a:t>
            </a:r>
            <a:r>
              <a:rPr lang="tr-TR" dirty="0" smtClean="0"/>
              <a:t>konulabilir,</a:t>
            </a:r>
          </a:p>
          <a:p>
            <a:pPr>
              <a:buFont typeface="Wingdings" pitchFamily="2" charset="2"/>
              <a:buChar char="ü"/>
            </a:pPr>
            <a:r>
              <a:rPr lang="tr-TR" b="1" dirty="0" smtClean="0"/>
              <a:t>(3) </a:t>
            </a:r>
            <a:r>
              <a:rPr lang="tr-TR" dirty="0" smtClean="0"/>
              <a:t>Ekip ulaşımı ve hasta nakil hizmetleri, </a:t>
            </a:r>
            <a:r>
              <a:rPr lang="tr-TR" b="1" dirty="0" smtClean="0"/>
              <a:t>hizmet alımı yolu </a:t>
            </a:r>
            <a:r>
              <a:rPr lang="tr-TR" dirty="0" smtClean="0"/>
              <a:t>ile de sağlanabilir, </a:t>
            </a:r>
          </a:p>
          <a:p>
            <a:endParaRPr lang="tr-TR" dirty="0"/>
          </a:p>
        </p:txBody>
      </p:sp>
      <p:sp>
        <p:nvSpPr>
          <p:cNvPr id="4" name="3 Slayt Numarası Yer Tutucusu"/>
          <p:cNvSpPr>
            <a:spLocks noGrp="1"/>
          </p:cNvSpPr>
          <p:nvPr>
            <p:ph type="sldNum" sz="quarter" idx="15"/>
          </p:nvPr>
        </p:nvSpPr>
        <p:spPr/>
        <p:txBody>
          <a:bodyPr/>
          <a:lstStyle/>
          <a:p>
            <a:fld id="{17E6D4AB-3438-460C-8EC8-B5A7A19000F2}" type="slidenum">
              <a:rPr lang="tr-TR" smtClean="0"/>
              <a:pPr/>
              <a:t>14</a:t>
            </a:fld>
            <a:endParaRPr lang="tr-T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188640"/>
            <a:ext cx="8219256" cy="1080120"/>
          </a:xfrm>
        </p:spPr>
        <p:txBody>
          <a:bodyPr>
            <a:normAutofit fontScale="90000"/>
          </a:bodyPr>
          <a:lstStyle/>
          <a:p>
            <a:pPr algn="ctr"/>
            <a:r>
              <a:rPr lang="tr-TR" dirty="0" smtClean="0"/>
              <a:t/>
            </a:r>
            <a:br>
              <a:rPr lang="tr-TR" dirty="0" smtClean="0"/>
            </a:br>
            <a:r>
              <a:rPr lang="tr-TR" dirty="0" smtClean="0"/>
              <a:t/>
            </a:r>
            <a:br>
              <a:rPr lang="tr-TR" dirty="0" smtClean="0"/>
            </a:br>
            <a:r>
              <a:rPr lang="tr-TR" dirty="0" smtClean="0"/>
              <a:t/>
            </a:r>
            <a:br>
              <a:rPr lang="tr-TR" dirty="0" smtClean="0"/>
            </a:br>
            <a:r>
              <a:rPr lang="tr-TR" dirty="0" smtClean="0"/>
              <a:t/>
            </a:r>
            <a:br>
              <a:rPr lang="tr-TR" dirty="0" smtClean="0"/>
            </a:br>
            <a:r>
              <a:rPr lang="tr-TR" dirty="0" smtClean="0"/>
              <a:t/>
            </a:r>
            <a:br>
              <a:rPr lang="tr-TR" dirty="0" smtClean="0"/>
            </a:br>
            <a:r>
              <a:rPr lang="tr-TR" dirty="0" smtClean="0"/>
              <a:t/>
            </a:r>
            <a:br>
              <a:rPr lang="tr-TR" dirty="0" smtClean="0"/>
            </a:br>
            <a:r>
              <a:rPr lang="tr-TR" dirty="0" smtClean="0"/>
              <a:t/>
            </a:r>
            <a:br>
              <a:rPr lang="tr-TR" dirty="0" smtClean="0"/>
            </a:br>
            <a:r>
              <a:rPr lang="tr-TR" dirty="0" smtClean="0"/>
              <a:t/>
            </a:r>
            <a:br>
              <a:rPr lang="tr-TR" dirty="0" smtClean="0"/>
            </a:br>
            <a:r>
              <a:rPr lang="tr-TR" dirty="0" smtClean="0"/>
              <a:t/>
            </a:r>
            <a:br>
              <a:rPr lang="tr-TR" dirty="0" smtClean="0"/>
            </a:br>
            <a:r>
              <a:rPr lang="tr-TR" dirty="0" smtClean="0"/>
              <a:t/>
            </a:r>
            <a:br>
              <a:rPr lang="tr-TR" dirty="0" smtClean="0"/>
            </a:br>
            <a:r>
              <a:rPr lang="tr-TR" dirty="0" smtClean="0"/>
              <a:t/>
            </a:r>
            <a:br>
              <a:rPr lang="tr-TR" dirty="0" smtClean="0"/>
            </a:br>
            <a:r>
              <a:rPr lang="tr-TR" dirty="0" smtClean="0"/>
              <a:t/>
            </a:r>
            <a:br>
              <a:rPr lang="tr-TR" dirty="0" smtClean="0"/>
            </a:br>
            <a:r>
              <a:rPr lang="tr-TR" dirty="0" smtClean="0"/>
              <a:t/>
            </a:r>
            <a:br>
              <a:rPr lang="tr-TR" dirty="0" smtClean="0"/>
            </a:br>
            <a:r>
              <a:rPr lang="tr-TR" dirty="0" smtClean="0"/>
              <a:t/>
            </a:r>
            <a:br>
              <a:rPr lang="tr-TR" dirty="0" smtClean="0"/>
            </a:br>
            <a:r>
              <a:rPr lang="tr-TR" sz="2700" b="1" dirty="0" smtClean="0">
                <a:solidFill>
                  <a:srgbClr val="C00000"/>
                </a:solidFill>
              </a:rPr>
              <a:t>ESH Ekibi İçin </a:t>
            </a:r>
            <a:br>
              <a:rPr lang="tr-TR" sz="2700" b="1" dirty="0" smtClean="0">
                <a:solidFill>
                  <a:srgbClr val="C00000"/>
                </a:solidFill>
              </a:rPr>
            </a:br>
            <a:r>
              <a:rPr lang="tr-TR" sz="2700" b="1" dirty="0" smtClean="0">
                <a:solidFill>
                  <a:srgbClr val="C00000"/>
                </a:solidFill>
              </a:rPr>
              <a:t>Personel Görevlendirilmesi </a:t>
            </a:r>
            <a:br>
              <a:rPr lang="tr-TR" sz="2700" b="1" dirty="0" smtClean="0">
                <a:solidFill>
                  <a:srgbClr val="C00000"/>
                </a:solidFill>
              </a:rPr>
            </a:br>
            <a:r>
              <a:rPr lang="tr-TR" sz="2700" b="1" dirty="0" smtClean="0">
                <a:solidFill>
                  <a:srgbClr val="C00000"/>
                </a:solidFill>
              </a:rPr>
              <a:t>Asgari Personel Standardı(Madde 10) </a:t>
            </a:r>
            <a:endParaRPr lang="tr-TR" sz="2700" b="1" dirty="0">
              <a:solidFill>
                <a:srgbClr val="C00000"/>
              </a:solidFill>
            </a:endParaRPr>
          </a:p>
        </p:txBody>
      </p:sp>
      <p:sp>
        <p:nvSpPr>
          <p:cNvPr id="3" name="2 İçerik Yer Tutucusu"/>
          <p:cNvSpPr>
            <a:spLocks noGrp="1"/>
          </p:cNvSpPr>
          <p:nvPr>
            <p:ph sz="quarter" idx="1"/>
          </p:nvPr>
        </p:nvSpPr>
        <p:spPr>
          <a:xfrm>
            <a:off x="457200" y="1340768"/>
            <a:ext cx="8219256" cy="5133184"/>
          </a:xfrm>
        </p:spPr>
        <p:txBody>
          <a:bodyPr>
            <a:normAutofit fontScale="85000" lnSpcReduction="20000"/>
          </a:bodyPr>
          <a:lstStyle/>
          <a:p>
            <a:r>
              <a:rPr lang="tr-TR" b="1" dirty="0" smtClean="0"/>
              <a:t>(1-2)Evde Sağlık Hizmetleri Biriminde görevlendirilecek sorumlu tabip ve diğer personel ilgili kurum amirince belirlenir;</a:t>
            </a:r>
          </a:p>
          <a:p>
            <a:pPr>
              <a:buFont typeface="Wingdings" pitchFamily="2" charset="2"/>
              <a:buChar char="ü"/>
            </a:pPr>
            <a:r>
              <a:rPr lang="tr-TR" dirty="0" smtClean="0"/>
              <a:t>Tabip(1),</a:t>
            </a:r>
          </a:p>
          <a:p>
            <a:pPr>
              <a:buFont typeface="Wingdings" pitchFamily="2" charset="2"/>
              <a:buChar char="ü"/>
            </a:pPr>
            <a:r>
              <a:rPr lang="tr-TR" dirty="0" smtClean="0"/>
              <a:t>Hemşire(1)</a:t>
            </a:r>
          </a:p>
          <a:p>
            <a:pPr>
              <a:buFont typeface="Wingdings" pitchFamily="2" charset="2"/>
              <a:buChar char="ü"/>
            </a:pPr>
            <a:r>
              <a:rPr lang="tr-TR" dirty="0" smtClean="0"/>
              <a:t>Sağlık memuru(1),</a:t>
            </a:r>
          </a:p>
          <a:p>
            <a:pPr>
              <a:buFont typeface="Wingdings" pitchFamily="2" charset="2"/>
              <a:buChar char="ü"/>
            </a:pPr>
            <a:r>
              <a:rPr lang="tr-TR" dirty="0" smtClean="0"/>
              <a:t>Fizyoterapist(1),</a:t>
            </a:r>
          </a:p>
          <a:p>
            <a:pPr>
              <a:buFont typeface="Wingdings" pitchFamily="2" charset="2"/>
              <a:buChar char="ü"/>
            </a:pPr>
            <a:r>
              <a:rPr lang="tr-TR" dirty="0" smtClean="0"/>
              <a:t>Diyetisyen(1), </a:t>
            </a:r>
          </a:p>
          <a:p>
            <a:pPr>
              <a:buFont typeface="Wingdings" pitchFamily="2" charset="2"/>
              <a:buChar char="ü"/>
            </a:pPr>
            <a:r>
              <a:rPr lang="tr-TR" dirty="0" smtClean="0"/>
              <a:t>Psikolog(1),</a:t>
            </a:r>
            <a:r>
              <a:rPr lang="tr-TR" b="1" dirty="0" smtClean="0"/>
              <a:t> </a:t>
            </a:r>
          </a:p>
          <a:p>
            <a:pPr>
              <a:buFont typeface="Wingdings" pitchFamily="2" charset="2"/>
              <a:buChar char="ü"/>
            </a:pPr>
            <a:r>
              <a:rPr lang="tr-TR" dirty="0" smtClean="0"/>
              <a:t>Sosyal çalışmacı(1),</a:t>
            </a:r>
          </a:p>
          <a:p>
            <a:pPr>
              <a:buFont typeface="Wingdings" pitchFamily="2" charset="2"/>
              <a:buChar char="ü"/>
            </a:pPr>
            <a:r>
              <a:rPr lang="tr-TR" dirty="0" smtClean="0"/>
              <a:t>Şoför(1),</a:t>
            </a:r>
          </a:p>
          <a:p>
            <a:pPr>
              <a:buFont typeface="Wingdings" pitchFamily="2" charset="2"/>
              <a:buChar char="ü"/>
            </a:pPr>
            <a:r>
              <a:rPr lang="tr-TR" dirty="0" smtClean="0"/>
              <a:t>Tıbbi Sekreter(1)(Birimde kayıt ve arşivleme işlemleri ile iletişim ve haberleşme işlemleri için),</a:t>
            </a:r>
          </a:p>
          <a:p>
            <a:pPr>
              <a:buNone/>
            </a:pPr>
            <a:endParaRPr lang="tr-TR" dirty="0" smtClean="0"/>
          </a:p>
          <a:p>
            <a:r>
              <a:rPr lang="tr-TR" dirty="0" smtClean="0"/>
              <a:t>İşin yoğunluğu ya da gereksinime göre birden fazla ESH Ekibi oluşturulabilir,</a:t>
            </a:r>
          </a:p>
          <a:p>
            <a:endParaRPr lang="tr-TR" dirty="0"/>
          </a:p>
        </p:txBody>
      </p:sp>
      <p:sp>
        <p:nvSpPr>
          <p:cNvPr id="4" name="3 Slayt Numarası Yer Tutucusu"/>
          <p:cNvSpPr>
            <a:spLocks noGrp="1"/>
          </p:cNvSpPr>
          <p:nvPr>
            <p:ph type="sldNum" sz="quarter" idx="15"/>
          </p:nvPr>
        </p:nvSpPr>
        <p:spPr/>
        <p:txBody>
          <a:bodyPr/>
          <a:lstStyle/>
          <a:p>
            <a:fld id="{17E6D4AB-3438-460C-8EC8-B5A7A19000F2}" type="slidenum">
              <a:rPr lang="tr-TR" smtClean="0"/>
              <a:pPr/>
              <a:t>15</a:t>
            </a:fld>
            <a:endParaRPr lang="tr-T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188640"/>
            <a:ext cx="8219256" cy="720080"/>
          </a:xfrm>
        </p:spPr>
        <p:txBody>
          <a:bodyPr>
            <a:normAutofit fontScale="90000"/>
          </a:bodyPr>
          <a:lstStyle/>
          <a:p>
            <a:pPr algn="ctr"/>
            <a:r>
              <a:rPr lang="tr-TR" sz="2400" b="1" dirty="0" smtClean="0">
                <a:solidFill>
                  <a:srgbClr val="C00000"/>
                </a:solidFill>
              </a:rPr>
              <a:t>Sorumlu Tabibin Görev/Yetki/Sorumlulukları</a:t>
            </a:r>
            <a:br>
              <a:rPr lang="tr-TR" sz="2400" b="1" dirty="0" smtClean="0">
                <a:solidFill>
                  <a:srgbClr val="C00000"/>
                </a:solidFill>
              </a:rPr>
            </a:br>
            <a:r>
              <a:rPr lang="tr-TR" sz="2400" b="1" dirty="0" smtClean="0">
                <a:solidFill>
                  <a:srgbClr val="C00000"/>
                </a:solidFill>
              </a:rPr>
              <a:t>(Madde 11-1/a-ı)</a:t>
            </a:r>
            <a:endParaRPr lang="tr-TR" sz="2400" b="1" dirty="0">
              <a:solidFill>
                <a:srgbClr val="C00000"/>
              </a:solidFill>
            </a:endParaRPr>
          </a:p>
        </p:txBody>
      </p:sp>
      <p:sp>
        <p:nvSpPr>
          <p:cNvPr id="3" name="2 İçerik Yer Tutucusu"/>
          <p:cNvSpPr>
            <a:spLocks noGrp="1"/>
          </p:cNvSpPr>
          <p:nvPr>
            <p:ph sz="quarter" idx="1"/>
          </p:nvPr>
        </p:nvSpPr>
        <p:spPr>
          <a:xfrm>
            <a:off x="179512" y="836712"/>
            <a:ext cx="8568952" cy="5832648"/>
          </a:xfrm>
        </p:spPr>
        <p:txBody>
          <a:bodyPr>
            <a:normAutofit fontScale="25000" lnSpcReduction="20000"/>
          </a:bodyPr>
          <a:lstStyle/>
          <a:p>
            <a:pPr>
              <a:buFont typeface="Wingdings" pitchFamily="2" charset="2"/>
              <a:buChar char="ü"/>
            </a:pPr>
            <a:r>
              <a:rPr lang="tr-TR" sz="6400" dirty="0" smtClean="0"/>
              <a:t>Sorumlu tabip, ekipteki tüm personelden kurum amirine karşı sorumludur,</a:t>
            </a:r>
            <a:r>
              <a:rPr lang="tr-TR" sz="6400" b="1" dirty="0" smtClean="0"/>
              <a:t> </a:t>
            </a:r>
            <a:endParaRPr lang="tr-TR" sz="6400" dirty="0" smtClean="0"/>
          </a:p>
          <a:p>
            <a:pPr>
              <a:buFont typeface="Wingdings" pitchFamily="2" charset="2"/>
              <a:buChar char="ü"/>
            </a:pPr>
            <a:r>
              <a:rPr lang="tr-TR" sz="6400" dirty="0" smtClean="0"/>
              <a:t>Hastanın kapsamlı olarak tıbbi değerlendirmesini yapar, </a:t>
            </a:r>
          </a:p>
          <a:p>
            <a:pPr>
              <a:buFont typeface="Wingdings" pitchFamily="2" charset="2"/>
              <a:buChar char="ü"/>
            </a:pPr>
            <a:r>
              <a:rPr lang="tr-TR" sz="6400" dirty="0" smtClean="0"/>
              <a:t>Daha önce tanıyı koyup tedaviyi planlayan tabibin ya da ilgili dal uzmanının konsültasyonunu sağlayarak, alacağı bilgi ve öneriler doğrultusunda tedavi planını hazırlar,</a:t>
            </a:r>
          </a:p>
          <a:p>
            <a:pPr>
              <a:buFont typeface="Wingdings" pitchFamily="2" charset="2"/>
              <a:buChar char="ü"/>
            </a:pPr>
            <a:r>
              <a:rPr lang="tr-TR" sz="6400" dirty="0" smtClean="0"/>
              <a:t>ESH alan kişileri belirli aralıklarla ziyaret eder, bakım ve takip sonuçlarını değerlendirir, sonuçlara göre ortaya çıkan gereksinimleri ilgili tabip ya da </a:t>
            </a:r>
            <a:r>
              <a:rPr lang="tr-TR" sz="6400" dirty="0" err="1" smtClean="0"/>
              <a:t>konsültan</a:t>
            </a:r>
            <a:r>
              <a:rPr lang="tr-TR" sz="6400" dirty="0" smtClean="0"/>
              <a:t> tabip ile görüşerek yeni tedavi planını düzenler,</a:t>
            </a:r>
          </a:p>
          <a:p>
            <a:pPr>
              <a:buFont typeface="Wingdings" pitchFamily="2" charset="2"/>
              <a:buChar char="ü"/>
            </a:pPr>
            <a:r>
              <a:rPr lang="tr-TR" sz="6400" dirty="0" smtClean="0"/>
              <a:t>ESH sırasında kullanılacak ilaç, tıbbi cihaz ve malzemelerin sağlanması, uygun koşullarda saklanması, kulanım şekli, tıbbi atıkların toplanması ve muhafaza edilmesi, enfeksiyonlardan ve bulaşıcı hastalıklardan korunma gibi konularda hasta ve aile bireylerini bilgilendirir, danışmanlık hizmeti verir,</a:t>
            </a:r>
          </a:p>
          <a:p>
            <a:pPr>
              <a:buFont typeface="Wingdings" pitchFamily="2" charset="2"/>
              <a:buChar char="ü"/>
            </a:pPr>
            <a:r>
              <a:rPr lang="tr-TR" sz="6400" dirty="0" smtClean="0"/>
              <a:t>İlgili kayıtların zamanında ve noksansız tutulmasını ve saklanmasını sağlar, </a:t>
            </a:r>
          </a:p>
          <a:p>
            <a:pPr>
              <a:buFont typeface="Wingdings" pitchFamily="2" charset="2"/>
              <a:buChar char="ü"/>
            </a:pPr>
            <a:r>
              <a:rPr lang="tr-TR" sz="6400" dirty="0" smtClean="0"/>
              <a:t>Uygulanan tıbbi işlemlerden, kayıtlarının tutulmasından sorumlu ve yetkili olup, saptadığı aksaklık ve sorunları, bunlara ilişkin talepleri baştabibe bildirir,</a:t>
            </a:r>
          </a:p>
          <a:p>
            <a:pPr>
              <a:buFont typeface="Wingdings" pitchFamily="2" charset="2"/>
              <a:buChar char="ü"/>
            </a:pPr>
            <a:r>
              <a:rPr lang="tr-TR" sz="6400" dirty="0" smtClean="0"/>
              <a:t>Personelin görev dağılımını, birbirleriyle olan iletişimlerini ve iş akışını, hizmetin bütün olarak koordinasyon ve organizasyonunu planlar ve baştabibe sunar,</a:t>
            </a:r>
          </a:p>
          <a:p>
            <a:pPr>
              <a:buFont typeface="Wingdings" pitchFamily="2" charset="2"/>
              <a:buChar char="ü"/>
            </a:pPr>
            <a:r>
              <a:rPr lang="tr-TR" sz="6400" dirty="0" smtClean="0"/>
              <a:t>ESH ve uygulamalar konusunda ekibe hizmet içi eğitim verir ya da verdirir, danışmanlık sağlar, toplantılar düzenler, aksaklık ve noksanlıkları saptar, hizmetin geliştirilmesi için kararlar alır ve uygulatır,</a:t>
            </a:r>
          </a:p>
          <a:p>
            <a:pPr>
              <a:buFont typeface="Wingdings" pitchFamily="2" charset="2"/>
              <a:buChar char="ü"/>
            </a:pPr>
            <a:r>
              <a:rPr lang="tr-TR" sz="6400" dirty="0" smtClean="0"/>
              <a:t>Kullanılan araç gereç ve tıbbi cihazların temizliğinin, dezenfeksiyonunun yapılmasını ve gerekenlerin sterilize edilmesini, kullanılan cihazların düzenli bakım ve kalibrasyonunun yapılmasını sağlar,</a:t>
            </a:r>
          </a:p>
          <a:p>
            <a:pPr>
              <a:buFont typeface="Wingdings" pitchFamily="2" charset="2"/>
              <a:buChar char="ü"/>
            </a:pPr>
            <a:r>
              <a:rPr lang="tr-TR" sz="6400" dirty="0" smtClean="0"/>
              <a:t>Hizmetin, hasta haklarına, deontolojiye, etik kurallara uygun verilmesini sağlar,</a:t>
            </a:r>
          </a:p>
          <a:p>
            <a:pPr>
              <a:buFont typeface="Wingdings" pitchFamily="2" charset="2"/>
              <a:buChar char="ü"/>
            </a:pPr>
            <a:r>
              <a:rPr lang="tr-TR" sz="6400" dirty="0" smtClean="0"/>
              <a:t>Verilen hizmetler konusunda hastanın aile hekimine bilgi verir,</a:t>
            </a:r>
          </a:p>
          <a:p>
            <a:endParaRPr lang="tr-TR" dirty="0"/>
          </a:p>
        </p:txBody>
      </p:sp>
      <p:sp>
        <p:nvSpPr>
          <p:cNvPr id="4" name="3 Slayt Numarası Yer Tutucusu"/>
          <p:cNvSpPr>
            <a:spLocks noGrp="1"/>
          </p:cNvSpPr>
          <p:nvPr>
            <p:ph type="sldNum" sz="quarter" idx="15"/>
          </p:nvPr>
        </p:nvSpPr>
        <p:spPr/>
        <p:txBody>
          <a:bodyPr/>
          <a:lstStyle/>
          <a:p>
            <a:fld id="{17E6D4AB-3438-460C-8EC8-B5A7A19000F2}" type="slidenum">
              <a:rPr lang="tr-TR" smtClean="0"/>
              <a:pPr/>
              <a:t>16</a:t>
            </a:fld>
            <a:endParaRPr lang="tr-T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188640"/>
            <a:ext cx="8219256" cy="864096"/>
          </a:xfrm>
        </p:spPr>
        <p:txBody>
          <a:bodyPr>
            <a:normAutofit/>
          </a:bodyPr>
          <a:lstStyle/>
          <a:p>
            <a:pPr algn="ctr"/>
            <a:r>
              <a:rPr lang="tr-TR" sz="2400" b="1" dirty="0" smtClean="0">
                <a:solidFill>
                  <a:srgbClr val="C00000"/>
                </a:solidFill>
              </a:rPr>
              <a:t>Hemşire/Sağlık Memuru(Toplum Sağlığı) Görev/Yetki/Sorumlulukları(Madde 12/1-8)</a:t>
            </a:r>
            <a:endParaRPr lang="tr-TR" sz="2400" b="1" dirty="0">
              <a:solidFill>
                <a:srgbClr val="C00000"/>
              </a:solidFill>
            </a:endParaRPr>
          </a:p>
        </p:txBody>
      </p:sp>
      <p:sp>
        <p:nvSpPr>
          <p:cNvPr id="3" name="2 İçerik Yer Tutucusu"/>
          <p:cNvSpPr>
            <a:spLocks noGrp="1"/>
          </p:cNvSpPr>
          <p:nvPr>
            <p:ph sz="quarter" idx="1"/>
          </p:nvPr>
        </p:nvSpPr>
        <p:spPr>
          <a:xfrm>
            <a:off x="251520" y="1268760"/>
            <a:ext cx="8424936" cy="5205192"/>
          </a:xfrm>
        </p:spPr>
        <p:txBody>
          <a:bodyPr>
            <a:normAutofit fontScale="25000" lnSpcReduction="20000"/>
          </a:bodyPr>
          <a:lstStyle/>
          <a:p>
            <a:pPr>
              <a:buFont typeface="Wingdings" pitchFamily="2" charset="2"/>
              <a:buChar char="ü"/>
            </a:pPr>
            <a:r>
              <a:rPr lang="tr-TR" sz="7200" dirty="0" smtClean="0"/>
              <a:t>Tedavi ve bakım işlemleri için tabibin yazılı ve imzalı talimatını alır, hemşire formlarına kaydeder ve uygular, etkilerini gözler ve uygulama sonuçlarını kaydeder,</a:t>
            </a:r>
          </a:p>
          <a:p>
            <a:pPr>
              <a:buFont typeface="Wingdings" pitchFamily="2" charset="2"/>
              <a:buChar char="ü"/>
            </a:pPr>
            <a:r>
              <a:rPr lang="tr-TR" sz="7200" dirty="0" smtClean="0"/>
              <a:t>Uygulanan işlemlerde tabibe ve ekibin diğer üyelerine destek sağlar,</a:t>
            </a:r>
          </a:p>
          <a:p>
            <a:pPr>
              <a:buFont typeface="Wingdings" pitchFamily="2" charset="2"/>
              <a:buChar char="ü"/>
            </a:pPr>
            <a:r>
              <a:rPr lang="tr-TR" sz="7200" dirty="0" smtClean="0"/>
              <a:t>Hastanın yaşamsal bulgularını alır, kaydeder, değişiklikleri tabibe bildirir,</a:t>
            </a:r>
          </a:p>
          <a:p>
            <a:pPr>
              <a:buFont typeface="Wingdings" pitchFamily="2" charset="2"/>
              <a:buChar char="ü"/>
            </a:pPr>
            <a:r>
              <a:rPr lang="tr-TR" sz="7200" dirty="0" smtClean="0"/>
              <a:t>Tedavi planına uygun olarak oral, </a:t>
            </a:r>
            <a:r>
              <a:rPr lang="tr-TR" sz="7200" dirty="0" err="1" smtClean="0"/>
              <a:t>paranteral</a:t>
            </a:r>
            <a:r>
              <a:rPr lang="tr-TR" sz="7200" dirty="0" smtClean="0"/>
              <a:t> ve haricen uygulanması gereken ilaçları verir ve verilen ilaçları kaydeder, etki ve yan etkilerini gözlemler, kayıt altına alır ve tabibe bildirir,</a:t>
            </a:r>
          </a:p>
          <a:p>
            <a:pPr>
              <a:buFont typeface="Wingdings" pitchFamily="2" charset="2"/>
              <a:buChar char="ü"/>
            </a:pPr>
            <a:r>
              <a:rPr lang="tr-TR" sz="7200" dirty="0" smtClean="0"/>
              <a:t>Tabip de “</a:t>
            </a:r>
            <a:r>
              <a:rPr lang="tr-TR" sz="7200" dirty="0" err="1" smtClean="0"/>
              <a:t>Advers</a:t>
            </a:r>
            <a:r>
              <a:rPr lang="tr-TR" sz="7200" dirty="0" smtClean="0"/>
              <a:t> Etki Bildirim Formunu” doldurarak “Türkiye </a:t>
            </a:r>
            <a:r>
              <a:rPr lang="tr-TR" sz="7200" dirty="0" err="1" smtClean="0"/>
              <a:t>Farmakovijilans</a:t>
            </a:r>
            <a:r>
              <a:rPr lang="tr-TR" sz="7200" dirty="0" smtClean="0"/>
              <a:t> Merkezine (TÜFAM)” bildirir.</a:t>
            </a:r>
          </a:p>
          <a:p>
            <a:pPr>
              <a:buFont typeface="Wingdings" pitchFamily="2" charset="2"/>
              <a:buChar char="ü"/>
            </a:pPr>
            <a:r>
              <a:rPr lang="tr-TR" sz="7200" dirty="0" smtClean="0"/>
              <a:t>ESH alan kişiye ve aile bireylerine tabibin belirlediği sınırlar içerisinde hastalığı ve tedavisi ile ilgili bilgilendirmeler yapar, bakım ve genel sağlık konularında eğitim verir,</a:t>
            </a:r>
          </a:p>
          <a:p>
            <a:pPr>
              <a:buFont typeface="Wingdings" pitchFamily="2" charset="2"/>
              <a:buChar char="ü"/>
            </a:pPr>
            <a:r>
              <a:rPr lang="tr-TR" sz="7200" dirty="0" smtClean="0"/>
              <a:t>ESH sırasında kullanılan malzemelerin temizliğini ve dezenfeksiyonunu yapar, gerekli olanları sterilizasyon için hazırlar,</a:t>
            </a:r>
          </a:p>
          <a:p>
            <a:pPr>
              <a:buFont typeface="Wingdings" pitchFamily="2" charset="2"/>
              <a:buChar char="ü"/>
            </a:pPr>
            <a:r>
              <a:rPr lang="tr-TR" sz="7200" dirty="0" smtClean="0"/>
              <a:t>Tek kullanımlık malzemelerin ve atık materyallerin Tıbbi Atıkların Kontrolü Yönetmeliği ile Ambalaj ve Ambalaj Atıkları Kontrolü Yönetmeliği hükümlerine uygun olarak toplanması ve imha edilmesi konusunda kişi ve aile bireylerini bilgilendirir,</a:t>
            </a:r>
          </a:p>
          <a:p>
            <a:pPr>
              <a:buFont typeface="Wingdings" pitchFamily="2" charset="2"/>
              <a:buChar char="ü"/>
            </a:pPr>
            <a:r>
              <a:rPr lang="tr-TR" sz="7200" dirty="0" smtClean="0"/>
              <a:t>Sorumlu tabip tarafından iş akış planında belirlenen diğer görevleri yapar</a:t>
            </a:r>
            <a:r>
              <a:rPr lang="tr-TR" dirty="0" smtClean="0"/>
              <a:t>,</a:t>
            </a:r>
          </a:p>
          <a:p>
            <a:endParaRPr lang="tr-TR" dirty="0"/>
          </a:p>
        </p:txBody>
      </p:sp>
      <p:sp>
        <p:nvSpPr>
          <p:cNvPr id="4" name="3 Slayt Numarası Yer Tutucusu"/>
          <p:cNvSpPr>
            <a:spLocks noGrp="1"/>
          </p:cNvSpPr>
          <p:nvPr>
            <p:ph type="sldNum" sz="quarter" idx="15"/>
          </p:nvPr>
        </p:nvSpPr>
        <p:spPr/>
        <p:txBody>
          <a:bodyPr/>
          <a:lstStyle/>
          <a:p>
            <a:fld id="{17E6D4AB-3438-460C-8EC8-B5A7A19000F2}" type="slidenum">
              <a:rPr lang="tr-TR" smtClean="0"/>
              <a:pPr/>
              <a:t>17</a:t>
            </a:fld>
            <a:endParaRPr lang="tr-T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188640"/>
            <a:ext cx="8219256" cy="720080"/>
          </a:xfrm>
        </p:spPr>
        <p:txBody>
          <a:bodyPr>
            <a:noAutofit/>
          </a:bodyPr>
          <a:lstStyle/>
          <a:p>
            <a:pPr algn="ctr"/>
            <a:r>
              <a:rPr lang="tr-TR" sz="2400" b="1" dirty="0" err="1" smtClean="0">
                <a:solidFill>
                  <a:srgbClr val="C00000"/>
                </a:solidFill>
              </a:rPr>
              <a:t>Laboratuvar</a:t>
            </a:r>
            <a:r>
              <a:rPr lang="tr-TR" sz="2400" b="1" dirty="0" smtClean="0">
                <a:solidFill>
                  <a:srgbClr val="C00000"/>
                </a:solidFill>
              </a:rPr>
              <a:t> Teknisyeninin</a:t>
            </a:r>
            <a:br>
              <a:rPr lang="tr-TR" sz="2400" b="1" dirty="0" smtClean="0">
                <a:solidFill>
                  <a:srgbClr val="C00000"/>
                </a:solidFill>
              </a:rPr>
            </a:br>
            <a:r>
              <a:rPr lang="tr-TR" sz="2400" b="1" dirty="0" smtClean="0">
                <a:solidFill>
                  <a:srgbClr val="C00000"/>
                </a:solidFill>
              </a:rPr>
              <a:t> Görev Yetki ve Sorumlulukları(Madde 12)</a:t>
            </a:r>
            <a:endParaRPr lang="tr-TR" sz="2400" b="1" dirty="0">
              <a:solidFill>
                <a:srgbClr val="C00000"/>
              </a:solidFill>
            </a:endParaRPr>
          </a:p>
        </p:txBody>
      </p:sp>
      <p:sp>
        <p:nvSpPr>
          <p:cNvPr id="3" name="2 İçerik Yer Tutucusu"/>
          <p:cNvSpPr>
            <a:spLocks noGrp="1"/>
          </p:cNvSpPr>
          <p:nvPr>
            <p:ph sz="quarter" idx="1"/>
          </p:nvPr>
        </p:nvSpPr>
        <p:spPr>
          <a:xfrm>
            <a:off x="251520" y="980728"/>
            <a:ext cx="8496944" cy="5616624"/>
          </a:xfrm>
        </p:spPr>
        <p:txBody>
          <a:bodyPr>
            <a:normAutofit fontScale="25000" lnSpcReduction="20000"/>
          </a:bodyPr>
          <a:lstStyle/>
          <a:p>
            <a:pPr>
              <a:buFont typeface="Wingdings" pitchFamily="2" charset="2"/>
              <a:buChar char="ü"/>
            </a:pPr>
            <a:r>
              <a:rPr lang="tr-TR" sz="8000" b="1" dirty="0" smtClean="0"/>
              <a:t>(1) </a:t>
            </a:r>
            <a:r>
              <a:rPr lang="tr-TR" sz="8000" dirty="0" smtClean="0"/>
              <a:t>ESH kapsamındaki laboratuar hizmetleri, sağlık kurumundaki merkezi laboratuar ya da hizmet alımı yoluyla temin edilebilir, </a:t>
            </a:r>
          </a:p>
          <a:p>
            <a:pPr>
              <a:buFont typeface="Wingdings" pitchFamily="2" charset="2"/>
              <a:buChar char="ü"/>
            </a:pPr>
            <a:r>
              <a:rPr lang="tr-TR" sz="8000" dirty="0" smtClean="0"/>
              <a:t>Bu hizmetler, kurum baştabibinin onayı alınarak, laboratuar ve birim sorumlusu </a:t>
            </a:r>
            <a:r>
              <a:rPr lang="tr-TR" sz="8000" dirty="0" err="1" smtClean="0"/>
              <a:t>tabiblerinin</a:t>
            </a:r>
            <a:r>
              <a:rPr lang="tr-TR" sz="8000" dirty="0" smtClean="0"/>
              <a:t> ortaklaşa belirleyeceği yönteme uygun ve işbirliği içinde yürütülür. </a:t>
            </a:r>
          </a:p>
          <a:p>
            <a:pPr>
              <a:buFont typeface="Wingdings" pitchFamily="2" charset="2"/>
              <a:buChar char="ü"/>
            </a:pPr>
            <a:r>
              <a:rPr lang="tr-TR" sz="8000" b="1" dirty="0" smtClean="0"/>
              <a:t>ESH ekibinde laboratuar teknisyeni bulunması zorunlu değildir, </a:t>
            </a:r>
          </a:p>
          <a:p>
            <a:pPr>
              <a:buFont typeface="Wingdings" pitchFamily="2" charset="2"/>
              <a:buChar char="ü"/>
            </a:pPr>
            <a:r>
              <a:rPr lang="tr-TR" sz="8000" dirty="0" smtClean="0"/>
              <a:t>Bu hizmetler, ekipteki hemşire/sağlık memuru tarafından yerine getirilebilir.</a:t>
            </a:r>
          </a:p>
          <a:p>
            <a:pPr>
              <a:buFont typeface="Wingdings" pitchFamily="2" charset="2"/>
              <a:buChar char="ü"/>
            </a:pPr>
            <a:r>
              <a:rPr lang="tr-TR" sz="8000" dirty="0" smtClean="0"/>
              <a:t>İhtiyaç duyulması halinde bu Yönergenin 10’uncu maddesinin ikinci fıkrasına uygun olarak laboratuar teknisyeni ekibe dahil edilebilir, </a:t>
            </a:r>
          </a:p>
          <a:p>
            <a:pPr>
              <a:buNone/>
            </a:pPr>
            <a:endParaRPr lang="tr-TR" sz="8000" dirty="0" smtClean="0"/>
          </a:p>
          <a:p>
            <a:pPr>
              <a:buFont typeface="Wingdings" pitchFamily="2" charset="2"/>
              <a:buChar char="ü"/>
            </a:pPr>
            <a:r>
              <a:rPr lang="tr-TR" sz="8000" b="1" dirty="0" smtClean="0"/>
              <a:t>(a-e)Laboratuar Teknisyeninin Görevleri;</a:t>
            </a:r>
          </a:p>
          <a:p>
            <a:pPr>
              <a:buFont typeface="Wingdings" pitchFamily="2" charset="2"/>
              <a:buChar char="v"/>
            </a:pPr>
            <a:r>
              <a:rPr lang="tr-TR" sz="8000" dirty="0" smtClean="0"/>
              <a:t>Gerektiğinde numune ve materyali alır, tetkikleri yapar, sonuçlarını kayıt ve muhafaza eder, tabibe bildirir,</a:t>
            </a:r>
          </a:p>
          <a:p>
            <a:pPr>
              <a:buFont typeface="Wingdings" pitchFamily="2" charset="2"/>
              <a:buChar char="v"/>
            </a:pPr>
            <a:r>
              <a:rPr lang="tr-TR" sz="8000" dirty="0" smtClean="0"/>
              <a:t>Araç gereç ve malzemelerin takibini, eksilenlerin takviyesini yapar,</a:t>
            </a:r>
          </a:p>
          <a:p>
            <a:pPr>
              <a:buFont typeface="Wingdings" pitchFamily="2" charset="2"/>
              <a:buChar char="v"/>
            </a:pPr>
            <a:r>
              <a:rPr lang="tr-TR" sz="8000" dirty="0" smtClean="0"/>
              <a:t>Kullanılan araç, gereç, tıbbi cihaz ve malzemeleri temizler, dezenfeksiyon ve sterilizasyonunu sağlar, düzenli bakım ve kalibrasyonun sağlanmasından sorumludur,</a:t>
            </a:r>
          </a:p>
          <a:p>
            <a:pPr>
              <a:buFont typeface="Wingdings" pitchFamily="2" charset="2"/>
              <a:buChar char="v"/>
            </a:pPr>
            <a:r>
              <a:rPr lang="tr-TR" sz="8000" dirty="0" smtClean="0"/>
              <a:t>Sorumlu tabip tarafından iş planında belirlenen görevleri de yapar,</a:t>
            </a:r>
          </a:p>
          <a:p>
            <a:endParaRPr lang="tr-TR" dirty="0"/>
          </a:p>
        </p:txBody>
      </p:sp>
      <p:sp>
        <p:nvSpPr>
          <p:cNvPr id="4" name="3 Slayt Numarası Yer Tutucusu"/>
          <p:cNvSpPr>
            <a:spLocks noGrp="1"/>
          </p:cNvSpPr>
          <p:nvPr>
            <p:ph type="sldNum" sz="quarter" idx="15"/>
          </p:nvPr>
        </p:nvSpPr>
        <p:spPr/>
        <p:txBody>
          <a:bodyPr/>
          <a:lstStyle/>
          <a:p>
            <a:fld id="{17E6D4AB-3438-460C-8EC8-B5A7A19000F2}" type="slidenum">
              <a:rPr lang="tr-TR" smtClean="0"/>
              <a:pPr/>
              <a:t>18</a:t>
            </a:fld>
            <a:endParaRPr lang="tr-T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19256" cy="1066130"/>
          </a:xfrm>
        </p:spPr>
        <p:txBody>
          <a:bodyPr>
            <a:normAutofit fontScale="90000"/>
          </a:bodyPr>
          <a:lstStyle/>
          <a:p>
            <a:pPr algn="ctr"/>
            <a:r>
              <a:rPr lang="tr-TR" sz="2400" b="1" dirty="0" smtClean="0">
                <a:solidFill>
                  <a:srgbClr val="C00000"/>
                </a:solidFill>
              </a:rPr>
              <a:t>Fizyoterapist/Diyetisyen/Psikolog/Sosyal Çalışmacı</a:t>
            </a:r>
            <a:br>
              <a:rPr lang="tr-TR" sz="2400" b="1" dirty="0" smtClean="0">
                <a:solidFill>
                  <a:srgbClr val="C00000"/>
                </a:solidFill>
              </a:rPr>
            </a:br>
            <a:r>
              <a:rPr lang="tr-TR" sz="2400" b="1" dirty="0" smtClean="0">
                <a:solidFill>
                  <a:srgbClr val="C00000"/>
                </a:solidFill>
              </a:rPr>
              <a:t>Görev Yetki ve Sorumlulukları(Madde 12)</a:t>
            </a:r>
            <a:endParaRPr lang="tr-TR" sz="2400" b="1" dirty="0">
              <a:solidFill>
                <a:srgbClr val="C00000"/>
              </a:solidFill>
            </a:endParaRPr>
          </a:p>
        </p:txBody>
      </p:sp>
      <p:sp>
        <p:nvSpPr>
          <p:cNvPr id="3" name="2 İçerik Yer Tutucusu"/>
          <p:cNvSpPr>
            <a:spLocks noGrp="1"/>
          </p:cNvSpPr>
          <p:nvPr>
            <p:ph sz="quarter" idx="1"/>
          </p:nvPr>
        </p:nvSpPr>
        <p:spPr>
          <a:xfrm>
            <a:off x="457200" y="1340768"/>
            <a:ext cx="8219256" cy="5133184"/>
          </a:xfrm>
        </p:spPr>
        <p:txBody>
          <a:bodyPr/>
          <a:lstStyle/>
          <a:p>
            <a:r>
              <a:rPr lang="tr-TR" sz="2000" b="1" dirty="0" smtClean="0"/>
              <a:t>ESH Ekibinde Yer Alan;</a:t>
            </a:r>
          </a:p>
          <a:p>
            <a:pPr>
              <a:buFont typeface="Wingdings" pitchFamily="2" charset="2"/>
              <a:buChar char="ü"/>
            </a:pPr>
            <a:r>
              <a:rPr lang="tr-TR" sz="2000" dirty="0" smtClean="0"/>
              <a:t>Fizyoterapist,</a:t>
            </a:r>
          </a:p>
          <a:p>
            <a:pPr>
              <a:buFont typeface="Wingdings" pitchFamily="2" charset="2"/>
              <a:buChar char="ü"/>
            </a:pPr>
            <a:r>
              <a:rPr lang="tr-TR" sz="2000" dirty="0" smtClean="0"/>
              <a:t>Diyetisyen,</a:t>
            </a:r>
          </a:p>
          <a:p>
            <a:pPr>
              <a:buFont typeface="Wingdings" pitchFamily="2" charset="2"/>
              <a:buChar char="ü"/>
            </a:pPr>
            <a:r>
              <a:rPr lang="tr-TR" sz="2000" dirty="0" smtClean="0"/>
              <a:t>Psikolog,</a:t>
            </a:r>
          </a:p>
          <a:p>
            <a:pPr>
              <a:buFont typeface="Wingdings" pitchFamily="2" charset="2"/>
              <a:buChar char="ü"/>
            </a:pPr>
            <a:r>
              <a:rPr lang="tr-TR" sz="2000" dirty="0" smtClean="0"/>
              <a:t>Sosyal Çalışmacı,</a:t>
            </a:r>
          </a:p>
          <a:p>
            <a:pPr>
              <a:buFont typeface="Wingdings" pitchFamily="2" charset="2"/>
              <a:buChar char="ü"/>
            </a:pPr>
            <a:endParaRPr lang="tr-TR" sz="2000" dirty="0" smtClean="0"/>
          </a:p>
          <a:p>
            <a:r>
              <a:rPr lang="tr-TR" sz="2000" dirty="0" smtClean="0"/>
              <a:t>ESH verilecek kişi ve aile bireylerine müdavi tabip ve sorumlu tabibin belirlediği tedavi planı kapsamında, mesleklerinin gerektirdiği ;</a:t>
            </a:r>
          </a:p>
          <a:p>
            <a:endParaRPr lang="tr-TR" sz="2000" dirty="0" smtClean="0"/>
          </a:p>
          <a:p>
            <a:pPr>
              <a:buFont typeface="Wingdings" pitchFamily="2" charset="2"/>
              <a:buChar char="v"/>
            </a:pPr>
            <a:r>
              <a:rPr lang="tr-TR" sz="2000" dirty="0" smtClean="0"/>
              <a:t>Rehabilitasyon,</a:t>
            </a:r>
          </a:p>
          <a:p>
            <a:pPr>
              <a:buFont typeface="Wingdings" pitchFamily="2" charset="2"/>
              <a:buChar char="v"/>
            </a:pPr>
            <a:r>
              <a:rPr lang="tr-TR" sz="2000" dirty="0" smtClean="0"/>
              <a:t>Sosyal,</a:t>
            </a:r>
          </a:p>
          <a:p>
            <a:pPr>
              <a:buFont typeface="Wingdings" pitchFamily="2" charset="2"/>
              <a:buChar char="v"/>
            </a:pPr>
            <a:r>
              <a:rPr lang="tr-TR" sz="2000" dirty="0" smtClean="0"/>
              <a:t>Psikolojik destek hizmetleri verirler,</a:t>
            </a:r>
          </a:p>
          <a:p>
            <a:endParaRPr lang="tr-TR" dirty="0"/>
          </a:p>
        </p:txBody>
      </p:sp>
      <p:sp>
        <p:nvSpPr>
          <p:cNvPr id="4" name="3 Slayt Numarası Yer Tutucusu"/>
          <p:cNvSpPr>
            <a:spLocks noGrp="1"/>
          </p:cNvSpPr>
          <p:nvPr>
            <p:ph type="sldNum" sz="quarter" idx="15"/>
          </p:nvPr>
        </p:nvSpPr>
        <p:spPr/>
        <p:txBody>
          <a:bodyPr/>
          <a:lstStyle/>
          <a:p>
            <a:fld id="{17E6D4AB-3438-460C-8EC8-B5A7A19000F2}" type="slidenum">
              <a:rPr lang="tr-TR" smtClean="0"/>
              <a:pPr/>
              <a:t>19</a:t>
            </a:fld>
            <a:endParaRPr lang="tr-T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79512" y="188640"/>
            <a:ext cx="8496944" cy="792088"/>
          </a:xfrm>
        </p:spPr>
        <p:txBody>
          <a:bodyPr>
            <a:noAutofit/>
          </a:bodyPr>
          <a:lstStyle/>
          <a:p>
            <a:pPr algn="ctr"/>
            <a:r>
              <a:rPr lang="tr-TR" sz="2400" b="1" dirty="0" smtClean="0">
                <a:solidFill>
                  <a:srgbClr val="C00000"/>
                </a:solidFill>
              </a:rPr>
              <a:t>ESH Ekibinde Görevlendirilen Diğer Personelin Görev Yetki ve Sorumlulukları (Madde 12) </a:t>
            </a:r>
            <a:endParaRPr lang="tr-TR" sz="2400" b="1" dirty="0">
              <a:solidFill>
                <a:srgbClr val="C00000"/>
              </a:solidFill>
            </a:endParaRPr>
          </a:p>
        </p:txBody>
      </p:sp>
      <p:sp>
        <p:nvSpPr>
          <p:cNvPr id="3" name="2 İçerik Yer Tutucusu"/>
          <p:cNvSpPr>
            <a:spLocks noGrp="1"/>
          </p:cNvSpPr>
          <p:nvPr>
            <p:ph sz="quarter" idx="1"/>
          </p:nvPr>
        </p:nvSpPr>
        <p:spPr>
          <a:xfrm>
            <a:off x="323528" y="1052736"/>
            <a:ext cx="8352928" cy="5421216"/>
          </a:xfrm>
        </p:spPr>
        <p:txBody>
          <a:bodyPr>
            <a:normAutofit fontScale="92500" lnSpcReduction="10000"/>
          </a:bodyPr>
          <a:lstStyle/>
          <a:p>
            <a:r>
              <a:rPr lang="tr-TR" sz="2000" b="1" dirty="0" smtClean="0"/>
              <a:t>(1) Şoför; </a:t>
            </a:r>
            <a:r>
              <a:rPr lang="tr-TR" sz="2000" dirty="0" smtClean="0"/>
              <a:t>Ekibin hizmet yerine güvenle ulaştırılmasından, aracın her zaman harekete hazır ve faal tutulmasından, temizlik, bakım ve onarımlarının yaptırılmasından, </a:t>
            </a:r>
          </a:p>
          <a:p>
            <a:endParaRPr lang="tr-TR" sz="2000" dirty="0" smtClean="0"/>
          </a:p>
          <a:p>
            <a:r>
              <a:rPr lang="tr-TR" sz="2000" b="1" dirty="0" smtClean="0"/>
              <a:t>(2) Tıbbi Sekreter; </a:t>
            </a:r>
            <a:r>
              <a:rPr lang="tr-TR" sz="2000" dirty="0" smtClean="0"/>
              <a:t>Kayıtların doğru, okunaklı ve noksansız tutulmasından muhafazasından, kayıtlara ilişkin bilgi, belge ve dokümanların arşivlenmesinden, saklanmasından,</a:t>
            </a:r>
          </a:p>
          <a:p>
            <a:endParaRPr lang="tr-TR" sz="2000" dirty="0" smtClean="0"/>
          </a:p>
          <a:p>
            <a:r>
              <a:rPr lang="tr-TR" sz="2000" b="1" dirty="0" smtClean="0"/>
              <a:t>(3)Sekreter/Santral Memuru(Haberleşme ve İletişimin Sağlanması Amacıyla Görevlendirilen); </a:t>
            </a:r>
            <a:r>
              <a:rPr lang="tr-TR" sz="2000" dirty="0" smtClean="0"/>
              <a:t>ESH Ekibinin birbirleriyle olan iletişiminden, ESH alacak kişi ve aile bireyleri ile iletişimlerinden, randevu ve danışma hizmetlerinin düzenlenmesinden, yürüttüğü hizmetlerin kayıt altına alınması ve muhafazasından, </a:t>
            </a:r>
          </a:p>
          <a:p>
            <a:endParaRPr lang="tr-TR" sz="2000" dirty="0" smtClean="0"/>
          </a:p>
          <a:p>
            <a:r>
              <a:rPr lang="tr-TR" sz="2000" b="1" dirty="0" smtClean="0"/>
              <a:t>(4)Ekipte Görevlendirilen Diğer Personel;</a:t>
            </a:r>
            <a:r>
              <a:rPr lang="tr-TR" sz="2000" dirty="0" smtClean="0"/>
              <a:t> sorumlu tabibin belirlediği görev dağılımı ve iş akış planına uygun olarak görev yapmakla yükümlü, görevli ve sorumludurlar,</a:t>
            </a:r>
            <a:endParaRPr lang="tr-TR" sz="2000" dirty="0"/>
          </a:p>
        </p:txBody>
      </p:sp>
      <p:sp>
        <p:nvSpPr>
          <p:cNvPr id="4" name="3 Slayt Numarası Yer Tutucusu"/>
          <p:cNvSpPr>
            <a:spLocks noGrp="1"/>
          </p:cNvSpPr>
          <p:nvPr>
            <p:ph type="sldNum" sz="quarter" idx="15"/>
          </p:nvPr>
        </p:nvSpPr>
        <p:spPr/>
        <p:txBody>
          <a:bodyPr/>
          <a:lstStyle/>
          <a:p>
            <a:fld id="{17E6D4AB-3438-460C-8EC8-B5A7A19000F2}" type="slidenum">
              <a:rPr lang="tr-TR" smtClean="0"/>
              <a:pPr/>
              <a:t>20</a:t>
            </a:fld>
            <a:endParaRPr lang="tr-T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147248" cy="1066130"/>
          </a:xfrm>
        </p:spPr>
        <p:txBody>
          <a:bodyPr>
            <a:normAutofit/>
          </a:bodyPr>
          <a:lstStyle/>
          <a:p>
            <a:pPr algn="ctr"/>
            <a:r>
              <a:rPr lang="tr-TR" sz="2800" b="1" dirty="0" smtClean="0">
                <a:solidFill>
                  <a:srgbClr val="C00000"/>
                </a:solidFill>
              </a:rPr>
              <a:t>ESH Biriminin Çalışması(Madde 13)</a:t>
            </a:r>
            <a:endParaRPr lang="tr-TR" sz="2800" b="1" dirty="0">
              <a:solidFill>
                <a:srgbClr val="C00000"/>
              </a:solidFill>
            </a:endParaRPr>
          </a:p>
        </p:txBody>
      </p:sp>
      <p:sp>
        <p:nvSpPr>
          <p:cNvPr id="3" name="2 İçerik Yer Tutucusu"/>
          <p:cNvSpPr>
            <a:spLocks noGrp="1"/>
          </p:cNvSpPr>
          <p:nvPr>
            <p:ph sz="quarter" idx="1"/>
          </p:nvPr>
        </p:nvSpPr>
        <p:spPr>
          <a:xfrm>
            <a:off x="457200" y="1484784"/>
            <a:ext cx="8147248" cy="4989168"/>
          </a:xfrm>
        </p:spPr>
        <p:txBody>
          <a:bodyPr/>
          <a:lstStyle/>
          <a:p>
            <a:r>
              <a:rPr lang="tr-TR" sz="2000" b="1" dirty="0" smtClean="0"/>
              <a:t>(1) </a:t>
            </a:r>
            <a:r>
              <a:rPr lang="tr-TR" sz="2000" dirty="0" smtClean="0"/>
              <a:t>ESH, sağlık kurum ya da kuruluşunun bulunduğu il ya da ilçenin belediye mücavir alanı ile sınırlıdır,</a:t>
            </a:r>
          </a:p>
          <a:p>
            <a:endParaRPr lang="tr-TR" sz="2000" dirty="0" smtClean="0"/>
          </a:p>
          <a:p>
            <a:r>
              <a:rPr lang="tr-TR" sz="2000" dirty="0" smtClean="0"/>
              <a:t>Memuriyet mahalli dışına çıkılmasını gerektiren zorunlu hallerde o yerin en büyük mülki amirinin onayı ve 6245 sayılı Harcırah Kanunu gereği işlem yapılması gerekir,</a:t>
            </a:r>
          </a:p>
          <a:p>
            <a:endParaRPr lang="tr-TR" sz="2000" dirty="0" smtClean="0"/>
          </a:p>
          <a:p>
            <a:r>
              <a:rPr lang="tr-TR" sz="2000" b="1" dirty="0" smtClean="0"/>
              <a:t>(2) </a:t>
            </a:r>
            <a:r>
              <a:rPr lang="tr-TR" sz="2000" dirty="0" smtClean="0"/>
              <a:t>Birim, </a:t>
            </a:r>
            <a:r>
              <a:rPr lang="tr-TR" sz="2000" b="1" dirty="0" smtClean="0"/>
              <a:t>randevu sistemi </a:t>
            </a:r>
            <a:r>
              <a:rPr lang="tr-TR" sz="2000" dirty="0" smtClean="0"/>
              <a:t>ile ve </a:t>
            </a:r>
            <a:r>
              <a:rPr lang="tr-TR" sz="2000" b="1" dirty="0" smtClean="0"/>
              <a:t>mesai saatleri </a:t>
            </a:r>
            <a:r>
              <a:rPr lang="tr-TR" sz="2000" dirty="0" smtClean="0"/>
              <a:t>dahilinde çalışır,</a:t>
            </a:r>
          </a:p>
          <a:p>
            <a:pPr>
              <a:buNone/>
            </a:pPr>
            <a:endParaRPr lang="tr-TR" dirty="0"/>
          </a:p>
        </p:txBody>
      </p:sp>
      <p:sp>
        <p:nvSpPr>
          <p:cNvPr id="4" name="3 Slayt Numarası Yer Tutucusu"/>
          <p:cNvSpPr>
            <a:spLocks noGrp="1"/>
          </p:cNvSpPr>
          <p:nvPr>
            <p:ph type="sldNum" sz="quarter" idx="15"/>
          </p:nvPr>
        </p:nvSpPr>
        <p:spPr/>
        <p:txBody>
          <a:bodyPr/>
          <a:lstStyle/>
          <a:p>
            <a:fld id="{17E6D4AB-3438-460C-8EC8-B5A7A19000F2}" type="slidenum">
              <a:rPr lang="tr-TR" smtClean="0"/>
              <a:pPr/>
              <a:t>21</a:t>
            </a:fld>
            <a:endParaRPr lang="tr-T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251520" y="188640"/>
            <a:ext cx="8424936" cy="720080"/>
          </a:xfrm>
        </p:spPr>
        <p:txBody>
          <a:bodyPr>
            <a:noAutofit/>
          </a:bodyPr>
          <a:lstStyle/>
          <a:p>
            <a:pPr algn="ctr"/>
            <a:r>
              <a:rPr lang="tr-TR" sz="2400" b="1" dirty="0" smtClean="0">
                <a:solidFill>
                  <a:srgbClr val="C00000"/>
                </a:solidFill>
              </a:rPr>
              <a:t>Evde Sağlık Hizmetin </a:t>
            </a:r>
            <a:br>
              <a:rPr lang="tr-TR" sz="2400" b="1" dirty="0" smtClean="0">
                <a:solidFill>
                  <a:srgbClr val="C00000"/>
                </a:solidFill>
              </a:rPr>
            </a:br>
            <a:r>
              <a:rPr lang="tr-TR" sz="2400" b="1" dirty="0" smtClean="0">
                <a:solidFill>
                  <a:srgbClr val="C00000"/>
                </a:solidFill>
              </a:rPr>
              <a:t>Kapsamı ve Konsültasyon(Madde 14)</a:t>
            </a:r>
            <a:endParaRPr lang="tr-TR" sz="2400" b="1" dirty="0">
              <a:solidFill>
                <a:srgbClr val="C00000"/>
              </a:solidFill>
            </a:endParaRPr>
          </a:p>
        </p:txBody>
      </p:sp>
      <p:sp>
        <p:nvSpPr>
          <p:cNvPr id="3" name="2 İçerik Yer Tutucusu"/>
          <p:cNvSpPr>
            <a:spLocks noGrp="1"/>
          </p:cNvSpPr>
          <p:nvPr>
            <p:ph sz="quarter" idx="1"/>
          </p:nvPr>
        </p:nvSpPr>
        <p:spPr>
          <a:xfrm>
            <a:off x="179512" y="908720"/>
            <a:ext cx="8496944" cy="5565232"/>
          </a:xfrm>
        </p:spPr>
        <p:txBody>
          <a:bodyPr>
            <a:normAutofit fontScale="25000" lnSpcReduction="20000"/>
          </a:bodyPr>
          <a:lstStyle/>
          <a:p>
            <a:r>
              <a:rPr lang="tr-TR" sz="5600" b="1" dirty="0" smtClean="0"/>
              <a:t>(1) ESH Biriminin görevi hastalığın teşhisini koymak olmayıp ;</a:t>
            </a:r>
          </a:p>
          <a:p>
            <a:pPr>
              <a:buFont typeface="Wingdings" pitchFamily="2" charset="2"/>
              <a:buChar char="ü"/>
            </a:pPr>
            <a:r>
              <a:rPr lang="tr-TR" sz="5600" dirty="0" smtClean="0"/>
              <a:t>Daha önce ilgili dal uzman tabiplerince konulmuş olan tanı ve planlanan tedavi çerçevesinde ve kişinin bulunduğu ev ortamında, muayene, tetkik, tahlil, tedavi, tıbbi bakım ve rehabilitasyon hizmetlerinin verilmesi, </a:t>
            </a:r>
          </a:p>
          <a:p>
            <a:pPr>
              <a:buFont typeface="Wingdings" pitchFamily="2" charset="2"/>
              <a:buChar char="ü"/>
            </a:pPr>
            <a:r>
              <a:rPr lang="tr-TR" sz="5600" dirty="0" smtClean="0"/>
              <a:t>İlacın reçete edilmesindeki özel düzenlemeler saklı kalmak kaydıyla,uzun süreli kullanımı sağlık raporu ile belgelendirilen ilaçların reçete edilmesi, </a:t>
            </a:r>
          </a:p>
          <a:p>
            <a:pPr>
              <a:buFont typeface="Wingdings" pitchFamily="2" charset="2"/>
              <a:buChar char="ü"/>
            </a:pPr>
            <a:r>
              <a:rPr lang="tr-TR" sz="5600" dirty="0" smtClean="0"/>
              <a:t>Tıbbi cihaz ve malzeme kullanımına ilişkin raporların çıkarılmasına yardımcı olunması,</a:t>
            </a:r>
          </a:p>
          <a:p>
            <a:pPr>
              <a:buFont typeface="Wingdings" pitchFamily="2" charset="2"/>
              <a:buChar char="ü"/>
            </a:pPr>
            <a:r>
              <a:rPr lang="tr-TR" sz="5600" dirty="0" smtClean="0"/>
              <a:t>Hastanın ve ailesinin evde bakım sürecinde üstlenebilecekleri görevler, hastalık ve bakım süreçleri ile ilgili bilgilendirilmesi ve hastalığı ile ilgili evde kullanımı gerektiren tıbbi cihaz ve ekipmanların doğru ve uygun koşullarda kullanılması konusunda eğitim ve danışmanlık gibi hizmetlerin verilmesini kapsar,</a:t>
            </a:r>
          </a:p>
          <a:p>
            <a:pPr>
              <a:buFont typeface="Wingdings" pitchFamily="2" charset="2"/>
              <a:buChar char="ü"/>
            </a:pPr>
            <a:endParaRPr lang="tr-TR" sz="5600" dirty="0" smtClean="0"/>
          </a:p>
          <a:p>
            <a:r>
              <a:rPr lang="tr-TR" sz="5600" b="1" dirty="0" smtClean="0"/>
              <a:t>(2) Gerekli halinde ilgili dal uzmanlarının da görüşü alınarak konsültasyon sağlanır; </a:t>
            </a:r>
          </a:p>
          <a:p>
            <a:pPr>
              <a:buFont typeface="Wingdings" pitchFamily="2" charset="2"/>
              <a:buChar char="ü"/>
            </a:pPr>
            <a:r>
              <a:rPr lang="tr-TR" sz="5600" dirty="0" smtClean="0"/>
              <a:t>Birim sorumlusu tabibin ESH verilen kişi ile ilgili konsültasyon ve tıbbi değerlendirme talebinin sağlık kurumunda görevli ilgili uzman tabiplerce zamanında karşılanması zorunludur, </a:t>
            </a:r>
          </a:p>
          <a:p>
            <a:pPr>
              <a:buFont typeface="Wingdings" pitchFamily="2" charset="2"/>
              <a:buChar char="ü"/>
            </a:pPr>
            <a:r>
              <a:rPr lang="tr-TR" sz="5600" dirty="0" smtClean="0"/>
              <a:t>Zorunlu hallerde uzman tabibin hastayı evinde </a:t>
            </a:r>
            <a:r>
              <a:rPr lang="tr-TR" sz="5600" dirty="0" err="1" smtClean="0"/>
              <a:t>konsülte</a:t>
            </a:r>
            <a:r>
              <a:rPr lang="tr-TR" sz="5600" dirty="0" smtClean="0"/>
              <a:t> etmesi sağlanır,</a:t>
            </a:r>
          </a:p>
          <a:p>
            <a:pPr>
              <a:buFont typeface="Wingdings" pitchFamily="2" charset="2"/>
              <a:buChar char="ü"/>
            </a:pPr>
            <a:r>
              <a:rPr lang="tr-TR" sz="5600" dirty="0" smtClean="0"/>
              <a:t>Bu konudaki uygulamalar uzman tabipler arasında dönüşümlü olarak sağlık kurumu amirinin belirleyeceği bir düzen içerisinde yürütülür,</a:t>
            </a:r>
          </a:p>
          <a:p>
            <a:pPr>
              <a:buFont typeface="Wingdings" pitchFamily="2" charset="2"/>
              <a:buChar char="ü"/>
            </a:pPr>
            <a:r>
              <a:rPr lang="tr-TR" sz="5600" dirty="0" smtClean="0"/>
              <a:t>Gerektiğinde, </a:t>
            </a:r>
            <a:r>
              <a:rPr lang="tr-TR" sz="5600" dirty="0" err="1" smtClean="0"/>
              <a:t>stoma</a:t>
            </a:r>
            <a:r>
              <a:rPr lang="tr-TR" sz="5600" dirty="0" smtClean="0"/>
              <a:t> ve yara bakımı, diyabet eğitimi hemşiresi gibi, konularında eğitim almış hemşirelerin hizmete katılması sağlanır,</a:t>
            </a:r>
          </a:p>
          <a:p>
            <a:pPr>
              <a:buFont typeface="Wingdings" pitchFamily="2" charset="2"/>
              <a:buChar char="ü"/>
            </a:pPr>
            <a:endParaRPr lang="tr-TR" sz="5600" dirty="0" smtClean="0"/>
          </a:p>
          <a:p>
            <a:r>
              <a:rPr lang="tr-TR" sz="5600" b="1" dirty="0" smtClean="0"/>
              <a:t>(3) Evde takibi zorunlu özürlü, yaşlı, yatalak ve benzeri durumda olan hastalar ile evde sağlık hizmeti alması gerektiği bu Yönerge’de belirtilen usul ve esaslara göre tespit edilen kişilere yönelik birinci basamak;</a:t>
            </a:r>
          </a:p>
          <a:p>
            <a:pPr>
              <a:buFont typeface="Wingdings" pitchFamily="2" charset="2"/>
              <a:buChar char="ü"/>
            </a:pPr>
            <a:r>
              <a:rPr lang="tr-TR" sz="5600" b="1" dirty="0" smtClean="0"/>
              <a:t> </a:t>
            </a:r>
            <a:r>
              <a:rPr lang="tr-TR" sz="5600" dirty="0" smtClean="0"/>
              <a:t>Koruyucu sağlık, tanı, tedavi, rehabilitasyon ve danışmanlık hizmetleri, ilgili mevzuatı gereği TSM, ASM ve AH vasıtası ile verilir,</a:t>
            </a:r>
          </a:p>
          <a:p>
            <a:endParaRPr lang="tr-TR" dirty="0"/>
          </a:p>
        </p:txBody>
      </p:sp>
      <p:sp>
        <p:nvSpPr>
          <p:cNvPr id="4" name="3 Slayt Numarası Yer Tutucusu"/>
          <p:cNvSpPr>
            <a:spLocks noGrp="1"/>
          </p:cNvSpPr>
          <p:nvPr>
            <p:ph type="sldNum" sz="quarter" idx="15"/>
          </p:nvPr>
        </p:nvSpPr>
        <p:spPr/>
        <p:txBody>
          <a:bodyPr/>
          <a:lstStyle/>
          <a:p>
            <a:fld id="{17E6D4AB-3438-460C-8EC8-B5A7A19000F2}" type="slidenum">
              <a:rPr lang="tr-TR" smtClean="0"/>
              <a:pPr/>
              <a:t>22</a:t>
            </a:fld>
            <a:endParaRPr lang="tr-T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147248" cy="850106"/>
          </a:xfrm>
        </p:spPr>
        <p:txBody>
          <a:bodyPr>
            <a:normAutofit/>
          </a:bodyPr>
          <a:lstStyle/>
          <a:p>
            <a:pPr algn="ctr"/>
            <a:r>
              <a:rPr lang="tr-TR" sz="2400" b="1" dirty="0" smtClean="0">
                <a:solidFill>
                  <a:srgbClr val="C00000"/>
                </a:solidFill>
              </a:rPr>
              <a:t>Sağlık Kurum Ya Da Kuruluşuna Sevk</a:t>
            </a:r>
            <a:br>
              <a:rPr lang="tr-TR" sz="2400" b="1" dirty="0" smtClean="0">
                <a:solidFill>
                  <a:srgbClr val="C00000"/>
                </a:solidFill>
              </a:rPr>
            </a:br>
            <a:r>
              <a:rPr lang="tr-TR" sz="2400" b="1" dirty="0" smtClean="0">
                <a:solidFill>
                  <a:srgbClr val="C00000"/>
                </a:solidFill>
              </a:rPr>
              <a:t>(Madde 15)</a:t>
            </a:r>
            <a:endParaRPr lang="tr-TR" sz="2400" b="1" dirty="0">
              <a:solidFill>
                <a:srgbClr val="C00000"/>
              </a:solidFill>
            </a:endParaRPr>
          </a:p>
        </p:txBody>
      </p:sp>
      <p:sp>
        <p:nvSpPr>
          <p:cNvPr id="3" name="2 İçerik Yer Tutucusu"/>
          <p:cNvSpPr>
            <a:spLocks noGrp="1"/>
          </p:cNvSpPr>
          <p:nvPr>
            <p:ph sz="quarter" idx="1"/>
          </p:nvPr>
        </p:nvSpPr>
        <p:spPr>
          <a:xfrm>
            <a:off x="457200" y="1124744"/>
            <a:ext cx="8219256" cy="5349208"/>
          </a:xfrm>
        </p:spPr>
        <p:txBody>
          <a:bodyPr>
            <a:normAutofit/>
          </a:bodyPr>
          <a:lstStyle/>
          <a:p>
            <a:r>
              <a:rPr lang="tr-TR" sz="2000" b="1" dirty="0" smtClean="0"/>
              <a:t>(1) </a:t>
            </a:r>
            <a:r>
              <a:rPr lang="tr-TR" sz="2000" dirty="0" smtClean="0"/>
              <a:t>ESH verilen kişilerin mevcut durumları hariç, yeni oluşan acil haller birimin görev alanına girmez. Bu durumlarda </a:t>
            </a:r>
            <a:r>
              <a:rPr lang="tr-TR" sz="2000" b="1" dirty="0" smtClean="0"/>
              <a:t>“112 İl Ambulans Servisi” </a:t>
            </a:r>
            <a:r>
              <a:rPr lang="tr-TR" sz="2000" dirty="0" smtClean="0"/>
              <a:t>ya da doğrudan sağlık kuruluşlarının </a:t>
            </a:r>
            <a:r>
              <a:rPr lang="tr-TR" sz="2000" b="1" dirty="0" smtClean="0"/>
              <a:t>“Acil Servislerine” </a:t>
            </a:r>
            <a:r>
              <a:rPr lang="tr-TR" sz="2000" dirty="0" smtClean="0"/>
              <a:t>başvurulur,</a:t>
            </a:r>
          </a:p>
          <a:p>
            <a:endParaRPr lang="tr-TR" sz="2000" dirty="0" smtClean="0"/>
          </a:p>
          <a:p>
            <a:r>
              <a:rPr lang="tr-TR" sz="2000" b="1" dirty="0" smtClean="0"/>
              <a:t>(2) </a:t>
            </a:r>
            <a:r>
              <a:rPr lang="tr-TR" sz="2000" dirty="0" smtClean="0"/>
              <a:t>ESH alan kişiler, tıbbi zorunluluk hallerinde sorumlu tabibin gerekli görmesi üzerine en uygun sağlık kurum ya da kuruluşuna sevk edilir;</a:t>
            </a:r>
          </a:p>
          <a:p>
            <a:endParaRPr lang="tr-TR" sz="2000" dirty="0" smtClean="0"/>
          </a:p>
          <a:p>
            <a:pPr>
              <a:buFont typeface="Wingdings" pitchFamily="2" charset="2"/>
              <a:buChar char="ü"/>
            </a:pPr>
            <a:r>
              <a:rPr lang="tr-TR" sz="2000" dirty="0" smtClean="0"/>
              <a:t>Sevkine karar verilen hastanın sevk edildiği sağlık kurumuna ya da gerektiğinde sağlık kurumundan eve nakli, evde bakım hizmetleri için tahsis edilen ya da ilgili sağlık kurumuna ait hasta nakil aracı ile yapılır,</a:t>
            </a:r>
          </a:p>
          <a:p>
            <a:pPr>
              <a:buFont typeface="Wingdings" pitchFamily="2" charset="2"/>
              <a:buChar char="ü"/>
            </a:pPr>
            <a:r>
              <a:rPr lang="tr-TR" sz="2000" dirty="0" smtClean="0"/>
              <a:t>Nakil işlemi için yeterli sayıda yardımcı personel görevlendirilir,</a:t>
            </a:r>
          </a:p>
          <a:p>
            <a:pPr>
              <a:buFont typeface="Wingdings" pitchFamily="2" charset="2"/>
              <a:buChar char="ü"/>
            </a:pPr>
            <a:r>
              <a:rPr lang="tr-TR" sz="2000" dirty="0" smtClean="0"/>
              <a:t>Nakille ilgili giderler hastaya fatura edilemez, </a:t>
            </a:r>
            <a:endParaRPr lang="tr-TR" sz="2000" dirty="0"/>
          </a:p>
        </p:txBody>
      </p:sp>
      <p:sp>
        <p:nvSpPr>
          <p:cNvPr id="4" name="3 Slayt Numarası Yer Tutucusu"/>
          <p:cNvSpPr>
            <a:spLocks noGrp="1"/>
          </p:cNvSpPr>
          <p:nvPr>
            <p:ph type="sldNum" sz="quarter" idx="15"/>
          </p:nvPr>
        </p:nvSpPr>
        <p:spPr/>
        <p:txBody>
          <a:bodyPr/>
          <a:lstStyle/>
          <a:p>
            <a:fld id="{17E6D4AB-3438-460C-8EC8-B5A7A19000F2}" type="slidenum">
              <a:rPr lang="tr-TR" smtClean="0"/>
              <a:pPr/>
              <a:t>23</a:t>
            </a:fld>
            <a:endParaRPr lang="tr-T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19256" cy="778098"/>
          </a:xfrm>
        </p:spPr>
        <p:txBody>
          <a:bodyPr>
            <a:normAutofit fontScale="90000"/>
          </a:bodyPr>
          <a:lstStyle/>
          <a:p>
            <a:pPr algn="ctr"/>
            <a:r>
              <a:rPr lang="tr-TR" sz="2400" b="1" dirty="0" smtClean="0">
                <a:solidFill>
                  <a:srgbClr val="C00000"/>
                </a:solidFill>
              </a:rPr>
              <a:t>Evde Sağlık Hizmetleri İçin Başvuru </a:t>
            </a:r>
            <a:br>
              <a:rPr lang="tr-TR" sz="2400" b="1" dirty="0" smtClean="0">
                <a:solidFill>
                  <a:srgbClr val="C00000"/>
                </a:solidFill>
              </a:rPr>
            </a:br>
            <a:r>
              <a:rPr lang="tr-TR" sz="2400" b="1" dirty="0" smtClean="0">
                <a:solidFill>
                  <a:srgbClr val="C00000"/>
                </a:solidFill>
              </a:rPr>
              <a:t>(Madde 16)</a:t>
            </a:r>
            <a:endParaRPr lang="tr-TR" b="1" dirty="0">
              <a:solidFill>
                <a:srgbClr val="C00000"/>
              </a:solidFill>
            </a:endParaRPr>
          </a:p>
        </p:txBody>
      </p:sp>
      <p:sp>
        <p:nvSpPr>
          <p:cNvPr id="3" name="2 İçerik Yer Tutucusu"/>
          <p:cNvSpPr>
            <a:spLocks noGrp="1"/>
          </p:cNvSpPr>
          <p:nvPr>
            <p:ph sz="quarter" idx="1"/>
          </p:nvPr>
        </p:nvSpPr>
        <p:spPr>
          <a:xfrm>
            <a:off x="457200" y="1124744"/>
            <a:ext cx="8219256" cy="5544616"/>
          </a:xfrm>
        </p:spPr>
        <p:txBody>
          <a:bodyPr>
            <a:normAutofit fontScale="40000" lnSpcReduction="20000"/>
          </a:bodyPr>
          <a:lstStyle/>
          <a:p>
            <a:r>
              <a:rPr lang="tr-TR" sz="4200" dirty="0" smtClean="0"/>
              <a:t>(1) Başvurular, hastalar ya da aile bireyleri tarafından </a:t>
            </a:r>
            <a:r>
              <a:rPr lang="tr-TR" sz="4200" b="1" dirty="0" smtClean="0"/>
              <a:t>Ek-2’deki “Evde Sağlık Hizmeti Başvuru Formu” </a:t>
            </a:r>
            <a:r>
              <a:rPr lang="tr-TR" sz="4200" dirty="0" smtClean="0"/>
              <a:t>ile ya da müdürlük bünyesindeki </a:t>
            </a:r>
            <a:r>
              <a:rPr lang="tr-TR" sz="4200" b="1" dirty="0" smtClean="0"/>
              <a:t>“Koordinasyon Merkezine” </a:t>
            </a:r>
            <a:r>
              <a:rPr lang="tr-TR" sz="4200" dirty="0" smtClean="0"/>
              <a:t>ya da </a:t>
            </a:r>
            <a:r>
              <a:rPr lang="tr-TR" sz="4200" b="1" dirty="0" smtClean="0"/>
              <a:t>“Sağlık Kurumlarındaki ESH Birimlerine”; </a:t>
            </a:r>
          </a:p>
          <a:p>
            <a:pPr>
              <a:buFont typeface="Wingdings" pitchFamily="2" charset="2"/>
              <a:buChar char="ü"/>
            </a:pPr>
            <a:r>
              <a:rPr lang="tr-TR" sz="4200" dirty="0" smtClean="0"/>
              <a:t>Telefon/sözlü başvuru,</a:t>
            </a:r>
          </a:p>
          <a:p>
            <a:pPr>
              <a:buFont typeface="Wingdings" pitchFamily="2" charset="2"/>
              <a:buChar char="ü"/>
            </a:pPr>
            <a:r>
              <a:rPr lang="tr-TR" sz="4200" dirty="0" smtClean="0"/>
              <a:t>TSM, ASM ve AH aracılığı ile yapılabilir,</a:t>
            </a:r>
          </a:p>
          <a:p>
            <a:pPr>
              <a:buFont typeface="Wingdings" pitchFamily="2" charset="2"/>
              <a:buChar char="ü"/>
            </a:pPr>
            <a:endParaRPr lang="tr-TR" sz="4200" dirty="0" smtClean="0"/>
          </a:p>
          <a:p>
            <a:r>
              <a:rPr lang="tr-TR" sz="4200" dirty="0" smtClean="0"/>
              <a:t>(2) </a:t>
            </a:r>
            <a:r>
              <a:rPr lang="tr-TR" sz="4200" b="1" dirty="0" smtClean="0"/>
              <a:t>Sağlık Kurumlarında(Hastane) </a:t>
            </a:r>
            <a:r>
              <a:rPr lang="tr-TR" sz="4200" dirty="0" smtClean="0"/>
              <a:t>yatan ve taburcu aşamasında olan hastalar için ilgili klinikler tarafından </a:t>
            </a:r>
            <a:r>
              <a:rPr lang="tr-TR" sz="4200" b="1" dirty="0" smtClean="0"/>
              <a:t>ESH Birimi </a:t>
            </a:r>
            <a:r>
              <a:rPr lang="tr-TR" sz="4200" dirty="0" smtClean="0"/>
              <a:t>ile gerekli koordinasyon sağlanır, ESH alması uygun görülenlere;</a:t>
            </a:r>
          </a:p>
          <a:p>
            <a:pPr>
              <a:buFont typeface="Wingdings" pitchFamily="2" charset="2"/>
              <a:buChar char="ü"/>
            </a:pPr>
            <a:r>
              <a:rPr lang="tr-TR" sz="4200" dirty="0" smtClean="0"/>
              <a:t>Verilecek hizmetin kapsamı, </a:t>
            </a:r>
          </a:p>
          <a:p>
            <a:pPr>
              <a:buFont typeface="Wingdings" pitchFamily="2" charset="2"/>
              <a:buChar char="ü"/>
            </a:pPr>
            <a:r>
              <a:rPr lang="tr-TR" sz="4200" dirty="0" smtClean="0"/>
              <a:t>Hizmetin hangi seviyede, ne kadar süreyle, ne şekilde ve hangi sıklıkta verilmesi gerektiği belirlenir, </a:t>
            </a:r>
          </a:p>
          <a:p>
            <a:pPr>
              <a:buFont typeface="Wingdings" pitchFamily="2" charset="2"/>
              <a:buChar char="ü"/>
            </a:pPr>
            <a:r>
              <a:rPr lang="tr-TR" sz="4200" dirty="0" smtClean="0"/>
              <a:t>Ek-2’deki forma müdavi tabip tarafından hazırlanan </a:t>
            </a:r>
            <a:r>
              <a:rPr lang="tr-TR" sz="4200" b="1" dirty="0" smtClean="0"/>
              <a:t>Epikriz</a:t>
            </a:r>
            <a:r>
              <a:rPr lang="tr-TR" sz="4200" dirty="0" smtClean="0"/>
              <a:t> ve </a:t>
            </a:r>
            <a:r>
              <a:rPr lang="tr-TR" sz="4200" b="1" dirty="0" smtClean="0"/>
              <a:t>“</a:t>
            </a:r>
            <a:r>
              <a:rPr lang="tr-TR" sz="4200" b="1" dirty="0" err="1" smtClean="0"/>
              <a:t>ESH’nin</a:t>
            </a:r>
            <a:r>
              <a:rPr lang="tr-TR" sz="4200" b="1" dirty="0" smtClean="0"/>
              <a:t> Kapsamını Belirtir Belge” </a:t>
            </a:r>
            <a:r>
              <a:rPr lang="tr-TR" sz="4200" dirty="0" smtClean="0"/>
              <a:t>eklenir,</a:t>
            </a:r>
          </a:p>
          <a:p>
            <a:pPr>
              <a:buFont typeface="Wingdings" pitchFamily="2" charset="2"/>
              <a:buChar char="ü"/>
            </a:pPr>
            <a:endParaRPr lang="tr-TR" sz="4200" dirty="0" smtClean="0"/>
          </a:p>
          <a:p>
            <a:r>
              <a:rPr lang="tr-TR" sz="4200" dirty="0" smtClean="0"/>
              <a:t>(3) ESH, birinci basamak kapsamında verilecek ise, birim aracılığı ve ilgili tüm bilgi ve belgeleri ile birlikte </a:t>
            </a:r>
            <a:r>
              <a:rPr lang="tr-TR" sz="4200" b="1" dirty="0" smtClean="0"/>
              <a:t>Koordinasyon Merkezine </a:t>
            </a:r>
            <a:r>
              <a:rPr lang="tr-TR" sz="4200" dirty="0" smtClean="0"/>
              <a:t>iletilir;</a:t>
            </a:r>
          </a:p>
          <a:p>
            <a:pPr>
              <a:buFont typeface="Wingdings" pitchFamily="2" charset="2"/>
              <a:buChar char="ü"/>
            </a:pPr>
            <a:r>
              <a:rPr lang="tr-TR" sz="4200" dirty="0" smtClean="0"/>
              <a:t>Koordinasyon Merkezi gerekli değerlendirmeyi yapar,</a:t>
            </a:r>
          </a:p>
          <a:p>
            <a:pPr>
              <a:buFont typeface="Wingdings" pitchFamily="2" charset="2"/>
              <a:buChar char="ü"/>
            </a:pPr>
            <a:r>
              <a:rPr lang="tr-TR" sz="4200" dirty="0" smtClean="0"/>
              <a:t>Kayıt altına alınan hasta için, kayıtlı olduğu </a:t>
            </a:r>
            <a:r>
              <a:rPr lang="tr-TR" sz="4200" b="1" dirty="0" smtClean="0"/>
              <a:t>ASM </a:t>
            </a:r>
            <a:r>
              <a:rPr lang="tr-TR" sz="4200" dirty="0" smtClean="0"/>
              <a:t>ya da </a:t>
            </a:r>
            <a:r>
              <a:rPr lang="tr-TR" sz="4200" b="1" dirty="0" err="1" smtClean="0"/>
              <a:t>AH’ye</a:t>
            </a:r>
            <a:r>
              <a:rPr lang="tr-TR" sz="4200" b="1" dirty="0" smtClean="0"/>
              <a:t> </a:t>
            </a:r>
            <a:r>
              <a:rPr lang="tr-TR" sz="4200" dirty="0" err="1" smtClean="0"/>
              <a:t>ESH’nin</a:t>
            </a:r>
            <a:r>
              <a:rPr lang="tr-TR" sz="4200" dirty="0" smtClean="0"/>
              <a:t> başlatılması için gerekli bildirimi yapar,</a:t>
            </a:r>
          </a:p>
          <a:p>
            <a:endParaRPr lang="tr-TR" dirty="0"/>
          </a:p>
        </p:txBody>
      </p:sp>
      <p:sp>
        <p:nvSpPr>
          <p:cNvPr id="4" name="3 Slayt Numarası Yer Tutucusu"/>
          <p:cNvSpPr>
            <a:spLocks noGrp="1"/>
          </p:cNvSpPr>
          <p:nvPr>
            <p:ph type="sldNum" sz="quarter" idx="15"/>
          </p:nvPr>
        </p:nvSpPr>
        <p:spPr/>
        <p:txBody>
          <a:bodyPr/>
          <a:lstStyle/>
          <a:p>
            <a:fld id="{17E6D4AB-3438-460C-8EC8-B5A7A19000F2}" type="slidenum">
              <a:rPr lang="tr-TR" smtClean="0"/>
              <a:pPr/>
              <a:t>24</a:t>
            </a:fld>
            <a:endParaRPr lang="tr-T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188640"/>
            <a:ext cx="8219256" cy="792088"/>
          </a:xfrm>
        </p:spPr>
        <p:txBody>
          <a:bodyPr>
            <a:noAutofit/>
          </a:bodyPr>
          <a:lstStyle/>
          <a:p>
            <a:pPr algn="ctr"/>
            <a:r>
              <a:rPr lang="tr-TR" sz="2400" b="1" dirty="0" smtClean="0">
                <a:solidFill>
                  <a:srgbClr val="C00000"/>
                </a:solidFill>
              </a:rPr>
              <a:t>Evde Sağlık Hizmeti Başvuru Formu(Ek 2)</a:t>
            </a:r>
            <a:r>
              <a:rPr lang="tr-TR" sz="2000" b="1" dirty="0" smtClean="0">
                <a:solidFill>
                  <a:srgbClr val="C00000"/>
                </a:solidFill>
              </a:rPr>
              <a:t/>
            </a:r>
            <a:br>
              <a:rPr lang="tr-TR" sz="2000" b="1" dirty="0" smtClean="0">
                <a:solidFill>
                  <a:srgbClr val="C00000"/>
                </a:solidFill>
              </a:rPr>
            </a:br>
            <a:r>
              <a:rPr lang="tr-TR" sz="1400" dirty="0" smtClean="0">
                <a:solidFill>
                  <a:srgbClr val="C00000"/>
                </a:solidFill>
              </a:rPr>
              <a:t>(Taburcu Aşamasındaki Hastalar İle Aile Hekimleri Tarafından Yapılan Başvurularda Doldurulacaktır)</a:t>
            </a:r>
            <a:endParaRPr lang="tr-TR" sz="1400" dirty="0">
              <a:solidFill>
                <a:srgbClr val="C00000"/>
              </a:solidFill>
            </a:endParaRPr>
          </a:p>
        </p:txBody>
      </p:sp>
      <p:sp>
        <p:nvSpPr>
          <p:cNvPr id="3" name="2 İçerik Yer Tutucusu"/>
          <p:cNvSpPr>
            <a:spLocks noGrp="1"/>
          </p:cNvSpPr>
          <p:nvPr>
            <p:ph sz="quarter" idx="1"/>
          </p:nvPr>
        </p:nvSpPr>
        <p:spPr>
          <a:xfrm>
            <a:off x="457200" y="1124744"/>
            <a:ext cx="8219256" cy="5472608"/>
          </a:xfrm>
        </p:spPr>
        <p:txBody>
          <a:bodyPr>
            <a:normAutofit fontScale="25000" lnSpcReduction="20000"/>
          </a:bodyPr>
          <a:lstStyle/>
          <a:p>
            <a:pPr>
              <a:buNone/>
            </a:pPr>
            <a:r>
              <a:rPr lang="tr-TR" sz="4000" dirty="0" smtClean="0"/>
              <a:t>……………..(Sağlık Kurumu/ Kuruluşu/Aile sağlığı Merkezi/Aile Hekimi Adı)……………………………………………………………………..</a:t>
            </a:r>
          </a:p>
          <a:p>
            <a:pPr>
              <a:buNone/>
            </a:pPr>
            <a:r>
              <a:rPr lang="tr-TR" sz="4000" b="1" dirty="0" smtClean="0"/>
              <a:t>KİMLİK BİLGİLERİ</a:t>
            </a:r>
            <a:r>
              <a:rPr lang="tr-TR" sz="4000" dirty="0" smtClean="0"/>
              <a:t>					</a:t>
            </a:r>
            <a:r>
              <a:rPr lang="tr-TR" sz="4000" b="1" dirty="0" smtClean="0"/>
              <a:t>İLETİŞİM BİLGİLERİ</a:t>
            </a:r>
            <a:endParaRPr lang="tr-TR" sz="4000" dirty="0" smtClean="0"/>
          </a:p>
          <a:p>
            <a:pPr>
              <a:buNone/>
            </a:pPr>
            <a:r>
              <a:rPr lang="tr-TR" sz="4000" b="1" dirty="0" smtClean="0"/>
              <a:t>Adı</a:t>
            </a:r>
            <a:r>
              <a:rPr lang="tr-TR" sz="4000" dirty="0" smtClean="0"/>
              <a:t>		:…………………………………		                                                    </a:t>
            </a:r>
            <a:r>
              <a:rPr lang="tr-TR" sz="4000" b="1" dirty="0" smtClean="0"/>
              <a:t>Ev Tel:</a:t>
            </a:r>
            <a:r>
              <a:rPr lang="tr-TR" sz="4000" dirty="0" smtClean="0"/>
              <a:t>……….....</a:t>
            </a:r>
            <a:r>
              <a:rPr lang="tr-TR" sz="4000" b="1" dirty="0" err="1" smtClean="0"/>
              <a:t>Gsm</a:t>
            </a:r>
            <a:r>
              <a:rPr lang="tr-TR" sz="4000" dirty="0" smtClean="0"/>
              <a:t>:…………................</a:t>
            </a:r>
          </a:p>
          <a:p>
            <a:pPr>
              <a:buNone/>
            </a:pPr>
            <a:r>
              <a:rPr lang="tr-TR" sz="4000" b="1" dirty="0" smtClean="0"/>
              <a:t>Soyadı  	</a:t>
            </a:r>
            <a:r>
              <a:rPr lang="tr-TR" sz="4000" dirty="0" smtClean="0"/>
              <a:t>:………………………………….		                                                    </a:t>
            </a:r>
            <a:r>
              <a:rPr lang="tr-TR" sz="4000" b="1" dirty="0" smtClean="0"/>
              <a:t>E-mail</a:t>
            </a:r>
            <a:r>
              <a:rPr lang="tr-TR" sz="4000" dirty="0" smtClean="0"/>
              <a:t>:………………………………………..</a:t>
            </a:r>
          </a:p>
          <a:p>
            <a:pPr>
              <a:buNone/>
            </a:pPr>
            <a:r>
              <a:rPr lang="tr-TR" sz="4000" b="1" dirty="0" smtClean="0"/>
              <a:t>Anne adı</a:t>
            </a:r>
            <a:r>
              <a:rPr lang="tr-TR" sz="4000" dirty="0" smtClean="0"/>
              <a:t>	:…………………………………		                                                    </a:t>
            </a:r>
            <a:r>
              <a:rPr lang="tr-TR" sz="4000" b="1" dirty="0" smtClean="0"/>
              <a:t>Adresi</a:t>
            </a:r>
            <a:r>
              <a:rPr lang="tr-TR" sz="4000" dirty="0" smtClean="0"/>
              <a:t>:………………………………………..</a:t>
            </a:r>
          </a:p>
          <a:p>
            <a:pPr>
              <a:buNone/>
            </a:pPr>
            <a:r>
              <a:rPr lang="tr-TR" sz="4000" b="1" dirty="0" smtClean="0"/>
              <a:t>Baba adı</a:t>
            </a:r>
            <a:r>
              <a:rPr lang="tr-TR" sz="4000" dirty="0" smtClean="0"/>
              <a:t>	:…………………………………		                                                    ………………………………………………….</a:t>
            </a:r>
          </a:p>
          <a:p>
            <a:pPr>
              <a:buNone/>
            </a:pPr>
            <a:r>
              <a:rPr lang="tr-TR" sz="4000" b="1" dirty="0" smtClean="0"/>
              <a:t>Doğum tarihi	</a:t>
            </a:r>
            <a:r>
              <a:rPr lang="tr-TR" sz="4000" dirty="0" smtClean="0"/>
              <a:t>:…………………………………		</a:t>
            </a:r>
          </a:p>
          <a:p>
            <a:pPr>
              <a:buNone/>
            </a:pPr>
            <a:r>
              <a:rPr lang="tr-TR" sz="4000" b="1" dirty="0" smtClean="0"/>
              <a:t>Doğum yeri</a:t>
            </a:r>
            <a:r>
              <a:rPr lang="tr-TR" sz="4000" dirty="0" smtClean="0"/>
              <a:t>	:…………………………………		</a:t>
            </a:r>
          </a:p>
          <a:p>
            <a:pPr>
              <a:buNone/>
            </a:pPr>
            <a:r>
              <a:rPr lang="tr-TR" sz="4000" b="1" dirty="0" smtClean="0"/>
              <a:t>T.C. Kimlik No</a:t>
            </a:r>
            <a:r>
              <a:rPr lang="tr-TR" sz="4000" dirty="0" smtClean="0"/>
              <a:t> :………………………………...		</a:t>
            </a:r>
          </a:p>
          <a:p>
            <a:pPr>
              <a:buNone/>
            </a:pPr>
            <a:r>
              <a:rPr lang="tr-TR" sz="4000" b="1" dirty="0" smtClean="0"/>
              <a:t>Güvence Durumu/Sosyal </a:t>
            </a:r>
            <a:r>
              <a:rPr lang="tr-TR" sz="4000" b="1" dirty="0" err="1" smtClean="0"/>
              <a:t>GüvenlikNumarası</a:t>
            </a:r>
            <a:r>
              <a:rPr lang="tr-TR" sz="4000" b="1" dirty="0" smtClean="0"/>
              <a:t>:</a:t>
            </a:r>
            <a:r>
              <a:rPr lang="tr-TR" sz="4000" dirty="0" smtClean="0"/>
              <a:t>……………………………………………...............................................................................</a:t>
            </a:r>
          </a:p>
          <a:p>
            <a:pPr>
              <a:buNone/>
            </a:pPr>
            <a:endParaRPr lang="tr-TR" sz="4000" dirty="0" smtClean="0"/>
          </a:p>
          <a:p>
            <a:pPr>
              <a:buNone/>
            </a:pPr>
            <a:r>
              <a:rPr lang="tr-TR" sz="4000" b="1" dirty="0" smtClean="0"/>
              <a:t>HASTALIĞI HAKKINDA BİLGİ </a:t>
            </a:r>
          </a:p>
          <a:p>
            <a:pPr>
              <a:buNone/>
            </a:pPr>
            <a:r>
              <a:rPr lang="tr-TR" sz="4000" dirty="0" smtClean="0"/>
              <a:t>(Tanı Tedavi):…………………………………………...........……………………………………………………………………………………………….</a:t>
            </a:r>
          </a:p>
          <a:p>
            <a:pPr>
              <a:buNone/>
            </a:pPr>
            <a:endParaRPr lang="tr-TR" sz="4000" dirty="0" smtClean="0"/>
          </a:p>
          <a:p>
            <a:pPr>
              <a:buNone/>
            </a:pPr>
            <a:r>
              <a:rPr lang="tr-TR" sz="4000" b="1" dirty="0" smtClean="0"/>
              <a:t>SÜREKLİ KULLANDIĞI İLAÇ/TIBBİ CİHAZ/ORTEZ/PROTEZ………………………………………………………………………………..</a:t>
            </a:r>
          </a:p>
          <a:p>
            <a:pPr>
              <a:buNone/>
            </a:pPr>
            <a:endParaRPr lang="tr-TR" sz="4000" b="1" dirty="0" smtClean="0"/>
          </a:p>
          <a:p>
            <a:pPr>
              <a:buNone/>
            </a:pPr>
            <a:r>
              <a:rPr lang="tr-TR" sz="4000" dirty="0" smtClean="0"/>
              <a:t> Yukarıda açık kimliği, adres ve hastalık bilgileri olan şahısın evde sağlık hizmetine ihtiyacı vardır. Tarafınızdan değerlendirilmesi arz olunur.                                                                                                                                                               ...../…../20…</a:t>
            </a:r>
          </a:p>
          <a:p>
            <a:pPr>
              <a:buNone/>
            </a:pPr>
            <a:r>
              <a:rPr lang="tr-TR" sz="4000" dirty="0" smtClean="0"/>
              <a:t>Adı ve Soyadı</a:t>
            </a:r>
          </a:p>
          <a:p>
            <a:pPr>
              <a:buNone/>
            </a:pPr>
            <a:r>
              <a:rPr lang="tr-TR" sz="4000" dirty="0" smtClean="0"/>
              <a:t>Müracaatı yapanın yakınlık derecesi ve açık adresi:……………………………………........................................................................................</a:t>
            </a:r>
          </a:p>
          <a:p>
            <a:pPr>
              <a:buNone/>
            </a:pPr>
            <a:r>
              <a:rPr lang="tr-TR" sz="4000" dirty="0" smtClean="0"/>
              <a:t>*Müracaatı yapan klinik/müdavi tabip/aile hekimi:…………………...................................................................................................................</a:t>
            </a:r>
          </a:p>
          <a:p>
            <a:pPr>
              <a:buNone/>
            </a:pPr>
            <a:r>
              <a:rPr lang="tr-TR" sz="4000" b="1" u="sng" dirty="0" smtClean="0"/>
              <a:t>DEĞERLENDİRME SONUCU </a:t>
            </a:r>
            <a:r>
              <a:rPr lang="tr-TR" sz="4000" dirty="0" smtClean="0"/>
              <a:t>,………………………………………….……………………………………………………………………………….</a:t>
            </a:r>
          </a:p>
          <a:p>
            <a:pPr algn="ctr">
              <a:buNone/>
            </a:pPr>
            <a:r>
              <a:rPr lang="tr-TR" sz="4000" b="1" u="sng" dirty="0" smtClean="0"/>
              <a:t>Değerlendiren Tabip:</a:t>
            </a:r>
            <a:endParaRPr lang="tr-TR" sz="4000" dirty="0" smtClean="0"/>
          </a:p>
          <a:p>
            <a:pPr algn="ctr">
              <a:buNone/>
            </a:pPr>
            <a:r>
              <a:rPr lang="tr-TR" sz="4000" b="1" dirty="0" smtClean="0"/>
              <a:t>      </a:t>
            </a:r>
            <a:r>
              <a:rPr lang="tr-TR" sz="4000" dirty="0" smtClean="0"/>
              <a:t>Kaşe/İmza</a:t>
            </a:r>
          </a:p>
          <a:p>
            <a:pPr algn="ctr">
              <a:buNone/>
            </a:pPr>
            <a:endParaRPr lang="tr-TR" sz="4000" b="1" dirty="0" smtClean="0"/>
          </a:p>
          <a:p>
            <a:pPr algn="ctr">
              <a:buNone/>
            </a:pPr>
            <a:r>
              <a:rPr lang="tr-TR" sz="4000" b="1" dirty="0" smtClean="0"/>
              <a:t>ONAY</a:t>
            </a:r>
            <a:endParaRPr lang="tr-TR" sz="4000" dirty="0" smtClean="0"/>
          </a:p>
          <a:p>
            <a:pPr algn="ctr">
              <a:buNone/>
            </a:pPr>
            <a:r>
              <a:rPr lang="tr-TR" sz="4000" b="1" dirty="0" smtClean="0"/>
              <a:t>Kurum/Kuruluş Amiri</a:t>
            </a:r>
            <a:endParaRPr lang="tr-TR" sz="4000" dirty="0" smtClean="0"/>
          </a:p>
          <a:p>
            <a:pPr algn="ctr">
              <a:buNone/>
            </a:pPr>
            <a:r>
              <a:rPr lang="tr-TR" sz="4000" dirty="0" smtClean="0"/>
              <a:t>Kaşe/imza/mühür</a:t>
            </a:r>
          </a:p>
          <a:p>
            <a:pPr>
              <a:buNone/>
            </a:pPr>
            <a:r>
              <a:rPr lang="tr-TR" sz="4000" dirty="0" smtClean="0"/>
              <a:t> </a:t>
            </a:r>
          </a:p>
        </p:txBody>
      </p:sp>
      <p:sp>
        <p:nvSpPr>
          <p:cNvPr id="4" name="3 Slayt Numarası Yer Tutucusu"/>
          <p:cNvSpPr>
            <a:spLocks noGrp="1"/>
          </p:cNvSpPr>
          <p:nvPr>
            <p:ph type="sldNum" sz="quarter" idx="15"/>
          </p:nvPr>
        </p:nvSpPr>
        <p:spPr/>
        <p:txBody>
          <a:bodyPr/>
          <a:lstStyle/>
          <a:p>
            <a:fld id="{17E6D4AB-3438-460C-8EC8-B5A7A19000F2}" type="slidenum">
              <a:rPr lang="tr-TR" smtClean="0"/>
              <a:pPr/>
              <a:t>25</a:t>
            </a:fld>
            <a:endParaRPr lang="tr-T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147248" cy="634082"/>
          </a:xfrm>
        </p:spPr>
        <p:txBody>
          <a:bodyPr>
            <a:normAutofit fontScale="90000"/>
          </a:bodyPr>
          <a:lstStyle/>
          <a:p>
            <a:pPr algn="ctr"/>
            <a:r>
              <a:rPr lang="tr-TR" sz="2400" b="1" dirty="0" smtClean="0">
                <a:solidFill>
                  <a:srgbClr val="C00000"/>
                </a:solidFill>
              </a:rPr>
              <a:t>Başvuruların Değerlendirilmesi  </a:t>
            </a:r>
            <a:br>
              <a:rPr lang="tr-TR" sz="2400" b="1" dirty="0" smtClean="0">
                <a:solidFill>
                  <a:srgbClr val="C00000"/>
                </a:solidFill>
              </a:rPr>
            </a:br>
            <a:r>
              <a:rPr lang="tr-TR" sz="2400" b="1" dirty="0" smtClean="0">
                <a:solidFill>
                  <a:srgbClr val="C00000"/>
                </a:solidFill>
              </a:rPr>
              <a:t>Evde Sağlık Hizmetine Kabulü(Madde 17)</a:t>
            </a:r>
            <a:endParaRPr lang="tr-TR" sz="2400" dirty="0">
              <a:solidFill>
                <a:srgbClr val="C00000"/>
              </a:solidFill>
            </a:endParaRPr>
          </a:p>
        </p:txBody>
      </p:sp>
      <p:sp>
        <p:nvSpPr>
          <p:cNvPr id="3" name="2 İçerik Yer Tutucusu"/>
          <p:cNvSpPr>
            <a:spLocks noGrp="1"/>
          </p:cNvSpPr>
          <p:nvPr>
            <p:ph sz="quarter" idx="1"/>
          </p:nvPr>
        </p:nvSpPr>
        <p:spPr>
          <a:xfrm>
            <a:off x="251520" y="980728"/>
            <a:ext cx="8424936" cy="5493224"/>
          </a:xfrm>
        </p:spPr>
        <p:txBody>
          <a:bodyPr>
            <a:normAutofit fontScale="25000" lnSpcReduction="20000"/>
          </a:bodyPr>
          <a:lstStyle/>
          <a:p>
            <a:r>
              <a:rPr lang="tr-TR" sz="7200" b="1" dirty="0" smtClean="0"/>
              <a:t>(1) Telefon ya da Ek-2’deki Form ile yapılan başvurular ilgisine göre, ESH Birim Sorumlusu Tabibe havale edilir,</a:t>
            </a:r>
          </a:p>
          <a:p>
            <a:pPr>
              <a:buFont typeface="Wingdings" pitchFamily="2" charset="2"/>
              <a:buChar char="ü"/>
            </a:pPr>
            <a:r>
              <a:rPr lang="tr-TR" sz="7200" dirty="0" smtClean="0"/>
              <a:t>Başvurular kayıt altına alınarak en kısa zamanda duruma göre, tabip, hemşire veya sosyal çalışmacı tarafından ikametine gidilerek vaka yerinde değerlendirilir,</a:t>
            </a:r>
          </a:p>
          <a:p>
            <a:pPr>
              <a:buFont typeface="Wingdings" pitchFamily="2" charset="2"/>
              <a:buChar char="ü"/>
            </a:pPr>
            <a:r>
              <a:rPr lang="tr-TR" sz="7200" dirty="0" smtClean="0"/>
              <a:t>ESH almak için başvuran kişi veya aile bireylerine değerlendirme sonucu konusunda, menfi veya müspet olup olmadığına bakılmaksızın, en kısa sürede bilgi verilir,</a:t>
            </a:r>
          </a:p>
          <a:p>
            <a:pPr>
              <a:buFont typeface="Wingdings" pitchFamily="2" charset="2"/>
              <a:buChar char="ü"/>
            </a:pPr>
            <a:r>
              <a:rPr lang="tr-TR" sz="7200" dirty="0" smtClean="0"/>
              <a:t>Başvurusu olumsuz ise, nedenler konusunda aile ayrıntılı olarak bilgilendirilir,</a:t>
            </a:r>
          </a:p>
          <a:p>
            <a:pPr>
              <a:buFont typeface="Wingdings" pitchFamily="2" charset="2"/>
              <a:buChar char="ü"/>
            </a:pPr>
            <a:r>
              <a:rPr lang="tr-TR" sz="7200" dirty="0" smtClean="0"/>
              <a:t>Hastanın </a:t>
            </a:r>
            <a:r>
              <a:rPr lang="tr-TR" sz="7200" dirty="0" err="1" smtClean="0"/>
              <a:t>ESH’ne</a:t>
            </a:r>
            <a:r>
              <a:rPr lang="tr-TR" sz="7200" dirty="0" smtClean="0"/>
              <a:t> kabul edilip edilmediği Koordinasyon Merkezine ve kayıtlı olduğu </a:t>
            </a:r>
            <a:r>
              <a:rPr lang="tr-TR" sz="7200" dirty="0" err="1" smtClean="0"/>
              <a:t>AH’ne</a:t>
            </a:r>
            <a:r>
              <a:rPr lang="tr-TR" sz="7200" dirty="0" smtClean="0"/>
              <a:t> de bildirilir,</a:t>
            </a:r>
          </a:p>
          <a:p>
            <a:pPr>
              <a:buFont typeface="Wingdings" pitchFamily="2" charset="2"/>
              <a:buChar char="ü"/>
            </a:pPr>
            <a:endParaRPr lang="tr-TR" sz="7200" dirty="0" smtClean="0"/>
          </a:p>
          <a:p>
            <a:r>
              <a:rPr lang="tr-TR" sz="7200" b="1" dirty="0" smtClean="0"/>
              <a:t>(2) ASM ya da AH kendisine kayıtlı hastalardan ESH alması gerektiğine karar verdiği hastanın tıbbi durumunu değerlendirerek hizmetin seviyesini belirler,</a:t>
            </a:r>
          </a:p>
          <a:p>
            <a:pPr>
              <a:buFont typeface="Wingdings" pitchFamily="2" charset="2"/>
              <a:buChar char="ü"/>
            </a:pPr>
            <a:r>
              <a:rPr lang="tr-TR" sz="7200" dirty="0" smtClean="0"/>
              <a:t>ESH birinci basamak sağlık hizmetleri kapsamında kendisi tarafından verilecek ise, </a:t>
            </a:r>
          </a:p>
          <a:p>
            <a:pPr>
              <a:buFont typeface="Wingdings" pitchFamily="2" charset="2"/>
              <a:buChar char="ü"/>
            </a:pPr>
            <a:r>
              <a:rPr lang="tr-TR" sz="7200" dirty="0" smtClean="0"/>
              <a:t>Hasta ya da yakınının da olurunu alarak, doldurduğu Ek-2’deki Başvuru Formunu, </a:t>
            </a:r>
          </a:p>
          <a:p>
            <a:pPr>
              <a:buFont typeface="Wingdings" pitchFamily="2" charset="2"/>
              <a:buChar char="ü"/>
            </a:pPr>
            <a:r>
              <a:rPr lang="tr-TR" sz="7200" dirty="0" smtClean="0"/>
              <a:t>Hizmetin kapsamı ve hastanın durumunu belirtir,</a:t>
            </a:r>
          </a:p>
          <a:p>
            <a:pPr>
              <a:buFont typeface="Wingdings" pitchFamily="2" charset="2"/>
              <a:buChar char="ü"/>
            </a:pPr>
            <a:r>
              <a:rPr lang="tr-TR" sz="7200" dirty="0" smtClean="0"/>
              <a:t>Bilgi ve belgeler ile birlikte </a:t>
            </a:r>
            <a:r>
              <a:rPr lang="tr-TR" sz="7200" b="1" dirty="0" smtClean="0"/>
              <a:t>“Koordinasyon Merkezine” </a:t>
            </a:r>
            <a:r>
              <a:rPr lang="tr-TR" sz="7200" dirty="0" smtClean="0"/>
              <a:t>iletir, </a:t>
            </a:r>
          </a:p>
          <a:p>
            <a:pPr>
              <a:buFont typeface="Wingdings" pitchFamily="2" charset="2"/>
              <a:buChar char="ü"/>
            </a:pPr>
            <a:endParaRPr lang="tr-TR" sz="7200" dirty="0" smtClean="0"/>
          </a:p>
          <a:p>
            <a:endParaRPr lang="tr-TR" dirty="0"/>
          </a:p>
        </p:txBody>
      </p:sp>
      <p:sp>
        <p:nvSpPr>
          <p:cNvPr id="4" name="3 Slayt Numarası Yer Tutucusu"/>
          <p:cNvSpPr>
            <a:spLocks noGrp="1"/>
          </p:cNvSpPr>
          <p:nvPr>
            <p:ph type="sldNum" sz="quarter" idx="15"/>
          </p:nvPr>
        </p:nvSpPr>
        <p:spPr/>
        <p:txBody>
          <a:bodyPr/>
          <a:lstStyle/>
          <a:p>
            <a:fld id="{17E6D4AB-3438-460C-8EC8-B5A7A19000F2}" type="slidenum">
              <a:rPr lang="tr-TR" smtClean="0"/>
              <a:pPr/>
              <a:t>26</a:t>
            </a:fld>
            <a:endParaRPr lang="tr-T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19256" cy="706090"/>
          </a:xfrm>
        </p:spPr>
        <p:txBody>
          <a:bodyPr>
            <a:normAutofit fontScale="90000"/>
          </a:bodyPr>
          <a:lstStyle/>
          <a:p>
            <a:pPr algn="ctr"/>
            <a:r>
              <a:rPr lang="tr-TR" sz="2400" b="1" dirty="0" smtClean="0">
                <a:solidFill>
                  <a:srgbClr val="C00000"/>
                </a:solidFill>
              </a:rPr>
              <a:t>Başvuruların Değerlendirilmesi ve </a:t>
            </a:r>
            <a:br>
              <a:rPr lang="tr-TR" sz="2400" b="1" dirty="0" smtClean="0">
                <a:solidFill>
                  <a:srgbClr val="C00000"/>
                </a:solidFill>
              </a:rPr>
            </a:br>
            <a:r>
              <a:rPr lang="tr-TR" sz="2400" b="1" dirty="0" smtClean="0">
                <a:solidFill>
                  <a:srgbClr val="C00000"/>
                </a:solidFill>
              </a:rPr>
              <a:t>Evde Sağlık Hizmetine Kabulü(Madde 17)</a:t>
            </a:r>
            <a:endParaRPr lang="tr-TR" sz="2400" dirty="0">
              <a:solidFill>
                <a:srgbClr val="C00000"/>
              </a:solidFill>
            </a:endParaRPr>
          </a:p>
        </p:txBody>
      </p:sp>
      <p:sp>
        <p:nvSpPr>
          <p:cNvPr id="3" name="2 İçerik Yer Tutucusu"/>
          <p:cNvSpPr>
            <a:spLocks noGrp="1"/>
          </p:cNvSpPr>
          <p:nvPr>
            <p:ph sz="quarter" idx="1"/>
          </p:nvPr>
        </p:nvSpPr>
        <p:spPr>
          <a:xfrm>
            <a:off x="251520" y="1124744"/>
            <a:ext cx="8424936" cy="5349208"/>
          </a:xfrm>
        </p:spPr>
        <p:txBody>
          <a:bodyPr>
            <a:normAutofit fontScale="70000" lnSpcReduction="20000"/>
          </a:bodyPr>
          <a:lstStyle/>
          <a:p>
            <a:r>
              <a:rPr lang="tr-TR" sz="2600" b="1" dirty="0" smtClean="0"/>
              <a:t>(4) </a:t>
            </a:r>
            <a:r>
              <a:rPr lang="tr-TR" sz="2600" dirty="0" smtClean="0"/>
              <a:t>AH, hizmetin Hastane bünyesindeki ESH Birimi vasıtası ile verilmesinin gerektiği kanaatinde ise;</a:t>
            </a:r>
          </a:p>
          <a:p>
            <a:pPr>
              <a:buFont typeface="Wingdings" pitchFamily="2" charset="2"/>
              <a:buChar char="ü"/>
            </a:pPr>
            <a:r>
              <a:rPr lang="tr-TR" sz="2600" dirty="0" smtClean="0"/>
              <a:t>Başvuru formunu doldurarak Koordinasyon Merkezine gönderir, Başvuru, komisyon tarafından ekli bilgi ve belgeler doğrultusunda değerlendirilir,</a:t>
            </a:r>
          </a:p>
          <a:p>
            <a:pPr>
              <a:buFont typeface="Wingdings" pitchFamily="2" charset="2"/>
              <a:buChar char="ü"/>
            </a:pPr>
            <a:r>
              <a:rPr lang="tr-TR" sz="2600" dirty="0" smtClean="0"/>
              <a:t>Gerekçeleri belirtilerek hizmetin hangi seviyede verilmesi gerektiğini karara bağlar,</a:t>
            </a:r>
          </a:p>
          <a:p>
            <a:pPr>
              <a:buFont typeface="Wingdings" pitchFamily="2" charset="2"/>
              <a:buChar char="ü"/>
            </a:pPr>
            <a:r>
              <a:rPr lang="tr-TR" sz="2600" dirty="0" smtClean="0"/>
              <a:t>Komisyonun kararı doğrultusunda başvuru gerekçeli kararı ile birlikte ya ESH Birim Sorumlusu Tabibe havale edilir,</a:t>
            </a:r>
          </a:p>
          <a:p>
            <a:pPr>
              <a:buFont typeface="Wingdings" pitchFamily="2" charset="2"/>
              <a:buChar char="ü"/>
            </a:pPr>
            <a:r>
              <a:rPr lang="tr-TR" sz="2600" dirty="0" smtClean="0"/>
              <a:t>Ya da başvuruyu yapan aile hekimine gönderilir,</a:t>
            </a:r>
          </a:p>
          <a:p>
            <a:pPr>
              <a:buFont typeface="Wingdings" pitchFamily="2" charset="2"/>
              <a:buChar char="ü"/>
            </a:pPr>
            <a:r>
              <a:rPr lang="tr-TR" sz="2600" dirty="0" smtClean="0"/>
              <a:t>Karar, hizmetin ESH Birimi tarafından verilmesi yönünde ise, aile hekimine de ayrıca bilgi verilir,</a:t>
            </a:r>
          </a:p>
          <a:p>
            <a:pPr>
              <a:buFont typeface="Wingdings" pitchFamily="2" charset="2"/>
              <a:buChar char="ü"/>
            </a:pPr>
            <a:r>
              <a:rPr lang="tr-TR" sz="2600" dirty="0" smtClean="0"/>
              <a:t>ESH Birimi ya da AH karar doğrultusunda işlem yapmakla yükümlüdür,</a:t>
            </a:r>
          </a:p>
          <a:p>
            <a:endParaRPr lang="tr-TR" sz="2600" dirty="0" smtClean="0"/>
          </a:p>
          <a:p>
            <a:r>
              <a:rPr lang="tr-TR" sz="2600" b="1" dirty="0" smtClean="0"/>
              <a:t>(5) </a:t>
            </a:r>
            <a:r>
              <a:rPr lang="tr-TR" sz="2600" dirty="0" smtClean="0"/>
              <a:t>Hizmetin düzeyi, kapsamı, süresi ve benzeri konularda ESH Birim ile AH arasında itilafa düşülmesi halinde;</a:t>
            </a:r>
          </a:p>
          <a:p>
            <a:pPr>
              <a:buFont typeface="Wingdings" pitchFamily="2" charset="2"/>
              <a:buChar char="ü"/>
            </a:pPr>
            <a:r>
              <a:rPr lang="tr-TR" sz="2600" dirty="0" smtClean="0"/>
              <a:t>Koordinasyon Merkezi itilaf konusunu, “İnceleme ve Değerlendirme Komisyon” aracılığı ile karara bağlar,</a:t>
            </a:r>
          </a:p>
          <a:p>
            <a:pPr>
              <a:buFont typeface="Wingdings" pitchFamily="2" charset="2"/>
              <a:buChar char="ü"/>
            </a:pPr>
            <a:r>
              <a:rPr lang="tr-TR" sz="2600" dirty="0" smtClean="0"/>
              <a:t>Koordinasyon Merkezinin kararı kesindir,</a:t>
            </a:r>
          </a:p>
          <a:p>
            <a:endParaRPr lang="tr-TR" dirty="0"/>
          </a:p>
        </p:txBody>
      </p:sp>
      <p:sp>
        <p:nvSpPr>
          <p:cNvPr id="4" name="3 Slayt Numarası Yer Tutucusu"/>
          <p:cNvSpPr>
            <a:spLocks noGrp="1"/>
          </p:cNvSpPr>
          <p:nvPr>
            <p:ph type="sldNum" sz="quarter" idx="15"/>
          </p:nvPr>
        </p:nvSpPr>
        <p:spPr/>
        <p:txBody>
          <a:bodyPr/>
          <a:lstStyle/>
          <a:p>
            <a:fld id="{17E6D4AB-3438-460C-8EC8-B5A7A19000F2}" type="slidenum">
              <a:rPr lang="tr-TR" smtClean="0"/>
              <a:pPr/>
              <a:t>27</a:t>
            </a:fld>
            <a:endParaRPr lang="tr-T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188640"/>
            <a:ext cx="8147248" cy="432048"/>
          </a:xfrm>
        </p:spPr>
        <p:txBody>
          <a:bodyPr>
            <a:normAutofit fontScale="90000"/>
          </a:bodyPr>
          <a:lstStyle/>
          <a:p>
            <a:pPr algn="ctr"/>
            <a:r>
              <a:rPr lang="tr-TR" b="1" dirty="0" smtClean="0"/>
              <a:t>	</a:t>
            </a:r>
            <a:r>
              <a:rPr lang="tr-TR" sz="2200" b="1" dirty="0" smtClean="0">
                <a:solidFill>
                  <a:srgbClr val="C00000"/>
                </a:solidFill>
              </a:rPr>
              <a:t>Çalışma Düzeni ve İş Planları(Madde 18)</a:t>
            </a:r>
            <a:endParaRPr lang="tr-TR" sz="2200" b="1" dirty="0">
              <a:solidFill>
                <a:srgbClr val="C00000"/>
              </a:solidFill>
            </a:endParaRPr>
          </a:p>
        </p:txBody>
      </p:sp>
      <p:sp>
        <p:nvSpPr>
          <p:cNvPr id="3" name="2 İçerik Yer Tutucusu"/>
          <p:cNvSpPr>
            <a:spLocks noGrp="1"/>
          </p:cNvSpPr>
          <p:nvPr>
            <p:ph sz="quarter" idx="1"/>
          </p:nvPr>
        </p:nvSpPr>
        <p:spPr>
          <a:xfrm>
            <a:off x="179512" y="620688"/>
            <a:ext cx="8568952" cy="6048672"/>
          </a:xfrm>
        </p:spPr>
        <p:txBody>
          <a:bodyPr>
            <a:normAutofit fontScale="25000" lnSpcReduction="20000"/>
          </a:bodyPr>
          <a:lstStyle/>
          <a:p>
            <a:r>
              <a:rPr lang="tr-TR" sz="5600" b="1" dirty="0" smtClean="0"/>
              <a:t>(1) </a:t>
            </a:r>
            <a:r>
              <a:rPr lang="tr-TR" sz="5600" dirty="0" smtClean="0"/>
              <a:t>ESH çalışma düzeni ve saatleri ESH Birim Sorumlu Tabibince hazırlanan ve ilgili kurum amirince onaylanan </a:t>
            </a:r>
            <a:r>
              <a:rPr lang="tr-TR" sz="5600" b="1" dirty="0" smtClean="0"/>
              <a:t>Çalışma ve İş Planına </a:t>
            </a:r>
            <a:r>
              <a:rPr lang="tr-TR" sz="5600" dirty="0" smtClean="0"/>
              <a:t>göre yürütülür,</a:t>
            </a:r>
          </a:p>
          <a:p>
            <a:r>
              <a:rPr lang="tr-TR" sz="5600" b="1" dirty="0" smtClean="0"/>
              <a:t>(2) </a:t>
            </a:r>
            <a:r>
              <a:rPr lang="tr-TR" sz="5600" dirty="0" smtClean="0"/>
              <a:t>ESH vakanın durumuna göre müdavi tabip, ilgili uzman tabipler ve ekip personeli ile de istişare edilerek ESH Birim Sorumlusu Hekimce plan </a:t>
            </a:r>
            <a:r>
              <a:rPr lang="tr-TR" sz="5600" dirty="0" err="1" smtClean="0"/>
              <a:t>ayrıntılandırılır</a:t>
            </a:r>
            <a:r>
              <a:rPr lang="tr-TR" sz="5600" dirty="0" smtClean="0"/>
              <a:t>, </a:t>
            </a:r>
            <a:r>
              <a:rPr lang="tr-TR" sz="5600" b="1" dirty="0" smtClean="0"/>
              <a:t>Planda;</a:t>
            </a:r>
          </a:p>
          <a:p>
            <a:pPr>
              <a:buFont typeface="Wingdings" pitchFamily="2" charset="2"/>
              <a:buChar char="ü"/>
            </a:pPr>
            <a:r>
              <a:rPr lang="tr-TR" sz="5600" dirty="0" smtClean="0"/>
              <a:t>Ziyaret zaman ve süreleri, </a:t>
            </a:r>
          </a:p>
          <a:p>
            <a:pPr>
              <a:buFont typeface="Wingdings" pitchFamily="2" charset="2"/>
              <a:buChar char="ü"/>
            </a:pPr>
            <a:r>
              <a:rPr lang="tr-TR" sz="5600" dirty="0" smtClean="0"/>
              <a:t>Yapılacak tetkikler, </a:t>
            </a:r>
          </a:p>
          <a:p>
            <a:pPr>
              <a:buFont typeface="Wingdings" pitchFamily="2" charset="2"/>
              <a:buChar char="ü"/>
            </a:pPr>
            <a:r>
              <a:rPr lang="tr-TR" sz="5600" dirty="0" smtClean="0"/>
              <a:t>Uygulanacak bakım ve tedaviler, </a:t>
            </a:r>
          </a:p>
          <a:p>
            <a:pPr>
              <a:buFont typeface="Wingdings" pitchFamily="2" charset="2"/>
              <a:buChar char="ü"/>
            </a:pPr>
            <a:r>
              <a:rPr lang="tr-TR" sz="5600" dirty="0" smtClean="0"/>
              <a:t>Ekipte yer alacak personel ve iş akış planı, </a:t>
            </a:r>
          </a:p>
          <a:p>
            <a:pPr>
              <a:buFont typeface="Wingdings" pitchFamily="2" charset="2"/>
              <a:buChar char="ü"/>
            </a:pPr>
            <a:r>
              <a:rPr lang="tr-TR" sz="5600" dirty="0" smtClean="0"/>
              <a:t>Götürülmesi gerekli araç, gereç, tıbbi cihaz, malzeme ve basılı formlar yer alır,</a:t>
            </a:r>
          </a:p>
          <a:p>
            <a:pPr>
              <a:buFont typeface="Wingdings" pitchFamily="2" charset="2"/>
              <a:buChar char="ü"/>
            </a:pPr>
            <a:endParaRPr lang="tr-TR" sz="5600" dirty="0" smtClean="0"/>
          </a:p>
          <a:p>
            <a:r>
              <a:rPr lang="tr-TR" sz="5600" b="1" dirty="0" smtClean="0"/>
              <a:t>Çalışma ve İş Planı, vakanın durumuna göre;</a:t>
            </a:r>
          </a:p>
          <a:p>
            <a:pPr>
              <a:buFont typeface="Wingdings" pitchFamily="2" charset="2"/>
              <a:buChar char="ü"/>
            </a:pPr>
            <a:r>
              <a:rPr lang="tr-TR" sz="5600" dirty="0" smtClean="0"/>
              <a:t>Günlük, haftalık ya da aylık olarak yapılabilir ve ekip personeline yazılı tebliğ edilir,</a:t>
            </a:r>
          </a:p>
          <a:p>
            <a:pPr>
              <a:buFont typeface="Wingdings" pitchFamily="2" charset="2"/>
              <a:buChar char="ü"/>
            </a:pPr>
            <a:r>
              <a:rPr lang="tr-TR" sz="5600" dirty="0" smtClean="0"/>
              <a:t>Plan dokümanının kurum amirince uygun görülüp onaylanması zorunludur,</a:t>
            </a:r>
          </a:p>
          <a:p>
            <a:pPr>
              <a:buFont typeface="Wingdings" pitchFamily="2" charset="2"/>
              <a:buChar char="ü"/>
            </a:pPr>
            <a:endParaRPr lang="tr-TR" sz="5600" dirty="0" smtClean="0"/>
          </a:p>
          <a:p>
            <a:r>
              <a:rPr lang="tr-TR" sz="5600" b="1" dirty="0" smtClean="0"/>
              <a:t>(3) ESH sırasında;</a:t>
            </a:r>
          </a:p>
          <a:p>
            <a:pPr>
              <a:buFont typeface="Wingdings" pitchFamily="2" charset="2"/>
              <a:buChar char="ü"/>
            </a:pPr>
            <a:r>
              <a:rPr lang="tr-TR" sz="5600" dirty="0" smtClean="0"/>
              <a:t>Ziyaret saati ve tarihi, </a:t>
            </a:r>
          </a:p>
          <a:p>
            <a:pPr>
              <a:buFont typeface="Wingdings" pitchFamily="2" charset="2"/>
              <a:buChar char="ü"/>
            </a:pPr>
            <a:r>
              <a:rPr lang="tr-TR" sz="5600" dirty="0" smtClean="0"/>
              <a:t>Kalınan süre, </a:t>
            </a:r>
          </a:p>
          <a:p>
            <a:pPr>
              <a:buFont typeface="Wingdings" pitchFamily="2" charset="2"/>
              <a:buChar char="ü"/>
            </a:pPr>
            <a:r>
              <a:rPr lang="tr-TR" sz="5600" dirty="0" smtClean="0"/>
              <a:t>Yapılan tüm tıbbi girişim ve işlemler, </a:t>
            </a:r>
          </a:p>
          <a:p>
            <a:pPr>
              <a:buFont typeface="Wingdings" pitchFamily="2" charset="2"/>
              <a:buChar char="ü"/>
            </a:pPr>
            <a:r>
              <a:rPr lang="tr-TR" sz="5600" dirty="0" smtClean="0"/>
              <a:t>Kullanılan ilaç, araç, gereç tıbbi cihaz kayıt ve sarf malzemeleri kayıt altına alınır, </a:t>
            </a:r>
          </a:p>
          <a:p>
            <a:pPr>
              <a:buFont typeface="Wingdings" pitchFamily="2" charset="2"/>
              <a:buChar char="ü"/>
            </a:pPr>
            <a:r>
              <a:rPr lang="tr-TR" sz="5600" dirty="0" smtClean="0"/>
              <a:t>Hizmet verilen hastanın durumu ve ziyaretin seyri raporlanır,</a:t>
            </a:r>
          </a:p>
          <a:p>
            <a:pPr>
              <a:buFont typeface="Wingdings" pitchFamily="2" charset="2"/>
              <a:buChar char="ü"/>
            </a:pPr>
            <a:endParaRPr lang="tr-TR" sz="5600" dirty="0" smtClean="0"/>
          </a:p>
          <a:p>
            <a:r>
              <a:rPr lang="tr-TR" sz="5600" b="1" dirty="0" smtClean="0"/>
              <a:t>(4) Birinci basamak sağlık hizmetleri kapsamında verilecek </a:t>
            </a:r>
            <a:r>
              <a:rPr lang="tr-TR" sz="5600" b="1" dirty="0" err="1" smtClean="0"/>
              <a:t>ESH’ne</a:t>
            </a:r>
            <a:r>
              <a:rPr lang="tr-TR" sz="5600" b="1" dirty="0" smtClean="0"/>
              <a:t> </a:t>
            </a:r>
            <a:r>
              <a:rPr lang="tr-TR" sz="5600" dirty="0" smtClean="0"/>
              <a:t>ilişkin </a:t>
            </a:r>
            <a:r>
              <a:rPr lang="tr-TR" sz="5600" b="1" dirty="0" smtClean="0"/>
              <a:t>Çalışma ve İş Planı;</a:t>
            </a:r>
          </a:p>
          <a:p>
            <a:pPr>
              <a:buFont typeface="Wingdings" pitchFamily="2" charset="2"/>
              <a:buChar char="ü"/>
            </a:pPr>
            <a:r>
              <a:rPr lang="tr-TR" sz="5600" dirty="0" smtClean="0"/>
              <a:t>ASM ya da ilgili </a:t>
            </a:r>
            <a:r>
              <a:rPr lang="tr-TR" sz="5600" dirty="0" err="1" smtClean="0"/>
              <a:t>AH’nce</a:t>
            </a:r>
            <a:r>
              <a:rPr lang="tr-TR" sz="5600" dirty="0" smtClean="0"/>
              <a:t> hazırlanır, </a:t>
            </a:r>
          </a:p>
          <a:p>
            <a:pPr>
              <a:buFont typeface="Wingdings" pitchFamily="2" charset="2"/>
              <a:buChar char="ü"/>
            </a:pPr>
            <a:r>
              <a:rPr lang="tr-TR" sz="5600" dirty="0" smtClean="0"/>
              <a:t>Sağlık Grup Başkanlığı ya da TSM tarafından onaylanarak bu maddenin 2. ve 3. fıkrasındaki esaslar uygulanır,</a:t>
            </a:r>
          </a:p>
          <a:p>
            <a:endParaRPr lang="tr-TR" dirty="0"/>
          </a:p>
        </p:txBody>
      </p:sp>
      <p:sp>
        <p:nvSpPr>
          <p:cNvPr id="4" name="3 Slayt Numarası Yer Tutucusu"/>
          <p:cNvSpPr>
            <a:spLocks noGrp="1"/>
          </p:cNvSpPr>
          <p:nvPr>
            <p:ph type="sldNum" sz="quarter" idx="15"/>
          </p:nvPr>
        </p:nvSpPr>
        <p:spPr/>
        <p:txBody>
          <a:bodyPr/>
          <a:lstStyle/>
          <a:p>
            <a:fld id="{17E6D4AB-3438-460C-8EC8-B5A7A19000F2}" type="slidenum">
              <a:rPr lang="tr-TR" smtClean="0"/>
              <a:pPr/>
              <a:t>28</a:t>
            </a:fld>
            <a:endParaRPr lang="tr-T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755576" y="274638"/>
            <a:ext cx="7920880" cy="490066"/>
          </a:xfrm>
        </p:spPr>
        <p:txBody>
          <a:bodyPr>
            <a:normAutofit/>
          </a:bodyPr>
          <a:lstStyle/>
          <a:p>
            <a:pPr algn="ctr"/>
            <a:r>
              <a:rPr lang="tr-TR" sz="2400" b="1" dirty="0" smtClean="0">
                <a:solidFill>
                  <a:srgbClr val="C00000"/>
                </a:solidFill>
              </a:rPr>
              <a:t>Randevu Sistemi(Madde 19)</a:t>
            </a:r>
            <a:endParaRPr lang="tr-TR" sz="2400" b="1" dirty="0">
              <a:solidFill>
                <a:srgbClr val="C00000"/>
              </a:solidFill>
            </a:endParaRPr>
          </a:p>
        </p:txBody>
      </p:sp>
      <p:sp>
        <p:nvSpPr>
          <p:cNvPr id="3" name="2 İçerik Yer Tutucusu"/>
          <p:cNvSpPr>
            <a:spLocks noGrp="1"/>
          </p:cNvSpPr>
          <p:nvPr>
            <p:ph sz="quarter" idx="1"/>
          </p:nvPr>
        </p:nvSpPr>
        <p:spPr>
          <a:xfrm>
            <a:off x="323528" y="908720"/>
            <a:ext cx="8352928" cy="5565232"/>
          </a:xfrm>
        </p:spPr>
        <p:txBody>
          <a:bodyPr>
            <a:normAutofit fontScale="77500" lnSpcReduction="20000"/>
          </a:bodyPr>
          <a:lstStyle/>
          <a:p>
            <a:r>
              <a:rPr lang="tr-TR" sz="2200" b="1" dirty="0" smtClean="0"/>
              <a:t>(1) </a:t>
            </a:r>
            <a:r>
              <a:rPr lang="tr-TR" sz="2200" dirty="0" err="1" smtClean="0"/>
              <a:t>ESH’leri</a:t>
            </a:r>
            <a:r>
              <a:rPr lang="tr-TR" sz="2200" dirty="0" smtClean="0"/>
              <a:t>, </a:t>
            </a:r>
            <a:r>
              <a:rPr lang="tr-TR" sz="2200" b="1" dirty="0" smtClean="0"/>
              <a:t>Randevu Sistemi’ </a:t>
            </a:r>
            <a:r>
              <a:rPr lang="tr-TR" sz="2200" dirty="0" smtClean="0"/>
              <a:t>ne dayalı olarak yürütülür; Vakanın durumuna göre ;</a:t>
            </a:r>
          </a:p>
          <a:p>
            <a:pPr>
              <a:buFont typeface="Wingdings" pitchFamily="2" charset="2"/>
              <a:buChar char="ü"/>
            </a:pPr>
            <a:r>
              <a:rPr lang="tr-TR" sz="2200" dirty="0" smtClean="0"/>
              <a:t>Günlük, haftalık ya da aylık dilimler halinde önceden hazırlanan ziyaret gün ve saatlerini, </a:t>
            </a:r>
          </a:p>
          <a:p>
            <a:pPr>
              <a:buFont typeface="Wingdings" pitchFamily="2" charset="2"/>
              <a:buChar char="ü"/>
            </a:pPr>
            <a:r>
              <a:rPr lang="tr-TR" sz="2200" dirty="0" smtClean="0"/>
              <a:t>Ekipte yer alacak personelin unvan ve kimlik bilgilerini içeren ziyaret planı, ESH verilecek kişi ya da aile bireylerine önceden bildirilerek randevu alınır,</a:t>
            </a:r>
          </a:p>
          <a:p>
            <a:pPr>
              <a:buFont typeface="Wingdings" pitchFamily="2" charset="2"/>
              <a:buChar char="ü"/>
            </a:pPr>
            <a:r>
              <a:rPr lang="tr-TR" sz="2200" dirty="0" smtClean="0"/>
              <a:t>Ziyaret planının bir kopyası kişi ve aile bireylerine de verilir,</a:t>
            </a:r>
          </a:p>
          <a:p>
            <a:pPr>
              <a:buFont typeface="Wingdings" pitchFamily="2" charset="2"/>
              <a:buChar char="ü"/>
            </a:pPr>
            <a:endParaRPr lang="tr-TR" sz="2200" dirty="0" smtClean="0"/>
          </a:p>
          <a:p>
            <a:r>
              <a:rPr lang="tr-TR" sz="2200" b="1" dirty="0" smtClean="0"/>
              <a:t>(2) </a:t>
            </a:r>
            <a:r>
              <a:rPr lang="tr-TR" sz="2200" dirty="0" smtClean="0"/>
              <a:t>Randevu tarih ve saatinin değiştirilmesi konusunda</a:t>
            </a:r>
            <a:r>
              <a:rPr lang="tr-TR" sz="2200" b="1" dirty="0" smtClean="0"/>
              <a:t> ESH Birim Sorumlusu Tabip </a:t>
            </a:r>
            <a:r>
              <a:rPr lang="tr-TR" sz="2200" dirty="0" smtClean="0"/>
              <a:t>yetkilidir. </a:t>
            </a:r>
          </a:p>
          <a:p>
            <a:pPr>
              <a:buFont typeface="Wingdings" pitchFamily="2" charset="2"/>
              <a:buChar char="ü"/>
            </a:pPr>
            <a:r>
              <a:rPr lang="tr-TR" sz="2200" dirty="0" smtClean="0"/>
              <a:t>Değişikliklerin ilgili personele, </a:t>
            </a:r>
          </a:p>
          <a:p>
            <a:pPr>
              <a:buFont typeface="Wingdings" pitchFamily="2" charset="2"/>
              <a:buChar char="ü"/>
            </a:pPr>
            <a:r>
              <a:rPr lang="tr-TR" sz="2200" dirty="0" smtClean="0"/>
              <a:t>Kişi ya da aile bireylerine önceden bildirimi zorunludur,</a:t>
            </a:r>
          </a:p>
          <a:p>
            <a:pPr>
              <a:buFont typeface="Wingdings" pitchFamily="2" charset="2"/>
              <a:buChar char="ü"/>
            </a:pPr>
            <a:endParaRPr lang="tr-TR" sz="2200" dirty="0" smtClean="0"/>
          </a:p>
          <a:p>
            <a:r>
              <a:rPr lang="tr-TR" sz="2200" dirty="0" smtClean="0"/>
              <a:t>Randevuların alınması, bildirimin yapılmasından ve takibinden iletişim ve haberleşme işlemleri için görevlendirilen </a:t>
            </a:r>
            <a:r>
              <a:rPr lang="tr-TR" sz="2200" b="1" dirty="0" smtClean="0"/>
              <a:t>personel(Tıbbi Sekreter vb.) </a:t>
            </a:r>
            <a:r>
              <a:rPr lang="tr-TR" sz="2200" dirty="0" smtClean="0"/>
              <a:t>sorumludur; </a:t>
            </a:r>
          </a:p>
          <a:p>
            <a:pPr>
              <a:buFont typeface="Wingdings" pitchFamily="2" charset="2"/>
              <a:buChar char="ü"/>
            </a:pPr>
            <a:r>
              <a:rPr lang="tr-TR" sz="2200" dirty="0" smtClean="0"/>
              <a:t>Yapılan görüşmelerin hizmeti veren ve hizmeti alanların güvenliği açısından kayıt edilmesi zorunludur,</a:t>
            </a:r>
          </a:p>
          <a:p>
            <a:pPr>
              <a:buFont typeface="Wingdings" pitchFamily="2" charset="2"/>
              <a:buChar char="ü"/>
            </a:pPr>
            <a:r>
              <a:rPr lang="tr-TR" sz="2200" dirty="0" smtClean="0"/>
              <a:t> Randevu sisteminin yöntemi ve işleyişi mevcut koşullara göre ESH Birim Sorumlu Tabibi ya da ilgili AH tarafından belirlenir ve uygulanır,</a:t>
            </a:r>
          </a:p>
          <a:p>
            <a:endParaRPr lang="tr-TR" dirty="0"/>
          </a:p>
        </p:txBody>
      </p:sp>
      <p:sp>
        <p:nvSpPr>
          <p:cNvPr id="4" name="3 Slayt Numarası Yer Tutucusu"/>
          <p:cNvSpPr>
            <a:spLocks noGrp="1"/>
          </p:cNvSpPr>
          <p:nvPr>
            <p:ph type="sldNum" sz="quarter" idx="15"/>
          </p:nvPr>
        </p:nvSpPr>
        <p:spPr/>
        <p:txBody>
          <a:bodyPr/>
          <a:lstStyle/>
          <a:p>
            <a:fld id="{17E6D4AB-3438-460C-8EC8-B5A7A19000F2}" type="slidenum">
              <a:rPr lang="tr-TR" smtClean="0"/>
              <a:pPr/>
              <a:t>29</a:t>
            </a:fld>
            <a:endParaRPr lang="tr-T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116632"/>
            <a:ext cx="8219256" cy="504056"/>
          </a:xfrm>
        </p:spPr>
        <p:txBody>
          <a:bodyPr>
            <a:normAutofit/>
          </a:bodyPr>
          <a:lstStyle/>
          <a:p>
            <a:pPr algn="ctr"/>
            <a:r>
              <a:rPr lang="tr-TR" sz="2400" b="1" dirty="0" smtClean="0">
                <a:solidFill>
                  <a:srgbClr val="C00000"/>
                </a:solidFill>
              </a:rPr>
              <a:t>Kayıtların Tutulması(Madde 20)</a:t>
            </a:r>
            <a:endParaRPr lang="tr-TR" sz="2400" b="1" dirty="0">
              <a:solidFill>
                <a:srgbClr val="C00000"/>
              </a:solidFill>
            </a:endParaRPr>
          </a:p>
        </p:txBody>
      </p:sp>
      <p:sp>
        <p:nvSpPr>
          <p:cNvPr id="3" name="2 İçerik Yer Tutucusu"/>
          <p:cNvSpPr>
            <a:spLocks noGrp="1"/>
          </p:cNvSpPr>
          <p:nvPr>
            <p:ph sz="quarter" idx="1"/>
          </p:nvPr>
        </p:nvSpPr>
        <p:spPr>
          <a:xfrm>
            <a:off x="251520" y="620688"/>
            <a:ext cx="8424936" cy="5976664"/>
          </a:xfrm>
        </p:spPr>
        <p:txBody>
          <a:bodyPr>
            <a:normAutofit fontScale="70000" lnSpcReduction="20000"/>
          </a:bodyPr>
          <a:lstStyle/>
          <a:p>
            <a:r>
              <a:rPr lang="tr-TR" sz="2600" b="1" dirty="0" smtClean="0"/>
              <a:t>(1) </a:t>
            </a:r>
            <a:r>
              <a:rPr lang="tr-TR" sz="2600" dirty="0" smtClean="0"/>
              <a:t>Yönergenin 15 inci maddesine uygun olarak başvurusu değerlendirilen ve kabulü uygun görülen kişiler için</a:t>
            </a:r>
            <a:r>
              <a:rPr lang="tr-TR" sz="2600" b="1" dirty="0" smtClean="0"/>
              <a:t> Hasta Kayıt Dosyası </a:t>
            </a:r>
            <a:r>
              <a:rPr lang="tr-TR" sz="2600" dirty="0" smtClean="0"/>
              <a:t>açılır, </a:t>
            </a:r>
            <a:r>
              <a:rPr lang="tr-TR" sz="2600" b="1" dirty="0" smtClean="0"/>
              <a:t>Bu dosyada;</a:t>
            </a:r>
          </a:p>
          <a:p>
            <a:pPr>
              <a:buFont typeface="Wingdings" pitchFamily="2" charset="2"/>
              <a:buChar char="ü"/>
            </a:pPr>
            <a:r>
              <a:rPr lang="tr-TR" sz="2600" dirty="0" smtClean="0"/>
              <a:t>Hastanın kimlik bilgileri, </a:t>
            </a:r>
          </a:p>
          <a:p>
            <a:pPr>
              <a:buFont typeface="Wingdings" pitchFamily="2" charset="2"/>
              <a:buChar char="ü"/>
            </a:pPr>
            <a:r>
              <a:rPr lang="tr-TR" sz="2600" dirty="0" smtClean="0"/>
              <a:t>Adresi ve iletişim telefonları, </a:t>
            </a:r>
          </a:p>
          <a:p>
            <a:pPr>
              <a:buFont typeface="Wingdings" pitchFamily="2" charset="2"/>
              <a:buChar char="ü"/>
            </a:pPr>
            <a:r>
              <a:rPr lang="tr-TR" sz="2600" dirty="0" smtClean="0"/>
              <a:t>Sosyal güvencesi ve sosyal durumu, </a:t>
            </a:r>
          </a:p>
          <a:p>
            <a:pPr>
              <a:buFont typeface="Wingdings" pitchFamily="2" charset="2"/>
              <a:buChar char="ü"/>
            </a:pPr>
            <a:r>
              <a:rPr lang="tr-TR" sz="2600" dirty="0" smtClean="0"/>
              <a:t>Alkol sigara ve benzeri alışkanlıkları, </a:t>
            </a:r>
          </a:p>
          <a:p>
            <a:pPr>
              <a:buFont typeface="Wingdings" pitchFamily="2" charset="2"/>
              <a:buChar char="ü"/>
            </a:pPr>
            <a:r>
              <a:rPr lang="tr-TR" sz="2600" dirty="0" smtClean="0"/>
              <a:t>Hastalığı, konulan tanı, uygulanan tedaviler, sürekli kullandığı ilaçlar, </a:t>
            </a:r>
          </a:p>
          <a:p>
            <a:pPr>
              <a:buFont typeface="Wingdings" pitchFamily="2" charset="2"/>
              <a:buChar char="ü"/>
            </a:pPr>
            <a:r>
              <a:rPr lang="tr-TR" sz="2600" dirty="0" smtClean="0"/>
              <a:t>Kullandığı tıbbi cihaz, </a:t>
            </a:r>
            <a:r>
              <a:rPr lang="tr-TR" sz="2600" dirty="0" err="1" smtClean="0"/>
              <a:t>ortez</a:t>
            </a:r>
            <a:r>
              <a:rPr lang="tr-TR" sz="2600" dirty="0" smtClean="0"/>
              <a:t> ve protezlere ilişkin bilgiler ,</a:t>
            </a:r>
          </a:p>
          <a:p>
            <a:pPr>
              <a:buFont typeface="Wingdings" pitchFamily="2" charset="2"/>
              <a:buChar char="ü"/>
            </a:pPr>
            <a:r>
              <a:rPr lang="tr-TR" sz="2600" dirty="0" smtClean="0"/>
              <a:t>ESH Ekibinin takip notları, </a:t>
            </a:r>
            <a:r>
              <a:rPr lang="tr-TR" sz="2600" dirty="0" err="1" smtClean="0"/>
              <a:t>advers</a:t>
            </a:r>
            <a:r>
              <a:rPr lang="tr-TR" sz="2600" dirty="0" smtClean="0"/>
              <a:t> etki bildirim formu ve görüşleri yer alır,</a:t>
            </a:r>
          </a:p>
          <a:p>
            <a:pPr>
              <a:buFont typeface="Wingdings" pitchFamily="2" charset="2"/>
              <a:buChar char="ü"/>
            </a:pPr>
            <a:endParaRPr lang="tr-TR" sz="2600" dirty="0" smtClean="0"/>
          </a:p>
          <a:p>
            <a:r>
              <a:rPr lang="tr-TR" sz="2600" b="1" dirty="0" smtClean="0"/>
              <a:t>(2) </a:t>
            </a:r>
            <a:r>
              <a:rPr lang="tr-TR" sz="2600" dirty="0" smtClean="0"/>
              <a:t>ESH Birimince yürütülen iş ve işlemler için gerekli kayıtlar Sağlık Kurum ya da Kuruluşu(Hastane vb.) kayıtlarından ayrı olarak tutulur ve hizmet süresince hastanın yanında muhafaza edilir,</a:t>
            </a:r>
          </a:p>
          <a:p>
            <a:pPr>
              <a:buFont typeface="Wingdings" pitchFamily="2" charset="2"/>
              <a:buChar char="ü"/>
            </a:pPr>
            <a:r>
              <a:rPr lang="tr-TR" sz="2600" dirty="0" smtClean="0"/>
              <a:t>Hastaya ait bilgileri içeren formlar ve hizmet planının bir sureti de birimde bulundurulur,</a:t>
            </a:r>
          </a:p>
          <a:p>
            <a:pPr>
              <a:buFont typeface="Wingdings" pitchFamily="2" charset="2"/>
              <a:buChar char="ü"/>
            </a:pPr>
            <a:r>
              <a:rPr lang="tr-TR" sz="2600" dirty="0" smtClean="0"/>
              <a:t>Tüm kayıtlar </a:t>
            </a:r>
            <a:r>
              <a:rPr lang="tr-TR" sz="2600" dirty="0" err="1" smtClean="0"/>
              <a:t>ESH’nin</a:t>
            </a:r>
            <a:r>
              <a:rPr lang="tr-TR" sz="2600" dirty="0" smtClean="0"/>
              <a:t> sona ermesinden sonra ESH Birim ya da Kurum arşivine kaldırılır,</a:t>
            </a:r>
          </a:p>
          <a:p>
            <a:pPr>
              <a:buFont typeface="Wingdings" pitchFamily="2" charset="2"/>
              <a:buChar char="ü"/>
            </a:pPr>
            <a:r>
              <a:rPr lang="tr-TR" sz="2600" dirty="0" smtClean="0"/>
              <a:t>Bilgisayar ortamında tutulan kayıtların değiştirilmemesine ve silinmemesine yönelik gerekli idari ve teknik önlemler alınır,</a:t>
            </a:r>
          </a:p>
          <a:p>
            <a:endParaRPr lang="tr-TR" dirty="0"/>
          </a:p>
        </p:txBody>
      </p:sp>
      <p:sp>
        <p:nvSpPr>
          <p:cNvPr id="4" name="3 Slayt Numarası Yer Tutucusu"/>
          <p:cNvSpPr>
            <a:spLocks noGrp="1"/>
          </p:cNvSpPr>
          <p:nvPr>
            <p:ph type="sldNum" sz="quarter" idx="15"/>
          </p:nvPr>
        </p:nvSpPr>
        <p:spPr/>
        <p:txBody>
          <a:bodyPr/>
          <a:lstStyle/>
          <a:p>
            <a:fld id="{17E6D4AB-3438-460C-8EC8-B5A7A19000F2}" type="slidenum">
              <a:rPr lang="tr-TR" smtClean="0"/>
              <a:pPr/>
              <a:t>30</a:t>
            </a:fld>
            <a:endParaRPr lang="tr-T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19256" cy="490066"/>
          </a:xfrm>
        </p:spPr>
        <p:txBody>
          <a:bodyPr>
            <a:normAutofit/>
          </a:bodyPr>
          <a:lstStyle/>
          <a:p>
            <a:r>
              <a:rPr lang="tr-TR" sz="2400" b="1" dirty="0" smtClean="0">
                <a:solidFill>
                  <a:srgbClr val="C00000"/>
                </a:solidFill>
              </a:rPr>
              <a:t>Ev Ziyaretlerinde Uyulacak İlkeler(Madde 21)</a:t>
            </a:r>
            <a:endParaRPr lang="tr-TR" sz="2400" b="1" dirty="0">
              <a:solidFill>
                <a:srgbClr val="C00000"/>
              </a:solidFill>
            </a:endParaRPr>
          </a:p>
        </p:txBody>
      </p:sp>
      <p:sp>
        <p:nvSpPr>
          <p:cNvPr id="3" name="2 İçerik Yer Tutucusu"/>
          <p:cNvSpPr>
            <a:spLocks noGrp="1"/>
          </p:cNvSpPr>
          <p:nvPr>
            <p:ph sz="quarter" idx="1"/>
          </p:nvPr>
        </p:nvSpPr>
        <p:spPr>
          <a:xfrm>
            <a:off x="251520" y="836712"/>
            <a:ext cx="8424936" cy="5637240"/>
          </a:xfrm>
        </p:spPr>
        <p:txBody>
          <a:bodyPr>
            <a:normAutofit fontScale="92500" lnSpcReduction="10000"/>
          </a:bodyPr>
          <a:lstStyle/>
          <a:p>
            <a:r>
              <a:rPr lang="tr-TR" b="1" dirty="0" smtClean="0"/>
              <a:t>(1) </a:t>
            </a:r>
            <a:r>
              <a:rPr lang="tr-TR" dirty="0" err="1" smtClean="0"/>
              <a:t>ESH’nin</a:t>
            </a:r>
            <a:r>
              <a:rPr lang="tr-TR" dirty="0" smtClean="0"/>
              <a:t> sunumunda aşağıda belirtilen ilke ve kurullara uyulması zorunludur;</a:t>
            </a:r>
          </a:p>
          <a:p>
            <a:pPr lvl="0">
              <a:buFont typeface="Wingdings" pitchFamily="2" charset="2"/>
              <a:buChar char="ü"/>
            </a:pPr>
            <a:r>
              <a:rPr lang="tr-TR" sz="1900" dirty="0" smtClean="0"/>
              <a:t>İlgili mevzuatı gereği ESH alması uygun görülen kişilerin rızasının alınması zorunludur,</a:t>
            </a:r>
          </a:p>
          <a:p>
            <a:pPr lvl="0">
              <a:buFont typeface="Wingdings" pitchFamily="2" charset="2"/>
              <a:buChar char="ü"/>
            </a:pPr>
            <a:r>
              <a:rPr lang="tr-TR" sz="1900" dirty="0" smtClean="0"/>
              <a:t>Kişinin tıbbi durumunun onay vermeye elverişli olmaması halinde, kanuni temsilcisinin </a:t>
            </a:r>
            <a:r>
              <a:rPr lang="tr-TR" sz="1900" b="1" dirty="0" smtClean="0"/>
              <a:t>Bilgilendirilmiş Onam Formu </a:t>
            </a:r>
            <a:r>
              <a:rPr lang="tr-TR" sz="1900" dirty="0" smtClean="0"/>
              <a:t>ile rızası alınır,</a:t>
            </a:r>
          </a:p>
          <a:p>
            <a:pPr lvl="0">
              <a:buNone/>
            </a:pPr>
            <a:endParaRPr lang="tr-TR" dirty="0" smtClean="0"/>
          </a:p>
          <a:p>
            <a:pPr lvl="0"/>
            <a:r>
              <a:rPr lang="tr-TR" b="1" dirty="0" smtClean="0"/>
              <a:t>ESH sırasında;</a:t>
            </a:r>
          </a:p>
          <a:p>
            <a:pPr lvl="0">
              <a:buFont typeface="Wingdings" pitchFamily="2" charset="2"/>
              <a:buChar char="ü"/>
            </a:pPr>
            <a:r>
              <a:rPr lang="tr-TR" sz="1900" b="1" dirty="0" smtClean="0"/>
              <a:t>Tıbbi Deontoloji </a:t>
            </a:r>
            <a:r>
              <a:rPr lang="tr-TR" sz="1900" dirty="0" smtClean="0"/>
              <a:t>ve </a:t>
            </a:r>
            <a:r>
              <a:rPr lang="tr-TR" sz="1900" b="1" dirty="0" smtClean="0"/>
              <a:t>Mesleki Etik İlkeleri’</a:t>
            </a:r>
            <a:r>
              <a:rPr lang="tr-TR" sz="1900" dirty="0" smtClean="0"/>
              <a:t>ne,</a:t>
            </a:r>
          </a:p>
          <a:p>
            <a:pPr lvl="0">
              <a:buFont typeface="Wingdings" pitchFamily="2" charset="2"/>
              <a:buChar char="ü"/>
            </a:pPr>
            <a:r>
              <a:rPr lang="tr-TR" sz="1900" b="1" dirty="0" smtClean="0"/>
              <a:t>Ahlak ve Genel Nezaket Kuralları’</a:t>
            </a:r>
            <a:r>
              <a:rPr lang="tr-TR" sz="1900" dirty="0" smtClean="0"/>
              <a:t>na,</a:t>
            </a:r>
          </a:p>
          <a:p>
            <a:pPr lvl="0">
              <a:buFont typeface="Wingdings" pitchFamily="2" charset="2"/>
              <a:buChar char="ü"/>
            </a:pPr>
            <a:r>
              <a:rPr lang="tr-TR" sz="1900" b="1" dirty="0" smtClean="0"/>
              <a:t>Hasta Hakları Mevzuatı’</a:t>
            </a:r>
            <a:r>
              <a:rPr lang="tr-TR" sz="1900" dirty="0" smtClean="0"/>
              <a:t>na</a:t>
            </a:r>
            <a:r>
              <a:rPr lang="tr-TR" sz="1900" b="1" dirty="0" smtClean="0"/>
              <a:t> </a:t>
            </a:r>
            <a:r>
              <a:rPr lang="tr-TR" sz="1900" dirty="0" smtClean="0"/>
              <a:t>uygun hareket edilmesi zorunludur,</a:t>
            </a:r>
          </a:p>
          <a:p>
            <a:pPr lvl="0">
              <a:buFont typeface="Wingdings" pitchFamily="2" charset="2"/>
              <a:buChar char="ü"/>
            </a:pPr>
            <a:endParaRPr lang="tr-TR" sz="1900" dirty="0" smtClean="0"/>
          </a:p>
          <a:p>
            <a:pPr lvl="0"/>
            <a:r>
              <a:rPr lang="tr-TR" dirty="0" smtClean="0"/>
              <a:t>ESH sırasında, hastanın ailesinden birinin ya da bir yakınının bulunması sağlanır, </a:t>
            </a:r>
          </a:p>
          <a:p>
            <a:pPr lvl="0"/>
            <a:r>
              <a:rPr lang="tr-TR" dirty="0" smtClean="0"/>
              <a:t>Yalnız yaşayan hastaların ev ziyaretlerinde, ekipte görevli diğer bir sağlık personeli hizmete katılır,</a:t>
            </a:r>
          </a:p>
          <a:p>
            <a:endParaRPr lang="tr-TR" dirty="0"/>
          </a:p>
        </p:txBody>
      </p:sp>
      <p:sp>
        <p:nvSpPr>
          <p:cNvPr id="4" name="3 Slayt Numarası Yer Tutucusu"/>
          <p:cNvSpPr>
            <a:spLocks noGrp="1"/>
          </p:cNvSpPr>
          <p:nvPr>
            <p:ph type="sldNum" sz="quarter" idx="15"/>
          </p:nvPr>
        </p:nvSpPr>
        <p:spPr/>
        <p:txBody>
          <a:bodyPr/>
          <a:lstStyle/>
          <a:p>
            <a:fld id="{17E6D4AB-3438-460C-8EC8-B5A7A19000F2}" type="slidenum">
              <a:rPr lang="tr-TR" smtClean="0"/>
              <a:pPr/>
              <a:t>31</a:t>
            </a:fld>
            <a:endParaRPr lang="tr-T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395536" y="274638"/>
            <a:ext cx="8352928" cy="850106"/>
          </a:xfrm>
        </p:spPr>
        <p:txBody>
          <a:bodyPr>
            <a:noAutofit/>
          </a:bodyPr>
          <a:lstStyle/>
          <a:p>
            <a:pPr algn="ctr"/>
            <a:r>
              <a:rPr lang="tr-TR" sz="2400" b="1" dirty="0" smtClean="0">
                <a:solidFill>
                  <a:srgbClr val="C00000"/>
                </a:solidFill>
              </a:rPr>
              <a:t>Evde Sağlık Hizmetinin Sonlandırılması</a:t>
            </a:r>
            <a:br>
              <a:rPr lang="tr-TR" sz="2400" b="1" dirty="0" smtClean="0">
                <a:solidFill>
                  <a:srgbClr val="C00000"/>
                </a:solidFill>
              </a:rPr>
            </a:br>
            <a:r>
              <a:rPr lang="tr-TR" sz="2400" b="1" dirty="0" smtClean="0">
                <a:solidFill>
                  <a:srgbClr val="C00000"/>
                </a:solidFill>
              </a:rPr>
              <a:t>(Madde 22) </a:t>
            </a:r>
            <a:endParaRPr lang="tr-TR" sz="2400" b="1" dirty="0">
              <a:solidFill>
                <a:srgbClr val="C00000"/>
              </a:solidFill>
            </a:endParaRPr>
          </a:p>
        </p:txBody>
      </p:sp>
      <p:sp>
        <p:nvSpPr>
          <p:cNvPr id="3" name="2 İçerik Yer Tutucusu"/>
          <p:cNvSpPr>
            <a:spLocks noGrp="1"/>
          </p:cNvSpPr>
          <p:nvPr>
            <p:ph sz="quarter" idx="1"/>
          </p:nvPr>
        </p:nvSpPr>
        <p:spPr>
          <a:xfrm>
            <a:off x="395536" y="1196752"/>
            <a:ext cx="8280920" cy="5277200"/>
          </a:xfrm>
        </p:spPr>
        <p:txBody>
          <a:bodyPr>
            <a:normAutofit fontScale="70000" lnSpcReduction="20000"/>
          </a:bodyPr>
          <a:lstStyle/>
          <a:p>
            <a:r>
              <a:rPr lang="tr-TR" b="1" dirty="0" smtClean="0"/>
              <a:t>(1) Kişiye verilen ESH, aşağıdaki hallerde sonlandırılır;</a:t>
            </a:r>
          </a:p>
          <a:p>
            <a:pPr marL="457200" indent="-457200">
              <a:buFont typeface="+mj-lt"/>
              <a:buAutoNum type="alphaLcPeriod"/>
            </a:pPr>
            <a:r>
              <a:rPr lang="tr-TR" sz="2200" dirty="0" smtClean="0"/>
              <a:t>ESH verilen hastanın uygulanan tedavi ile iyileşmesi,</a:t>
            </a:r>
          </a:p>
          <a:p>
            <a:pPr marL="457200" indent="-457200">
              <a:buFont typeface="+mj-lt"/>
              <a:buAutoNum type="alphaLcPeriod"/>
            </a:pPr>
            <a:endParaRPr lang="tr-TR" sz="2200" dirty="0" smtClean="0"/>
          </a:p>
          <a:p>
            <a:pPr marL="457200" indent="-457200">
              <a:buFont typeface="+mj-lt"/>
              <a:buAutoNum type="alphaLcPeriod"/>
            </a:pPr>
            <a:r>
              <a:rPr lang="tr-TR" sz="2200" dirty="0" smtClean="0"/>
              <a:t>ESH sunulan hastaya uygulanan sağlık bakım ve tedavinin, bir süre sonra sağlık personeli gerektirmeden uygulanabilecek hale gelmesi,</a:t>
            </a:r>
          </a:p>
          <a:p>
            <a:pPr marL="457200" indent="-457200">
              <a:buFont typeface="+mj-lt"/>
              <a:buAutoNum type="alphaLcPeriod"/>
            </a:pPr>
            <a:endParaRPr lang="tr-TR" sz="2200" dirty="0" smtClean="0"/>
          </a:p>
          <a:p>
            <a:pPr marL="457200" indent="-457200">
              <a:buFont typeface="+mj-lt"/>
              <a:buAutoNum type="alphaLcPeriod"/>
            </a:pPr>
            <a:r>
              <a:rPr lang="tr-TR" sz="2200" dirty="0" smtClean="0"/>
              <a:t>ESH sunulan hastanın, sağlık kurumuna yatırılarak tedavi edilmesini gerektiren tıbbi </a:t>
            </a:r>
            <a:r>
              <a:rPr lang="tr-TR" sz="2200" dirty="0" err="1" smtClean="0"/>
              <a:t>endikasyonun</a:t>
            </a:r>
            <a:r>
              <a:rPr lang="tr-TR" sz="2200" dirty="0" smtClean="0"/>
              <a:t> oluşması,</a:t>
            </a:r>
          </a:p>
          <a:p>
            <a:pPr marL="457200" indent="-457200">
              <a:buFont typeface="+mj-lt"/>
              <a:buAutoNum type="alphaLcPeriod"/>
            </a:pPr>
            <a:endParaRPr lang="tr-TR" sz="2200" dirty="0" smtClean="0"/>
          </a:p>
          <a:p>
            <a:pPr marL="457200" indent="-457200">
              <a:buFont typeface="+mj-lt"/>
              <a:buAutoNum type="alphaLcPeriod"/>
            </a:pPr>
            <a:r>
              <a:rPr lang="tr-TR" sz="2200" dirty="0" smtClean="0"/>
              <a:t>Hastanın kendisi ya da kanuni temsilcisinin hizmeti sonlandırmayı talep etmesi,</a:t>
            </a:r>
          </a:p>
          <a:p>
            <a:pPr marL="457200" indent="-457200">
              <a:buFont typeface="+mj-lt"/>
              <a:buAutoNum type="alphaLcPeriod"/>
            </a:pPr>
            <a:endParaRPr lang="tr-TR" sz="2200" dirty="0" smtClean="0"/>
          </a:p>
          <a:p>
            <a:pPr marL="457200" indent="-457200">
              <a:buFont typeface="+mj-lt"/>
              <a:buAutoNum type="alphaLcPeriod"/>
            </a:pPr>
            <a:r>
              <a:rPr lang="tr-TR" sz="2200" dirty="0" smtClean="0"/>
              <a:t>Hastanın vefat etmesi,</a:t>
            </a:r>
          </a:p>
          <a:p>
            <a:pPr marL="457200" indent="-457200">
              <a:buFont typeface="+mj-lt"/>
              <a:buAutoNum type="alphaLcPeriod"/>
            </a:pPr>
            <a:endParaRPr lang="tr-TR" sz="2200" dirty="0" smtClean="0"/>
          </a:p>
          <a:p>
            <a:pPr marL="457200" indent="-457200">
              <a:buFont typeface="+mj-lt"/>
              <a:buAutoNum type="alphaLcPeriod"/>
            </a:pPr>
            <a:r>
              <a:rPr lang="tr-TR" sz="2200" b="1" dirty="0" smtClean="0"/>
              <a:t>Hasta ya da yakınlarının;</a:t>
            </a:r>
          </a:p>
          <a:p>
            <a:pPr>
              <a:buFont typeface="Wingdings" pitchFamily="2" charset="2"/>
              <a:buChar char="ü"/>
            </a:pPr>
            <a:r>
              <a:rPr lang="tr-TR" sz="2200" dirty="0" smtClean="0"/>
              <a:t>Tedaviye uyumsuz davranışları, </a:t>
            </a:r>
          </a:p>
          <a:p>
            <a:pPr>
              <a:buFont typeface="Wingdings" pitchFamily="2" charset="2"/>
              <a:buChar char="ü"/>
            </a:pPr>
            <a:r>
              <a:rPr lang="tr-TR" sz="2200" dirty="0" smtClean="0"/>
              <a:t>Direnç göstermeleri, </a:t>
            </a:r>
          </a:p>
          <a:p>
            <a:pPr>
              <a:buFont typeface="Wingdings" pitchFamily="2" charset="2"/>
              <a:buChar char="ü"/>
            </a:pPr>
            <a:r>
              <a:rPr lang="tr-TR" sz="2200" dirty="0" smtClean="0"/>
              <a:t>Önerilere uymamaları halinde, </a:t>
            </a:r>
          </a:p>
          <a:p>
            <a:pPr>
              <a:buNone/>
            </a:pPr>
            <a:r>
              <a:rPr lang="tr-TR" sz="2200" dirty="0" smtClean="0"/>
              <a:t>verilen hizmetin yararı, sorumlu tabip tarafından sorgulanır ve hizmetin sonlandırılmasına karar verilebilir,</a:t>
            </a:r>
            <a:endParaRPr lang="tr-TR" sz="2200" dirty="0"/>
          </a:p>
        </p:txBody>
      </p:sp>
      <p:sp>
        <p:nvSpPr>
          <p:cNvPr id="4" name="3 Slayt Numarası Yer Tutucusu"/>
          <p:cNvSpPr>
            <a:spLocks noGrp="1"/>
          </p:cNvSpPr>
          <p:nvPr>
            <p:ph type="sldNum" sz="quarter" idx="15"/>
          </p:nvPr>
        </p:nvSpPr>
        <p:spPr/>
        <p:txBody>
          <a:bodyPr/>
          <a:lstStyle/>
          <a:p>
            <a:fld id="{17E6D4AB-3438-460C-8EC8-B5A7A19000F2}" type="slidenum">
              <a:rPr lang="tr-TR" smtClean="0"/>
              <a:pPr/>
              <a:t>32</a:t>
            </a:fld>
            <a:endParaRPr lang="tr-T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19256" cy="850106"/>
          </a:xfrm>
        </p:spPr>
        <p:txBody>
          <a:bodyPr>
            <a:normAutofit/>
          </a:bodyPr>
          <a:lstStyle/>
          <a:p>
            <a:pPr algn="ctr"/>
            <a:r>
              <a:rPr lang="tr-TR" sz="2400" b="1" dirty="0" smtClean="0">
                <a:solidFill>
                  <a:srgbClr val="C00000"/>
                </a:solidFill>
              </a:rPr>
              <a:t>Denetim/Sorumluluk(Madde 23) </a:t>
            </a:r>
            <a:br>
              <a:rPr lang="tr-TR" sz="2400" b="1" dirty="0" smtClean="0">
                <a:solidFill>
                  <a:srgbClr val="C00000"/>
                </a:solidFill>
              </a:rPr>
            </a:br>
            <a:r>
              <a:rPr lang="tr-TR" sz="2400" b="1" dirty="0" smtClean="0">
                <a:solidFill>
                  <a:srgbClr val="C00000"/>
                </a:solidFill>
              </a:rPr>
              <a:t>Yürütme(Madde 26)</a:t>
            </a:r>
            <a:endParaRPr lang="tr-TR" sz="2400" dirty="0">
              <a:solidFill>
                <a:srgbClr val="C00000"/>
              </a:solidFill>
            </a:endParaRPr>
          </a:p>
        </p:txBody>
      </p:sp>
      <p:sp>
        <p:nvSpPr>
          <p:cNvPr id="3" name="2 İçerik Yer Tutucusu"/>
          <p:cNvSpPr>
            <a:spLocks noGrp="1"/>
          </p:cNvSpPr>
          <p:nvPr>
            <p:ph sz="quarter" idx="1"/>
          </p:nvPr>
        </p:nvSpPr>
        <p:spPr>
          <a:xfrm>
            <a:off x="457200" y="1268760"/>
            <a:ext cx="8147248" cy="5205192"/>
          </a:xfrm>
        </p:spPr>
        <p:txBody>
          <a:bodyPr/>
          <a:lstStyle/>
          <a:p>
            <a:r>
              <a:rPr lang="tr-TR" b="1" dirty="0" smtClean="0"/>
              <a:t>Denetim ve Sorumluluk(Madde 23);</a:t>
            </a:r>
          </a:p>
          <a:p>
            <a:pPr>
              <a:buFont typeface="Wingdings" pitchFamily="2" charset="2"/>
              <a:buChar char="ü"/>
            </a:pPr>
            <a:r>
              <a:rPr lang="tr-TR" dirty="0" smtClean="0"/>
              <a:t>(1) Evde sağlık hizmetlerinin koordinasyonundan ve bu Yönerge hükümlerine uygun olarak etkin bir şekilde eksiksiz olarak yürütülmesinden;</a:t>
            </a:r>
          </a:p>
          <a:p>
            <a:pPr>
              <a:buFont typeface="Wingdings" pitchFamily="2" charset="2"/>
              <a:buChar char="v"/>
            </a:pPr>
            <a:r>
              <a:rPr lang="tr-TR" dirty="0" smtClean="0"/>
              <a:t> </a:t>
            </a:r>
            <a:r>
              <a:rPr lang="tr-TR" b="1" dirty="0" smtClean="0"/>
              <a:t>Müdürlükler</a:t>
            </a:r>
            <a:r>
              <a:rPr lang="tr-TR" dirty="0" smtClean="0"/>
              <a:t>,</a:t>
            </a:r>
          </a:p>
          <a:p>
            <a:pPr>
              <a:buFont typeface="Wingdings" pitchFamily="2" charset="2"/>
              <a:buChar char="v"/>
            </a:pPr>
            <a:r>
              <a:rPr lang="tr-TR" b="1" dirty="0" smtClean="0"/>
              <a:t>Grup Başkanlıkları </a:t>
            </a:r>
            <a:r>
              <a:rPr lang="tr-TR" dirty="0" smtClean="0"/>
              <a:t>sorumludur,</a:t>
            </a:r>
          </a:p>
          <a:p>
            <a:endParaRPr lang="tr-TR" dirty="0" smtClean="0"/>
          </a:p>
          <a:p>
            <a:r>
              <a:rPr lang="tr-TR" b="1" dirty="0" smtClean="0"/>
              <a:t>Yürütme</a:t>
            </a:r>
            <a:endParaRPr lang="tr-TR" dirty="0" smtClean="0"/>
          </a:p>
          <a:p>
            <a:pPr>
              <a:buFont typeface="Wingdings" pitchFamily="2" charset="2"/>
              <a:buChar char="ü"/>
            </a:pPr>
            <a:r>
              <a:rPr lang="tr-TR" dirty="0" smtClean="0"/>
              <a:t> (1) Bu Yönerge hükümlerini, Sağlık Bakanı yürütür,</a:t>
            </a:r>
          </a:p>
          <a:p>
            <a:endParaRPr lang="tr-TR" dirty="0" smtClean="0"/>
          </a:p>
          <a:p>
            <a:endParaRPr lang="tr-TR" dirty="0"/>
          </a:p>
        </p:txBody>
      </p:sp>
      <p:sp>
        <p:nvSpPr>
          <p:cNvPr id="4" name="3 Slayt Numarası Yer Tutucusu"/>
          <p:cNvSpPr>
            <a:spLocks noGrp="1"/>
          </p:cNvSpPr>
          <p:nvPr>
            <p:ph type="sldNum" sz="quarter" idx="15"/>
          </p:nvPr>
        </p:nvSpPr>
        <p:spPr/>
        <p:txBody>
          <a:bodyPr/>
          <a:lstStyle/>
          <a:p>
            <a:fld id="{17E6D4AB-3438-460C-8EC8-B5A7A19000F2}" type="slidenum">
              <a:rPr lang="tr-TR" smtClean="0"/>
              <a:pPr/>
              <a:t>33</a:t>
            </a:fld>
            <a:endParaRPr lang="tr-T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19256" cy="922114"/>
          </a:xfrm>
        </p:spPr>
        <p:txBody>
          <a:bodyPr>
            <a:normAutofit/>
          </a:bodyPr>
          <a:lstStyle/>
          <a:p>
            <a:pPr algn="ctr"/>
            <a:r>
              <a:rPr lang="tr-TR" sz="3600" b="1" dirty="0" smtClean="0">
                <a:solidFill>
                  <a:srgbClr val="C00000"/>
                </a:solidFill>
              </a:rPr>
              <a:t>Teşekkürler</a:t>
            </a:r>
            <a:endParaRPr lang="tr-TR" sz="3600" b="1" dirty="0">
              <a:solidFill>
                <a:srgbClr val="C00000"/>
              </a:solidFill>
            </a:endParaRPr>
          </a:p>
        </p:txBody>
      </p:sp>
      <p:pic>
        <p:nvPicPr>
          <p:cNvPr id="1026" name="Picture 2" descr="C:\Users\ömer\Pictures\untitled.bmp"/>
          <p:cNvPicPr>
            <a:picLocks noGrp="1" noChangeAspect="1" noChangeArrowheads="1"/>
          </p:cNvPicPr>
          <p:nvPr>
            <p:ph sz="quarter" idx="1"/>
          </p:nvPr>
        </p:nvPicPr>
        <p:blipFill>
          <a:blip r:embed="rId3" cstate="print"/>
          <a:srcRect/>
          <a:stretch>
            <a:fillRect/>
          </a:stretch>
        </p:blipFill>
        <p:spPr bwMode="auto">
          <a:xfrm>
            <a:off x="251520" y="1556792"/>
            <a:ext cx="4320480" cy="4824536"/>
          </a:xfrm>
          <a:prstGeom prst="rect">
            <a:avLst/>
          </a:prstGeom>
          <a:noFill/>
        </p:spPr>
      </p:pic>
      <p:pic>
        <p:nvPicPr>
          <p:cNvPr id="1027" name="Picture 3" descr="C:\Users\ömer\Pictures\imagesCAFKMSUP.jpg"/>
          <p:cNvPicPr>
            <a:picLocks noChangeAspect="1" noChangeArrowheads="1"/>
          </p:cNvPicPr>
          <p:nvPr/>
        </p:nvPicPr>
        <p:blipFill>
          <a:blip r:embed="rId4" cstate="print"/>
          <a:srcRect/>
          <a:stretch>
            <a:fillRect/>
          </a:stretch>
        </p:blipFill>
        <p:spPr bwMode="auto">
          <a:xfrm>
            <a:off x="4716016" y="1556792"/>
            <a:ext cx="3960440" cy="4824536"/>
          </a:xfrm>
          <a:prstGeom prst="rect">
            <a:avLst/>
          </a:prstGeom>
          <a:noFill/>
        </p:spPr>
      </p:pic>
      <p:sp>
        <p:nvSpPr>
          <p:cNvPr id="5" name="4 Slayt Numarası Yer Tutucusu"/>
          <p:cNvSpPr>
            <a:spLocks noGrp="1"/>
          </p:cNvSpPr>
          <p:nvPr>
            <p:ph type="sldNum" sz="quarter" idx="15"/>
          </p:nvPr>
        </p:nvSpPr>
        <p:spPr/>
        <p:txBody>
          <a:bodyPr/>
          <a:lstStyle/>
          <a:p>
            <a:fld id="{17E6D4AB-3438-460C-8EC8-B5A7A19000F2}" type="slidenum">
              <a:rPr lang="tr-TR" smtClean="0"/>
              <a:pPr/>
              <a:t>34</a:t>
            </a:fld>
            <a:endParaRPr lang="tr-T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umba">
  <a:themeElements>
    <a:clrScheme name="Cumba">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Cumba">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umba">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855</TotalTime>
  <Words>3740</Words>
  <Application>Microsoft Office PowerPoint</Application>
  <PresentationFormat>Ekran Gösterisi (4:3)</PresentationFormat>
  <Paragraphs>477</Paragraphs>
  <Slides>34</Slides>
  <Notes>34</Notes>
  <HiddenSlides>0</HiddenSlides>
  <MMClips>0</MMClips>
  <ScaleCrop>false</ScaleCrop>
  <HeadingPairs>
    <vt:vector size="6" baseType="variant">
      <vt:variant>
        <vt:lpstr>Kullanılan Yazı Tipleri</vt:lpstr>
      </vt:variant>
      <vt:variant>
        <vt:i4>5</vt:i4>
      </vt:variant>
      <vt:variant>
        <vt:lpstr>Tema</vt:lpstr>
      </vt:variant>
      <vt:variant>
        <vt:i4>1</vt:i4>
      </vt:variant>
      <vt:variant>
        <vt:lpstr>Slayt Başlıkları</vt:lpstr>
      </vt:variant>
      <vt:variant>
        <vt:i4>34</vt:i4>
      </vt:variant>
    </vt:vector>
  </HeadingPairs>
  <TitlesOfParts>
    <vt:vector size="40" baseType="lpstr">
      <vt:lpstr>Arial</vt:lpstr>
      <vt:lpstr>Calibri</vt:lpstr>
      <vt:lpstr>Century Schoolbook</vt:lpstr>
      <vt:lpstr>Wingdings</vt:lpstr>
      <vt:lpstr>Wingdings 2</vt:lpstr>
      <vt:lpstr>Cumba</vt:lpstr>
      <vt:lpstr>Evde Sağlık Hizmetlerinin(ESH) Uygulama Usul ve Esasları Hakkında Yönerge (SAĞLIK BAKANLIĞI/2010)  (11)   SKY 413 Evde Bakım Hizmetleri Yönetimi Dersi (SKY 4)</vt:lpstr>
      <vt:lpstr>Yönergenin Amacı(Madde 1)</vt:lpstr>
      <vt:lpstr>Yönergenin Dayanağı(Madde 3) Hüküm Bulunmayan Hallerde(Madde 24)</vt:lpstr>
      <vt:lpstr>Evde Sağlık Hizmetlerinin Yasal dayanağı</vt:lpstr>
      <vt:lpstr>Evde Sağlık Hizmeti Tanımı(Madde 4)</vt:lpstr>
      <vt:lpstr>Hizmetin Örgütlenmesi(Madde 5)</vt:lpstr>
      <vt:lpstr>Koordinasyon Merkezi Kurulması  ESH Birimleri Arasındaki İletişim/Koordinasyon (Madde 5)</vt:lpstr>
      <vt:lpstr>          Komisyon Oluşturulması (Madde 6)  (İnceleme ve Değerlendirme Komisyonu)</vt:lpstr>
      <vt:lpstr>Komisyon Oluşturulması (Madde 6)  (İnceleme ve Değerlendirme Komisyonu)</vt:lpstr>
      <vt:lpstr>Evde sağlık Hizmeti Birimi Kurulması (Madde 7)</vt:lpstr>
      <vt:lpstr>ESH Verilmesi Sırasında Asgari Araç Gereç/Tıbbi Cihaz/İlaç Standardı(Ek 1) (Madde 8-1)</vt:lpstr>
      <vt:lpstr>ESH Verilmesi Sırasında  Asgari İlaç Standardı(Madde 8-1)(Ek 1)</vt:lpstr>
      <vt:lpstr>ESH Verilmesi Sırasında Asgari Araç Gereç (Madde 8)</vt:lpstr>
      <vt:lpstr>ESH Verilmesi Sırasında Ulaşım Araçlarının Tahsisi (Madde 9)</vt:lpstr>
      <vt:lpstr>              ESH Ekibi İçin  Personel Görevlendirilmesi  Asgari Personel Standardı(Madde 10) </vt:lpstr>
      <vt:lpstr>Sorumlu Tabibin Görev/Yetki/Sorumlulukları (Madde 11-1/a-ı)</vt:lpstr>
      <vt:lpstr>Hemşire/Sağlık Memuru(Toplum Sağlığı) Görev/Yetki/Sorumlulukları(Madde 12/1-8)</vt:lpstr>
      <vt:lpstr>Laboratuvar Teknisyeninin  Görev Yetki ve Sorumlulukları(Madde 12)</vt:lpstr>
      <vt:lpstr>Fizyoterapist/Diyetisyen/Psikolog/Sosyal Çalışmacı Görev Yetki ve Sorumlulukları(Madde 12)</vt:lpstr>
      <vt:lpstr>ESH Ekibinde Görevlendirilen Diğer Personelin Görev Yetki ve Sorumlulukları (Madde 12) </vt:lpstr>
      <vt:lpstr>ESH Biriminin Çalışması(Madde 13)</vt:lpstr>
      <vt:lpstr>Evde Sağlık Hizmetin  Kapsamı ve Konsültasyon(Madde 14)</vt:lpstr>
      <vt:lpstr>Sağlık Kurum Ya Da Kuruluşuna Sevk (Madde 15)</vt:lpstr>
      <vt:lpstr>Evde Sağlık Hizmetleri İçin Başvuru  (Madde 16)</vt:lpstr>
      <vt:lpstr>Evde Sağlık Hizmeti Başvuru Formu(Ek 2) (Taburcu Aşamasındaki Hastalar İle Aile Hekimleri Tarafından Yapılan Başvurularda Doldurulacaktır)</vt:lpstr>
      <vt:lpstr>Başvuruların Değerlendirilmesi   Evde Sağlık Hizmetine Kabulü(Madde 17)</vt:lpstr>
      <vt:lpstr>Başvuruların Değerlendirilmesi ve  Evde Sağlık Hizmetine Kabulü(Madde 17)</vt:lpstr>
      <vt:lpstr> Çalışma Düzeni ve İş Planları(Madde 18)</vt:lpstr>
      <vt:lpstr>Randevu Sistemi(Madde 19)</vt:lpstr>
      <vt:lpstr>Kayıtların Tutulması(Madde 20)</vt:lpstr>
      <vt:lpstr>Ev Ziyaretlerinde Uyulacak İlkeler(Madde 21)</vt:lpstr>
      <vt:lpstr>Evde Sağlık Hizmetinin Sonlandırılması (Madde 22) </vt:lpstr>
      <vt:lpstr>Denetim/Sorumluluk(Madde 23)  Yürütme(Madde 26)</vt:lpstr>
      <vt:lpstr>Teşekkürler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Slayt 1</dc:title>
  <dc:creator>ömer</dc:creator>
  <cp:lastModifiedBy>Windows Kullanıcısı</cp:lastModifiedBy>
  <cp:revision>92</cp:revision>
  <dcterms:created xsi:type="dcterms:W3CDTF">2013-03-07T05:00:56Z</dcterms:created>
  <dcterms:modified xsi:type="dcterms:W3CDTF">2017-09-25T06:30:23Z</dcterms:modified>
</cp:coreProperties>
</file>