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54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7" name="6 Düz Bağlayıcı"/>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Başlık"/>
          <p:cNvSpPr>
            <a:spLocks noGrp="1"/>
          </p:cNvSpPr>
          <p:nvPr>
            <p:ph type="ctrTitle"/>
          </p:nvPr>
        </p:nvSpPr>
        <p:spPr>
          <a:xfrm>
            <a:off x="381000" y="4853411"/>
            <a:ext cx="8458200" cy="1222375"/>
          </a:xfrm>
        </p:spPr>
        <p:txBody>
          <a:bodyPr anchor="t"/>
          <a:lstStyle/>
          <a:p>
            <a:r>
              <a:rPr kumimoji="0" lang="tr-TR" smtClean="0"/>
              <a:t>Asıl başlık stili için tıklatın</a:t>
            </a:r>
            <a:endParaRPr kumimoji="0" lang="en-US"/>
          </a:p>
        </p:txBody>
      </p:sp>
      <p:sp>
        <p:nvSpPr>
          <p:cNvPr id="9" name="8 Alt Başlık"/>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16" name="15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2" name="1 Altbilgi Yer Tutucusu"/>
          <p:cNvSpPr>
            <a:spLocks noGrp="1"/>
          </p:cNvSpPr>
          <p:nvPr>
            <p:ph type="ftr" sz="quarter" idx="11"/>
          </p:nvPr>
        </p:nvSpPr>
        <p:spPr/>
        <p:txBody>
          <a:bodyPr/>
          <a:lstStyle/>
          <a:p>
            <a:endParaRPr lang="tr-TR"/>
          </a:p>
        </p:txBody>
      </p:sp>
      <p:sp>
        <p:nvSpPr>
          <p:cNvPr id="15" name="14 Slayt Numarası Yer Tutucusu"/>
          <p:cNvSpPr>
            <a:spLocks noGrp="1"/>
          </p:cNvSpPr>
          <p:nvPr>
            <p:ph type="sldNum" sz="quarter" idx="12"/>
          </p:nvPr>
        </p:nvSpPr>
        <p:spPr>
          <a:xfrm>
            <a:off x="8229600" y="6473952"/>
            <a:ext cx="758952" cy="246888"/>
          </a:xfrm>
        </p:spPr>
        <p:txBody>
          <a:bodyPr/>
          <a:lstStyle/>
          <a:p>
            <a:fld id="{FB40AB24-961F-43CA-B988-2ADBA29A80D7}"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2" name="21 Başlık"/>
          <p:cNvSpPr>
            <a:spLocks noGrp="1"/>
          </p:cNvSpPr>
          <p:nvPr>
            <p:ph type="title"/>
          </p:nvPr>
        </p:nvSpPr>
        <p:spPr/>
        <p:txBody>
          <a:bodyPr/>
          <a:lstStyle/>
          <a:p>
            <a:r>
              <a:rPr kumimoji="0" lang="tr-TR" smtClean="0"/>
              <a:t>Asıl başlık stili için tıklatın</a:t>
            </a:r>
            <a:endParaRPr kumimoji="0" lang="en-US"/>
          </a:p>
        </p:txBody>
      </p:sp>
      <p:sp>
        <p:nvSpPr>
          <p:cNvPr id="27" name="26 İçerik Yer Tutucusu"/>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5" name="24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19" name="18 Altbilgi Yer Tutucusu"/>
          <p:cNvSpPr>
            <a:spLocks noGrp="1"/>
          </p:cNvSpPr>
          <p:nvPr>
            <p:ph type="ftr" sz="quarter" idx="11"/>
          </p:nvPr>
        </p:nvSpPr>
        <p:spPr>
          <a:xfrm>
            <a:off x="3581400" y="76200"/>
            <a:ext cx="2895600" cy="288925"/>
          </a:xfrm>
        </p:spPr>
        <p:txBody>
          <a:bodyPr/>
          <a:lstStyle/>
          <a:p>
            <a:endParaRPr lang="tr-TR"/>
          </a:p>
        </p:txBody>
      </p:sp>
      <p:sp>
        <p:nvSpPr>
          <p:cNvPr id="16" name="15 Slayt Numarası Yer Tutucusu"/>
          <p:cNvSpPr>
            <a:spLocks noGrp="1"/>
          </p:cNvSpPr>
          <p:nvPr>
            <p:ph type="sldNum" sz="quarter" idx="12"/>
          </p:nvPr>
        </p:nvSpPr>
        <p:spPr>
          <a:xfrm>
            <a:off x="8229600" y="6473952"/>
            <a:ext cx="758952" cy="246888"/>
          </a:xfrm>
        </p:spPr>
        <p:txBody>
          <a:bodyPr/>
          <a:lstStyle/>
          <a:p>
            <a:fld id="{FB40AB24-961F-43CA-B988-2ADBA29A80D7}"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3">
        <a:schemeClr val="bg2"/>
      </p:bgRef>
    </p:bg>
    <p:spTree>
      <p:nvGrpSpPr>
        <p:cNvPr id="1" name=""/>
        <p:cNvGrpSpPr/>
        <p:nvPr/>
      </p:nvGrpSpPr>
      <p:grpSpPr>
        <a:xfrm>
          <a:off x="0" y="0"/>
          <a:ext cx="0" cy="0"/>
          <a:chOff x="0" y="0"/>
          <a:chExt cx="0" cy="0"/>
        </a:xfrm>
      </p:grpSpPr>
      <p:sp>
        <p:nvSpPr>
          <p:cNvPr id="7" name="6 Düz Bağlayıcı"/>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etin Yer Tutucusu"/>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19" name="18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11" name="10 Altbilgi Yer Tutucusu"/>
          <p:cNvSpPr>
            <a:spLocks noGrp="1"/>
          </p:cNvSpPr>
          <p:nvPr>
            <p:ph type="ftr" sz="quarter" idx="11"/>
          </p:nvPr>
        </p:nvSpPr>
        <p:spPr/>
        <p:txBody>
          <a:bodyPr/>
          <a:lstStyle/>
          <a:p>
            <a:endParaRPr lang="tr-TR"/>
          </a:p>
        </p:txBody>
      </p:sp>
      <p:sp>
        <p:nvSpPr>
          <p:cNvPr id="16" name="15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
        <p:nvSpPr>
          <p:cNvPr id="8" name="7 Başlık"/>
          <p:cNvSpPr>
            <a:spLocks noGrp="1"/>
          </p:cNvSpPr>
          <p:nvPr>
            <p:ph type="title"/>
          </p:nvPr>
        </p:nvSpPr>
        <p:spPr>
          <a:xfrm>
            <a:off x="180475" y="2947085"/>
            <a:ext cx="8686800" cy="1184825"/>
          </a:xfrm>
        </p:spPr>
        <p:txBody>
          <a:bodyPr rtlCol="0" anchor="t"/>
          <a:lstStyle>
            <a:lvl1pPr algn="r">
              <a:defRPr/>
            </a:lvl1pPr>
          </a:lstStyle>
          <a:p>
            <a:r>
              <a:rPr kumimoji="0" lang="tr-TR" smtClean="0"/>
              <a:t>Asıl başlık stili için tıklatın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0" name="19 Başlık"/>
          <p:cNvSpPr>
            <a:spLocks noGrp="1"/>
          </p:cNvSpPr>
          <p:nvPr>
            <p:ph type="title"/>
          </p:nvPr>
        </p:nvSpPr>
        <p:spPr>
          <a:xfrm>
            <a:off x="301752" y="457200"/>
            <a:ext cx="8686800" cy="841248"/>
          </a:xfrm>
        </p:spPr>
        <p:txBody>
          <a:bodyPr/>
          <a:lstStyle/>
          <a:p>
            <a:r>
              <a:rPr kumimoji="0" lang="tr-TR" smtClean="0"/>
              <a:t>Asıl başlık stili için tıklatın</a:t>
            </a:r>
            <a:endParaRPr kumimoji="0" lang="en-US"/>
          </a:p>
        </p:txBody>
      </p:sp>
      <p:sp>
        <p:nvSpPr>
          <p:cNvPr id="14" name="13 İçerik Yer Tutucusu"/>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3" name="12 İçerik Yer Tutucusu"/>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1" name="20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10" name="9 Altbilgi Yer Tutucusu"/>
          <p:cNvSpPr>
            <a:spLocks noGrp="1"/>
          </p:cNvSpPr>
          <p:nvPr>
            <p:ph type="ftr" sz="quarter" idx="11"/>
          </p:nvPr>
        </p:nvSpPr>
        <p:spPr/>
        <p:txBody>
          <a:bodyPr/>
          <a:lstStyle/>
          <a:p>
            <a:endParaRPr lang="tr-TR"/>
          </a:p>
        </p:txBody>
      </p:sp>
      <p:sp>
        <p:nvSpPr>
          <p:cNvPr id="31" name="30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9" name="28 Başlık"/>
          <p:cNvSpPr>
            <a:spLocks noGrp="1"/>
          </p:cNvSpPr>
          <p:nvPr>
            <p:ph type="title"/>
          </p:nvPr>
        </p:nvSpPr>
        <p:spPr>
          <a:xfrm>
            <a:off x="304800" y="5410200"/>
            <a:ext cx="8610600" cy="882650"/>
          </a:xfrm>
        </p:spPr>
        <p:txBody>
          <a:bodyPr anchor="ctr"/>
          <a:lstStyle>
            <a:lvl1pPr>
              <a:defRPr/>
            </a:lvl1p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25" name="24 Metin Yer Tutucusu"/>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İçerik Yer Tutucusu"/>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8" name="27 İçerik Yer Tutucusu"/>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0" name="9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a:xfrm>
            <a:off x="8229600" y="6477000"/>
            <a:ext cx="762000" cy="246888"/>
          </a:xfrm>
        </p:spPr>
        <p:txBody>
          <a:bodyPr/>
          <a:lstStyle/>
          <a:p>
            <a:fld id="{FB40AB24-961F-43CA-B988-2ADBA29A80D7}" type="slidenum">
              <a:rPr lang="tr-TR" smtClean="0"/>
              <a:pPr/>
              <a:t>‹#›</a:t>
            </a:fld>
            <a:endParaRPr lang="tr-TR"/>
          </a:p>
        </p:txBody>
      </p:sp>
      <p:sp>
        <p:nvSpPr>
          <p:cNvPr id="11" name="10 Düz Bağlayıcı"/>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30" name="29 Başlık"/>
          <p:cNvSpPr>
            <a:spLocks noGrp="1"/>
          </p:cNvSpPr>
          <p:nvPr>
            <p:ph type="title"/>
          </p:nvPr>
        </p:nvSpPr>
        <p:spPr>
          <a:xfrm>
            <a:off x="301752" y="457200"/>
            <a:ext cx="8686800" cy="841248"/>
          </a:xfrm>
        </p:spPr>
        <p:txBody>
          <a:bodyPr/>
          <a:lstStyle/>
          <a:p>
            <a:r>
              <a:rPr kumimoji="0" lang="tr-TR" smtClean="0"/>
              <a:t>Asıl başlık stili için tıklatın</a:t>
            </a:r>
            <a:endParaRPr kumimoji="0" lang="en-US"/>
          </a:p>
        </p:txBody>
      </p:sp>
      <p:sp>
        <p:nvSpPr>
          <p:cNvPr id="12" name="11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21" name="20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3" name="2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24" name="23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7 Düz Bağlayıcı"/>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Başlık"/>
          <p:cNvSpPr>
            <a:spLocks noGrp="1"/>
          </p:cNvSpPr>
          <p:nvPr>
            <p:ph type="title"/>
          </p:nvPr>
        </p:nvSpPr>
        <p:spPr>
          <a:xfrm>
            <a:off x="457200" y="5486400"/>
            <a:ext cx="8458200" cy="520700"/>
          </a:xfrm>
        </p:spPr>
        <p:txBody>
          <a:bodyPr anchor="ctr"/>
          <a:lstStyle>
            <a:lvl1pPr algn="l">
              <a:buNone/>
              <a:defRPr sz="2000" b="1"/>
            </a:lvl1pPr>
          </a:lstStyle>
          <a:p>
            <a:r>
              <a:rPr kumimoji="0" lang="tr-TR" smtClean="0"/>
              <a:t>Asıl başlık stili için tıklatın</a:t>
            </a:r>
            <a:endParaRPr kumimoji="0" lang="en-US"/>
          </a:p>
        </p:txBody>
      </p:sp>
      <p:sp>
        <p:nvSpPr>
          <p:cNvPr id="26" name="25 Metin Yer Tutucusu"/>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14" name="13 İçerik Yer Tutucusu"/>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5" name="24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29" name="28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13" name="12 Resim Yer Tutucusu"/>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tr-TR" smtClean="0"/>
              <a:t>Resim eklemek için simgeyi tıklatın</a:t>
            </a:r>
            <a:endParaRPr kumimoji="0" lang="en-US" dirty="0"/>
          </a:p>
        </p:txBody>
      </p:sp>
      <p:sp>
        <p:nvSpPr>
          <p:cNvPr id="7" name="6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5" name="4 Altbilgi Yer Tutucusu"/>
          <p:cNvSpPr>
            <a:spLocks noGrp="1"/>
          </p:cNvSpPr>
          <p:nvPr>
            <p:ph type="ftr" sz="quarter" idx="11"/>
          </p:nvPr>
        </p:nvSpPr>
        <p:spPr/>
        <p:txBody>
          <a:bodyPr/>
          <a:lstStyle/>
          <a:p>
            <a:endParaRPr lang="tr-TR"/>
          </a:p>
        </p:txBody>
      </p:sp>
      <p:sp>
        <p:nvSpPr>
          <p:cNvPr id="31" name="30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
        <p:nvSpPr>
          <p:cNvPr id="17" name="16 Başlık"/>
          <p:cNvSpPr>
            <a:spLocks noGrp="1"/>
          </p:cNvSpPr>
          <p:nvPr>
            <p:ph type="title"/>
          </p:nvPr>
        </p:nvSpPr>
        <p:spPr>
          <a:xfrm>
            <a:off x="381000" y="4993760"/>
            <a:ext cx="5867400" cy="522288"/>
          </a:xfrm>
        </p:spPr>
        <p:txBody>
          <a:bodyPr anchor="ctr"/>
          <a:lstStyle>
            <a:lvl1pPr algn="l">
              <a:buNone/>
              <a:defRPr sz="2000" b="1"/>
            </a:lvl1pPr>
          </a:lstStyle>
          <a:p>
            <a:r>
              <a:rPr kumimoji="0" lang="tr-TR" smtClean="0"/>
              <a:t>Asıl başlık stili için tıklatın</a:t>
            </a:r>
            <a:endParaRPr kumimoji="0" lang="en-US"/>
          </a:p>
        </p:txBody>
      </p:sp>
      <p:sp>
        <p:nvSpPr>
          <p:cNvPr id="26" name="25 Metin Yer Tutucusu"/>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858000" y="549276"/>
            <a:ext cx="18288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549276"/>
            <a:ext cx="62484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ABF636AD-6F67-44B8-AF65-8EF8541EEE83}" type="datetimeFigureOut">
              <a:rPr lang="tr-TR" smtClean="0"/>
              <a:pPr/>
              <a:t>15.09.2018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B40AB24-961F-43CA-B988-2ADBA29A80D7}"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Düz Bağlayıcı"/>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etin Yer Tutucusu"/>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1" name="10 Veri Yer Tutucusu"/>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BF636AD-6F67-44B8-AF65-8EF8541EEE83}" type="datetimeFigureOut">
              <a:rPr lang="tr-TR" smtClean="0"/>
              <a:pPr/>
              <a:t>15.09.2018</a:t>
            </a:fld>
            <a:endParaRPr lang="tr-TR"/>
          </a:p>
        </p:txBody>
      </p:sp>
      <p:sp>
        <p:nvSpPr>
          <p:cNvPr id="28" name="27 Altbilgi Yer Tutucusu"/>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tr-TR"/>
          </a:p>
        </p:txBody>
      </p:sp>
      <p:sp>
        <p:nvSpPr>
          <p:cNvPr id="5" name="4 Slayt Numarası Yer Tutucusu"/>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B40AB24-961F-43CA-B988-2ADBA29A80D7}" type="slidenum">
              <a:rPr lang="tr-TR" smtClean="0"/>
              <a:pPr/>
              <a:t>‹#›</a:t>
            </a:fld>
            <a:endParaRPr lang="tr-TR"/>
          </a:p>
        </p:txBody>
      </p:sp>
      <p:sp>
        <p:nvSpPr>
          <p:cNvPr id="10" name="9 Başlık Yer Tutucusu"/>
          <p:cNvSpPr>
            <a:spLocks noGrp="1"/>
          </p:cNvSpPr>
          <p:nvPr>
            <p:ph type="title"/>
          </p:nvPr>
        </p:nvSpPr>
        <p:spPr>
          <a:xfrm>
            <a:off x="304800" y="457200"/>
            <a:ext cx="8686800" cy="838200"/>
          </a:xfrm>
          <a:prstGeom prst="rect">
            <a:avLst/>
          </a:prstGeom>
        </p:spPr>
        <p:txBody>
          <a:bodyPr vert="horz" anchor="ctr">
            <a:normAutofit/>
          </a:bodyPr>
          <a:lstStyle/>
          <a:p>
            <a:r>
              <a:rPr kumimoji="0" lang="tr-TR" smtClean="0"/>
              <a:t>Asıl başlık stili için tıklatın</a:t>
            </a:r>
            <a:endParaRPr kumimoji="0" lang="en-US"/>
          </a:p>
        </p:txBody>
      </p:sp>
      <p:sp>
        <p:nvSpPr>
          <p:cNvPr id="9" name="8 Düz Bağlayıcı"/>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üz Bağlayıcı"/>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p:txBody>
          <a:bodyPr/>
          <a:lstStyle/>
          <a:p>
            <a:r>
              <a:rPr lang="tr-TR" b="1" dirty="0" smtClean="0"/>
              <a:t>Kuramsal Olarak Evrim ve Evrimcilik</a:t>
            </a:r>
            <a:endParaRPr lang="tr-TR" b="1" dirty="0"/>
          </a:p>
        </p:txBody>
      </p:sp>
      <p:sp>
        <p:nvSpPr>
          <p:cNvPr id="3" name="2 Alt Başlık"/>
          <p:cNvSpPr>
            <a:spLocks noGrp="1"/>
          </p:cNvSpPr>
          <p:nvPr>
            <p:ph type="subTitle" idx="1"/>
          </p:nvPr>
        </p:nvSpPr>
        <p:spPr/>
        <p:txBody>
          <a:bodyPr/>
          <a:lstStyle/>
          <a:p>
            <a:endParaRPr lang="tr-T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smtClean="0"/>
              <a:t>Evrim: “Genel anlamıyla evrim kuramı ya da evrimsel biyoloji olarak anlaşılmasına karşın evrim kavramı tarihi olarak sosyal dönüşümlerden, herhangi bir sistemin ölçülebilir ve tanınabilir biçimde bir önceki döneme ait izler taşıyarak bir başka hale geçişinin genel adıdır.” </a:t>
            </a:r>
            <a:r>
              <a:rPr lang="tr-TR" i="1" dirty="0" smtClean="0"/>
              <a:t>Antropoloji Sözlüğü, s. 296.</a:t>
            </a:r>
            <a:endParaRPr lang="tr-T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normAutofit/>
          </a:bodyPr>
          <a:lstStyle/>
          <a:p>
            <a:r>
              <a:rPr lang="tr-TR" dirty="0" smtClean="0"/>
              <a:t>Dolayısıyla “evrim” değişim barındıran/ yaşayan her şey için kullanılabilir geniş bir kavramdır.</a:t>
            </a:r>
          </a:p>
          <a:p>
            <a:endParaRPr lang="tr-TR" dirty="0" smtClean="0"/>
          </a:p>
          <a:p>
            <a:endParaRPr lang="tr-TR"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smtClean="0"/>
              <a:t>Önemli Not: Evrim, sanılanın aksine, “ilerleme” ve/veya “gelişme” anlamı taşımaz. Ancak uzun yıllar boyunca hem bilimde hem de ideolojilerde bu şekilde kullanılmıştır</a:t>
            </a:r>
            <a:r>
              <a:rPr lang="tr-TR" dirty="0" smtClean="0"/>
              <a:t>.</a:t>
            </a:r>
            <a:endParaRPr lang="tr-TR"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smtClean="0"/>
              <a:t>Biyolojik evrim, </a:t>
            </a:r>
            <a:r>
              <a:rPr lang="tr-TR" dirty="0" smtClean="0"/>
              <a:t>doğa tarihi içerisinde tüm canlı türlerinin fiziksel ve genetik olarak yaşadığı değişimi açıklar.</a:t>
            </a:r>
            <a:endParaRPr lang="tr-TR" dirty="0" smtClean="0"/>
          </a:p>
          <a:p>
            <a:endParaRPr lang="tr-T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smtClean="0"/>
              <a:t>Bilim dünyası içerisinde, biyolojik evrimin en önemli şahsiyeti, İngiliz biyolog ve doğa tarihçisi Charles </a:t>
            </a:r>
            <a:r>
              <a:rPr lang="tr-TR" dirty="0" err="1" smtClean="0"/>
              <a:t>Darwin’dir</a:t>
            </a:r>
            <a:r>
              <a:rPr lang="tr-TR" dirty="0" smtClean="0"/>
              <a:t> (1809-1882)</a:t>
            </a:r>
          </a:p>
          <a:p>
            <a:endParaRPr lang="tr-TR" dirty="0" smtClean="0"/>
          </a:p>
          <a:p>
            <a:endParaRPr lang="tr-TR" dirty="0"/>
          </a:p>
        </p:txBody>
      </p:sp>
      <p:pic>
        <p:nvPicPr>
          <p:cNvPr id="1029" name="Picture 5" descr="D:\Hasan\Dersler\HLK122-İnsanlık ve Kültür Tarihi\Charles-Darwin-1-480x634.png"/>
          <p:cNvPicPr>
            <a:picLocks noChangeAspect="1" noChangeArrowheads="1"/>
          </p:cNvPicPr>
          <p:nvPr/>
        </p:nvPicPr>
        <p:blipFill>
          <a:blip r:embed="rId2" cstate="print"/>
          <a:srcRect/>
          <a:stretch>
            <a:fillRect/>
          </a:stretch>
        </p:blipFill>
        <p:spPr bwMode="auto">
          <a:xfrm>
            <a:off x="6372200" y="2708920"/>
            <a:ext cx="2574032" cy="3399867"/>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smtClean="0"/>
              <a:t>Evrim düşüncesi </a:t>
            </a:r>
            <a:r>
              <a:rPr lang="tr-TR" dirty="0" err="1" smtClean="0"/>
              <a:t>Darwin’den</a:t>
            </a:r>
            <a:r>
              <a:rPr lang="tr-TR" dirty="0" smtClean="0"/>
              <a:t> önce de vardır. </a:t>
            </a:r>
            <a:r>
              <a:rPr lang="tr-TR" dirty="0" err="1" smtClean="0"/>
              <a:t>Linnaeus</a:t>
            </a:r>
            <a:r>
              <a:rPr lang="tr-TR" dirty="0" smtClean="0"/>
              <a:t>, </a:t>
            </a:r>
            <a:r>
              <a:rPr lang="tr-TR" dirty="0" err="1" smtClean="0"/>
              <a:t>Lamarck</a:t>
            </a:r>
            <a:r>
              <a:rPr lang="tr-TR" dirty="0" smtClean="0"/>
              <a:t> </a:t>
            </a:r>
            <a:r>
              <a:rPr lang="tr-TR" dirty="0" smtClean="0"/>
              <a:t>, </a:t>
            </a:r>
            <a:r>
              <a:rPr lang="tr-TR" dirty="0" err="1" smtClean="0"/>
              <a:t>Erasmus</a:t>
            </a:r>
            <a:r>
              <a:rPr lang="tr-TR" dirty="0" smtClean="0"/>
              <a:t> </a:t>
            </a:r>
            <a:r>
              <a:rPr lang="tr-TR" dirty="0" err="1" smtClean="0"/>
              <a:t>Darwin</a:t>
            </a:r>
            <a:r>
              <a:rPr lang="tr-TR" dirty="0" smtClean="0"/>
              <a:t> ve </a:t>
            </a:r>
            <a:r>
              <a:rPr lang="tr-TR" dirty="0" err="1" smtClean="0"/>
              <a:t>Herbert</a:t>
            </a:r>
            <a:r>
              <a:rPr lang="tr-TR" dirty="0" smtClean="0"/>
              <a:t> </a:t>
            </a:r>
            <a:r>
              <a:rPr lang="tr-TR" dirty="0" err="1" smtClean="0"/>
              <a:t>Spencer</a:t>
            </a:r>
            <a:r>
              <a:rPr lang="tr-TR" dirty="0" smtClean="0"/>
              <a:t> bunlar arasındadır. </a:t>
            </a:r>
            <a:endParaRPr lang="tr-T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smtClean="0"/>
              <a:t>Charles </a:t>
            </a:r>
            <a:r>
              <a:rPr lang="tr-TR" dirty="0" err="1" smtClean="0"/>
              <a:t>Darwin’in</a:t>
            </a:r>
            <a:r>
              <a:rPr lang="tr-TR" dirty="0" smtClean="0"/>
              <a:t> 1859 yılında basılan </a:t>
            </a:r>
            <a:r>
              <a:rPr lang="tr-TR" b="1" i="1" dirty="0" smtClean="0"/>
              <a:t>Türlerin Kökeni </a:t>
            </a:r>
            <a:r>
              <a:rPr lang="tr-TR" dirty="0" smtClean="0"/>
              <a:t>kitabı, evrim çalışmalarında yeni bir alan açmıştır. </a:t>
            </a:r>
          </a:p>
          <a:p>
            <a:pPr>
              <a:buNone/>
            </a:pPr>
            <a:endParaRPr lang="tr-T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normAutofit lnSpcReduction="10000"/>
          </a:bodyPr>
          <a:lstStyle/>
          <a:p>
            <a:r>
              <a:rPr lang="tr-TR" dirty="0" err="1" smtClean="0"/>
              <a:t>Darwin’in</a:t>
            </a:r>
            <a:r>
              <a:rPr lang="tr-TR" dirty="0" smtClean="0"/>
              <a:t> etkisi sosyal bilimlere ve ideolojilere de olmuştur. </a:t>
            </a:r>
          </a:p>
          <a:p>
            <a:r>
              <a:rPr lang="tr-TR" dirty="0" smtClean="0"/>
              <a:t>Sosyal bilimlerde toplumsal evrim kuramları üretilmiştir.</a:t>
            </a:r>
          </a:p>
          <a:p>
            <a:r>
              <a:rPr lang="tr-TR" dirty="0" smtClean="0"/>
              <a:t>İdeolojik olarak </a:t>
            </a:r>
            <a:r>
              <a:rPr lang="tr-TR" dirty="0" err="1" smtClean="0"/>
              <a:t>Darwin’in</a:t>
            </a:r>
            <a:r>
              <a:rPr lang="tr-TR" dirty="0" smtClean="0"/>
              <a:t> yaklaşımı saptırılarak </a:t>
            </a:r>
            <a:r>
              <a:rPr lang="tr-TR" i="1" dirty="0" smtClean="0"/>
              <a:t>sosyal </a:t>
            </a:r>
            <a:r>
              <a:rPr lang="tr-TR" i="1" dirty="0" err="1" smtClean="0"/>
              <a:t>darwinizm</a:t>
            </a:r>
            <a:r>
              <a:rPr lang="tr-TR" dirty="0" smtClean="0"/>
              <a:t> olarak isimlendirilen insanlar arasındaki hiyerarşiyi temel alan ve sonu ırkçılığa kadar uzanan ideolojiler ortaya çıkmıştır.</a:t>
            </a:r>
          </a:p>
          <a:p>
            <a:pPr>
              <a:buNone/>
            </a:pPr>
            <a:endParaRPr lang="tr-T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smtClean="0"/>
              <a:t>Biyolojik evrim temelde insanın doğanın bir parçası olduğu fikrini pekiştirir.</a:t>
            </a:r>
          </a:p>
          <a:p>
            <a:r>
              <a:rPr lang="tr-TR" dirty="0" smtClean="0"/>
              <a:t>Ama aynı zamanda süreç içerisinde yaşanan fiziksel değişimin ortaya çıkardığı doğadan insanın kopuşunun da anlaşılması için anahtar konumdadır.</a:t>
            </a:r>
            <a:endParaRPr lang="tr-T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smtClean="0"/>
              <a:t>İnsanın evrimsel süreçte kazandığı başlıca özellikler:</a:t>
            </a:r>
          </a:p>
          <a:p>
            <a:pPr>
              <a:buNone/>
            </a:pPr>
            <a:r>
              <a:rPr lang="tr-TR" dirty="0" smtClean="0"/>
              <a:t>* İki ayak üzerinde dura bilme</a:t>
            </a:r>
          </a:p>
          <a:p>
            <a:pPr>
              <a:buFont typeface="Arial" charset="0"/>
              <a:buChar char="•"/>
            </a:pPr>
            <a:r>
              <a:rPr lang="tr-TR" dirty="0" smtClean="0"/>
              <a:t>Kavrama</a:t>
            </a:r>
          </a:p>
          <a:p>
            <a:pPr>
              <a:buFont typeface="Arial" charset="0"/>
              <a:buChar char="•"/>
            </a:pPr>
            <a:r>
              <a:rPr lang="tr-TR" dirty="0" smtClean="0"/>
              <a:t>Alet yapabilme</a:t>
            </a:r>
          </a:p>
          <a:p>
            <a:pPr>
              <a:buFont typeface="Arial" charset="0"/>
              <a:buChar char="•"/>
            </a:pPr>
            <a:r>
              <a:rPr lang="tr-TR" dirty="0" smtClean="0"/>
              <a:t> Soyut düşünebilme</a:t>
            </a:r>
          </a:p>
          <a:p>
            <a:pPr>
              <a:buFont typeface="Arial" charset="0"/>
              <a:buChar char="•"/>
            </a:pPr>
            <a:r>
              <a:rPr lang="tr-TR" smtClean="0"/>
              <a:t> Konuşabilme </a:t>
            </a:r>
            <a:endParaRPr lang="tr-TR"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ezinti">
  <a:themeElements>
    <a:clrScheme name="Gezinti">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Gezinti">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ezinti">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6083</TotalTime>
  <Words>262</Words>
  <Application>Microsoft Office PowerPoint</Application>
  <PresentationFormat>Ekran Gösterisi (4:3)</PresentationFormat>
  <Paragraphs>19</Paragraphs>
  <Slides>11</Slides>
  <Notes>0</Notes>
  <HiddenSlides>0</HiddenSlides>
  <MMClips>0</MMClips>
  <ScaleCrop>false</ScaleCrop>
  <HeadingPairs>
    <vt:vector size="4" baseType="variant">
      <vt:variant>
        <vt:lpstr>Tema</vt:lpstr>
      </vt:variant>
      <vt:variant>
        <vt:i4>1</vt:i4>
      </vt:variant>
      <vt:variant>
        <vt:lpstr>Slayt Başlıkları</vt:lpstr>
      </vt:variant>
      <vt:variant>
        <vt:i4>11</vt:i4>
      </vt:variant>
    </vt:vector>
  </HeadingPairs>
  <TitlesOfParts>
    <vt:vector size="12" baseType="lpstr">
      <vt:lpstr>Gezinti</vt:lpstr>
      <vt:lpstr>Kuramsal Olarak Evrim ve Evrimcilik</vt:lpstr>
      <vt:lpstr>Slayt 2</vt:lpstr>
      <vt:lpstr>Slayt 3</vt:lpstr>
      <vt:lpstr>Slayt 4</vt:lpstr>
      <vt:lpstr>Slayt 5</vt:lpstr>
      <vt:lpstr>Slayt 6</vt:lpstr>
      <vt:lpstr>Slayt 7</vt:lpstr>
      <vt:lpstr>Slayt 8</vt:lpstr>
      <vt:lpstr>Slayt 9</vt:lpstr>
      <vt:lpstr>Slayt 10</vt:lpstr>
      <vt:lpstr>Slayt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Kuramsal Olarak Evrim ve Evrimcilik</dc:title>
  <dc:creator>syncretic</dc:creator>
  <cp:lastModifiedBy>syncretic</cp:lastModifiedBy>
  <cp:revision>8</cp:revision>
  <dcterms:created xsi:type="dcterms:W3CDTF">2018-09-15T14:49:21Z</dcterms:created>
  <dcterms:modified xsi:type="dcterms:W3CDTF">2018-09-19T21:03:23Z</dcterms:modified>
</cp:coreProperties>
</file>