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2" r:id="rId6"/>
    <p:sldId id="263" r:id="rId7"/>
    <p:sldId id="264" r:id="rId8"/>
    <p:sldId id="265" r:id="rId9"/>
    <p:sldId id="266" r:id="rId10"/>
    <p:sldId id="267" r:id="rId11"/>
    <p:sldId id="268" r:id="rId12"/>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3" autoAdjust="0"/>
    <p:restoredTop sz="94660"/>
  </p:normalViewPr>
  <p:slideViewPr>
    <p:cSldViewPr snapToGrid="0">
      <p:cViewPr varScale="1">
        <p:scale>
          <a:sx n="74" d="100"/>
          <a:sy n="74" d="100"/>
        </p:scale>
        <p:origin x="-54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77766CDB-CFFA-42AA-BB68-C79F0C21A2F5}"/>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xmlns="" id="{D2213BE9-D018-41EE-8839-DF83E07E49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xmlns="" id="{7C7B6DA2-B0B8-40CE-AAA8-5A62F363D375}"/>
              </a:ext>
            </a:extLst>
          </p:cNvPr>
          <p:cNvSpPr>
            <a:spLocks noGrp="1"/>
          </p:cNvSpPr>
          <p:nvPr>
            <p:ph type="dt" sz="half" idx="10"/>
          </p:nvPr>
        </p:nvSpPr>
        <p:spPr/>
        <p:txBody>
          <a:bodyPr/>
          <a:lstStyle/>
          <a:p>
            <a:fld id="{E0527D0C-2E94-4F07-9B83-A926092A16C4}" type="datetimeFigureOut">
              <a:rPr lang="tr-TR" smtClean="0"/>
              <a:t>20.11.2019</a:t>
            </a:fld>
            <a:endParaRPr lang="tr-TR"/>
          </a:p>
        </p:txBody>
      </p:sp>
      <p:sp>
        <p:nvSpPr>
          <p:cNvPr id="5" name="Alt Bilgi Yer Tutucusu 4">
            <a:extLst>
              <a:ext uri="{FF2B5EF4-FFF2-40B4-BE49-F238E27FC236}">
                <a16:creationId xmlns:a16="http://schemas.microsoft.com/office/drawing/2014/main" xmlns="" id="{38C25628-A14B-4C1B-A37D-97F28BFE4F24}"/>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xmlns="" id="{8B725CAC-07F8-47B9-A455-05D3D5D7E448}"/>
              </a:ext>
            </a:extLst>
          </p:cNvPr>
          <p:cNvSpPr>
            <a:spLocks noGrp="1"/>
          </p:cNvSpPr>
          <p:nvPr>
            <p:ph type="sldNum" sz="quarter" idx="12"/>
          </p:nvPr>
        </p:nvSpPr>
        <p:spPr/>
        <p:txBody>
          <a:bodyPr/>
          <a:lstStyle/>
          <a:p>
            <a:fld id="{8E7C8C5C-A39C-4C05-A4A7-775F18E80A23}" type="slidenum">
              <a:rPr lang="tr-TR" smtClean="0"/>
              <a:t>‹#›</a:t>
            </a:fld>
            <a:endParaRPr lang="tr-TR"/>
          </a:p>
        </p:txBody>
      </p:sp>
    </p:spTree>
    <p:extLst>
      <p:ext uri="{BB962C8B-B14F-4D97-AF65-F5344CB8AC3E}">
        <p14:creationId xmlns:p14="http://schemas.microsoft.com/office/powerpoint/2010/main" val="23220342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1E00752F-2EB3-4D9E-924A-D9F1653D510E}"/>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xmlns="" id="{9AA0BA16-98A2-425E-A03E-6C1988C3DFB0}"/>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xmlns="" id="{D5444E30-F50C-4EFC-B3E0-DE9CEAF55EB1}"/>
              </a:ext>
            </a:extLst>
          </p:cNvPr>
          <p:cNvSpPr>
            <a:spLocks noGrp="1"/>
          </p:cNvSpPr>
          <p:nvPr>
            <p:ph type="dt" sz="half" idx="10"/>
          </p:nvPr>
        </p:nvSpPr>
        <p:spPr/>
        <p:txBody>
          <a:bodyPr/>
          <a:lstStyle/>
          <a:p>
            <a:fld id="{E0527D0C-2E94-4F07-9B83-A926092A16C4}" type="datetimeFigureOut">
              <a:rPr lang="tr-TR" smtClean="0"/>
              <a:t>20.11.2019</a:t>
            </a:fld>
            <a:endParaRPr lang="tr-TR"/>
          </a:p>
        </p:txBody>
      </p:sp>
      <p:sp>
        <p:nvSpPr>
          <p:cNvPr id="5" name="Alt Bilgi Yer Tutucusu 4">
            <a:extLst>
              <a:ext uri="{FF2B5EF4-FFF2-40B4-BE49-F238E27FC236}">
                <a16:creationId xmlns:a16="http://schemas.microsoft.com/office/drawing/2014/main" xmlns="" id="{D5429BE4-7F2E-4228-BB1A-EF8C37F3FB66}"/>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xmlns="" id="{BCAFA098-8CDF-4316-A86B-B255328224C0}"/>
              </a:ext>
            </a:extLst>
          </p:cNvPr>
          <p:cNvSpPr>
            <a:spLocks noGrp="1"/>
          </p:cNvSpPr>
          <p:nvPr>
            <p:ph type="sldNum" sz="quarter" idx="12"/>
          </p:nvPr>
        </p:nvSpPr>
        <p:spPr/>
        <p:txBody>
          <a:bodyPr/>
          <a:lstStyle/>
          <a:p>
            <a:fld id="{8E7C8C5C-A39C-4C05-A4A7-775F18E80A23}" type="slidenum">
              <a:rPr lang="tr-TR" smtClean="0"/>
              <a:t>‹#›</a:t>
            </a:fld>
            <a:endParaRPr lang="tr-TR"/>
          </a:p>
        </p:txBody>
      </p:sp>
    </p:spTree>
    <p:extLst>
      <p:ext uri="{BB962C8B-B14F-4D97-AF65-F5344CB8AC3E}">
        <p14:creationId xmlns:p14="http://schemas.microsoft.com/office/powerpoint/2010/main" val="2388861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16CB7642-28C0-42CE-844E-D55093CEEFA5}"/>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xmlns="" id="{EB9A4FFE-2464-4F2A-82A2-14B2138BDA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xmlns="" id="{FDEE35F2-5E6C-4D3A-BB9A-DA6B2B199C1F}"/>
              </a:ext>
            </a:extLst>
          </p:cNvPr>
          <p:cNvSpPr>
            <a:spLocks noGrp="1"/>
          </p:cNvSpPr>
          <p:nvPr>
            <p:ph type="dt" sz="half" idx="10"/>
          </p:nvPr>
        </p:nvSpPr>
        <p:spPr/>
        <p:txBody>
          <a:bodyPr/>
          <a:lstStyle/>
          <a:p>
            <a:fld id="{E0527D0C-2E94-4F07-9B83-A926092A16C4}" type="datetimeFigureOut">
              <a:rPr lang="tr-TR" smtClean="0"/>
              <a:t>20.11.2019</a:t>
            </a:fld>
            <a:endParaRPr lang="tr-TR"/>
          </a:p>
        </p:txBody>
      </p:sp>
      <p:sp>
        <p:nvSpPr>
          <p:cNvPr id="5" name="Alt Bilgi Yer Tutucusu 4">
            <a:extLst>
              <a:ext uri="{FF2B5EF4-FFF2-40B4-BE49-F238E27FC236}">
                <a16:creationId xmlns:a16="http://schemas.microsoft.com/office/drawing/2014/main" xmlns="" id="{818856CB-703E-4442-AA7A-8E310FCC64AB}"/>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xmlns="" id="{2F15784A-114F-472D-A142-3F2F3EDE4C14}"/>
              </a:ext>
            </a:extLst>
          </p:cNvPr>
          <p:cNvSpPr>
            <a:spLocks noGrp="1"/>
          </p:cNvSpPr>
          <p:nvPr>
            <p:ph type="sldNum" sz="quarter" idx="12"/>
          </p:nvPr>
        </p:nvSpPr>
        <p:spPr/>
        <p:txBody>
          <a:bodyPr/>
          <a:lstStyle/>
          <a:p>
            <a:fld id="{8E7C8C5C-A39C-4C05-A4A7-775F18E80A23}" type="slidenum">
              <a:rPr lang="tr-TR" smtClean="0"/>
              <a:t>‹#›</a:t>
            </a:fld>
            <a:endParaRPr lang="tr-TR"/>
          </a:p>
        </p:txBody>
      </p:sp>
    </p:spTree>
    <p:extLst>
      <p:ext uri="{BB962C8B-B14F-4D97-AF65-F5344CB8AC3E}">
        <p14:creationId xmlns:p14="http://schemas.microsoft.com/office/powerpoint/2010/main" val="2216613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BBE70A61-BD4A-42BE-997B-5D18BEDC0F32}"/>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xmlns="" id="{98C84A1B-2E54-4F1E-9147-9FB5D86898C9}"/>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xmlns="" id="{1F22F97B-9A9D-4D1B-B3A8-DF279480150B}"/>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xmlns="" id="{3314808B-3205-4923-B631-A4D256F95483}"/>
              </a:ext>
            </a:extLst>
          </p:cNvPr>
          <p:cNvSpPr>
            <a:spLocks noGrp="1"/>
          </p:cNvSpPr>
          <p:nvPr>
            <p:ph type="dt" sz="half" idx="10"/>
          </p:nvPr>
        </p:nvSpPr>
        <p:spPr/>
        <p:txBody>
          <a:bodyPr/>
          <a:lstStyle/>
          <a:p>
            <a:fld id="{E0527D0C-2E94-4F07-9B83-A926092A16C4}" type="datetimeFigureOut">
              <a:rPr lang="tr-TR" smtClean="0"/>
              <a:t>20.11.2019</a:t>
            </a:fld>
            <a:endParaRPr lang="tr-TR"/>
          </a:p>
        </p:txBody>
      </p:sp>
      <p:sp>
        <p:nvSpPr>
          <p:cNvPr id="6" name="Alt Bilgi Yer Tutucusu 5">
            <a:extLst>
              <a:ext uri="{FF2B5EF4-FFF2-40B4-BE49-F238E27FC236}">
                <a16:creationId xmlns:a16="http://schemas.microsoft.com/office/drawing/2014/main" xmlns="" id="{F64F6D8B-366F-41FA-A3E7-69AFFDE4B81A}"/>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xmlns="" id="{682E2555-A77D-4425-8658-8F87B6260BE9}"/>
              </a:ext>
            </a:extLst>
          </p:cNvPr>
          <p:cNvSpPr>
            <a:spLocks noGrp="1"/>
          </p:cNvSpPr>
          <p:nvPr>
            <p:ph type="sldNum" sz="quarter" idx="12"/>
          </p:nvPr>
        </p:nvSpPr>
        <p:spPr/>
        <p:txBody>
          <a:bodyPr/>
          <a:lstStyle/>
          <a:p>
            <a:fld id="{8E7C8C5C-A39C-4C05-A4A7-775F18E80A23}" type="slidenum">
              <a:rPr lang="tr-TR" smtClean="0"/>
              <a:t>‹#›</a:t>
            </a:fld>
            <a:endParaRPr lang="tr-TR"/>
          </a:p>
        </p:txBody>
      </p:sp>
    </p:spTree>
    <p:extLst>
      <p:ext uri="{BB962C8B-B14F-4D97-AF65-F5344CB8AC3E}">
        <p14:creationId xmlns:p14="http://schemas.microsoft.com/office/powerpoint/2010/main" val="27899668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8B3D63BE-8E25-4635-9A1D-AEE62E9D9273}"/>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xmlns="" id="{2A08FED1-AAA8-4F95-BED8-32B47E4F9E4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xmlns="" id="{013B8FFA-721A-42A3-A3EC-3032096B71D1}"/>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xmlns="" id="{DF4A3335-A178-4296-9116-3DF75D35A6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xmlns="" id="{2D29FB2D-3CBE-4D85-85AF-E5125064C2BE}"/>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xmlns="" id="{AA5A4729-7925-450E-94E6-F7CA6834644B}"/>
              </a:ext>
            </a:extLst>
          </p:cNvPr>
          <p:cNvSpPr>
            <a:spLocks noGrp="1"/>
          </p:cNvSpPr>
          <p:nvPr>
            <p:ph type="dt" sz="half" idx="10"/>
          </p:nvPr>
        </p:nvSpPr>
        <p:spPr/>
        <p:txBody>
          <a:bodyPr/>
          <a:lstStyle/>
          <a:p>
            <a:fld id="{E0527D0C-2E94-4F07-9B83-A926092A16C4}" type="datetimeFigureOut">
              <a:rPr lang="tr-TR" smtClean="0"/>
              <a:t>20.11.2019</a:t>
            </a:fld>
            <a:endParaRPr lang="tr-TR"/>
          </a:p>
        </p:txBody>
      </p:sp>
      <p:sp>
        <p:nvSpPr>
          <p:cNvPr id="8" name="Alt Bilgi Yer Tutucusu 7">
            <a:extLst>
              <a:ext uri="{FF2B5EF4-FFF2-40B4-BE49-F238E27FC236}">
                <a16:creationId xmlns:a16="http://schemas.microsoft.com/office/drawing/2014/main" xmlns="" id="{05F90342-EB2D-4D66-B18E-F51CFA5EEC06}"/>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xmlns="" id="{AD824E6D-DF9C-4AA3-A72E-ED8BF720BAFE}"/>
              </a:ext>
            </a:extLst>
          </p:cNvPr>
          <p:cNvSpPr>
            <a:spLocks noGrp="1"/>
          </p:cNvSpPr>
          <p:nvPr>
            <p:ph type="sldNum" sz="quarter" idx="12"/>
          </p:nvPr>
        </p:nvSpPr>
        <p:spPr/>
        <p:txBody>
          <a:bodyPr/>
          <a:lstStyle/>
          <a:p>
            <a:fld id="{8E7C8C5C-A39C-4C05-A4A7-775F18E80A23}" type="slidenum">
              <a:rPr lang="tr-TR" smtClean="0"/>
              <a:t>‹#›</a:t>
            </a:fld>
            <a:endParaRPr lang="tr-TR"/>
          </a:p>
        </p:txBody>
      </p:sp>
    </p:spTree>
    <p:extLst>
      <p:ext uri="{BB962C8B-B14F-4D97-AF65-F5344CB8AC3E}">
        <p14:creationId xmlns:p14="http://schemas.microsoft.com/office/powerpoint/2010/main" val="1083295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72BEB10F-240B-4D76-9448-007D15284876}"/>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xmlns="" id="{EEFAE95B-953C-4AE7-A6F6-44FF44FC6869}"/>
              </a:ext>
            </a:extLst>
          </p:cNvPr>
          <p:cNvSpPr>
            <a:spLocks noGrp="1"/>
          </p:cNvSpPr>
          <p:nvPr>
            <p:ph type="dt" sz="half" idx="10"/>
          </p:nvPr>
        </p:nvSpPr>
        <p:spPr/>
        <p:txBody>
          <a:bodyPr/>
          <a:lstStyle/>
          <a:p>
            <a:fld id="{E0527D0C-2E94-4F07-9B83-A926092A16C4}" type="datetimeFigureOut">
              <a:rPr lang="tr-TR" smtClean="0"/>
              <a:t>20.11.2019</a:t>
            </a:fld>
            <a:endParaRPr lang="tr-TR"/>
          </a:p>
        </p:txBody>
      </p:sp>
      <p:sp>
        <p:nvSpPr>
          <p:cNvPr id="4" name="Alt Bilgi Yer Tutucusu 3">
            <a:extLst>
              <a:ext uri="{FF2B5EF4-FFF2-40B4-BE49-F238E27FC236}">
                <a16:creationId xmlns:a16="http://schemas.microsoft.com/office/drawing/2014/main" xmlns="" id="{AC92BC87-984C-46EA-B6E4-32380AE97382}"/>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xmlns="" id="{6C1461ED-5E39-42DF-B36A-1A84025FED34}"/>
              </a:ext>
            </a:extLst>
          </p:cNvPr>
          <p:cNvSpPr>
            <a:spLocks noGrp="1"/>
          </p:cNvSpPr>
          <p:nvPr>
            <p:ph type="sldNum" sz="quarter" idx="12"/>
          </p:nvPr>
        </p:nvSpPr>
        <p:spPr/>
        <p:txBody>
          <a:bodyPr/>
          <a:lstStyle/>
          <a:p>
            <a:fld id="{8E7C8C5C-A39C-4C05-A4A7-775F18E80A23}" type="slidenum">
              <a:rPr lang="tr-TR" smtClean="0"/>
              <a:t>‹#›</a:t>
            </a:fld>
            <a:endParaRPr lang="tr-TR"/>
          </a:p>
        </p:txBody>
      </p:sp>
    </p:spTree>
    <p:extLst>
      <p:ext uri="{BB962C8B-B14F-4D97-AF65-F5344CB8AC3E}">
        <p14:creationId xmlns:p14="http://schemas.microsoft.com/office/powerpoint/2010/main" val="543129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xmlns="" id="{EF39751E-30A7-4646-B8A7-909BB3E58BB3}"/>
              </a:ext>
            </a:extLst>
          </p:cNvPr>
          <p:cNvSpPr>
            <a:spLocks noGrp="1"/>
          </p:cNvSpPr>
          <p:nvPr>
            <p:ph type="dt" sz="half" idx="10"/>
          </p:nvPr>
        </p:nvSpPr>
        <p:spPr/>
        <p:txBody>
          <a:bodyPr/>
          <a:lstStyle/>
          <a:p>
            <a:fld id="{E0527D0C-2E94-4F07-9B83-A926092A16C4}" type="datetimeFigureOut">
              <a:rPr lang="tr-TR" smtClean="0"/>
              <a:t>20.11.2019</a:t>
            </a:fld>
            <a:endParaRPr lang="tr-TR"/>
          </a:p>
        </p:txBody>
      </p:sp>
      <p:sp>
        <p:nvSpPr>
          <p:cNvPr id="3" name="Alt Bilgi Yer Tutucusu 2">
            <a:extLst>
              <a:ext uri="{FF2B5EF4-FFF2-40B4-BE49-F238E27FC236}">
                <a16:creationId xmlns:a16="http://schemas.microsoft.com/office/drawing/2014/main" xmlns="" id="{F5BEE5CA-89AA-4902-991C-73D476268B49}"/>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xmlns="" id="{E8538066-93EB-4DDB-9EF5-C4754EED8DE0}"/>
              </a:ext>
            </a:extLst>
          </p:cNvPr>
          <p:cNvSpPr>
            <a:spLocks noGrp="1"/>
          </p:cNvSpPr>
          <p:nvPr>
            <p:ph type="sldNum" sz="quarter" idx="12"/>
          </p:nvPr>
        </p:nvSpPr>
        <p:spPr/>
        <p:txBody>
          <a:bodyPr/>
          <a:lstStyle/>
          <a:p>
            <a:fld id="{8E7C8C5C-A39C-4C05-A4A7-775F18E80A23}" type="slidenum">
              <a:rPr lang="tr-TR" smtClean="0"/>
              <a:t>‹#›</a:t>
            </a:fld>
            <a:endParaRPr lang="tr-TR"/>
          </a:p>
        </p:txBody>
      </p:sp>
    </p:spTree>
    <p:extLst>
      <p:ext uri="{BB962C8B-B14F-4D97-AF65-F5344CB8AC3E}">
        <p14:creationId xmlns:p14="http://schemas.microsoft.com/office/powerpoint/2010/main" val="16485289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0A5ABEC2-E01E-48DE-930F-2D51325329B7}"/>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xmlns="" id="{24808B16-D6E1-4769-BB9E-6D38B45F19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xmlns="" id="{FC74BC24-8177-4C73-A78B-AA7328CBE9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xmlns="" id="{98A79DB2-8C9B-47C7-B7F3-F25ED5B52FA6}"/>
              </a:ext>
            </a:extLst>
          </p:cNvPr>
          <p:cNvSpPr>
            <a:spLocks noGrp="1"/>
          </p:cNvSpPr>
          <p:nvPr>
            <p:ph type="dt" sz="half" idx="10"/>
          </p:nvPr>
        </p:nvSpPr>
        <p:spPr/>
        <p:txBody>
          <a:bodyPr/>
          <a:lstStyle/>
          <a:p>
            <a:fld id="{E0527D0C-2E94-4F07-9B83-A926092A16C4}" type="datetimeFigureOut">
              <a:rPr lang="tr-TR" smtClean="0"/>
              <a:t>20.11.2019</a:t>
            </a:fld>
            <a:endParaRPr lang="tr-TR"/>
          </a:p>
        </p:txBody>
      </p:sp>
      <p:sp>
        <p:nvSpPr>
          <p:cNvPr id="6" name="Alt Bilgi Yer Tutucusu 5">
            <a:extLst>
              <a:ext uri="{FF2B5EF4-FFF2-40B4-BE49-F238E27FC236}">
                <a16:creationId xmlns:a16="http://schemas.microsoft.com/office/drawing/2014/main" xmlns="" id="{9717C64A-FB3A-4909-BDDB-DC9B37D0756C}"/>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xmlns="" id="{7AA17CD8-43FA-4B3D-B694-A80365786EC2}"/>
              </a:ext>
            </a:extLst>
          </p:cNvPr>
          <p:cNvSpPr>
            <a:spLocks noGrp="1"/>
          </p:cNvSpPr>
          <p:nvPr>
            <p:ph type="sldNum" sz="quarter" idx="12"/>
          </p:nvPr>
        </p:nvSpPr>
        <p:spPr/>
        <p:txBody>
          <a:bodyPr/>
          <a:lstStyle/>
          <a:p>
            <a:fld id="{8E7C8C5C-A39C-4C05-A4A7-775F18E80A23}" type="slidenum">
              <a:rPr lang="tr-TR" smtClean="0"/>
              <a:t>‹#›</a:t>
            </a:fld>
            <a:endParaRPr lang="tr-TR"/>
          </a:p>
        </p:txBody>
      </p:sp>
    </p:spTree>
    <p:extLst>
      <p:ext uri="{BB962C8B-B14F-4D97-AF65-F5344CB8AC3E}">
        <p14:creationId xmlns:p14="http://schemas.microsoft.com/office/powerpoint/2010/main" val="1383491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26504068-0153-44DD-A7D7-79B9B6BDFC0B}"/>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xmlns="" id="{A30C5E91-8B72-4585-883E-B4E3CD4CBD1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xmlns="" id="{3669FF91-CCAD-489F-AE11-16D749CC46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xmlns="" id="{E2C2348F-0335-424E-ABB3-3699B714BF3E}"/>
              </a:ext>
            </a:extLst>
          </p:cNvPr>
          <p:cNvSpPr>
            <a:spLocks noGrp="1"/>
          </p:cNvSpPr>
          <p:nvPr>
            <p:ph type="dt" sz="half" idx="10"/>
          </p:nvPr>
        </p:nvSpPr>
        <p:spPr/>
        <p:txBody>
          <a:bodyPr/>
          <a:lstStyle/>
          <a:p>
            <a:fld id="{E0527D0C-2E94-4F07-9B83-A926092A16C4}" type="datetimeFigureOut">
              <a:rPr lang="tr-TR" smtClean="0"/>
              <a:t>20.11.2019</a:t>
            </a:fld>
            <a:endParaRPr lang="tr-TR"/>
          </a:p>
        </p:txBody>
      </p:sp>
      <p:sp>
        <p:nvSpPr>
          <p:cNvPr id="6" name="Alt Bilgi Yer Tutucusu 5">
            <a:extLst>
              <a:ext uri="{FF2B5EF4-FFF2-40B4-BE49-F238E27FC236}">
                <a16:creationId xmlns:a16="http://schemas.microsoft.com/office/drawing/2014/main" xmlns="" id="{815E8137-1AE3-4FF3-86D1-6828EFDEA668}"/>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xmlns="" id="{211B92E5-33CD-4F3C-B61A-96A0B174ABFE}"/>
              </a:ext>
            </a:extLst>
          </p:cNvPr>
          <p:cNvSpPr>
            <a:spLocks noGrp="1"/>
          </p:cNvSpPr>
          <p:nvPr>
            <p:ph type="sldNum" sz="quarter" idx="12"/>
          </p:nvPr>
        </p:nvSpPr>
        <p:spPr/>
        <p:txBody>
          <a:bodyPr/>
          <a:lstStyle/>
          <a:p>
            <a:fld id="{8E7C8C5C-A39C-4C05-A4A7-775F18E80A23}" type="slidenum">
              <a:rPr lang="tr-TR" smtClean="0"/>
              <a:t>‹#›</a:t>
            </a:fld>
            <a:endParaRPr lang="tr-TR"/>
          </a:p>
        </p:txBody>
      </p:sp>
    </p:spTree>
    <p:extLst>
      <p:ext uri="{BB962C8B-B14F-4D97-AF65-F5344CB8AC3E}">
        <p14:creationId xmlns:p14="http://schemas.microsoft.com/office/powerpoint/2010/main" val="3366049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CC79F50A-D160-483A-B70E-C514054B3E8A}"/>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xmlns="" id="{01AFF90E-75C1-4494-A1E7-47150FDF6446}"/>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xmlns="" id="{CAFDF104-43C4-427B-BAAC-CA801DF684ED}"/>
              </a:ext>
            </a:extLst>
          </p:cNvPr>
          <p:cNvSpPr>
            <a:spLocks noGrp="1"/>
          </p:cNvSpPr>
          <p:nvPr>
            <p:ph type="dt" sz="half" idx="10"/>
          </p:nvPr>
        </p:nvSpPr>
        <p:spPr/>
        <p:txBody>
          <a:bodyPr/>
          <a:lstStyle/>
          <a:p>
            <a:fld id="{E0527D0C-2E94-4F07-9B83-A926092A16C4}" type="datetimeFigureOut">
              <a:rPr lang="tr-TR" smtClean="0"/>
              <a:t>20.11.2019</a:t>
            </a:fld>
            <a:endParaRPr lang="tr-TR"/>
          </a:p>
        </p:txBody>
      </p:sp>
      <p:sp>
        <p:nvSpPr>
          <p:cNvPr id="5" name="Alt Bilgi Yer Tutucusu 4">
            <a:extLst>
              <a:ext uri="{FF2B5EF4-FFF2-40B4-BE49-F238E27FC236}">
                <a16:creationId xmlns:a16="http://schemas.microsoft.com/office/drawing/2014/main" xmlns="" id="{62CD966E-0717-4ADA-97E0-67512EE82B52}"/>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xmlns="" id="{7A0D381F-3119-4ACC-9D5E-BF673141F2AD}"/>
              </a:ext>
            </a:extLst>
          </p:cNvPr>
          <p:cNvSpPr>
            <a:spLocks noGrp="1"/>
          </p:cNvSpPr>
          <p:nvPr>
            <p:ph type="sldNum" sz="quarter" idx="12"/>
          </p:nvPr>
        </p:nvSpPr>
        <p:spPr/>
        <p:txBody>
          <a:bodyPr/>
          <a:lstStyle/>
          <a:p>
            <a:fld id="{8E7C8C5C-A39C-4C05-A4A7-775F18E80A23}" type="slidenum">
              <a:rPr lang="tr-TR" smtClean="0"/>
              <a:t>‹#›</a:t>
            </a:fld>
            <a:endParaRPr lang="tr-TR"/>
          </a:p>
        </p:txBody>
      </p:sp>
    </p:spTree>
    <p:extLst>
      <p:ext uri="{BB962C8B-B14F-4D97-AF65-F5344CB8AC3E}">
        <p14:creationId xmlns:p14="http://schemas.microsoft.com/office/powerpoint/2010/main" val="18995304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xmlns="" id="{C7438B9D-E9C9-4C98-99DC-14193885E3EF}"/>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xmlns="" id="{38E36CD3-15B4-4B09-BF3F-FB5C1CD23DC4}"/>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xmlns="" id="{B4C96722-34E9-4DB2-B3FA-057F85F44D34}"/>
              </a:ext>
            </a:extLst>
          </p:cNvPr>
          <p:cNvSpPr>
            <a:spLocks noGrp="1"/>
          </p:cNvSpPr>
          <p:nvPr>
            <p:ph type="dt" sz="half" idx="10"/>
          </p:nvPr>
        </p:nvSpPr>
        <p:spPr/>
        <p:txBody>
          <a:bodyPr/>
          <a:lstStyle/>
          <a:p>
            <a:fld id="{E0527D0C-2E94-4F07-9B83-A926092A16C4}" type="datetimeFigureOut">
              <a:rPr lang="tr-TR" smtClean="0"/>
              <a:t>20.11.2019</a:t>
            </a:fld>
            <a:endParaRPr lang="tr-TR"/>
          </a:p>
        </p:txBody>
      </p:sp>
      <p:sp>
        <p:nvSpPr>
          <p:cNvPr id="5" name="Alt Bilgi Yer Tutucusu 4">
            <a:extLst>
              <a:ext uri="{FF2B5EF4-FFF2-40B4-BE49-F238E27FC236}">
                <a16:creationId xmlns:a16="http://schemas.microsoft.com/office/drawing/2014/main" xmlns="" id="{0FF5BD6C-27E6-4B01-A8FC-C852AC71F717}"/>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xmlns="" id="{AB8BF7A3-1D88-4CF2-99F0-337D6EBDBBA1}"/>
              </a:ext>
            </a:extLst>
          </p:cNvPr>
          <p:cNvSpPr>
            <a:spLocks noGrp="1"/>
          </p:cNvSpPr>
          <p:nvPr>
            <p:ph type="sldNum" sz="quarter" idx="12"/>
          </p:nvPr>
        </p:nvSpPr>
        <p:spPr/>
        <p:txBody>
          <a:bodyPr/>
          <a:lstStyle/>
          <a:p>
            <a:fld id="{8E7C8C5C-A39C-4C05-A4A7-775F18E80A23}" type="slidenum">
              <a:rPr lang="tr-TR" smtClean="0"/>
              <a:t>‹#›</a:t>
            </a:fld>
            <a:endParaRPr lang="tr-TR"/>
          </a:p>
        </p:txBody>
      </p:sp>
    </p:spTree>
    <p:extLst>
      <p:ext uri="{BB962C8B-B14F-4D97-AF65-F5344CB8AC3E}">
        <p14:creationId xmlns:p14="http://schemas.microsoft.com/office/powerpoint/2010/main" val="585624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xmlns="" id="{609C9B62-CF47-4694-8A28-F3445D8E658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xmlns="" id="{FDFA8EB1-DDB4-4742-816D-87232BCA390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xmlns="" id="{8C3A0D92-C332-41AD-99C7-E1407A38E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0527D0C-2E94-4F07-9B83-A926092A16C4}" type="datetimeFigureOut">
              <a:rPr lang="tr-TR" smtClean="0"/>
              <a:t>20.11.2019</a:t>
            </a:fld>
            <a:endParaRPr lang="tr-TR"/>
          </a:p>
        </p:txBody>
      </p:sp>
      <p:sp>
        <p:nvSpPr>
          <p:cNvPr id="5" name="Alt Bilgi Yer Tutucusu 4">
            <a:extLst>
              <a:ext uri="{FF2B5EF4-FFF2-40B4-BE49-F238E27FC236}">
                <a16:creationId xmlns:a16="http://schemas.microsoft.com/office/drawing/2014/main" xmlns="" id="{1A29A17A-16FE-4F8B-A6BB-0836A1175AF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xmlns="" id="{0FA6E646-A729-4DF6-BFF0-06233391B6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7C8C5C-A39C-4C05-A4A7-775F18E80A23}" type="slidenum">
              <a:rPr lang="tr-TR" smtClean="0"/>
              <a:t>‹#›</a:t>
            </a:fld>
            <a:endParaRPr lang="tr-TR"/>
          </a:p>
        </p:txBody>
      </p:sp>
    </p:spTree>
    <p:extLst>
      <p:ext uri="{BB962C8B-B14F-4D97-AF65-F5344CB8AC3E}">
        <p14:creationId xmlns:p14="http://schemas.microsoft.com/office/powerpoint/2010/main" val="42606666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a:extLst>
              <a:ext uri="{FF2B5EF4-FFF2-40B4-BE49-F238E27FC236}">
                <a16:creationId xmlns:a16="http://schemas.microsoft.com/office/drawing/2014/main" xmlns="" id="{04FEE696-F7E0-4426-BE32-3FD31899EA10}"/>
              </a:ext>
            </a:extLst>
          </p:cNvPr>
          <p:cNvSpPr>
            <a:spLocks noGrp="1"/>
          </p:cNvSpPr>
          <p:nvPr>
            <p:ph type="title"/>
          </p:nvPr>
        </p:nvSpPr>
        <p:spPr>
          <a:xfrm>
            <a:off x="3022891" y="1176338"/>
            <a:ext cx="7112334" cy="2252662"/>
          </a:xfrm>
        </p:spPr>
        <p:txBody>
          <a:bodyPr/>
          <a:lstStyle/>
          <a:p>
            <a:r>
              <a:rPr lang="tr-TR" dirty="0">
                <a:solidFill>
                  <a:srgbClr val="FF0000"/>
                </a:solidFill>
                <a:latin typeface="Arial Black" panose="020B0A04020102020204" pitchFamily="34" charset="0"/>
              </a:rPr>
              <a:t>11. ÜNİTE</a:t>
            </a:r>
          </a:p>
        </p:txBody>
      </p:sp>
      <p:sp>
        <p:nvSpPr>
          <p:cNvPr id="4" name="Metin Yer Tutucusu 3">
            <a:extLst>
              <a:ext uri="{FF2B5EF4-FFF2-40B4-BE49-F238E27FC236}">
                <a16:creationId xmlns:a16="http://schemas.microsoft.com/office/drawing/2014/main" xmlns="" id="{44F17D12-912A-4FC9-9795-A6F26FE56A6F}"/>
              </a:ext>
            </a:extLst>
          </p:cNvPr>
          <p:cNvSpPr>
            <a:spLocks noGrp="1"/>
          </p:cNvSpPr>
          <p:nvPr>
            <p:ph type="body" idx="1"/>
          </p:nvPr>
        </p:nvSpPr>
        <p:spPr>
          <a:xfrm>
            <a:off x="1459832" y="4589463"/>
            <a:ext cx="9887618" cy="1500187"/>
          </a:xfrm>
        </p:spPr>
        <p:txBody>
          <a:bodyPr>
            <a:normAutofit/>
          </a:bodyPr>
          <a:lstStyle/>
          <a:p>
            <a:r>
              <a:rPr lang="tr-TR" sz="3200" dirty="0">
                <a:solidFill>
                  <a:srgbClr val="FF0000"/>
                </a:solidFill>
                <a:latin typeface="Arial Black" panose="020B0A04020102020204" pitchFamily="34" charset="0"/>
              </a:rPr>
              <a:t>Santral Bölümü </a:t>
            </a:r>
          </a:p>
        </p:txBody>
      </p:sp>
    </p:spTree>
    <p:extLst>
      <p:ext uri="{BB962C8B-B14F-4D97-AF65-F5344CB8AC3E}">
        <p14:creationId xmlns:p14="http://schemas.microsoft.com/office/powerpoint/2010/main" val="142553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014848C0-F385-4FEE-9244-59315CD38D4E}"/>
              </a:ext>
            </a:extLst>
          </p:cNvPr>
          <p:cNvSpPr>
            <a:spLocks noGrp="1"/>
          </p:cNvSpPr>
          <p:nvPr>
            <p:ph type="title"/>
          </p:nvPr>
        </p:nvSpPr>
        <p:spPr>
          <a:xfrm rot="10800000" flipV="1">
            <a:off x="0" y="-45719"/>
            <a:ext cx="12192000" cy="974632"/>
          </a:xfrm>
        </p:spPr>
        <p:txBody>
          <a:bodyPr>
            <a:normAutofit/>
          </a:bodyPr>
          <a:lstStyle/>
          <a:p>
            <a:r>
              <a:rPr lang="tr-TR" sz="3200" dirty="0">
                <a:solidFill>
                  <a:srgbClr val="FF0000"/>
                </a:solidFill>
                <a:latin typeface="Arial Black" panose="020B0A04020102020204" pitchFamily="34" charset="0"/>
              </a:rPr>
              <a:t>Telefonunun İşletme İletişimindeki Yeri ve Önemi </a:t>
            </a:r>
            <a:r>
              <a:rPr lang="tr-TR" dirty="0">
                <a:solidFill>
                  <a:srgbClr val="FF0000"/>
                </a:solidFill>
              </a:rPr>
              <a:t>:</a:t>
            </a:r>
          </a:p>
        </p:txBody>
      </p:sp>
      <p:sp>
        <p:nvSpPr>
          <p:cNvPr id="3" name="İçerik Yer Tutucusu 2">
            <a:extLst>
              <a:ext uri="{FF2B5EF4-FFF2-40B4-BE49-F238E27FC236}">
                <a16:creationId xmlns:a16="http://schemas.microsoft.com/office/drawing/2014/main" xmlns="" id="{1C1C0C09-1C1B-489D-854D-DFCBA656546D}"/>
              </a:ext>
            </a:extLst>
          </p:cNvPr>
          <p:cNvSpPr>
            <a:spLocks noGrp="1"/>
          </p:cNvSpPr>
          <p:nvPr>
            <p:ph idx="1"/>
          </p:nvPr>
        </p:nvSpPr>
        <p:spPr>
          <a:xfrm>
            <a:off x="108857" y="1523999"/>
            <a:ext cx="11974286" cy="4078514"/>
          </a:xfrm>
        </p:spPr>
        <p:txBody>
          <a:bodyPr/>
          <a:lstStyle/>
          <a:p>
            <a:r>
              <a:rPr lang="tr-TR" dirty="0"/>
              <a:t>Turizm ortamında özellikle karşılama öncesinde iletişime dayalı çalışmaların ağırlıkta olduğu bilinmektedir. İletişimin ağırlıklı olarak telefonlarla gerçekleştiğini de kabul edecek olursak, konunun önemi daha açık görülecektir. İş ortamında çalışan kişilerin iletişimlerini sağlamada en etkili araç telefondur. Rezervasyonların yapılması, yapılan değişikliklerin haber verilmesi, ticari işlerin düzenlenmesi alanlardaki işlerin büyük bir çoğunluğu telefonla yapılmaktadır.</a:t>
            </a:r>
          </a:p>
        </p:txBody>
      </p:sp>
    </p:spTree>
    <p:extLst>
      <p:ext uri="{BB962C8B-B14F-4D97-AF65-F5344CB8AC3E}">
        <p14:creationId xmlns:p14="http://schemas.microsoft.com/office/powerpoint/2010/main" val="28703628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296480D9-B297-45A1-90BD-64786A80B323}"/>
              </a:ext>
            </a:extLst>
          </p:cNvPr>
          <p:cNvSpPr>
            <a:spLocks noGrp="1"/>
          </p:cNvSpPr>
          <p:nvPr>
            <p:ph type="title"/>
          </p:nvPr>
        </p:nvSpPr>
        <p:spPr>
          <a:xfrm>
            <a:off x="246743" y="275771"/>
            <a:ext cx="11756571" cy="6284686"/>
          </a:xfrm>
        </p:spPr>
        <p:txBody>
          <a:bodyPr>
            <a:normAutofit/>
          </a:bodyPr>
          <a:lstStyle/>
          <a:p>
            <a:r>
              <a:rPr lang="tr-TR" sz="2600" dirty="0">
                <a:latin typeface="+mn-lt"/>
              </a:rPr>
              <a:t>Özellikle işlemler için sürat, kolaylık ve tasarruf sağlayan telefonun ticari hayattaki ve bürolardaki önemi büyüktür. Sesli iletişim teknolojisi büroların dışa açılan pencerelerinden biridir. Bu pencere olumlu, etkin ve verimli kullanılmalıdır. İletişimin verimliliği büro çalışanlarının beceri ve uğraşlarıyla birlikte, büro makinelerinin standardına ve kapasitelerine bağlıdır.</a:t>
            </a:r>
            <a:br>
              <a:rPr lang="tr-TR" sz="2600" dirty="0">
                <a:latin typeface="+mn-lt"/>
              </a:rPr>
            </a:br>
            <a:r>
              <a:rPr lang="tr-TR" sz="2600" dirty="0">
                <a:latin typeface="+mn-lt"/>
              </a:rPr>
              <a:t/>
            </a:r>
            <a:br>
              <a:rPr lang="tr-TR" sz="2600" dirty="0">
                <a:latin typeface="+mn-lt"/>
              </a:rPr>
            </a:br>
            <a:r>
              <a:rPr lang="tr-TR" sz="2600" dirty="0">
                <a:latin typeface="+mn-lt"/>
              </a:rPr>
              <a:t>Günümüzde, iş dünyasının iletişim ağı içinde telefonun yaşamsal bir önem kazanması, telefonun yanlış kullanılmasını ve mesajların kaybolmasını ciddi bir sorun haline getirmiştir. Özellikle hızlı arama, telesekreter, telekonferans gibi kolaylıkların ortaya çıkmasıyla, yazılı iletişim önemini büyük ölçüde yitirmiştir.</a:t>
            </a:r>
            <a:br>
              <a:rPr lang="tr-TR" sz="2600" dirty="0">
                <a:latin typeface="+mn-lt"/>
              </a:rPr>
            </a:br>
            <a:r>
              <a:rPr lang="tr-TR" sz="2600" dirty="0">
                <a:latin typeface="+mn-lt"/>
              </a:rPr>
              <a:t/>
            </a:r>
            <a:br>
              <a:rPr lang="tr-TR" sz="2600" dirty="0">
                <a:latin typeface="+mn-lt"/>
              </a:rPr>
            </a:br>
            <a:r>
              <a:rPr lang="tr-TR" sz="2600" dirty="0">
                <a:latin typeface="+mn-lt"/>
              </a:rPr>
              <a:t>İletişim bakımından, bu mühendislik harikası kadar önemli başka bir şey de, insanların onu ne kadar kötü kullandığıdır. Bazen telefonun öbür ucundan da aynı konuda yakınmalar duyulur. Bu anlamda telefonun etkin kullanılması ve konuşma kurallarının bilinmesi yararlı olacaktır .</a:t>
            </a:r>
          </a:p>
        </p:txBody>
      </p:sp>
    </p:spTree>
    <p:extLst>
      <p:ext uri="{BB962C8B-B14F-4D97-AF65-F5344CB8AC3E}">
        <p14:creationId xmlns:p14="http://schemas.microsoft.com/office/powerpoint/2010/main" val="25667858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xmlns="" id="{D4A40CBC-37D8-437C-A627-B1E0FF202CFC}"/>
              </a:ext>
            </a:extLst>
          </p:cNvPr>
          <p:cNvSpPr>
            <a:spLocks noGrp="1"/>
          </p:cNvSpPr>
          <p:nvPr>
            <p:ph type="title"/>
          </p:nvPr>
        </p:nvSpPr>
        <p:spPr>
          <a:xfrm>
            <a:off x="0" y="1"/>
            <a:ext cx="11872686" cy="870856"/>
          </a:xfrm>
        </p:spPr>
        <p:txBody>
          <a:bodyPr>
            <a:normAutofit/>
          </a:bodyPr>
          <a:lstStyle/>
          <a:p>
            <a:r>
              <a:rPr lang="fi-FI" sz="2800" dirty="0">
                <a:solidFill>
                  <a:srgbClr val="FF0000"/>
                </a:solidFill>
                <a:latin typeface="Arial Black" panose="020B0A04020102020204" pitchFamily="34" charset="0"/>
              </a:rPr>
              <a:t>Telefonu Etkin Kullanma ve Telefonla Konuşma Kuralları </a:t>
            </a:r>
            <a:r>
              <a:rPr lang="tr-TR" sz="2800" dirty="0">
                <a:solidFill>
                  <a:srgbClr val="FF0000"/>
                </a:solidFill>
                <a:latin typeface="Arial Black" panose="020B0A04020102020204" pitchFamily="34" charset="0"/>
              </a:rPr>
              <a:t>:</a:t>
            </a:r>
          </a:p>
        </p:txBody>
      </p:sp>
      <p:sp>
        <p:nvSpPr>
          <p:cNvPr id="6" name="İçerik Yer Tutucusu 5">
            <a:extLst>
              <a:ext uri="{FF2B5EF4-FFF2-40B4-BE49-F238E27FC236}">
                <a16:creationId xmlns:a16="http://schemas.microsoft.com/office/drawing/2014/main" xmlns="" id="{B1C8B40D-B154-41D9-B947-AF404F277C7C}"/>
              </a:ext>
            </a:extLst>
          </p:cNvPr>
          <p:cNvSpPr>
            <a:spLocks noGrp="1"/>
          </p:cNvSpPr>
          <p:nvPr>
            <p:ph idx="1"/>
          </p:nvPr>
        </p:nvSpPr>
        <p:spPr>
          <a:xfrm>
            <a:off x="304799" y="1161143"/>
            <a:ext cx="11321143" cy="5065485"/>
          </a:xfrm>
        </p:spPr>
        <p:txBody>
          <a:bodyPr>
            <a:normAutofit/>
          </a:bodyPr>
          <a:lstStyle/>
          <a:p>
            <a:pPr marL="0" indent="0">
              <a:buNone/>
            </a:pPr>
            <a:r>
              <a:rPr lang="tr-TR" dirty="0"/>
              <a:t>İş hayatında en sık görülen yakınmalardan biri de telefonda kötü muamele görme gerçeğidir. Bunlar;</a:t>
            </a:r>
          </a:p>
          <a:p>
            <a:pPr marL="0" indent="0">
              <a:buNone/>
            </a:pPr>
            <a:endParaRPr lang="tr-TR" dirty="0"/>
          </a:p>
          <a:p>
            <a:pPr marL="0" indent="0">
              <a:buNone/>
            </a:pPr>
            <a:r>
              <a:rPr lang="tr-TR" dirty="0"/>
              <a:t>   • İşletme hatları daima meşgul,</a:t>
            </a:r>
          </a:p>
          <a:p>
            <a:pPr marL="0" indent="0">
              <a:buNone/>
            </a:pPr>
            <a:r>
              <a:rPr lang="tr-TR" dirty="0"/>
              <a:t>   • Operatör sizi yanlış kişilere bağlıyor,</a:t>
            </a:r>
          </a:p>
          <a:p>
            <a:pPr marL="0" indent="0">
              <a:buNone/>
            </a:pPr>
            <a:r>
              <a:rPr lang="tr-TR" dirty="0"/>
              <a:t>   • Kaba bir şekilde karşılanıyorsunuz,</a:t>
            </a:r>
          </a:p>
          <a:p>
            <a:pPr marL="0" indent="0">
              <a:buNone/>
            </a:pPr>
            <a:r>
              <a:rPr lang="tr-TR" dirty="0"/>
              <a:t>   • Beklemeye alınıp sonra da unutuluyorsunuz,</a:t>
            </a:r>
          </a:p>
          <a:p>
            <a:pPr marL="0" indent="0">
              <a:buNone/>
            </a:pPr>
            <a:r>
              <a:rPr lang="tr-TR" dirty="0"/>
              <a:t>   • Bağlantı birden kesiliyor.</a:t>
            </a:r>
          </a:p>
          <a:p>
            <a:pPr marL="0" indent="0">
              <a:buNone/>
            </a:pPr>
            <a:endParaRPr lang="tr-TR" dirty="0"/>
          </a:p>
          <a:p>
            <a:pPr marL="0" indent="0">
              <a:buNone/>
            </a:pPr>
            <a:r>
              <a:rPr lang="tr-TR" dirty="0"/>
              <a:t>Bütün bunların o iş yeri için sonucu kızgın, kırgın ve mutsuz müşterilerdir.</a:t>
            </a:r>
          </a:p>
        </p:txBody>
      </p:sp>
    </p:spTree>
    <p:extLst>
      <p:ext uri="{BB962C8B-B14F-4D97-AF65-F5344CB8AC3E}">
        <p14:creationId xmlns:p14="http://schemas.microsoft.com/office/powerpoint/2010/main" val="1517756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C8CA87C8-A182-47C7-9948-382099203F7B}"/>
              </a:ext>
            </a:extLst>
          </p:cNvPr>
          <p:cNvSpPr>
            <a:spLocks noGrp="1"/>
          </p:cNvSpPr>
          <p:nvPr>
            <p:ph type="title"/>
          </p:nvPr>
        </p:nvSpPr>
        <p:spPr>
          <a:xfrm>
            <a:off x="0" y="0"/>
            <a:ext cx="12192000" cy="6858000"/>
          </a:xfrm>
        </p:spPr>
        <p:txBody>
          <a:bodyPr>
            <a:noAutofit/>
          </a:bodyPr>
          <a:lstStyle/>
          <a:p>
            <a:r>
              <a:rPr lang="tr-TR" sz="2300" dirty="0">
                <a:latin typeface="+mn-lt"/>
              </a:rPr>
              <a:t>Telefonlar operatörün masasının hemen üzerinde ve ulaşabileceği bir yerde olmalıdır. Operatör, konuşma esnasında kullanılacak bloknot, kalem, telefon rehberi, telefon kayıt formu, randevu defteri, ziyaretçi defteri vb. malzemeleri el altında bulundurulmalı, konuşurken bir eliyle ahizeyi tutmalı, diğer eliyle de gerekli mesaj ve notunu almalıdır. Bilinmelidir ki telefon konuşmalarında en büyük pay “</a:t>
            </a:r>
            <a:r>
              <a:rPr lang="tr-TR" sz="2300" dirty="0" err="1">
                <a:latin typeface="+mn-lt"/>
              </a:rPr>
              <a:t>ses”e</a:t>
            </a:r>
            <a:r>
              <a:rPr lang="tr-TR" sz="2300" dirty="0">
                <a:latin typeface="+mn-lt"/>
              </a:rPr>
              <a:t> aittir. Telefon konuşmalarında ses, tatlı yumuşak, kendine güvenen, ikna edici ve karşısındakine yardıma hazır olduğunu hissettirici olmalıdır. Güzel bir telefon konuşması ortada bir telefon bulunduğunu unutturan ve karşı karşıya (yüz yüze) sohbet hissini veren telefon konuşmasıdır.</a:t>
            </a:r>
            <a:br>
              <a:rPr lang="tr-TR" sz="2300" dirty="0">
                <a:latin typeface="+mn-lt"/>
              </a:rPr>
            </a:br>
            <a:r>
              <a:rPr lang="tr-TR" sz="2300" dirty="0">
                <a:latin typeface="+mn-lt"/>
              </a:rPr>
              <a:t/>
            </a:r>
            <a:br>
              <a:rPr lang="tr-TR" sz="2300" dirty="0">
                <a:latin typeface="+mn-lt"/>
              </a:rPr>
            </a:br>
            <a:r>
              <a:rPr lang="tr-TR" sz="2300" dirty="0">
                <a:latin typeface="+mn-lt"/>
              </a:rPr>
              <a:t>Operatörler sözcüklerini dikkatli söylemeli ve her sözcüğe gerekli sesi verebilmelidir. Ağızda herhangi bir yiyecek varken konuşulmamalıdır. Zira bu durumda ses boğulur gibi çıkacak ve karşısındakinde iyi bir etki bırakmayacaktır. “Şey, ha, </a:t>
            </a:r>
            <a:r>
              <a:rPr lang="tr-TR" sz="2300" dirty="0" err="1">
                <a:latin typeface="+mn-lt"/>
              </a:rPr>
              <a:t>hı</a:t>
            </a:r>
            <a:r>
              <a:rPr lang="tr-TR" sz="2300" dirty="0">
                <a:latin typeface="+mn-lt"/>
              </a:rPr>
              <a:t>” gibi anlamı olmayan, yoruma açık kelimeler kullanılmamalıdır.</a:t>
            </a:r>
            <a:br>
              <a:rPr lang="tr-TR" sz="2300" dirty="0">
                <a:latin typeface="+mn-lt"/>
              </a:rPr>
            </a:br>
            <a:r>
              <a:rPr lang="tr-TR" sz="2300" dirty="0">
                <a:latin typeface="+mn-lt"/>
              </a:rPr>
              <a:t/>
            </a:r>
            <a:br>
              <a:rPr lang="tr-TR" sz="2300" dirty="0">
                <a:latin typeface="+mn-lt"/>
              </a:rPr>
            </a:br>
            <a:r>
              <a:rPr lang="tr-TR" sz="2300" dirty="0">
                <a:latin typeface="+mn-lt"/>
              </a:rPr>
              <a:t>Ses tonu kadar önemli bir diğer konu da konuşma dilidir. Süslü ya da ağdalı bir dil kullanmak yerme sade, anlaşılır ve akıcı bir dil kullanımı tercih edilmelidir. Konuşmada zayıf fiiller yerine aktif fiiller kullanılarak konuşma daha canlı ve aktif bir hale getirilmelidir. Profesyonel bir operatör, görselliğin olmaması nedeniyle daha iyi bir Türkçe kullanmaya özen göstermelidir. Argo kelimeler kullanan, dil yanlışlıkları yapan operatör hemen gözden düşer. Konuşurken daima “siz” diye hitap etmeli, gerekmedikçe “sen” denilmemelidir. İş saatleri içinde özel konuşmalar ile telefonu meşgul etmemek, bu tür konuşmaları kısa kesmek gerekir.</a:t>
            </a:r>
          </a:p>
        </p:txBody>
      </p:sp>
    </p:spTree>
    <p:extLst>
      <p:ext uri="{BB962C8B-B14F-4D97-AF65-F5344CB8AC3E}">
        <p14:creationId xmlns:p14="http://schemas.microsoft.com/office/powerpoint/2010/main" val="7019231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DB856BB3-3F6F-4B99-8F98-F81F98083C59}"/>
              </a:ext>
            </a:extLst>
          </p:cNvPr>
          <p:cNvSpPr>
            <a:spLocks noGrp="1"/>
          </p:cNvSpPr>
          <p:nvPr>
            <p:ph type="title"/>
          </p:nvPr>
        </p:nvSpPr>
        <p:spPr>
          <a:xfrm>
            <a:off x="0" y="0"/>
            <a:ext cx="12192000" cy="6858000"/>
          </a:xfrm>
        </p:spPr>
        <p:txBody>
          <a:bodyPr>
            <a:normAutofit/>
          </a:bodyPr>
          <a:lstStyle/>
          <a:p>
            <a:r>
              <a:rPr lang="tr-TR" sz="2800" dirty="0">
                <a:latin typeface="+mn-lt"/>
              </a:rPr>
              <a:t>• Telefonu açınca “günaydın”, “iyi günler” şeklinde bir ifadeden sonra kurumun veya servisin ismi söylenmeli, sonra da konuşan kişi kendisini tanıtmalıdır.</a:t>
            </a:r>
            <a:br>
              <a:rPr lang="tr-TR" sz="2800" dirty="0">
                <a:latin typeface="+mn-lt"/>
              </a:rPr>
            </a:br>
            <a:r>
              <a:rPr lang="tr-TR" sz="2800" dirty="0">
                <a:latin typeface="+mn-lt"/>
              </a:rPr>
              <a:t/>
            </a:r>
            <a:br>
              <a:rPr lang="tr-TR" sz="2800" dirty="0">
                <a:latin typeface="+mn-lt"/>
              </a:rPr>
            </a:br>
            <a:r>
              <a:rPr lang="tr-TR" sz="2800" dirty="0">
                <a:latin typeface="+mn-lt"/>
              </a:rPr>
              <a:t>• Ahize ağza yaklaştırılarak konuşulmalı, ahize dudaklara en fazla 2,5 – 3 cm. mesafede tutulmalıdır.</a:t>
            </a:r>
            <a:br>
              <a:rPr lang="tr-TR" sz="2800" dirty="0">
                <a:latin typeface="+mn-lt"/>
              </a:rPr>
            </a:br>
            <a:r>
              <a:rPr lang="tr-TR" sz="2800" dirty="0">
                <a:latin typeface="+mn-lt"/>
              </a:rPr>
              <a:t/>
            </a:r>
            <a:br>
              <a:rPr lang="tr-TR" sz="2800" dirty="0">
                <a:latin typeface="+mn-lt"/>
              </a:rPr>
            </a:br>
            <a:r>
              <a:rPr lang="tr-TR" sz="2800" dirty="0">
                <a:latin typeface="+mn-lt"/>
              </a:rPr>
              <a:t>• Konuşma normal bir ses tonu ile tıpkı karşımızdaki birisiyle konuşuyormuş gibi olmalıdır. Nazik bir ses, düzgün bir ifade şarttır.</a:t>
            </a:r>
            <a:br>
              <a:rPr lang="tr-TR" sz="2800" dirty="0">
                <a:latin typeface="+mn-lt"/>
              </a:rPr>
            </a:br>
            <a:r>
              <a:rPr lang="tr-TR" sz="2800" dirty="0">
                <a:latin typeface="+mn-lt"/>
              </a:rPr>
              <a:t/>
            </a:r>
            <a:br>
              <a:rPr lang="tr-TR" sz="2800" dirty="0">
                <a:latin typeface="+mn-lt"/>
              </a:rPr>
            </a:br>
            <a:r>
              <a:rPr lang="tr-TR" sz="2800" dirty="0">
                <a:latin typeface="+mn-lt"/>
              </a:rPr>
              <a:t>• Telefon konuşmaya açıkken boş kalması önlenmelidir. Operatör, telefona herhangi bir nedenle cevap verecek durumda değil ise güvenilir birisine geçici olarak görevini devretmeli veya telefonun telesekreter özelliğini aktif hale getirerek, gelecek her türlü ileti sahiplenilmelidir. </a:t>
            </a:r>
            <a:br>
              <a:rPr lang="tr-TR" sz="2800" dirty="0">
                <a:latin typeface="+mn-lt"/>
              </a:rPr>
            </a:br>
            <a:r>
              <a:rPr lang="tr-TR" sz="2800" dirty="0">
                <a:latin typeface="+mn-lt"/>
              </a:rPr>
              <a:t/>
            </a:r>
            <a:br>
              <a:rPr lang="tr-TR" sz="2800" dirty="0">
                <a:latin typeface="+mn-lt"/>
              </a:rPr>
            </a:br>
            <a:r>
              <a:rPr lang="tr-TR" sz="2800" dirty="0">
                <a:latin typeface="+mn-lt"/>
              </a:rPr>
              <a:t>• Uzun konuşmalardan kaçınılmalıdır. Uzun konuşmalar her iki tarafın zamanını alır. Hatları uzun süre meşgul eder. Bunun için söylenecekler telefon açmadan kısa notlar halinde tasarlanmalıdır.</a:t>
            </a:r>
            <a:endParaRPr lang="tr-TR" sz="2600" dirty="0">
              <a:latin typeface="+mn-lt"/>
            </a:endParaRPr>
          </a:p>
        </p:txBody>
      </p:sp>
    </p:spTree>
    <p:extLst>
      <p:ext uri="{BB962C8B-B14F-4D97-AF65-F5344CB8AC3E}">
        <p14:creationId xmlns:p14="http://schemas.microsoft.com/office/powerpoint/2010/main" val="9141718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185EE349-E542-4290-96BF-AD9115C1E317}"/>
              </a:ext>
            </a:extLst>
          </p:cNvPr>
          <p:cNvSpPr>
            <a:spLocks noGrp="1"/>
          </p:cNvSpPr>
          <p:nvPr>
            <p:ph type="title"/>
          </p:nvPr>
        </p:nvSpPr>
        <p:spPr>
          <a:xfrm>
            <a:off x="0" y="31296"/>
            <a:ext cx="12192000" cy="6826704"/>
          </a:xfrm>
        </p:spPr>
        <p:txBody>
          <a:bodyPr>
            <a:normAutofit/>
          </a:bodyPr>
          <a:lstStyle/>
          <a:p>
            <a:r>
              <a:rPr lang="tr-TR" sz="2800" dirty="0">
                <a:latin typeface="+mn-lt"/>
              </a:rPr>
              <a:t>• Arayan herhangi bir nedenle bekletilecekse, bunun nedenleri ve süresinin, uygun bir ifade ile söylenmesi gerekir.</a:t>
            </a:r>
            <a:br>
              <a:rPr lang="tr-TR" sz="2800" dirty="0">
                <a:latin typeface="+mn-lt"/>
              </a:rPr>
            </a:br>
            <a:r>
              <a:rPr lang="tr-TR" sz="2800" dirty="0">
                <a:latin typeface="+mn-lt"/>
              </a:rPr>
              <a:t/>
            </a:r>
            <a:br>
              <a:rPr lang="tr-TR" sz="2800" dirty="0">
                <a:latin typeface="+mn-lt"/>
              </a:rPr>
            </a:br>
            <a:r>
              <a:rPr lang="tr-TR" sz="2800" dirty="0">
                <a:latin typeface="+mn-lt"/>
              </a:rPr>
              <a:t>• Telefonun yanında kalem, bloknot ayrıca mesaj formu mutlaka bulundurulmalıdır. Alınan mesajlar anlaşılır ve kısa olarak yazılmalı ve bu mesaj ilgiliye en kısa sürede iletilerek, gerekli hatırlatmalar yapılmalıdır.</a:t>
            </a:r>
            <a:br>
              <a:rPr lang="tr-TR" sz="2800" dirty="0">
                <a:latin typeface="+mn-lt"/>
              </a:rPr>
            </a:br>
            <a:r>
              <a:rPr lang="tr-TR" sz="2800" dirty="0">
                <a:latin typeface="+mn-lt"/>
              </a:rPr>
              <a:t/>
            </a:r>
            <a:br>
              <a:rPr lang="tr-TR" sz="2800" dirty="0">
                <a:latin typeface="+mn-lt"/>
              </a:rPr>
            </a:br>
            <a:r>
              <a:rPr lang="tr-TR" sz="2800" dirty="0">
                <a:latin typeface="+mn-lt"/>
              </a:rPr>
              <a:t>• Kurum dışına yönelik telefonları kullanırken, telefonun görüşmeye uygun olduğunu anlamadan, numara çevrilmemelidir.</a:t>
            </a:r>
            <a:br>
              <a:rPr lang="tr-TR" sz="2800" dirty="0">
                <a:latin typeface="+mn-lt"/>
              </a:rPr>
            </a:br>
            <a:r>
              <a:rPr lang="tr-TR" sz="2800" dirty="0">
                <a:latin typeface="+mn-lt"/>
              </a:rPr>
              <a:t/>
            </a:r>
            <a:br>
              <a:rPr lang="tr-TR" sz="2800" dirty="0">
                <a:latin typeface="+mn-lt"/>
              </a:rPr>
            </a:br>
            <a:r>
              <a:rPr lang="tr-TR" sz="2800" dirty="0">
                <a:latin typeface="+mn-lt"/>
              </a:rPr>
              <a:t>• Operatör, devamlı ilişkide bulunulan kişileri ses tonlarından tanıyarak onlara ismen hitap etmelidir. Bu karşısındaki kişiye mutluluk verecektir.</a:t>
            </a:r>
            <a:br>
              <a:rPr lang="tr-TR" sz="2800" dirty="0">
                <a:latin typeface="+mn-lt"/>
              </a:rPr>
            </a:br>
            <a:r>
              <a:rPr lang="tr-TR" sz="2800" dirty="0">
                <a:latin typeface="+mn-lt"/>
              </a:rPr>
              <a:t/>
            </a:r>
            <a:br>
              <a:rPr lang="tr-TR" sz="2800" dirty="0">
                <a:latin typeface="+mn-lt"/>
              </a:rPr>
            </a:br>
            <a:r>
              <a:rPr lang="tr-TR" sz="2800" dirty="0">
                <a:latin typeface="+mn-lt"/>
              </a:rPr>
              <a:t>• Yönetici, önemli telefonlar dışında hiçbir şekilde rahatsız edilmemesini belirtmişse, bu durumda telefona cevap verirken: “Kendileri şu anda meşguller. Sizi daha sonra aramalarını söylememi ister misiniz ?” gibi sözler söylenmelidir.</a:t>
            </a:r>
          </a:p>
        </p:txBody>
      </p:sp>
    </p:spTree>
    <p:extLst>
      <p:ext uri="{BB962C8B-B14F-4D97-AF65-F5344CB8AC3E}">
        <p14:creationId xmlns:p14="http://schemas.microsoft.com/office/powerpoint/2010/main" val="7313534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EE30E2AC-E77B-4FF4-8927-35DDF3C658AB}"/>
              </a:ext>
            </a:extLst>
          </p:cNvPr>
          <p:cNvSpPr>
            <a:spLocks noGrp="1"/>
          </p:cNvSpPr>
          <p:nvPr>
            <p:ph type="title"/>
          </p:nvPr>
        </p:nvSpPr>
        <p:spPr>
          <a:xfrm>
            <a:off x="0" y="0"/>
            <a:ext cx="12192000" cy="6858000"/>
          </a:xfrm>
        </p:spPr>
        <p:txBody>
          <a:bodyPr>
            <a:normAutofit/>
          </a:bodyPr>
          <a:lstStyle/>
          <a:p>
            <a:r>
              <a:rPr lang="tr-TR" sz="2800" dirty="0">
                <a:latin typeface="+mn-lt"/>
              </a:rPr>
              <a:t>• Şayet yöneticinin telefonuna cevap veriliyorsa, mutlaka yöneticinin unvanı ve ismi belirtilmelidir.</a:t>
            </a:r>
            <a:br>
              <a:rPr lang="tr-TR" sz="2800" dirty="0">
                <a:latin typeface="+mn-lt"/>
              </a:rPr>
            </a:br>
            <a:r>
              <a:rPr lang="tr-TR" sz="2800" dirty="0">
                <a:latin typeface="+mn-lt"/>
              </a:rPr>
              <a:t>    </a:t>
            </a:r>
            <a:r>
              <a:rPr lang="tr-TR" sz="3200" dirty="0">
                <a:solidFill>
                  <a:srgbClr val="FF0000"/>
                </a:solidFill>
                <a:latin typeface="+mn-lt"/>
              </a:rPr>
              <a:t/>
            </a:r>
            <a:br>
              <a:rPr lang="tr-TR" sz="3200" dirty="0">
                <a:solidFill>
                  <a:srgbClr val="FF0000"/>
                </a:solidFill>
                <a:latin typeface="+mn-lt"/>
              </a:rPr>
            </a:br>
            <a:r>
              <a:rPr lang="tr-TR" sz="3200" dirty="0">
                <a:solidFill>
                  <a:srgbClr val="FF0000"/>
                </a:solidFill>
                <a:latin typeface="+mn-lt"/>
              </a:rPr>
              <a:t>   Örneğin </a:t>
            </a:r>
            <a:r>
              <a:rPr lang="tr-TR" sz="2800" dirty="0">
                <a:latin typeface="+mn-lt"/>
              </a:rPr>
              <a:t>“Genel Müdür Ahmet Bayram’ın bürosu” gibi. Telefona cevap verirken hiçbir zaman “Kimsiniz, Kimsin?” denilmemelidir. Bunun yerine “Kim arıyor efendim” ya da “Kimin aradığını öğrenebilir miyim?” gibi ifadeler kullanılmalıdır.</a:t>
            </a:r>
          </a:p>
        </p:txBody>
      </p:sp>
    </p:spTree>
    <p:extLst>
      <p:ext uri="{BB962C8B-B14F-4D97-AF65-F5344CB8AC3E}">
        <p14:creationId xmlns:p14="http://schemas.microsoft.com/office/powerpoint/2010/main" val="1965056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89BFF42B-226E-4BB7-9395-F4B7090C59DF}"/>
              </a:ext>
            </a:extLst>
          </p:cNvPr>
          <p:cNvSpPr>
            <a:spLocks noGrp="1"/>
          </p:cNvSpPr>
          <p:nvPr>
            <p:ph type="title"/>
          </p:nvPr>
        </p:nvSpPr>
        <p:spPr>
          <a:xfrm>
            <a:off x="79828" y="77334"/>
            <a:ext cx="12112171" cy="6780666"/>
          </a:xfrm>
        </p:spPr>
        <p:txBody>
          <a:bodyPr>
            <a:normAutofit/>
          </a:bodyPr>
          <a:lstStyle/>
          <a:p>
            <a:r>
              <a:rPr lang="tr-TR" sz="3000" dirty="0">
                <a:latin typeface="+mn-lt"/>
              </a:rPr>
              <a:t>• Telefonu, arayan önce kapatır. Eğer yönetici veya diğer üstlerle konuşuluyorsa bu kurala aykırı olarak onların kapatması beklenir.</a:t>
            </a:r>
            <a:br>
              <a:rPr lang="tr-TR" sz="3000" dirty="0">
                <a:latin typeface="+mn-lt"/>
              </a:rPr>
            </a:br>
            <a:r>
              <a:rPr lang="tr-TR" sz="3000" dirty="0">
                <a:latin typeface="+mn-lt"/>
              </a:rPr>
              <a:t/>
            </a:r>
            <a:br>
              <a:rPr lang="tr-TR" sz="3000" dirty="0">
                <a:latin typeface="+mn-lt"/>
              </a:rPr>
            </a:br>
            <a:r>
              <a:rPr lang="tr-TR" sz="3000" dirty="0">
                <a:latin typeface="+mn-lt"/>
              </a:rPr>
              <a:t>• Telefonda, doğruluğundan emin olunmayan bilgiler verilmemelidir.</a:t>
            </a:r>
            <a:br>
              <a:rPr lang="tr-TR" sz="3000" dirty="0">
                <a:latin typeface="+mn-lt"/>
              </a:rPr>
            </a:br>
            <a:r>
              <a:rPr lang="tr-TR" sz="3000" dirty="0">
                <a:latin typeface="+mn-lt"/>
              </a:rPr>
              <a:t/>
            </a:r>
            <a:br>
              <a:rPr lang="tr-TR" sz="3000" dirty="0">
                <a:latin typeface="+mn-lt"/>
              </a:rPr>
            </a:br>
            <a:r>
              <a:rPr lang="tr-TR" sz="3000" dirty="0">
                <a:latin typeface="+mn-lt"/>
              </a:rPr>
              <a:t>• Telefon konuşmalarında gizli bilgiler çok gerekmedikçe verilmemelidir.</a:t>
            </a:r>
            <a:br>
              <a:rPr lang="tr-TR" sz="3000" dirty="0">
                <a:latin typeface="+mn-lt"/>
              </a:rPr>
            </a:br>
            <a:r>
              <a:rPr lang="tr-TR" sz="3000" dirty="0">
                <a:latin typeface="+mn-lt"/>
              </a:rPr>
              <a:t/>
            </a:r>
            <a:br>
              <a:rPr lang="tr-TR" sz="3000" dirty="0">
                <a:latin typeface="+mn-lt"/>
              </a:rPr>
            </a:br>
            <a:r>
              <a:rPr lang="tr-TR" sz="3000" dirty="0">
                <a:latin typeface="+mn-lt"/>
              </a:rPr>
              <a:t>• Telefonda işyerinin, amirin veya yöneticinin temsil edildiği unutulmamalıdır.</a:t>
            </a:r>
            <a:br>
              <a:rPr lang="tr-TR" sz="3000" dirty="0">
                <a:latin typeface="+mn-lt"/>
              </a:rPr>
            </a:br>
            <a:r>
              <a:rPr lang="tr-TR" sz="3000" dirty="0">
                <a:latin typeface="+mn-lt"/>
              </a:rPr>
              <a:t/>
            </a:r>
            <a:br>
              <a:rPr lang="tr-TR" sz="3000" dirty="0">
                <a:latin typeface="+mn-lt"/>
              </a:rPr>
            </a:br>
            <a:r>
              <a:rPr lang="tr-TR" sz="3000" dirty="0">
                <a:latin typeface="+mn-lt"/>
              </a:rPr>
              <a:t>• Şehirlerarası ve uluslar arası telefon ücretleri, indirimli tarifeler, özel hizmetler ve otomatik telefon kodları hakkında güncel bilgilere sahip olunmalıdır.</a:t>
            </a:r>
          </a:p>
        </p:txBody>
      </p:sp>
    </p:spTree>
    <p:extLst>
      <p:ext uri="{BB962C8B-B14F-4D97-AF65-F5344CB8AC3E}">
        <p14:creationId xmlns:p14="http://schemas.microsoft.com/office/powerpoint/2010/main" val="1907582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xmlns="" id="{B72B3BD5-784A-458E-A8D1-BA4F98305752}"/>
              </a:ext>
            </a:extLst>
          </p:cNvPr>
          <p:cNvSpPr>
            <a:spLocks noGrp="1"/>
          </p:cNvSpPr>
          <p:nvPr>
            <p:ph type="title"/>
          </p:nvPr>
        </p:nvSpPr>
        <p:spPr>
          <a:xfrm>
            <a:off x="0" y="0"/>
            <a:ext cx="12192000" cy="6858000"/>
          </a:xfrm>
        </p:spPr>
        <p:txBody>
          <a:bodyPr>
            <a:normAutofit/>
          </a:bodyPr>
          <a:lstStyle/>
          <a:p>
            <a:r>
              <a:rPr lang="tr-TR" sz="2800" dirty="0">
                <a:latin typeface="+mn-lt"/>
              </a:rPr>
              <a:t>• Konaklama işletmelerinde dışarıdan gelen telefonlara cevap verme süresi maksimum 15 saniyedir. Bu süre içinde mutlaka telefon açılmalı, eğer gecikme olursa “beklediğiniz için teşekkür ederim” denilmelidir.</a:t>
            </a:r>
            <a:br>
              <a:rPr lang="tr-TR" sz="2800" dirty="0">
                <a:latin typeface="+mn-lt"/>
              </a:rPr>
            </a:br>
            <a:r>
              <a:rPr lang="tr-TR" sz="2800" dirty="0">
                <a:latin typeface="+mn-lt"/>
              </a:rPr>
              <a:t/>
            </a:r>
            <a:br>
              <a:rPr lang="tr-TR" sz="2800" dirty="0">
                <a:latin typeface="+mn-lt"/>
              </a:rPr>
            </a:br>
            <a:r>
              <a:rPr lang="tr-TR" sz="2800" dirty="0">
                <a:latin typeface="+mn-lt"/>
              </a:rPr>
              <a:t>• Otel içindeki dâhili aranmalarda, arayanı selamlamalı ve kendini tanıtmalı, “nasıl yardımcı olabilirim?” diye sormalıdır. Telefonu kapatmadan önce başka bir isteği olup olmadığı sorulmalı, “iyi günler, iyi akşamlar beyefendi/hanımefendi” vb. nezaket sözcükleri ile görüşme bitirilmelidir.</a:t>
            </a:r>
            <a:br>
              <a:rPr lang="tr-TR" sz="2800" dirty="0">
                <a:latin typeface="+mn-lt"/>
              </a:rPr>
            </a:br>
            <a:r>
              <a:rPr lang="tr-TR" sz="2800" dirty="0">
                <a:latin typeface="+mn-lt"/>
              </a:rPr>
              <a:t/>
            </a:r>
            <a:br>
              <a:rPr lang="tr-TR" sz="2800" dirty="0">
                <a:latin typeface="+mn-lt"/>
              </a:rPr>
            </a:br>
            <a:r>
              <a:rPr lang="tr-TR" sz="2800" dirty="0">
                <a:latin typeface="+mn-lt"/>
              </a:rPr>
              <a:t>    Telefonla sağlanan iletişimin genel kurallarını, içeriğe ve standarda dayalı olan noktalar oluşturmaktadır. Söz konusu içerik ve standartlar, uluslararası ve Avrupa Birliği standartlarından etkilenmiş olup Türkiye açısından genel kabul görmüş ilkeler olarak kabul edilmektedir.</a:t>
            </a:r>
          </a:p>
        </p:txBody>
      </p:sp>
    </p:spTree>
    <p:extLst>
      <p:ext uri="{BB962C8B-B14F-4D97-AF65-F5344CB8AC3E}">
        <p14:creationId xmlns:p14="http://schemas.microsoft.com/office/powerpoint/2010/main" val="24960238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Dikdörtgen 2"/>
          <p:cNvSpPr/>
          <p:nvPr/>
        </p:nvSpPr>
        <p:spPr>
          <a:xfrm>
            <a:off x="1236372" y="2951947"/>
            <a:ext cx="9916732" cy="523220"/>
          </a:xfrm>
          <a:prstGeom prst="rect">
            <a:avLst/>
          </a:prstGeom>
        </p:spPr>
        <p:txBody>
          <a:bodyPr wrap="square">
            <a:spAutoFit/>
          </a:bodyPr>
          <a:lstStyle/>
          <a:p>
            <a:r>
              <a:rPr lang="tr-TR" sz="2800" dirty="0">
                <a:solidFill>
                  <a:srgbClr val="FF0000"/>
                </a:solidFill>
              </a:rPr>
              <a:t>KAYNAKÇA: Demirtaş, N. (2010).</a:t>
            </a:r>
            <a:r>
              <a:rPr lang="tr-TR" sz="2800" dirty="0" err="1">
                <a:solidFill>
                  <a:srgbClr val="FF0000"/>
                </a:solidFill>
              </a:rPr>
              <a:t>Önbüro</a:t>
            </a:r>
            <a:r>
              <a:rPr lang="tr-TR" sz="2800" dirty="0">
                <a:solidFill>
                  <a:srgbClr val="FF0000"/>
                </a:solidFill>
              </a:rPr>
              <a:t> İşlemleri, Ankuzem,1. Baskı</a:t>
            </a:r>
            <a:endParaRPr lang="tr-TR" dirty="0"/>
          </a:p>
        </p:txBody>
      </p:sp>
    </p:spTree>
    <p:extLst>
      <p:ext uri="{BB962C8B-B14F-4D97-AF65-F5344CB8AC3E}">
        <p14:creationId xmlns:p14="http://schemas.microsoft.com/office/powerpoint/2010/main" val="1101000551"/>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TotalTime>
  <Words>429</Words>
  <Application>Microsoft Office PowerPoint</Application>
  <PresentationFormat>Özel</PresentationFormat>
  <Paragraphs>22</Paragraphs>
  <Slides>11</Slides>
  <Notes>0</Notes>
  <HiddenSlides>0</HiddenSlides>
  <MMClips>0</MMClips>
  <ScaleCrop>false</ScaleCrop>
  <HeadingPairs>
    <vt:vector size="4" baseType="variant">
      <vt:variant>
        <vt:lpstr>Tema</vt:lpstr>
      </vt:variant>
      <vt:variant>
        <vt:i4>1</vt:i4>
      </vt:variant>
      <vt:variant>
        <vt:lpstr>Slayt Başlıkları</vt:lpstr>
      </vt:variant>
      <vt:variant>
        <vt:i4>11</vt:i4>
      </vt:variant>
    </vt:vector>
  </HeadingPairs>
  <TitlesOfParts>
    <vt:vector size="12" baseType="lpstr">
      <vt:lpstr>Office Teması</vt:lpstr>
      <vt:lpstr>11. ÜNİTE</vt:lpstr>
      <vt:lpstr>Telefonunun İşletme İletişimindeki Yeri ve Önemi :</vt:lpstr>
      <vt:lpstr>Özellikle işlemler için sürat, kolaylık ve tasarruf sağlayan telefonun ticari hayattaki ve bürolardaki önemi büyüktür. Sesli iletişim teknolojisi büroların dışa açılan pencerelerinden biridir. Bu pencere olumlu, etkin ve verimli kullanılmalıdır. İletişimin verimliliği büro çalışanlarının beceri ve uğraşlarıyla birlikte, büro makinelerinin standardına ve kapasitelerine bağlıdır.  Günümüzde, iş dünyasının iletişim ağı içinde telefonun yaşamsal bir önem kazanması, telefonun yanlış kullanılmasını ve mesajların kaybolmasını ciddi bir sorun haline getirmiştir. Özellikle hızlı arama, telesekreter, telekonferans gibi kolaylıkların ortaya çıkmasıyla, yazılı iletişim önemini büyük ölçüde yitirmiştir.  İletişim bakımından, bu mühendislik harikası kadar önemli başka bir şey de, insanların onu ne kadar kötü kullandığıdır. Bazen telefonun öbür ucundan da aynı konuda yakınmalar duyulur. Bu anlamda telefonun etkin kullanılması ve konuşma kurallarının bilinmesi yararlı olacaktır .</vt:lpstr>
      <vt:lpstr>Telefonu Etkin Kullanma ve Telefonla Konuşma Kuralları :</vt:lpstr>
      <vt:lpstr>Telefonlar operatörün masasının hemen üzerinde ve ulaşabileceği bir yerde olmalıdır. Operatör, konuşma esnasında kullanılacak bloknot, kalem, telefon rehberi, telefon kayıt formu, randevu defteri, ziyaretçi defteri vb. malzemeleri el altında bulundurulmalı, konuşurken bir eliyle ahizeyi tutmalı, diğer eliyle de gerekli mesaj ve notunu almalıdır. Bilinmelidir ki telefon konuşmalarında en büyük pay “ses”e aittir. Telefon konuşmalarında ses, tatlı yumuşak, kendine güvenen, ikna edici ve karşısındakine yardıma hazır olduğunu hissettirici olmalıdır. Güzel bir telefon konuşması ortada bir telefon bulunduğunu unutturan ve karşı karşıya (yüz yüze) sohbet hissini veren telefon konuşmasıdır.  Operatörler sözcüklerini dikkatli söylemeli ve her sözcüğe gerekli sesi verebilmelidir. Ağızda herhangi bir yiyecek varken konuşulmamalıdır. Zira bu durumda ses boğulur gibi çıkacak ve karşısındakinde iyi bir etki bırakmayacaktır. “Şey, ha, hı” gibi anlamı olmayan, yoruma açık kelimeler kullanılmamalıdır.  Ses tonu kadar önemli bir diğer konu da konuşma dilidir. Süslü ya da ağdalı bir dil kullanmak yerme sade, anlaşılır ve akıcı bir dil kullanımı tercih edilmelidir. Konuşmada zayıf fiiller yerine aktif fiiller kullanılarak konuşma daha canlı ve aktif bir hale getirilmelidir. Profesyonel bir operatör, görselliğin olmaması nedeniyle daha iyi bir Türkçe kullanmaya özen göstermelidir. Argo kelimeler kullanan, dil yanlışlıkları yapan operatör hemen gözden düşer. Konuşurken daima “siz” diye hitap etmeli, gerekmedikçe “sen” denilmemelidir. İş saatleri içinde özel konuşmalar ile telefonu meşgul etmemek, bu tür konuşmaları kısa kesmek gerekir.</vt:lpstr>
      <vt:lpstr>• Telefonu açınca “günaydın”, “iyi günler” şeklinde bir ifadeden sonra kurumun veya servisin ismi söylenmeli, sonra da konuşan kişi kendisini tanıtmalıdır.  • Ahize ağza yaklaştırılarak konuşulmalı, ahize dudaklara en fazla 2,5 – 3 cm. mesafede tutulmalıdır.  • Konuşma normal bir ses tonu ile tıpkı karşımızdaki birisiyle konuşuyormuş gibi olmalıdır. Nazik bir ses, düzgün bir ifade şarttır.  • Telefon konuşmaya açıkken boş kalması önlenmelidir. Operatör, telefona herhangi bir nedenle cevap verecek durumda değil ise güvenilir birisine geçici olarak görevini devretmeli veya telefonun telesekreter özelliğini aktif hale getirerek, gelecek her türlü ileti sahiplenilmelidir.   • Uzun konuşmalardan kaçınılmalıdır. Uzun konuşmalar her iki tarafın zamanını alır. Hatları uzun süre meşgul eder. Bunun için söylenecekler telefon açmadan kısa notlar halinde tasarlanmalıdır.</vt:lpstr>
      <vt:lpstr>• Arayan herhangi bir nedenle bekletilecekse, bunun nedenleri ve süresinin, uygun bir ifade ile söylenmesi gerekir.  • Telefonun yanında kalem, bloknot ayrıca mesaj formu mutlaka bulundurulmalıdır. Alınan mesajlar anlaşılır ve kısa olarak yazılmalı ve bu mesaj ilgiliye en kısa sürede iletilerek, gerekli hatırlatmalar yapılmalıdır.  • Kurum dışına yönelik telefonları kullanırken, telefonun görüşmeye uygun olduğunu anlamadan, numara çevrilmemelidir.  • Operatör, devamlı ilişkide bulunulan kişileri ses tonlarından tanıyarak onlara ismen hitap etmelidir. Bu karşısındaki kişiye mutluluk verecektir.  • Yönetici, önemli telefonlar dışında hiçbir şekilde rahatsız edilmemesini belirtmişse, bu durumda telefona cevap verirken: “Kendileri şu anda meşguller. Sizi daha sonra aramalarını söylememi ister misiniz ?” gibi sözler söylenmelidir.</vt:lpstr>
      <vt:lpstr>• Şayet yöneticinin telefonuna cevap veriliyorsa, mutlaka yöneticinin unvanı ve ismi belirtilmelidir.         Örneğin “Genel Müdür Ahmet Bayram’ın bürosu” gibi. Telefona cevap verirken hiçbir zaman “Kimsiniz, Kimsin?” denilmemelidir. Bunun yerine “Kim arıyor efendim” ya da “Kimin aradığını öğrenebilir miyim?” gibi ifadeler kullanılmalıdır.</vt:lpstr>
      <vt:lpstr>• Telefonu, arayan önce kapatır. Eğer yönetici veya diğer üstlerle konuşuluyorsa bu kurala aykırı olarak onların kapatması beklenir.  • Telefonda, doğruluğundan emin olunmayan bilgiler verilmemelidir.  • Telefon konuşmalarında gizli bilgiler çok gerekmedikçe verilmemelidir.  • Telefonda işyerinin, amirin veya yöneticinin temsil edildiği unutulmamalıdır.  • Şehirlerarası ve uluslar arası telefon ücretleri, indirimli tarifeler, özel hizmetler ve otomatik telefon kodları hakkında güncel bilgilere sahip olunmalıdır.</vt:lpstr>
      <vt:lpstr>• Konaklama işletmelerinde dışarıdan gelen telefonlara cevap verme süresi maksimum 15 saniyedir. Bu süre içinde mutlaka telefon açılmalı, eğer gecikme olursa “beklediğiniz için teşekkür ederim” denilmelidir.  • Otel içindeki dâhili aranmalarda, arayanı selamlamalı ve kendini tanıtmalı, “nasıl yardımcı olabilirim?” diye sormalıdır. Telefonu kapatmadan önce başka bir isteği olup olmadığı sorulmalı, “iyi günler, iyi akşamlar beyefendi/hanımefendi” vb. nezaket sözcükleri ile görüşme bitirilmelidir.      Telefonla sağlanan iletişimin genel kurallarını, içeriğe ve standarda dayalı olan noktalar oluşturmaktadır. Söz konusu içerik ve standartlar, uluslararası ve Avrupa Birliği standartlarından etkilenmiş olup Türkiye açısından genel kabul görmüş ilkeler olarak kabul edilmektedir.</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Ön Büro İşlemleri .</dc:title>
  <dc:creator>Rabia Nur ÖTER</dc:creator>
  <cp:lastModifiedBy>kumsaal</cp:lastModifiedBy>
  <cp:revision>31</cp:revision>
  <dcterms:created xsi:type="dcterms:W3CDTF">2019-11-09T09:29:59Z</dcterms:created>
  <dcterms:modified xsi:type="dcterms:W3CDTF">2019-11-20T20:01:36Z</dcterms:modified>
</cp:coreProperties>
</file>