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9" r:id="rId2"/>
    <p:sldId id="301" r:id="rId3"/>
    <p:sldId id="310" r:id="rId4"/>
    <p:sldId id="311" r:id="rId5"/>
  </p:sldIdLst>
  <p:sldSz cx="12192000" cy="6858000"/>
  <p:notesSz cx="6858000" cy="9144000"/>
  <p:defaultTextStyle>
    <a:defPPr>
      <a:defRPr lang="tr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52"/>
    <p:restoredTop sz="94681"/>
  </p:normalViewPr>
  <p:slideViewPr>
    <p:cSldViewPr snapToGrid="0">
      <p:cViewPr varScale="1">
        <p:scale>
          <a:sx n="52" d="100"/>
          <a:sy n="52" d="100"/>
        </p:scale>
        <p:origin x="200" y="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2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5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8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1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9/2/25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9/2/25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7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9/2/25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3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6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81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0A7190-01C3-EB5F-290B-2565AB617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9375" y="1311217"/>
            <a:ext cx="4175184" cy="2484407"/>
          </a:xfrm>
        </p:spPr>
        <p:txBody>
          <a:bodyPr anchor="b">
            <a:normAutofit/>
          </a:bodyPr>
          <a:lstStyle/>
          <a:p>
            <a:pPr algn="l"/>
            <a:br>
              <a:rPr lang="tr-T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9374" y="3950901"/>
            <a:ext cx="3640347" cy="1449238"/>
          </a:xfrm>
        </p:spPr>
        <p:txBody>
          <a:bodyPr anchor="t">
            <a:normAutofit/>
          </a:bodyPr>
          <a:lstStyle/>
          <a:p>
            <a:pPr algn="l">
              <a:lnSpc>
                <a:spcPct val="110000"/>
              </a:lnSpc>
            </a:pPr>
            <a:r>
              <a:rPr lang="tr-TR" sz="1500" b="1"/>
              <a:t>Prof. Dr. Aytaç Akçay</a:t>
            </a:r>
          </a:p>
          <a:p>
            <a:pPr algn="l">
              <a:lnSpc>
                <a:spcPct val="110000"/>
              </a:lnSpc>
            </a:pPr>
            <a:r>
              <a:rPr lang="tr-TR" sz="1500" b="1"/>
              <a:t>ANKARA ÜNİVERİSTESİ VETERİNER FAKÜLTESİ</a:t>
            </a:r>
          </a:p>
          <a:p>
            <a:pPr algn="l">
              <a:lnSpc>
                <a:spcPct val="110000"/>
              </a:lnSpc>
            </a:pPr>
            <a:r>
              <a:rPr lang="tr-TR" sz="1500" b="1"/>
              <a:t> BİYOİSTATİSTİK ANABİLİM DALI</a:t>
            </a:r>
          </a:p>
        </p:txBody>
      </p:sp>
      <p:pic>
        <p:nvPicPr>
          <p:cNvPr id="4" name="Resim 3" descr="metin, ekran görüntüsü, tasarım, logo içeren bir resim&#10;&#10;Yapay zeka tarafından oluşturulmuş içerik yanlış olabilir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083" y="859715"/>
            <a:ext cx="5119032" cy="5119032"/>
          </a:xfrm>
          <a:prstGeom prst="rect">
            <a:avLst/>
          </a:prstGeom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359958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70F41A-14AB-4B79-BA34-0EB18CED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758"/>
            <a:ext cx="12192000" cy="623825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tr-TR" sz="4000" b="1" dirty="0"/>
              <a:t>Özet Verilerin Gösterilmesi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2689766" y="4526023"/>
            <a:ext cx="68124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Örneğin:</a:t>
            </a:r>
          </a:p>
          <a:p>
            <a:r>
              <a:rPr lang="tr-TR" sz="2800" dirty="0"/>
              <a:t>Katılımcıların Yaşı:   28,5 ± 3,2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Metin kutusu 9">
                <a:extLst>
                  <a:ext uri="{FF2B5EF4-FFF2-40B4-BE49-F238E27FC236}">
                    <a16:creationId xmlns:a16="http://schemas.microsoft.com/office/drawing/2014/main" id="{E6826D14-0CCF-7780-8A4B-6A5D67E24302}"/>
                  </a:ext>
                </a:extLst>
              </p:cNvPr>
              <p:cNvSpPr txBox="1"/>
              <p:nvPr/>
            </p:nvSpPr>
            <p:spPr>
              <a:xfrm>
                <a:off x="1554892" y="1377870"/>
                <a:ext cx="9082216" cy="2831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95350" indent="0">
                  <a:buNone/>
                </a:pPr>
                <a:r>
                  <a:rPr lang="tr-TR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highlight>
                      <a:srgbClr val="FFFF00"/>
                    </a:highlight>
                  </a:rPr>
                  <a:t>Nicel (Ölçüm Sonucu Elde Edilen) Veriler:</a:t>
                </a:r>
              </a:p>
              <a:p>
                <a:pPr marL="895350" indent="0">
                  <a:buNone/>
                </a:pPr>
                <a:endParaRPr lang="tr-TR" sz="3200" b="1" dirty="0">
                  <a:solidFill>
                    <a:srgbClr val="FF0000"/>
                  </a:solidFill>
                </a:endParaRPr>
              </a:p>
              <a:p>
                <a:pPr marL="1238250" indent="-342900">
                  <a:buFont typeface="Wingdings" panose="05000000000000000000" pitchFamily="2" charset="2"/>
                  <a:buChar char="ü"/>
                </a:pPr>
                <a:r>
                  <a:rPr lang="tr-TR" sz="3200" b="1" dirty="0"/>
                  <a:t>Aritmetik Ortalama± Standart sapma </a:t>
                </a:r>
              </a:p>
              <a:p>
                <a:pPr marL="895350" indent="0">
                  <a:buNone/>
                </a:pPr>
                <a:r>
                  <a:rPr lang="tr-TR" sz="3200" dirty="0"/>
                  <a:t>(</a:t>
                </a:r>
                <a:r>
                  <a:rPr lang="tr-TR" sz="3200" dirty="0" err="1"/>
                  <a:t>Mean</a:t>
                </a:r>
                <a:r>
                  <a:rPr lang="tr-TR" sz="3200" dirty="0"/>
                  <a:t>± </a:t>
                </a:r>
                <a:r>
                  <a:rPr lang="tr-TR" sz="3200" dirty="0" err="1"/>
                  <a:t>Std</a:t>
                </a:r>
                <a:r>
                  <a:rPr lang="tr-TR" sz="3200" dirty="0"/>
                  <a:t>. </a:t>
                </a:r>
                <a:r>
                  <a:rPr lang="tr-TR" sz="3200" dirty="0" err="1"/>
                  <a:t>Deviaton</a:t>
                </a:r>
                <a:r>
                  <a:rPr lang="tr-TR" sz="3200" dirty="0"/>
                  <a:t>) 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3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tr-T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tr-T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tr-TR" sz="3200" dirty="0"/>
                  <a:t>) </a:t>
                </a:r>
              </a:p>
              <a:p>
                <a:pPr marL="895350" indent="0">
                  <a:buNone/>
                </a:pPr>
                <a:endParaRPr lang="tr-TR" sz="1800" dirty="0"/>
              </a:p>
            </p:txBody>
          </p:sp>
        </mc:Choice>
        <mc:Fallback>
          <p:sp>
            <p:nvSpPr>
              <p:cNvPr id="10" name="Metin kutusu 9">
                <a:extLst>
                  <a:ext uri="{FF2B5EF4-FFF2-40B4-BE49-F238E27FC236}">
                    <a16:creationId xmlns:a16="http://schemas.microsoft.com/office/drawing/2014/main" id="{E6826D14-0CCF-7780-8A4B-6A5D67E243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892" y="1377870"/>
                <a:ext cx="9082216" cy="2831544"/>
              </a:xfrm>
              <a:prstGeom prst="rect">
                <a:avLst/>
              </a:prstGeo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tr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815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873934F-A6AD-0E0E-E6CB-CF642D26A98B}"/>
              </a:ext>
            </a:extLst>
          </p:cNvPr>
          <p:cNvSpPr txBox="1"/>
          <p:nvPr/>
        </p:nvSpPr>
        <p:spPr>
          <a:xfrm>
            <a:off x="172995" y="1134932"/>
            <a:ext cx="1077509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38250" indent="-342900">
              <a:buFont typeface="Wingdings" panose="05000000000000000000" pitchFamily="2" charset="2"/>
              <a:buChar char="ü"/>
            </a:pPr>
            <a:r>
              <a:rPr lang="tr-TR" sz="4000" dirty="0"/>
              <a:t> </a:t>
            </a:r>
            <a:r>
              <a:rPr lang="tr-TR" sz="4000" b="1" dirty="0"/>
              <a:t>Ortanca (Çeyreklikler (%25-%75))</a:t>
            </a:r>
          </a:p>
          <a:p>
            <a:pPr marL="895350" indent="0">
              <a:buNone/>
            </a:pPr>
            <a:r>
              <a:rPr lang="tr-TR" sz="4000" dirty="0"/>
              <a:t>		                      (</a:t>
            </a:r>
            <a:r>
              <a:rPr lang="tr-TR" sz="4000" dirty="0" err="1"/>
              <a:t>Median</a:t>
            </a:r>
            <a:r>
              <a:rPr lang="tr-TR" sz="4000" dirty="0"/>
              <a:t> (Q1-Q3))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441A148A-4763-4865-6ACC-F25A7F07B74D}"/>
              </a:ext>
            </a:extLst>
          </p:cNvPr>
          <p:cNvSpPr txBox="1"/>
          <p:nvPr/>
        </p:nvSpPr>
        <p:spPr>
          <a:xfrm>
            <a:off x="724931" y="2606603"/>
            <a:ext cx="1146706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/>
              <a:t>Likert</a:t>
            </a:r>
            <a:r>
              <a:rPr lang="tr-TR" sz="2800" dirty="0"/>
              <a:t> ölçeklerinin kullanıldığı anket soruları ortanca ve çeyreklikler ile özetlenir.</a:t>
            </a:r>
          </a:p>
          <a:p>
            <a:r>
              <a:rPr lang="tr-TR" sz="2800" dirty="0"/>
              <a:t>Örneğin: Veteriner fakültesini tercih etmemde en etkili faktör hayvan sevgisidir.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r>
              <a:rPr lang="tr-TR" sz="2800" dirty="0"/>
              <a:t>Katılımcılar bu görüşe katılıyor. </a:t>
            </a:r>
            <a:r>
              <a:rPr lang="tr-TR" sz="3600" b="1" dirty="0"/>
              <a:t>2 (2-3)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BDDFAABE-CAE1-AB06-217B-6F5F95F6B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675" y="4152889"/>
            <a:ext cx="7808849" cy="99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80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339474B6-2877-8D90-9646-72F9A547F342}"/>
              </a:ext>
            </a:extLst>
          </p:cNvPr>
          <p:cNvSpPr txBox="1"/>
          <p:nvPr/>
        </p:nvSpPr>
        <p:spPr>
          <a:xfrm>
            <a:off x="1594020" y="900382"/>
            <a:ext cx="8143103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Nitel (Sayımla Elde Edilen) Veriler: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tr-TR" sz="3600" b="1" dirty="0">
                <a:solidFill>
                  <a:srgbClr val="C00000"/>
                </a:solidFill>
              </a:rPr>
              <a:t>Sayı ve %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1B2625BD-DFCE-6AB0-62C6-E256481DFD84}"/>
              </a:ext>
            </a:extLst>
          </p:cNvPr>
          <p:cNvSpPr txBox="1"/>
          <p:nvPr/>
        </p:nvSpPr>
        <p:spPr>
          <a:xfrm>
            <a:off x="1981197" y="3083011"/>
            <a:ext cx="77559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Örneğin:</a:t>
            </a:r>
          </a:p>
          <a:p>
            <a:r>
              <a:rPr lang="tr-TR" sz="3200" dirty="0"/>
              <a:t>Evcil hayvanınızı kısırlaştırdınız mı? </a:t>
            </a:r>
          </a:p>
          <a:p>
            <a:r>
              <a:rPr lang="tr-TR" sz="3200" dirty="0"/>
              <a:t>	1. Evet ( % 45)</a:t>
            </a:r>
          </a:p>
          <a:p>
            <a:r>
              <a:rPr lang="tr-TR" sz="3200" dirty="0"/>
              <a:t>	2. Hayır (% 55)</a:t>
            </a:r>
          </a:p>
        </p:txBody>
      </p:sp>
    </p:spTree>
    <p:extLst>
      <p:ext uri="{BB962C8B-B14F-4D97-AF65-F5344CB8AC3E}">
        <p14:creationId xmlns:p14="http://schemas.microsoft.com/office/powerpoint/2010/main" val="41899015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137</Words>
  <Application>Microsoft Macintosh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Cambria Math</vt:lpstr>
      <vt:lpstr>Neue Haas Grotesk Text Pro</vt:lpstr>
      <vt:lpstr>Wingdings</vt:lpstr>
      <vt:lpstr>VanillaVTI</vt:lpstr>
      <vt:lpstr> Anket Hazırlama Teknikleri</vt:lpstr>
      <vt:lpstr>Özet Verilerin Gösterilmesi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Alparslan Sayım</dc:creator>
  <cp:lastModifiedBy>Ali Alparslan Sayım</cp:lastModifiedBy>
  <cp:revision>1</cp:revision>
  <dcterms:created xsi:type="dcterms:W3CDTF">2025-09-02T20:17:20Z</dcterms:created>
  <dcterms:modified xsi:type="dcterms:W3CDTF">2025-09-02T20:23:24Z</dcterms:modified>
</cp:coreProperties>
</file>