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webp" ContentType="image/p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25"/>
  </p:notesMasterIdLst>
  <p:sldIdLst>
    <p:sldId id="862" r:id="rId2"/>
    <p:sldId id="863" r:id="rId3"/>
    <p:sldId id="864" r:id="rId4"/>
    <p:sldId id="865" r:id="rId5"/>
    <p:sldId id="866" r:id="rId6"/>
    <p:sldId id="867" r:id="rId7"/>
    <p:sldId id="868" r:id="rId8"/>
    <p:sldId id="869" r:id="rId9"/>
    <p:sldId id="870" r:id="rId10"/>
    <p:sldId id="861" r:id="rId11"/>
    <p:sldId id="847" r:id="rId12"/>
    <p:sldId id="848" r:id="rId13"/>
    <p:sldId id="849" r:id="rId14"/>
    <p:sldId id="850" r:id="rId15"/>
    <p:sldId id="851" r:id="rId16"/>
    <p:sldId id="852" r:id="rId17"/>
    <p:sldId id="853" r:id="rId18"/>
    <p:sldId id="874" r:id="rId19"/>
    <p:sldId id="873" r:id="rId20"/>
    <p:sldId id="871" r:id="rId21"/>
    <p:sldId id="872" r:id="rId22"/>
    <p:sldId id="859" r:id="rId23"/>
    <p:sldId id="858" r:id="rId24"/>
  </p:sldIdLst>
  <p:sldSz cx="9144000" cy="5143500" type="screen16x9"/>
  <p:notesSz cx="6858000" cy="9144000"/>
  <p:embeddedFontLst>
    <p:embeddedFont>
      <p:font typeface="Karla" pitchFamily="2" charset="-94"/>
      <p:regular r:id="rId26"/>
    </p:embeddedFont>
    <p:embeddedFont>
      <p:font typeface="Livvic" pitchFamily="2" charset="-94"/>
      <p:regular r:id="rId27"/>
      <p:bold r:id="rId28"/>
      <p:italic r:id="rId29"/>
      <p:boldItalic r:id="rId30"/>
    </p:embeddedFont>
    <p:embeddedFont>
      <p:font typeface="Pangolin" panose="020B0604020202020204" charset="-94"/>
      <p:regular r:id="rId3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F1E6"/>
    <a:srgbClr val="F5ECC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874"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4.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70131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61766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45716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02178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59818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21471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80382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0035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95844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50" r:id="rId1"/>
    <p:sldLayoutId id="2147483658" r:id="rId2"/>
    <p:sldLayoutId id="2147483669" r:id="rId3"/>
    <p:sldLayoutId id="2147483677" r:id="rId4"/>
    <p:sldLayoutId id="2147483678" r:id="rId5"/>
    <p:sldLayoutId id="2147483679" r:id="rId6"/>
    <p:sldLayoutId id="2147483680"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2.webp"/><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etin Yer Tutucusu 1">
            <a:extLst>
              <a:ext uri="{FF2B5EF4-FFF2-40B4-BE49-F238E27FC236}">
                <a16:creationId xmlns:a16="http://schemas.microsoft.com/office/drawing/2014/main" id="{4C958054-F4FE-8F8E-22F2-CFB49250E4EA}"/>
              </a:ext>
            </a:extLst>
          </p:cNvPr>
          <p:cNvSpPr>
            <a:spLocks noGrp="1"/>
          </p:cNvSpPr>
          <p:nvPr>
            <p:ph type="body" idx="1"/>
          </p:nvPr>
        </p:nvSpPr>
        <p:spPr/>
        <p:txBody>
          <a:bodyPr/>
          <a:lstStyle/>
          <a:p>
            <a:endParaRPr lang="tr-TR"/>
          </a:p>
        </p:txBody>
      </p:sp>
      <p:sp>
        <p:nvSpPr>
          <p:cNvPr id="3" name="Başlık 2">
            <a:extLst>
              <a:ext uri="{FF2B5EF4-FFF2-40B4-BE49-F238E27FC236}">
                <a16:creationId xmlns:a16="http://schemas.microsoft.com/office/drawing/2014/main" id="{225EF879-9C94-AA35-48EF-E01F8A0EC98D}"/>
              </a:ext>
            </a:extLst>
          </p:cNvPr>
          <p:cNvSpPr>
            <a:spLocks noGrp="1"/>
          </p:cNvSpPr>
          <p:nvPr>
            <p:ph type="title"/>
          </p:nvPr>
        </p:nvSpPr>
        <p:spPr/>
        <p:txBody>
          <a:bodyPr/>
          <a:lstStyle/>
          <a:p>
            <a:endParaRPr lang="tr-TR"/>
          </a:p>
        </p:txBody>
      </p:sp>
      <p:pic>
        <p:nvPicPr>
          <p:cNvPr id="5" name="Resim 4">
            <a:extLst>
              <a:ext uri="{FF2B5EF4-FFF2-40B4-BE49-F238E27FC236}">
                <a16:creationId xmlns:a16="http://schemas.microsoft.com/office/drawing/2014/main" id="{72615634-2FE4-610F-2B42-841BB04F065B}"/>
              </a:ext>
            </a:extLst>
          </p:cNvPr>
          <p:cNvPicPr>
            <a:picLocks noChangeAspect="1"/>
          </p:cNvPicPr>
          <p:nvPr/>
        </p:nvPicPr>
        <p:blipFill>
          <a:blip r:embed="rId2"/>
          <a:stretch>
            <a:fillRect/>
          </a:stretch>
        </p:blipFill>
        <p:spPr>
          <a:xfrm>
            <a:off x="0" y="17685"/>
            <a:ext cx="9144000" cy="5108130"/>
          </a:xfrm>
          <a:prstGeom prst="rect">
            <a:avLst/>
          </a:prstGeom>
        </p:spPr>
      </p:pic>
    </p:spTree>
    <p:extLst>
      <p:ext uri="{BB962C8B-B14F-4D97-AF65-F5344CB8AC3E}">
        <p14:creationId xmlns:p14="http://schemas.microsoft.com/office/powerpoint/2010/main" val="27470720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etin Yer Tutucusu 1">
            <a:extLst>
              <a:ext uri="{FF2B5EF4-FFF2-40B4-BE49-F238E27FC236}">
                <a16:creationId xmlns:a16="http://schemas.microsoft.com/office/drawing/2014/main" id="{6150DC9E-75D4-CB8E-6A06-0743D5A872C8}"/>
              </a:ext>
            </a:extLst>
          </p:cNvPr>
          <p:cNvSpPr>
            <a:spLocks noGrp="1"/>
          </p:cNvSpPr>
          <p:nvPr>
            <p:ph type="body" idx="1"/>
          </p:nvPr>
        </p:nvSpPr>
        <p:spPr/>
        <p:txBody>
          <a:bodyPr/>
          <a:lstStyle/>
          <a:p>
            <a:endParaRPr lang="tr-TR"/>
          </a:p>
        </p:txBody>
      </p:sp>
      <p:sp>
        <p:nvSpPr>
          <p:cNvPr id="3" name="Başlık 2">
            <a:extLst>
              <a:ext uri="{FF2B5EF4-FFF2-40B4-BE49-F238E27FC236}">
                <a16:creationId xmlns:a16="http://schemas.microsoft.com/office/drawing/2014/main" id="{86236E6D-DC02-44AE-A025-E25CBF34BFDA}"/>
              </a:ext>
            </a:extLst>
          </p:cNvPr>
          <p:cNvSpPr>
            <a:spLocks noGrp="1"/>
          </p:cNvSpPr>
          <p:nvPr>
            <p:ph type="title"/>
          </p:nvPr>
        </p:nvSpPr>
        <p:spPr/>
        <p:txBody>
          <a:bodyPr/>
          <a:lstStyle/>
          <a:p>
            <a:endParaRPr lang="tr-TR"/>
          </a:p>
        </p:txBody>
      </p:sp>
      <p:pic>
        <p:nvPicPr>
          <p:cNvPr id="5" name="Resim 4">
            <a:extLst>
              <a:ext uri="{FF2B5EF4-FFF2-40B4-BE49-F238E27FC236}">
                <a16:creationId xmlns:a16="http://schemas.microsoft.com/office/drawing/2014/main" id="{696AB865-D5B0-6779-1BB7-985EAF740773}"/>
              </a:ext>
            </a:extLst>
          </p:cNvPr>
          <p:cNvPicPr>
            <a:picLocks noChangeAspect="1"/>
          </p:cNvPicPr>
          <p:nvPr/>
        </p:nvPicPr>
        <p:blipFill>
          <a:blip r:embed="rId2"/>
          <a:stretch>
            <a:fillRect/>
          </a:stretch>
        </p:blipFill>
        <p:spPr>
          <a:xfrm>
            <a:off x="0" y="9338"/>
            <a:ext cx="9144000" cy="5124824"/>
          </a:xfrm>
          <a:prstGeom prst="rect">
            <a:avLst/>
          </a:prstGeom>
        </p:spPr>
      </p:pic>
    </p:spTree>
    <p:extLst>
      <p:ext uri="{BB962C8B-B14F-4D97-AF65-F5344CB8AC3E}">
        <p14:creationId xmlns:p14="http://schemas.microsoft.com/office/powerpoint/2010/main" val="7017534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100797" y="941934"/>
            <a:ext cx="3147851" cy="3252561"/>
          </a:xfrm>
          <a:prstGeom prst="rect">
            <a:avLst/>
          </a:prstGeom>
          <a:effectLst>
            <a:softEdge rad="127000"/>
          </a:effectLst>
        </p:spPr>
      </p:pic>
      <p:sp>
        <p:nvSpPr>
          <p:cNvPr id="1614" name="Content Placeholder 2">
            <a:extLst>
              <a:ext uri="{FF2B5EF4-FFF2-40B4-BE49-F238E27FC236}">
                <a16:creationId xmlns:a16="http://schemas.microsoft.com/office/drawing/2014/main" id="{3E88FA49-5D61-475F-9C37-617199A69AFF}"/>
              </a:ext>
            </a:extLst>
          </p:cNvPr>
          <p:cNvSpPr txBox="1">
            <a:spLocks/>
          </p:cNvSpPr>
          <p:nvPr/>
        </p:nvSpPr>
        <p:spPr>
          <a:xfrm>
            <a:off x="4605555" y="778095"/>
            <a:ext cx="4607646"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buFont typeface="Arial" panose="020B0604020202020204" pitchFamily="34" charset="0"/>
              <a:buChar char="•"/>
            </a:pPr>
            <a:r>
              <a:rPr lang="en-US" dirty="0"/>
              <a:t>Similar behaviors; It is also common in magpie, raven and crow species. </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Benefiting from common knowledge gathers crows or seagulls together. </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They stay close to other crows or seagulls in search of food.</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This grouping behavior can include more than one species. </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It is commonly seen in mixed bird flocks during the autumn winter season. In North America, sparrows, finches, buntings..</a:t>
            </a:r>
            <a:endParaRPr lang="en-GB" dirty="0"/>
          </a:p>
        </p:txBody>
      </p:sp>
    </p:spTree>
    <p:extLst>
      <p:ext uri="{BB962C8B-B14F-4D97-AF65-F5344CB8AC3E}">
        <p14:creationId xmlns:p14="http://schemas.microsoft.com/office/powerpoint/2010/main" val="11697740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sp>
        <p:nvSpPr>
          <p:cNvPr id="4" name="Title 1">
            <a:extLst>
              <a:ext uri="{FF2B5EF4-FFF2-40B4-BE49-F238E27FC236}">
                <a16:creationId xmlns:a16="http://schemas.microsoft.com/office/drawing/2014/main" id="{561BBE27-6502-421E-A28F-CF2FDB5822CA}"/>
              </a:ext>
            </a:extLst>
          </p:cNvPr>
          <p:cNvSpPr>
            <a:spLocks noGrp="1"/>
          </p:cNvSpPr>
          <p:nvPr>
            <p:ph type="title"/>
          </p:nvPr>
        </p:nvSpPr>
        <p:spPr>
          <a:xfrm>
            <a:off x="3211830" y="366854"/>
            <a:ext cx="2964683" cy="572700"/>
          </a:xfrm>
        </p:spPr>
        <p:txBody>
          <a:bodyPr/>
          <a:lstStyle/>
          <a:p>
            <a:r>
              <a:rPr lang="tr-TR" dirty="0" err="1"/>
              <a:t>Mutual</a:t>
            </a:r>
            <a:r>
              <a:rPr lang="tr-TR" dirty="0"/>
              <a:t> </a:t>
            </a:r>
            <a:r>
              <a:rPr lang="tr-TR" dirty="0" err="1"/>
              <a:t>Protection</a:t>
            </a:r>
            <a:r>
              <a:rPr lang="tr-TR" dirty="0"/>
              <a:t> </a:t>
            </a:r>
          </a:p>
        </p:txBody>
      </p:sp>
      <p:sp>
        <p:nvSpPr>
          <p:cNvPr id="5" name="Content Placeholder 2">
            <a:extLst>
              <a:ext uri="{FF2B5EF4-FFF2-40B4-BE49-F238E27FC236}">
                <a16:creationId xmlns:a16="http://schemas.microsoft.com/office/drawing/2014/main" id="{76DFA7CC-9509-452D-9B80-3B15E3B29827}"/>
              </a:ext>
            </a:extLst>
          </p:cNvPr>
          <p:cNvSpPr txBox="1">
            <a:spLocks/>
          </p:cNvSpPr>
          <p:nvPr/>
        </p:nvSpPr>
        <p:spPr>
          <a:xfrm>
            <a:off x="539692" y="1367132"/>
            <a:ext cx="4038786" cy="30289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600" dirty="0"/>
              <a:t>One of the possible benefits of mutual protection groups is shared vigilance. </a:t>
            </a:r>
            <a:endParaRPr lang="tr-TR" sz="1600" dirty="0"/>
          </a:p>
          <a:p>
            <a:pPr algn="just"/>
            <a:endParaRPr lang="tr-TR" sz="1600" dirty="0"/>
          </a:p>
          <a:p>
            <a:pPr algn="just"/>
            <a:r>
              <a:rPr lang="en-US" sz="1600" dirty="0"/>
              <a:t>All animals in the group benefit from the time that other animals in the group </a:t>
            </a:r>
            <a:r>
              <a:rPr lang="tr-TR" sz="1600" dirty="0" err="1"/>
              <a:t>spend</a:t>
            </a:r>
            <a:r>
              <a:rPr lang="en-US" sz="1600" dirty="0"/>
              <a:t> to </a:t>
            </a:r>
            <a:r>
              <a:rPr lang="en-US" sz="1600" dirty="0" err="1"/>
              <a:t>observ</a:t>
            </a:r>
            <a:r>
              <a:rPr lang="tr-TR" sz="1600" dirty="0"/>
              <a:t>e</a:t>
            </a:r>
            <a:r>
              <a:rPr lang="en-US" sz="1600" dirty="0"/>
              <a:t> predators.</a:t>
            </a:r>
            <a:endParaRPr lang="tr-TR" sz="1600" dirty="0"/>
          </a:p>
          <a:p>
            <a:pPr algn="just"/>
            <a:endParaRPr lang="tr-TR" sz="1600" dirty="0"/>
          </a:p>
          <a:p>
            <a:pPr algn="just"/>
            <a:r>
              <a:rPr lang="en-US" sz="1600" dirty="0"/>
              <a:t>Aids such as this shared vigilance in genetically related groups can be explained by kin selection, but there are also groups of unrelated species.</a:t>
            </a:r>
            <a:r>
              <a:rPr lang="en-GB" sz="1600" dirty="0"/>
              <a:t>	</a:t>
            </a:r>
          </a:p>
        </p:txBody>
      </p:sp>
      <p:pic>
        <p:nvPicPr>
          <p:cNvPr id="8" name="Picture 4">
            <a:extLst>
              <a:ext uri="{FF2B5EF4-FFF2-40B4-BE49-F238E27FC236}">
                <a16:creationId xmlns:a16="http://schemas.microsoft.com/office/drawing/2014/main" id="{F2D09882-6E94-426E-959B-BB6F43C449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69647" y="1565571"/>
            <a:ext cx="3801881" cy="2632072"/>
          </a:xfrm>
          <a:prstGeom prst="rect">
            <a:avLst/>
          </a:prstGeom>
          <a:effectLst>
            <a:softEdge rad="127000"/>
          </a:effectLst>
        </p:spPr>
      </p:pic>
    </p:spTree>
    <p:extLst>
      <p:ext uri="{BB962C8B-B14F-4D97-AF65-F5344CB8AC3E}">
        <p14:creationId xmlns:p14="http://schemas.microsoft.com/office/powerpoint/2010/main" val="5981148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Resim 2"/>
          <p:cNvPicPr>
            <a:picLocks noChangeAspect="1"/>
          </p:cNvPicPr>
          <p:nvPr/>
        </p:nvPicPr>
        <p:blipFill>
          <a:blip r:embed="rId3"/>
          <a:stretch>
            <a:fillRect/>
          </a:stretch>
        </p:blipFill>
        <p:spPr>
          <a:xfrm>
            <a:off x="1079299" y="933801"/>
            <a:ext cx="3207476" cy="3277472"/>
          </a:xfrm>
          <a:prstGeom prst="rect">
            <a:avLst/>
          </a:prstGeom>
          <a:effectLst>
            <a:softEdge rad="127000"/>
          </a:effectLst>
        </p:spPr>
      </p:pic>
      <p:sp>
        <p:nvSpPr>
          <p:cNvPr id="1615" name="Content Placeholder 2">
            <a:extLst>
              <a:ext uri="{FF2B5EF4-FFF2-40B4-BE49-F238E27FC236}">
                <a16:creationId xmlns:a16="http://schemas.microsoft.com/office/drawing/2014/main" id="{505CF16A-0FC1-4C86-91C5-4F300D35751A}"/>
              </a:ext>
            </a:extLst>
          </p:cNvPr>
          <p:cNvSpPr txBox="1">
            <a:spLocks/>
          </p:cNvSpPr>
          <p:nvPr/>
        </p:nvSpPr>
        <p:spPr>
          <a:xfrm>
            <a:off x="4605554" y="1152475"/>
            <a:ext cx="3993162"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In addition to being vigilant, group members also benefit from the distraction of the group's predators.</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a:t>It may be easier to chase a single animal than to choose the appropriate food in a group that is constantly moving and where their movement paths are intertwined.</a:t>
            </a:r>
            <a:br>
              <a:rPr lang="en-GB" dirty="0"/>
            </a:br>
            <a:endParaRPr lang="en-GB" dirty="0"/>
          </a:p>
          <a:p>
            <a:pPr algn="just"/>
            <a:r>
              <a:rPr lang="en-GB" dirty="0"/>
              <a:t>HUNTER SURPRISE* </a:t>
            </a:r>
            <a:endParaRPr lang="tr-TR" dirty="0"/>
          </a:p>
          <a:p>
            <a:pPr algn="just"/>
            <a:r>
              <a:rPr lang="en-GB" dirty="0"/>
              <a:t>HUNTER SATURATION*</a:t>
            </a:r>
          </a:p>
        </p:txBody>
      </p:sp>
    </p:spTree>
    <p:extLst>
      <p:ext uri="{BB962C8B-B14F-4D97-AF65-F5344CB8AC3E}">
        <p14:creationId xmlns:p14="http://schemas.microsoft.com/office/powerpoint/2010/main" val="30405099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pic>
        <p:nvPicPr>
          <p:cNvPr id="3" name="Resim 2"/>
          <p:cNvPicPr>
            <a:picLocks noChangeAspect="1"/>
          </p:cNvPicPr>
          <p:nvPr/>
        </p:nvPicPr>
        <p:blipFill>
          <a:blip r:embed="rId3"/>
          <a:stretch>
            <a:fillRect/>
          </a:stretch>
        </p:blipFill>
        <p:spPr>
          <a:xfrm>
            <a:off x="2214729" y="278727"/>
            <a:ext cx="2658086" cy="1719221"/>
          </a:xfrm>
          <a:prstGeom prst="rect">
            <a:avLst/>
          </a:prstGeom>
          <a:effectLst>
            <a:softEdge rad="127000"/>
          </a:effectLst>
        </p:spPr>
      </p:pic>
      <p:sp>
        <p:nvSpPr>
          <p:cNvPr id="9" name="Content Placeholder 2">
            <a:extLst>
              <a:ext uri="{FF2B5EF4-FFF2-40B4-BE49-F238E27FC236}">
                <a16:creationId xmlns:a16="http://schemas.microsoft.com/office/drawing/2014/main" id="{1F1034A9-B4DC-4DF6-BC7B-D07C415BC747}"/>
              </a:ext>
            </a:extLst>
          </p:cNvPr>
          <p:cNvSpPr txBox="1">
            <a:spLocks/>
          </p:cNvSpPr>
          <p:nvPr/>
        </p:nvSpPr>
        <p:spPr>
          <a:xfrm>
            <a:off x="243281" y="2124760"/>
            <a:ext cx="5998128"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600" dirty="0"/>
              <a:t>Finally, sometimes the leader or reproductively dominant group members can also play a protective role. </a:t>
            </a:r>
            <a:endParaRPr lang="tr-TR" sz="1600" dirty="0"/>
          </a:p>
          <a:p>
            <a:pPr algn="just"/>
            <a:endParaRPr lang="tr-TR" sz="1600" dirty="0"/>
          </a:p>
          <a:p>
            <a:pPr algn="just"/>
            <a:r>
              <a:rPr lang="en-US" sz="1600" dirty="0"/>
              <a:t>For example, in the 18th and 19th centuries, the number of wild horses increased in the American West.</a:t>
            </a:r>
            <a:r>
              <a:rPr lang="tr-TR" sz="1600" dirty="0"/>
              <a:t> </a:t>
            </a:r>
            <a:r>
              <a:rPr lang="en-US" sz="1600" dirty="0"/>
              <a:t>The duty of protecting the females and cubs was the duty of the most dominant stallion of the group. </a:t>
            </a:r>
            <a:endParaRPr lang="tr-TR" sz="1600" dirty="0"/>
          </a:p>
          <a:p>
            <a:pPr algn="just"/>
            <a:endParaRPr lang="tr-TR" sz="1600" dirty="0"/>
          </a:p>
          <a:p>
            <a:pPr algn="just"/>
            <a:r>
              <a:rPr lang="en-US" sz="1600" dirty="0"/>
              <a:t>The stallions chased the mountain lions, killing them with their hooves if they could catch up.</a:t>
            </a:r>
            <a:endParaRPr lang="en-GB" sz="1600" dirty="0"/>
          </a:p>
        </p:txBody>
      </p:sp>
      <p:pic>
        <p:nvPicPr>
          <p:cNvPr id="7" name="Resim 6"/>
          <p:cNvPicPr>
            <a:picLocks noChangeAspect="1"/>
          </p:cNvPicPr>
          <p:nvPr/>
        </p:nvPicPr>
        <p:blipFill>
          <a:blip r:embed="rId4"/>
          <a:stretch>
            <a:fillRect/>
          </a:stretch>
        </p:blipFill>
        <p:spPr>
          <a:xfrm>
            <a:off x="6318134" y="2798018"/>
            <a:ext cx="2658086" cy="1719221"/>
          </a:xfrm>
          <a:prstGeom prst="rect">
            <a:avLst/>
          </a:prstGeom>
          <a:effectLst>
            <a:softEdge rad="127000"/>
          </a:effectLst>
        </p:spPr>
      </p:pic>
    </p:spTree>
    <p:extLst>
      <p:ext uri="{BB962C8B-B14F-4D97-AF65-F5344CB8AC3E}">
        <p14:creationId xmlns:p14="http://schemas.microsoft.com/office/powerpoint/2010/main" val="32524668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Title 1">
            <a:extLst>
              <a:ext uri="{FF2B5EF4-FFF2-40B4-BE49-F238E27FC236}">
                <a16:creationId xmlns:a16="http://schemas.microsoft.com/office/drawing/2014/main" id="{753EB177-D54A-4BBD-92A2-2C1919582EEE}"/>
              </a:ext>
            </a:extLst>
          </p:cNvPr>
          <p:cNvSpPr>
            <a:spLocks noGrp="1"/>
          </p:cNvSpPr>
          <p:nvPr>
            <p:ph type="title"/>
          </p:nvPr>
        </p:nvSpPr>
        <p:spPr>
          <a:xfrm>
            <a:off x="5921474" y="741906"/>
            <a:ext cx="2324429" cy="572700"/>
          </a:xfrm>
        </p:spPr>
        <p:txBody>
          <a:bodyPr/>
          <a:lstStyle/>
          <a:p>
            <a:r>
              <a:rPr lang="en-GB" dirty="0"/>
              <a:t>Selfish Herds</a:t>
            </a:r>
          </a:p>
        </p:txBody>
      </p:sp>
      <p:sp>
        <p:nvSpPr>
          <p:cNvPr id="1616" name="Content Placeholder 2">
            <a:extLst>
              <a:ext uri="{FF2B5EF4-FFF2-40B4-BE49-F238E27FC236}">
                <a16:creationId xmlns:a16="http://schemas.microsoft.com/office/drawing/2014/main" id="{5195E0F1-F698-4760-95E3-B8784A295436}"/>
              </a:ext>
            </a:extLst>
          </p:cNvPr>
          <p:cNvSpPr txBox="1">
            <a:spLocks/>
          </p:cNvSpPr>
          <p:nvPr/>
        </p:nvSpPr>
        <p:spPr>
          <a:xfrm>
            <a:off x="5001412" y="1482386"/>
            <a:ext cx="3876768" cy="3028950"/>
          </a:xfrm>
          <a:prstGeom prst="rect">
            <a:avLst/>
          </a:prstGeom>
          <a:noFill/>
          <a:ln>
            <a:noFill/>
          </a:ln>
        </p:spPr>
        <p:txBody>
          <a:bodyPr spcFirstLastPara="1" wrap="square" lIns="91425" tIns="91425" rIns="91425" bIns="91425" anchor="t" anchorCtr="0">
            <a:normAutofit fontScale="925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An animal may join a group for its own benefit, to put other group members at risk of becoming prey to a predator. The flocks formed in this way are “selfish flocks”.</a:t>
            </a:r>
            <a:endParaRPr lang="tr-TR" dirty="0"/>
          </a:p>
          <a:p>
            <a:pPr algn="just">
              <a:buFont typeface="Arial" panose="020B0604020202020204" pitchFamily="34" charset="0"/>
              <a:buChar char="•"/>
            </a:pPr>
            <a:endParaRPr lang="tr-TR" dirty="0"/>
          </a:p>
          <a:p>
            <a:pPr algn="just">
              <a:buFont typeface="Arial" panose="020B0604020202020204" pitchFamily="34" charset="0"/>
              <a:buChar char="•"/>
            </a:pPr>
            <a:r>
              <a:rPr lang="en-US" dirty="0" err="1"/>
              <a:t>E.g</a:t>
            </a:r>
            <a:r>
              <a:rPr lang="en-US" dirty="0"/>
              <a:t>; fish from the rear in a flock may be more receptive to predators; if the hunter focuses on the fish at the back of the group, the others will scatter forward and to the side. In this scenario, the dispersed fish do not prevent the hunter from seeing the rearmost fish and the chase is easier for the hunter.</a:t>
            </a:r>
            <a:endParaRPr lang="en-GB" dirty="0"/>
          </a:p>
        </p:txBody>
      </p:sp>
      <p:pic>
        <p:nvPicPr>
          <p:cNvPr id="5" name="Resim 4"/>
          <p:cNvPicPr>
            <a:picLocks noChangeAspect="1"/>
          </p:cNvPicPr>
          <p:nvPr/>
        </p:nvPicPr>
        <p:blipFill>
          <a:blip r:embed="rId3"/>
          <a:stretch>
            <a:fillRect/>
          </a:stretch>
        </p:blipFill>
        <p:spPr>
          <a:xfrm>
            <a:off x="1061928" y="940280"/>
            <a:ext cx="3275180" cy="3276807"/>
          </a:xfrm>
          <a:prstGeom prst="rect">
            <a:avLst/>
          </a:prstGeom>
          <a:effectLst>
            <a:softEdge rad="127000"/>
          </a:effectLst>
        </p:spPr>
      </p:pic>
    </p:spTree>
    <p:extLst>
      <p:ext uri="{BB962C8B-B14F-4D97-AF65-F5344CB8AC3E}">
        <p14:creationId xmlns:p14="http://schemas.microsoft.com/office/powerpoint/2010/main" val="248802563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sp>
        <p:nvSpPr>
          <p:cNvPr id="8" name="Content Placeholder 2">
            <a:extLst>
              <a:ext uri="{FF2B5EF4-FFF2-40B4-BE49-F238E27FC236}">
                <a16:creationId xmlns:a16="http://schemas.microsoft.com/office/drawing/2014/main" id="{6C8CD587-976C-4151-A1AE-F386CFE3CA82}"/>
              </a:ext>
            </a:extLst>
          </p:cNvPr>
          <p:cNvSpPr txBox="1">
            <a:spLocks/>
          </p:cNvSpPr>
          <p:nvPr/>
        </p:nvSpPr>
        <p:spPr>
          <a:xfrm>
            <a:off x="711750" y="586333"/>
            <a:ext cx="8686800" cy="146013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r>
              <a:rPr lang="en-US" dirty="0"/>
              <a:t>In a selfish herd, animals are constantly maneuvering for a good position.</a:t>
            </a:r>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r>
              <a:rPr lang="en-US" dirty="0"/>
              <a:t>This constant relocation indicates competition among group members for better positions.</a:t>
            </a:r>
            <a:endParaRPr lang="en-GB" dirty="0"/>
          </a:p>
        </p:txBody>
      </p:sp>
      <p:pic>
        <p:nvPicPr>
          <p:cNvPr id="2" name="Resim 1"/>
          <p:cNvPicPr>
            <a:picLocks noChangeAspect="1"/>
          </p:cNvPicPr>
          <p:nvPr/>
        </p:nvPicPr>
        <p:blipFill>
          <a:blip r:embed="rId3"/>
          <a:stretch>
            <a:fillRect/>
          </a:stretch>
        </p:blipFill>
        <p:spPr>
          <a:xfrm>
            <a:off x="1566305" y="1081225"/>
            <a:ext cx="5103845" cy="2870913"/>
          </a:xfrm>
          <a:prstGeom prst="rect">
            <a:avLst/>
          </a:prstGeom>
          <a:effectLst>
            <a:softEdge rad="127000"/>
          </a:effectLst>
        </p:spPr>
      </p:pic>
    </p:spTree>
    <p:extLst>
      <p:ext uri="{BB962C8B-B14F-4D97-AF65-F5344CB8AC3E}">
        <p14:creationId xmlns:p14="http://schemas.microsoft.com/office/powerpoint/2010/main" val="5040971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Title 1">
            <a:extLst>
              <a:ext uri="{FF2B5EF4-FFF2-40B4-BE49-F238E27FC236}">
                <a16:creationId xmlns:a16="http://schemas.microsoft.com/office/drawing/2014/main" id="{F4C71BBD-C08A-4A6E-8262-8312B8D254E3}"/>
              </a:ext>
            </a:extLst>
          </p:cNvPr>
          <p:cNvSpPr>
            <a:spLocks noGrp="1"/>
          </p:cNvSpPr>
          <p:nvPr>
            <p:ph type="title"/>
          </p:nvPr>
        </p:nvSpPr>
        <p:spPr>
          <a:xfrm>
            <a:off x="1333327" y="1660339"/>
            <a:ext cx="2811465" cy="572700"/>
          </a:xfrm>
        </p:spPr>
        <p:txBody>
          <a:bodyPr/>
          <a:lstStyle/>
          <a:p>
            <a:pPr algn="ctr"/>
            <a:r>
              <a:rPr lang="en-US" dirty="0"/>
              <a:t>Dominance Hierarchy in Social Groups</a:t>
            </a:r>
            <a:endParaRPr lang="en-GB" dirty="0"/>
          </a:p>
        </p:txBody>
      </p:sp>
      <p:sp>
        <p:nvSpPr>
          <p:cNvPr id="1618" name="Content Placeholder 2">
            <a:extLst>
              <a:ext uri="{FF2B5EF4-FFF2-40B4-BE49-F238E27FC236}">
                <a16:creationId xmlns:a16="http://schemas.microsoft.com/office/drawing/2014/main" id="{74ECCDF1-20CB-4F04-AAF1-7C4C36292C89}"/>
              </a:ext>
            </a:extLst>
          </p:cNvPr>
          <p:cNvSpPr txBox="1">
            <a:spLocks/>
          </p:cNvSpPr>
          <p:nvPr/>
        </p:nvSpPr>
        <p:spPr>
          <a:xfrm>
            <a:off x="4605554" y="901520"/>
            <a:ext cx="4538446"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r>
              <a:rPr lang="en-US" dirty="0"/>
              <a:t>As in domestic chicken flocks, 'dominance hierarchy' prevails in flocks. </a:t>
            </a:r>
            <a:endParaRPr lang="tr-TR" dirty="0"/>
          </a:p>
          <a:p>
            <a:pPr algn="just">
              <a:buFont typeface="Arial" panose="020B0604020202020204" pitchFamily="34" charset="0"/>
              <a:buChar char="•"/>
            </a:pPr>
            <a:r>
              <a:rPr lang="en-US" dirty="0"/>
              <a:t>When the most dominant individual A </a:t>
            </a:r>
            <a:endParaRPr lang="tr-TR" dirty="0"/>
          </a:p>
          <a:p>
            <a:pPr algn="just">
              <a:buFont typeface="Arial" panose="020B0604020202020204" pitchFamily="34" charset="0"/>
              <a:buChar char="•"/>
            </a:pPr>
            <a:r>
              <a:rPr lang="tr-TR" dirty="0" err="1"/>
              <a:t>If</a:t>
            </a:r>
            <a:r>
              <a:rPr lang="tr-TR" dirty="0"/>
              <a:t> A not </a:t>
            </a:r>
            <a:r>
              <a:rPr lang="tr-TR" dirty="0" err="1"/>
              <a:t>exists</a:t>
            </a:r>
            <a:r>
              <a:rPr lang="en-US" dirty="0"/>
              <a:t> the most dominant individual </a:t>
            </a:r>
            <a:r>
              <a:rPr lang="tr-TR" dirty="0" err="1"/>
              <a:t>will</a:t>
            </a:r>
            <a:r>
              <a:rPr lang="tr-TR" dirty="0"/>
              <a:t> be</a:t>
            </a:r>
            <a:r>
              <a:rPr lang="en-US" dirty="0"/>
              <a:t> B,</a:t>
            </a:r>
            <a:endParaRPr lang="tr-TR" dirty="0"/>
          </a:p>
          <a:p>
            <a:pPr algn="just">
              <a:buFont typeface="Arial" panose="020B0604020202020204" pitchFamily="34" charset="0"/>
              <a:buChar char="•"/>
            </a:pPr>
            <a:r>
              <a:rPr lang="tr-TR" dirty="0" err="1"/>
              <a:t>If</a:t>
            </a:r>
            <a:r>
              <a:rPr lang="en-US" dirty="0"/>
              <a:t> A and B is not</a:t>
            </a:r>
            <a:r>
              <a:rPr lang="tr-TR" dirty="0"/>
              <a:t> </a:t>
            </a:r>
            <a:r>
              <a:rPr lang="tr-TR" dirty="0" err="1"/>
              <a:t>exists</a:t>
            </a:r>
            <a:r>
              <a:rPr lang="en-US" dirty="0"/>
              <a:t> the most dominant individual over the others</a:t>
            </a:r>
            <a:r>
              <a:rPr lang="tr-TR" dirty="0"/>
              <a:t> </a:t>
            </a:r>
            <a:r>
              <a:rPr lang="tr-TR" dirty="0" err="1"/>
              <a:t>will</a:t>
            </a:r>
            <a:r>
              <a:rPr lang="tr-TR" dirty="0"/>
              <a:t> be </a:t>
            </a:r>
            <a:r>
              <a:rPr lang="en-US" dirty="0"/>
              <a:t>C</a:t>
            </a:r>
            <a:r>
              <a:rPr lang="tr-TR" dirty="0"/>
              <a:t>. </a:t>
            </a:r>
            <a:r>
              <a:rPr lang="tr-TR" dirty="0" err="1"/>
              <a:t>It</a:t>
            </a:r>
            <a:r>
              <a:rPr lang="en-US" dirty="0"/>
              <a:t> is an ongoing order.</a:t>
            </a:r>
            <a:endParaRPr lang="tr-TR" dirty="0"/>
          </a:p>
          <a:p>
            <a:pPr algn="just"/>
            <a:endParaRPr lang="tr-TR" dirty="0"/>
          </a:p>
          <a:p>
            <a:pPr algn="just"/>
            <a:r>
              <a:rPr lang="en-US" dirty="0"/>
              <a:t>Animals at the higher levels of the dominance hierarchy; They may be privileged in accessing food, mating, grooming by other group members, and perhaps well positioned within the group.</a:t>
            </a:r>
            <a:endParaRPr lang="en-GB" dirty="0"/>
          </a:p>
        </p:txBody>
      </p:sp>
    </p:spTree>
    <p:extLst>
      <p:ext uri="{BB962C8B-B14F-4D97-AF65-F5344CB8AC3E}">
        <p14:creationId xmlns:p14="http://schemas.microsoft.com/office/powerpoint/2010/main" val="26892231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D91D68C5-8D68-056B-C73A-F589FE688D58}"/>
              </a:ext>
            </a:extLst>
          </p:cNvPr>
          <p:cNvPicPr>
            <a:picLocks noChangeAspect="1"/>
          </p:cNvPicPr>
          <p:nvPr/>
        </p:nvPicPr>
        <p:blipFill>
          <a:blip r:embed="rId2"/>
          <a:stretch>
            <a:fillRect/>
          </a:stretch>
        </p:blipFill>
        <p:spPr>
          <a:xfrm>
            <a:off x="3318" y="0"/>
            <a:ext cx="9137364" cy="5143500"/>
          </a:xfrm>
          <a:prstGeom prst="rect">
            <a:avLst/>
          </a:prstGeom>
        </p:spPr>
      </p:pic>
    </p:spTree>
    <p:extLst>
      <p:ext uri="{BB962C8B-B14F-4D97-AF65-F5344CB8AC3E}">
        <p14:creationId xmlns:p14="http://schemas.microsoft.com/office/powerpoint/2010/main" val="36491172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CE687187-43B5-D4C4-A13B-123492C233DE}"/>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08A6D56C-D973-B130-909E-F42FC891EFD7}"/>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ABA3ABE8-06FC-C90D-BDE5-ACE44DA582B4}"/>
              </a:ext>
            </a:extLst>
          </p:cNvPr>
          <p:cNvPicPr>
            <a:picLocks noChangeAspect="1"/>
          </p:cNvPicPr>
          <p:nvPr/>
        </p:nvPicPr>
        <p:blipFill>
          <a:blip r:embed="rId2"/>
          <a:stretch>
            <a:fillRect/>
          </a:stretch>
        </p:blipFill>
        <p:spPr>
          <a:xfrm>
            <a:off x="0" y="10080"/>
            <a:ext cx="9144000" cy="5123340"/>
          </a:xfrm>
          <a:prstGeom prst="rect">
            <a:avLst/>
          </a:prstGeom>
        </p:spPr>
      </p:pic>
    </p:spTree>
    <p:extLst>
      <p:ext uri="{BB962C8B-B14F-4D97-AF65-F5344CB8AC3E}">
        <p14:creationId xmlns:p14="http://schemas.microsoft.com/office/powerpoint/2010/main" val="4892822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FBDDCACC-8EC1-9508-4AB8-8CCB8BB47DB8}"/>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B723EBC1-42A2-EF52-030F-2D050FF86B17}"/>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33773A35-DBE4-E70E-6EDB-55AF26659121}"/>
              </a:ext>
            </a:extLst>
          </p:cNvPr>
          <p:cNvPicPr>
            <a:picLocks noChangeAspect="1"/>
          </p:cNvPicPr>
          <p:nvPr/>
        </p:nvPicPr>
        <p:blipFill>
          <a:blip r:embed="rId2"/>
          <a:stretch>
            <a:fillRect/>
          </a:stretch>
        </p:blipFill>
        <p:spPr>
          <a:xfrm>
            <a:off x="0" y="22991"/>
            <a:ext cx="9144000" cy="5097518"/>
          </a:xfrm>
          <a:prstGeom prst="rect">
            <a:avLst/>
          </a:prstGeom>
        </p:spPr>
      </p:pic>
    </p:spTree>
    <p:extLst>
      <p:ext uri="{BB962C8B-B14F-4D97-AF65-F5344CB8AC3E}">
        <p14:creationId xmlns:p14="http://schemas.microsoft.com/office/powerpoint/2010/main" val="19398964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178E2059-F5CB-B620-1CC4-4F798D2B37A9}"/>
              </a:ext>
            </a:extLst>
          </p:cNvPr>
          <p:cNvPicPr>
            <a:picLocks noChangeAspect="1"/>
          </p:cNvPicPr>
          <p:nvPr/>
        </p:nvPicPr>
        <p:blipFill>
          <a:blip r:embed="rId2"/>
          <a:stretch>
            <a:fillRect/>
          </a:stretch>
        </p:blipFill>
        <p:spPr>
          <a:xfrm>
            <a:off x="0" y="25935"/>
            <a:ext cx="9144000" cy="5091630"/>
          </a:xfrm>
          <a:prstGeom prst="rect">
            <a:avLst/>
          </a:prstGeom>
        </p:spPr>
      </p:pic>
    </p:spTree>
    <p:extLst>
      <p:ext uri="{BB962C8B-B14F-4D97-AF65-F5344CB8AC3E}">
        <p14:creationId xmlns:p14="http://schemas.microsoft.com/office/powerpoint/2010/main" val="258569412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1E9DE48-2986-F77E-7878-362D19B96ECD}"/>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1FDE5993-2279-DFDC-83E9-576CF1F71FC6}"/>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C6BB16FF-6E93-F9B0-7946-7692F0B26CFC}"/>
              </a:ext>
            </a:extLst>
          </p:cNvPr>
          <p:cNvPicPr>
            <a:picLocks noChangeAspect="1"/>
          </p:cNvPicPr>
          <p:nvPr/>
        </p:nvPicPr>
        <p:blipFill>
          <a:blip r:embed="rId2"/>
          <a:stretch>
            <a:fillRect/>
          </a:stretch>
        </p:blipFill>
        <p:spPr>
          <a:xfrm>
            <a:off x="35150" y="0"/>
            <a:ext cx="9073700" cy="5143500"/>
          </a:xfrm>
          <a:prstGeom prst="rect">
            <a:avLst/>
          </a:prstGeom>
        </p:spPr>
      </p:pic>
    </p:spTree>
    <p:extLst>
      <p:ext uri="{BB962C8B-B14F-4D97-AF65-F5344CB8AC3E}">
        <p14:creationId xmlns:p14="http://schemas.microsoft.com/office/powerpoint/2010/main" val="24999403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pic>
        <p:nvPicPr>
          <p:cNvPr id="4" name="Resim 3">
            <a:extLst>
              <a:ext uri="{FF2B5EF4-FFF2-40B4-BE49-F238E27FC236}">
                <a16:creationId xmlns:a16="http://schemas.microsoft.com/office/drawing/2014/main" id="{837AD3FA-8C79-9488-DE53-FA8D24F1E552}"/>
              </a:ext>
            </a:extLst>
          </p:cNvPr>
          <p:cNvPicPr>
            <a:picLocks noChangeAspect="1"/>
          </p:cNvPicPr>
          <p:nvPr/>
        </p:nvPicPr>
        <p:blipFill>
          <a:blip r:embed="rId3"/>
          <a:stretch>
            <a:fillRect/>
          </a:stretch>
        </p:blipFill>
        <p:spPr>
          <a:xfrm>
            <a:off x="337546" y="237799"/>
            <a:ext cx="8468907" cy="4667901"/>
          </a:xfrm>
          <a:prstGeom prst="rect">
            <a:avLst/>
          </a:prstGeom>
        </p:spPr>
      </p:pic>
    </p:spTree>
    <p:extLst>
      <p:ext uri="{BB962C8B-B14F-4D97-AF65-F5344CB8AC3E}">
        <p14:creationId xmlns:p14="http://schemas.microsoft.com/office/powerpoint/2010/main" val="40840125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5531850" y="1755101"/>
            <a:ext cx="2781640"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p>
          <a:p>
            <a:pPr marL="0" lvl="0" indent="0" algn="l" rtl="0">
              <a:spcBef>
                <a:spcPts val="0"/>
              </a:spcBef>
              <a:spcAft>
                <a:spcPts val="0"/>
              </a:spcAft>
              <a:buNone/>
            </a:pPr>
            <a:r>
              <a:rPr lang="tr-TR" dirty="0" err="1"/>
              <a:t>esafak</a:t>
            </a:r>
            <a:r>
              <a:rPr lang="en" dirty="0"/>
              <a:t>@</a:t>
            </a:r>
            <a:r>
              <a:rPr lang="tr-TR" dirty="0"/>
              <a:t>ankara.edu.tr</a:t>
            </a:r>
            <a:r>
              <a:rPr lang="en" dirty="0"/>
              <a:t> </a:t>
            </a:r>
            <a:endParaRPr dirty="0"/>
          </a:p>
          <a:p>
            <a:pPr marL="0" lvl="0" indent="0" algn="l" rtl="0">
              <a:spcBef>
                <a:spcPts val="0"/>
              </a:spcBef>
              <a:spcAft>
                <a:spcPts val="0"/>
              </a:spcAft>
              <a:buNone/>
            </a:pPr>
            <a:r>
              <a:rPr lang="tr-TR" dirty="0"/>
              <a:t>Ankara </a:t>
            </a:r>
            <a:r>
              <a:rPr lang="tr-TR" dirty="0" err="1"/>
              <a:t>University</a:t>
            </a:r>
            <a:endParaRPr lang="tr-TR" dirty="0"/>
          </a:p>
          <a:p>
            <a:pPr marL="0" lvl="0" indent="0" algn="l" rtl="0">
              <a:spcBef>
                <a:spcPts val="0"/>
              </a:spcBef>
              <a:spcAft>
                <a:spcPts val="0"/>
              </a:spcAft>
              <a:buNone/>
            </a:pPr>
            <a:r>
              <a:rPr lang="tr-TR" dirty="0" err="1"/>
              <a:t>Faculty</a:t>
            </a:r>
            <a:r>
              <a:rPr lang="tr-TR" dirty="0"/>
              <a:t> of </a:t>
            </a:r>
            <a:r>
              <a:rPr lang="tr-TR" dirty="0" err="1"/>
              <a:t>Veterinary</a:t>
            </a:r>
            <a:r>
              <a:rPr lang="tr-TR" dirty="0"/>
              <a:t> </a:t>
            </a:r>
            <a:r>
              <a:rPr lang="tr-TR" dirty="0" err="1"/>
              <a:t>Medicine</a:t>
            </a:r>
            <a:r>
              <a:rPr lang="tr-TR" dirty="0"/>
              <a:t> </a:t>
            </a:r>
          </a:p>
          <a:p>
            <a:pPr marL="0" lvl="0" indent="0" algn="l" rtl="0">
              <a:spcBef>
                <a:spcPts val="0"/>
              </a:spcBef>
              <a:spcAft>
                <a:spcPts val="0"/>
              </a:spcAft>
              <a:buNone/>
            </a:pPr>
            <a:r>
              <a:rPr lang="tr-TR" dirty="0" err="1"/>
              <a:t>Department</a:t>
            </a:r>
            <a:r>
              <a:rPr lang="tr-TR" dirty="0"/>
              <a:t> of </a:t>
            </a:r>
            <a:r>
              <a:rPr lang="tr-TR" dirty="0" err="1"/>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err="1"/>
              <a:t>Thank</a:t>
            </a:r>
            <a:r>
              <a:rPr lang="tr-TR" dirty="0"/>
              <a:t> </a:t>
            </a:r>
            <a:r>
              <a:rPr lang="tr-TR" dirty="0" err="1"/>
              <a:t>you</a:t>
            </a:r>
            <a:r>
              <a:rPr lang="tr-TR" dirty="0"/>
              <a:t>!!</a:t>
            </a:r>
          </a:p>
        </p:txBody>
      </p:sp>
    </p:spTree>
    <p:extLst>
      <p:ext uri="{BB962C8B-B14F-4D97-AF65-F5344CB8AC3E}">
        <p14:creationId xmlns:p14="http://schemas.microsoft.com/office/powerpoint/2010/main" val="2579010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712987EB-6D8C-244C-73D3-9B76EF81B71E}"/>
              </a:ext>
            </a:extLst>
          </p:cNvPr>
          <p:cNvPicPr>
            <a:picLocks noChangeAspect="1"/>
          </p:cNvPicPr>
          <p:nvPr/>
        </p:nvPicPr>
        <p:blipFill>
          <a:blip r:embed="rId2"/>
          <a:stretch>
            <a:fillRect/>
          </a:stretch>
        </p:blipFill>
        <p:spPr>
          <a:xfrm>
            <a:off x="0" y="698"/>
            <a:ext cx="9144000" cy="5142103"/>
          </a:xfrm>
          <a:prstGeom prst="rect">
            <a:avLst/>
          </a:prstGeom>
        </p:spPr>
      </p:pic>
    </p:spTree>
    <p:extLst>
      <p:ext uri="{BB962C8B-B14F-4D97-AF65-F5344CB8AC3E}">
        <p14:creationId xmlns:p14="http://schemas.microsoft.com/office/powerpoint/2010/main" val="23313252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247536D-B513-BD9D-D90A-8E88A0298E8D}"/>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FE98C1BE-B727-840E-2B1A-21EFC90F0118}"/>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63CF77A0-E079-BB52-F549-BE604C5538F1}"/>
              </a:ext>
            </a:extLst>
          </p:cNvPr>
          <p:cNvPicPr>
            <a:picLocks noChangeAspect="1"/>
          </p:cNvPicPr>
          <p:nvPr/>
        </p:nvPicPr>
        <p:blipFill>
          <a:blip r:embed="rId2"/>
          <a:stretch>
            <a:fillRect/>
          </a:stretch>
        </p:blipFill>
        <p:spPr>
          <a:xfrm>
            <a:off x="0" y="21765"/>
            <a:ext cx="9144000" cy="5099970"/>
          </a:xfrm>
          <a:prstGeom prst="rect">
            <a:avLst/>
          </a:prstGeom>
        </p:spPr>
      </p:pic>
    </p:spTree>
    <p:extLst>
      <p:ext uri="{BB962C8B-B14F-4D97-AF65-F5344CB8AC3E}">
        <p14:creationId xmlns:p14="http://schemas.microsoft.com/office/powerpoint/2010/main" val="382229903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C738E99E-242B-DE49-E086-BBAC3856A706}"/>
              </a:ext>
            </a:extLst>
          </p:cNvPr>
          <p:cNvPicPr>
            <a:picLocks noChangeAspect="1"/>
          </p:cNvPicPr>
          <p:nvPr/>
        </p:nvPicPr>
        <p:blipFill>
          <a:blip r:embed="rId2"/>
          <a:stretch>
            <a:fillRect/>
          </a:stretch>
        </p:blipFill>
        <p:spPr>
          <a:xfrm>
            <a:off x="9098" y="0"/>
            <a:ext cx="9125804" cy="5143500"/>
          </a:xfrm>
          <a:prstGeom prst="rect">
            <a:avLst/>
          </a:prstGeom>
        </p:spPr>
      </p:pic>
    </p:spTree>
    <p:extLst>
      <p:ext uri="{BB962C8B-B14F-4D97-AF65-F5344CB8AC3E}">
        <p14:creationId xmlns:p14="http://schemas.microsoft.com/office/powerpoint/2010/main" val="35977446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A6C8998-7777-2010-1CB8-B9BAA89F49BB}"/>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5B6F5655-341C-4D51-7033-AA02D0881AA1}"/>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8B2BF45B-F6F7-B22F-5701-AC95B5E4CAAD}"/>
              </a:ext>
            </a:extLst>
          </p:cNvPr>
          <p:cNvPicPr>
            <a:picLocks noChangeAspect="1"/>
          </p:cNvPicPr>
          <p:nvPr/>
        </p:nvPicPr>
        <p:blipFill>
          <a:blip r:embed="rId2"/>
          <a:stretch>
            <a:fillRect/>
          </a:stretch>
        </p:blipFill>
        <p:spPr>
          <a:xfrm>
            <a:off x="0" y="937"/>
            <a:ext cx="9144000" cy="5141626"/>
          </a:xfrm>
          <a:prstGeom prst="rect">
            <a:avLst/>
          </a:prstGeom>
        </p:spPr>
      </p:pic>
    </p:spTree>
    <p:extLst>
      <p:ext uri="{BB962C8B-B14F-4D97-AF65-F5344CB8AC3E}">
        <p14:creationId xmlns:p14="http://schemas.microsoft.com/office/powerpoint/2010/main" val="7879092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B2CCB86B-9F0F-5640-CB7F-F8A52FC27DDB}"/>
              </a:ext>
            </a:extLst>
          </p:cNvPr>
          <p:cNvPicPr>
            <a:picLocks noChangeAspect="1"/>
          </p:cNvPicPr>
          <p:nvPr/>
        </p:nvPicPr>
        <p:blipFill>
          <a:blip r:embed="rId2"/>
          <a:stretch>
            <a:fillRect/>
          </a:stretch>
        </p:blipFill>
        <p:spPr>
          <a:xfrm>
            <a:off x="40643" y="0"/>
            <a:ext cx="9062713" cy="5143500"/>
          </a:xfrm>
          <a:prstGeom prst="rect">
            <a:avLst/>
          </a:prstGeom>
        </p:spPr>
      </p:pic>
    </p:spTree>
    <p:extLst>
      <p:ext uri="{BB962C8B-B14F-4D97-AF65-F5344CB8AC3E}">
        <p14:creationId xmlns:p14="http://schemas.microsoft.com/office/powerpoint/2010/main" val="5806259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77F7BDB-5482-F2B6-02A2-F3DDC0799172}"/>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935AC9F2-4E71-6A48-1118-3FA6243B0A3F}"/>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41EBA970-D6A2-118A-3631-0E6D220F7919}"/>
              </a:ext>
            </a:extLst>
          </p:cNvPr>
          <p:cNvPicPr>
            <a:picLocks noChangeAspect="1"/>
          </p:cNvPicPr>
          <p:nvPr/>
        </p:nvPicPr>
        <p:blipFill>
          <a:blip r:embed="rId2"/>
          <a:stretch>
            <a:fillRect/>
          </a:stretch>
        </p:blipFill>
        <p:spPr>
          <a:xfrm>
            <a:off x="17393" y="0"/>
            <a:ext cx="9109214" cy="5143500"/>
          </a:xfrm>
          <a:prstGeom prst="rect">
            <a:avLst/>
          </a:prstGeom>
        </p:spPr>
      </p:pic>
    </p:spTree>
    <p:extLst>
      <p:ext uri="{BB962C8B-B14F-4D97-AF65-F5344CB8AC3E}">
        <p14:creationId xmlns:p14="http://schemas.microsoft.com/office/powerpoint/2010/main" val="33125609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0F93A655-C8B0-0AC9-D034-61B56EFDB270}"/>
              </a:ext>
            </a:extLst>
          </p:cNvPr>
          <p:cNvPicPr>
            <a:picLocks noChangeAspect="1"/>
          </p:cNvPicPr>
          <p:nvPr/>
        </p:nvPicPr>
        <p:blipFill>
          <a:blip r:embed="rId2"/>
          <a:stretch>
            <a:fillRect/>
          </a:stretch>
        </p:blipFill>
        <p:spPr>
          <a:xfrm>
            <a:off x="11133" y="0"/>
            <a:ext cx="9121734" cy="5143500"/>
          </a:xfrm>
          <a:prstGeom prst="rect">
            <a:avLst/>
          </a:prstGeom>
        </p:spPr>
      </p:pic>
    </p:spTree>
    <p:extLst>
      <p:ext uri="{BB962C8B-B14F-4D97-AF65-F5344CB8AC3E}">
        <p14:creationId xmlns:p14="http://schemas.microsoft.com/office/powerpoint/2010/main" val="3440802434"/>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23849</TotalTime>
  <Words>521</Words>
  <Application>Microsoft Office PowerPoint</Application>
  <PresentationFormat>Ekran Gösterisi (16:9)</PresentationFormat>
  <Paragraphs>64</Paragraphs>
  <Slides>23</Slides>
  <Notes>9</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23</vt:i4>
      </vt:variant>
    </vt:vector>
  </HeadingPairs>
  <TitlesOfParts>
    <vt:vector size="28" baseType="lpstr">
      <vt:lpstr>Arial</vt:lpstr>
      <vt:lpstr>Livvic</vt:lpstr>
      <vt:lpstr>Karla</vt:lpstr>
      <vt:lpstr>Pangolin</vt:lpstr>
      <vt:lpstr>Doodle World Wildlife Day by Slidesgo</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Mutual Protection </vt:lpstr>
      <vt:lpstr>PowerPoint Sunusu</vt:lpstr>
      <vt:lpstr>PowerPoint Sunusu</vt:lpstr>
      <vt:lpstr>Selfish Herds</vt:lpstr>
      <vt:lpstr>PowerPoint Sunusu</vt:lpstr>
      <vt:lpstr>Dominance Hierarchy in Social Groups</vt:lpstr>
      <vt:lpstr>PowerPoint Sunusu</vt:lpstr>
      <vt:lpstr>PowerPoint Sunusu</vt:lpstr>
      <vt:lpstr>PowerPoint Sunusu</vt:lpstr>
      <vt:lpstr>PowerPoint Sunusu</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141</cp:revision>
  <dcterms:modified xsi:type="dcterms:W3CDTF">2025-10-28T22:53:53Z</dcterms:modified>
</cp:coreProperties>
</file>