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0"/>
  </p:notesMasterIdLst>
  <p:sldIdLst>
    <p:sldId id="256" r:id="rId3"/>
    <p:sldId id="815" r:id="rId4"/>
    <p:sldId id="816" r:id="rId5"/>
    <p:sldId id="817" r:id="rId6"/>
    <p:sldId id="818" r:id="rId7"/>
    <p:sldId id="819" r:id="rId8"/>
    <p:sldId id="821" r:id="rId9"/>
    <p:sldId id="822" r:id="rId10"/>
    <p:sldId id="823" r:id="rId11"/>
    <p:sldId id="824" r:id="rId12"/>
    <p:sldId id="825" r:id="rId13"/>
    <p:sldId id="826" r:id="rId14"/>
    <p:sldId id="827" r:id="rId15"/>
    <p:sldId id="828" r:id="rId16"/>
    <p:sldId id="829" r:id="rId17"/>
    <p:sldId id="830" r:id="rId18"/>
    <p:sldId id="837" r:id="rId19"/>
  </p:sldIdLst>
  <p:sldSz cx="12192000" cy="6858000"/>
  <p:notesSz cx="6858000" cy="9144000"/>
  <p:defaultTex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8" d="100"/>
          <a:sy n="78" d="100"/>
        </p:scale>
        <p:origin x="667" y="5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Üst Bilgi Yer Tutucusu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tr-TR"/>
          </a:p>
        </p:txBody>
      </p:sp>
      <p:sp>
        <p:nvSpPr>
          <p:cNvPr id="3" name="Veri Yer Tutucusu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E55E0CA-10DB-47EE-B673-FB997357E259}" type="datetimeFigureOut">
              <a:rPr lang="tr-TR" smtClean="0"/>
              <a:t>29.10.2025</a:t>
            </a:fld>
            <a:endParaRPr lang="tr-TR"/>
          </a:p>
        </p:txBody>
      </p:sp>
      <p:sp>
        <p:nvSpPr>
          <p:cNvPr id="4" name="Slayt Resmi Yer Tutucus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tr-TR"/>
          </a:p>
        </p:txBody>
      </p:sp>
      <p:sp>
        <p:nvSpPr>
          <p:cNvPr id="5" name="Not Yer Tutucus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6" name="Alt Bilgi Yer Tutucusu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tr-TR"/>
          </a:p>
        </p:txBody>
      </p:sp>
      <p:sp>
        <p:nvSpPr>
          <p:cNvPr id="7" name="Slayt Numarası Yer Tutucus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DCE1FE5-E36B-4B62-95EC-F7A03C9AABB6}" type="slidenum">
              <a:rPr lang="tr-TR" smtClean="0"/>
              <a:t>‹#›</a:t>
            </a:fld>
            <a:endParaRPr lang="tr-TR"/>
          </a:p>
        </p:txBody>
      </p:sp>
    </p:spTree>
    <p:extLst>
      <p:ext uri="{BB962C8B-B14F-4D97-AF65-F5344CB8AC3E}">
        <p14:creationId xmlns:p14="http://schemas.microsoft.com/office/powerpoint/2010/main" val="244265894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58383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783807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8769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43521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63502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338314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58228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105416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55385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35385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54064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53183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418819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47470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68116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49366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D7C23FB3-717E-318F-9F8F-864185EBCEA4}"/>
              </a:ext>
            </a:extLst>
          </p:cNvPr>
          <p:cNvSpPr>
            <a:spLocks noGrp="1"/>
          </p:cNvSpPr>
          <p:nvPr>
            <p:ph type="ctrTitle"/>
          </p:nvPr>
        </p:nvSpPr>
        <p:spPr>
          <a:xfrm>
            <a:off x="1524000" y="1122363"/>
            <a:ext cx="9144000" cy="2387600"/>
          </a:xfrm>
        </p:spPr>
        <p:txBody>
          <a:bodyPr anchor="b"/>
          <a:lstStyle>
            <a:lvl1pPr algn="ctr">
              <a:defRPr sz="6000"/>
            </a:lvl1pPr>
          </a:lstStyle>
          <a:p>
            <a:r>
              <a:rPr lang="tr-TR"/>
              <a:t>Asıl başlık stilini düzenlemek için tıklayın</a:t>
            </a:r>
          </a:p>
        </p:txBody>
      </p:sp>
      <p:sp>
        <p:nvSpPr>
          <p:cNvPr id="3" name="Alt Başlık 2">
            <a:extLst>
              <a:ext uri="{FF2B5EF4-FFF2-40B4-BE49-F238E27FC236}">
                <a16:creationId xmlns:a16="http://schemas.microsoft.com/office/drawing/2014/main" id="{E0C537B6-F919-4B15-F4FE-E30C5CBAD07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tr-TR"/>
              <a:t>Asıl alt başlık stilini düzenlemek için tıklayın</a:t>
            </a:r>
          </a:p>
        </p:txBody>
      </p:sp>
      <p:sp>
        <p:nvSpPr>
          <p:cNvPr id="4" name="Veri Yer Tutucusu 3">
            <a:extLst>
              <a:ext uri="{FF2B5EF4-FFF2-40B4-BE49-F238E27FC236}">
                <a16:creationId xmlns:a16="http://schemas.microsoft.com/office/drawing/2014/main" id="{E979D54F-724E-2DB9-5DE1-EFF0CA383C47}"/>
              </a:ext>
            </a:extLst>
          </p:cNvPr>
          <p:cNvSpPr>
            <a:spLocks noGrp="1"/>
          </p:cNvSpPr>
          <p:nvPr>
            <p:ph type="dt" sz="half" idx="10"/>
          </p:nvPr>
        </p:nvSpPr>
        <p:spPr/>
        <p:txBody>
          <a:bodyPr/>
          <a:lstStyle/>
          <a:p>
            <a:fld id="{CC542903-B735-47E9-B943-645B6841C28B}" type="datetimeFigureOut">
              <a:rPr lang="tr-TR" smtClean="0"/>
              <a:t>29.10.2025</a:t>
            </a:fld>
            <a:endParaRPr lang="tr-TR"/>
          </a:p>
        </p:txBody>
      </p:sp>
      <p:sp>
        <p:nvSpPr>
          <p:cNvPr id="5" name="Alt Bilgi Yer Tutucusu 4">
            <a:extLst>
              <a:ext uri="{FF2B5EF4-FFF2-40B4-BE49-F238E27FC236}">
                <a16:creationId xmlns:a16="http://schemas.microsoft.com/office/drawing/2014/main" id="{713FA611-E5C3-88ED-997A-8EB7A781F5D7}"/>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F1E578ED-5EDA-69C7-6018-F1943FC58473}"/>
              </a:ext>
            </a:extLst>
          </p:cNvPr>
          <p:cNvSpPr>
            <a:spLocks noGrp="1"/>
          </p:cNvSpPr>
          <p:nvPr>
            <p:ph type="sldNum" sz="quarter" idx="12"/>
          </p:nvPr>
        </p:nvSpPr>
        <p:spPr/>
        <p:txBody>
          <a:bodyPr/>
          <a:lstStyle/>
          <a:p>
            <a:fld id="{620E4197-F2C6-4C7D-95D2-0B4E00829FED}" type="slidenum">
              <a:rPr lang="tr-TR" smtClean="0"/>
              <a:t>‹#›</a:t>
            </a:fld>
            <a:endParaRPr lang="tr-TR"/>
          </a:p>
        </p:txBody>
      </p:sp>
    </p:spTree>
    <p:extLst>
      <p:ext uri="{BB962C8B-B14F-4D97-AF65-F5344CB8AC3E}">
        <p14:creationId xmlns:p14="http://schemas.microsoft.com/office/powerpoint/2010/main" val="190953409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Başlık ve Dikey Metin">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BEE794A3-71B1-943E-69B5-CAD4A3A56A1F}"/>
              </a:ext>
            </a:extLst>
          </p:cNvPr>
          <p:cNvSpPr>
            <a:spLocks noGrp="1"/>
          </p:cNvSpPr>
          <p:nvPr>
            <p:ph type="title"/>
          </p:nvPr>
        </p:nvSpPr>
        <p:spPr/>
        <p:txBody>
          <a:bodyPr/>
          <a:lstStyle/>
          <a:p>
            <a:r>
              <a:rPr lang="tr-TR"/>
              <a:t>Asıl başlık stilini düzenlemek için tıklayın</a:t>
            </a:r>
          </a:p>
        </p:txBody>
      </p:sp>
      <p:sp>
        <p:nvSpPr>
          <p:cNvPr id="3" name="Dikey Metin Yer Tutucusu 2">
            <a:extLst>
              <a:ext uri="{FF2B5EF4-FFF2-40B4-BE49-F238E27FC236}">
                <a16:creationId xmlns:a16="http://schemas.microsoft.com/office/drawing/2014/main" id="{2FA41B35-C1FF-3089-516F-7436CBD4FB2A}"/>
              </a:ext>
            </a:extLst>
          </p:cNvPr>
          <p:cNvSpPr>
            <a:spLocks noGrp="1"/>
          </p:cNvSpPr>
          <p:nvPr>
            <p:ph type="body" orient="vert" idx="1"/>
          </p:nvPr>
        </p:nvSpPr>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E0AD05DB-DCEF-A5EA-639D-050C927CAEFC}"/>
              </a:ext>
            </a:extLst>
          </p:cNvPr>
          <p:cNvSpPr>
            <a:spLocks noGrp="1"/>
          </p:cNvSpPr>
          <p:nvPr>
            <p:ph type="dt" sz="half" idx="10"/>
          </p:nvPr>
        </p:nvSpPr>
        <p:spPr/>
        <p:txBody>
          <a:bodyPr/>
          <a:lstStyle/>
          <a:p>
            <a:fld id="{CC542903-B735-47E9-B943-645B6841C28B}" type="datetimeFigureOut">
              <a:rPr lang="tr-TR" smtClean="0"/>
              <a:t>29.10.2025</a:t>
            </a:fld>
            <a:endParaRPr lang="tr-TR"/>
          </a:p>
        </p:txBody>
      </p:sp>
      <p:sp>
        <p:nvSpPr>
          <p:cNvPr id="5" name="Alt Bilgi Yer Tutucusu 4">
            <a:extLst>
              <a:ext uri="{FF2B5EF4-FFF2-40B4-BE49-F238E27FC236}">
                <a16:creationId xmlns:a16="http://schemas.microsoft.com/office/drawing/2014/main" id="{73B90111-1B45-7213-EC55-2C818AA15117}"/>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1F45C79A-0271-1A09-36EF-76B9C29FB5BA}"/>
              </a:ext>
            </a:extLst>
          </p:cNvPr>
          <p:cNvSpPr>
            <a:spLocks noGrp="1"/>
          </p:cNvSpPr>
          <p:nvPr>
            <p:ph type="sldNum" sz="quarter" idx="12"/>
          </p:nvPr>
        </p:nvSpPr>
        <p:spPr/>
        <p:txBody>
          <a:bodyPr/>
          <a:lstStyle/>
          <a:p>
            <a:fld id="{620E4197-F2C6-4C7D-95D2-0B4E00829FED}" type="slidenum">
              <a:rPr lang="tr-TR" smtClean="0"/>
              <a:t>‹#›</a:t>
            </a:fld>
            <a:endParaRPr lang="tr-TR"/>
          </a:p>
        </p:txBody>
      </p:sp>
    </p:spTree>
    <p:extLst>
      <p:ext uri="{BB962C8B-B14F-4D97-AF65-F5344CB8AC3E}">
        <p14:creationId xmlns:p14="http://schemas.microsoft.com/office/powerpoint/2010/main" val="20531959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Dikey Başlık 1">
            <a:extLst>
              <a:ext uri="{FF2B5EF4-FFF2-40B4-BE49-F238E27FC236}">
                <a16:creationId xmlns:a16="http://schemas.microsoft.com/office/drawing/2014/main" id="{6F53957E-DEFC-A48E-2C02-46CE015392D1}"/>
              </a:ext>
            </a:extLst>
          </p:cNvPr>
          <p:cNvSpPr>
            <a:spLocks noGrp="1"/>
          </p:cNvSpPr>
          <p:nvPr>
            <p:ph type="title" orient="vert"/>
          </p:nvPr>
        </p:nvSpPr>
        <p:spPr>
          <a:xfrm>
            <a:off x="8724900" y="365125"/>
            <a:ext cx="2628900" cy="5811838"/>
          </a:xfrm>
        </p:spPr>
        <p:txBody>
          <a:bodyPr vert="eaVert"/>
          <a:lstStyle/>
          <a:p>
            <a:r>
              <a:rPr lang="tr-TR"/>
              <a:t>Asıl başlık stilini düzenlemek için tıklayın</a:t>
            </a:r>
          </a:p>
        </p:txBody>
      </p:sp>
      <p:sp>
        <p:nvSpPr>
          <p:cNvPr id="3" name="Dikey Metin Yer Tutucusu 2">
            <a:extLst>
              <a:ext uri="{FF2B5EF4-FFF2-40B4-BE49-F238E27FC236}">
                <a16:creationId xmlns:a16="http://schemas.microsoft.com/office/drawing/2014/main" id="{63B0D77A-57CB-A3C6-E6F8-2CA5AB56CA93}"/>
              </a:ext>
            </a:extLst>
          </p:cNvPr>
          <p:cNvSpPr>
            <a:spLocks noGrp="1"/>
          </p:cNvSpPr>
          <p:nvPr>
            <p:ph type="body" orient="vert" idx="1"/>
          </p:nvPr>
        </p:nvSpPr>
        <p:spPr>
          <a:xfrm>
            <a:off x="838200" y="365125"/>
            <a:ext cx="7734300" cy="5811838"/>
          </a:xfrm>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627E8815-5CAB-2649-8551-FA8B9D68BB9E}"/>
              </a:ext>
            </a:extLst>
          </p:cNvPr>
          <p:cNvSpPr>
            <a:spLocks noGrp="1"/>
          </p:cNvSpPr>
          <p:nvPr>
            <p:ph type="dt" sz="half" idx="10"/>
          </p:nvPr>
        </p:nvSpPr>
        <p:spPr/>
        <p:txBody>
          <a:bodyPr/>
          <a:lstStyle/>
          <a:p>
            <a:fld id="{CC542903-B735-47E9-B943-645B6841C28B}" type="datetimeFigureOut">
              <a:rPr lang="tr-TR" smtClean="0"/>
              <a:t>29.10.2025</a:t>
            </a:fld>
            <a:endParaRPr lang="tr-TR"/>
          </a:p>
        </p:txBody>
      </p:sp>
      <p:sp>
        <p:nvSpPr>
          <p:cNvPr id="5" name="Alt Bilgi Yer Tutucusu 4">
            <a:extLst>
              <a:ext uri="{FF2B5EF4-FFF2-40B4-BE49-F238E27FC236}">
                <a16:creationId xmlns:a16="http://schemas.microsoft.com/office/drawing/2014/main" id="{3F09D3C1-F7B3-6897-369F-E38769358E07}"/>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ED09A1D1-93F9-3D2B-B9AE-4AAC2D968A72}"/>
              </a:ext>
            </a:extLst>
          </p:cNvPr>
          <p:cNvSpPr>
            <a:spLocks noGrp="1"/>
          </p:cNvSpPr>
          <p:nvPr>
            <p:ph type="sldNum" sz="quarter" idx="12"/>
          </p:nvPr>
        </p:nvSpPr>
        <p:spPr/>
        <p:txBody>
          <a:bodyPr/>
          <a:lstStyle/>
          <a:p>
            <a:fld id="{620E4197-F2C6-4C7D-95D2-0B4E00829FED}" type="slidenum">
              <a:rPr lang="tr-TR" smtClean="0"/>
              <a:t>‹#›</a:t>
            </a:fld>
            <a:endParaRPr lang="tr-TR"/>
          </a:p>
        </p:txBody>
      </p:sp>
    </p:spTree>
    <p:extLst>
      <p:ext uri="{BB962C8B-B14F-4D97-AF65-F5344CB8AC3E}">
        <p14:creationId xmlns:p14="http://schemas.microsoft.com/office/powerpoint/2010/main" val="81895051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rot="-6899375">
            <a:off x="10748316" y="-647180"/>
            <a:ext cx="843233" cy="2478751"/>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 name="Google Shape;261;p2"/>
          <p:cNvGrpSpPr/>
          <p:nvPr/>
        </p:nvGrpSpPr>
        <p:grpSpPr>
          <a:xfrm rot="1532969">
            <a:off x="-120634" y="-419837"/>
            <a:ext cx="1752524" cy="43551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6" name="Google Shape;406;p2"/>
          <p:cNvGrpSpPr/>
          <p:nvPr/>
        </p:nvGrpSpPr>
        <p:grpSpPr>
          <a:xfrm rot="3399176">
            <a:off x="-363550" y="2472691"/>
            <a:ext cx="1854641" cy="2773168"/>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5" name="Google Shape;605;p2"/>
          <p:cNvGrpSpPr/>
          <p:nvPr/>
        </p:nvGrpSpPr>
        <p:grpSpPr>
          <a:xfrm rot="1332574">
            <a:off x="-102249" y="4279128"/>
            <a:ext cx="2645200" cy="3168749"/>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7" name="Google Shape;1087;p2"/>
          <p:cNvGrpSpPr/>
          <p:nvPr/>
        </p:nvGrpSpPr>
        <p:grpSpPr>
          <a:xfrm rot="2799819">
            <a:off x="1525847" y="5135231"/>
            <a:ext cx="2912896" cy="3489508"/>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9" name="Google Shape;1569;p2"/>
          <p:cNvGrpSpPr/>
          <p:nvPr/>
        </p:nvGrpSpPr>
        <p:grpSpPr>
          <a:xfrm rot="7199969">
            <a:off x="10565996" y="-510202"/>
            <a:ext cx="2308960" cy="2327377"/>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4" name="Google Shape;1734;p2"/>
          <p:cNvGrpSpPr/>
          <p:nvPr/>
        </p:nvGrpSpPr>
        <p:grpSpPr>
          <a:xfrm rot="-9462706">
            <a:off x="11753220" y="325119"/>
            <a:ext cx="1259423" cy="3129692"/>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9" name="Google Shape;1879;p2"/>
          <p:cNvGrpSpPr/>
          <p:nvPr/>
        </p:nvGrpSpPr>
        <p:grpSpPr>
          <a:xfrm rot="-3751962" flipH="1">
            <a:off x="11067837" y="4979184"/>
            <a:ext cx="1671104" cy="251832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78" name="Google Shape;2078;p2"/>
          <p:cNvGrpSpPr/>
          <p:nvPr/>
        </p:nvGrpSpPr>
        <p:grpSpPr>
          <a:xfrm rot="-4324977" flipH="1">
            <a:off x="10782961" y="5988806"/>
            <a:ext cx="1270320" cy="1914341"/>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77" name="Google Shape;2277;p2"/>
          <p:cNvSpPr txBox="1">
            <a:spLocks noGrp="1"/>
          </p:cNvSpPr>
          <p:nvPr>
            <p:ph type="subTitle" idx="1"/>
          </p:nvPr>
        </p:nvSpPr>
        <p:spPr>
          <a:xfrm>
            <a:off x="5005933" y="4557233"/>
            <a:ext cx="5928400" cy="5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rtl="0">
              <a:lnSpc>
                <a:spcPct val="100000"/>
              </a:lnSpc>
              <a:spcBef>
                <a:spcPts val="0"/>
              </a:spcBef>
              <a:spcAft>
                <a:spcPts val="0"/>
              </a:spcAft>
              <a:buSzPts val="1600"/>
              <a:buNone/>
              <a:defRPr sz="2133"/>
            </a:lvl2pPr>
            <a:lvl3pPr lvl="2" rtl="0">
              <a:lnSpc>
                <a:spcPct val="100000"/>
              </a:lnSpc>
              <a:spcBef>
                <a:spcPts val="0"/>
              </a:spcBef>
              <a:spcAft>
                <a:spcPts val="0"/>
              </a:spcAft>
              <a:buSzPts val="1600"/>
              <a:buNone/>
              <a:defRPr sz="2133"/>
            </a:lvl3pPr>
            <a:lvl4pPr lvl="3" rtl="0">
              <a:lnSpc>
                <a:spcPct val="100000"/>
              </a:lnSpc>
              <a:spcBef>
                <a:spcPts val="0"/>
              </a:spcBef>
              <a:spcAft>
                <a:spcPts val="0"/>
              </a:spcAft>
              <a:buSzPts val="1600"/>
              <a:buNone/>
              <a:defRPr sz="2133"/>
            </a:lvl4pPr>
            <a:lvl5pPr lvl="4" rtl="0">
              <a:lnSpc>
                <a:spcPct val="100000"/>
              </a:lnSpc>
              <a:spcBef>
                <a:spcPts val="0"/>
              </a:spcBef>
              <a:spcAft>
                <a:spcPts val="0"/>
              </a:spcAft>
              <a:buSzPts val="1600"/>
              <a:buNone/>
              <a:defRPr sz="2133"/>
            </a:lvl5pPr>
            <a:lvl6pPr lvl="5" rtl="0">
              <a:lnSpc>
                <a:spcPct val="100000"/>
              </a:lnSpc>
              <a:spcBef>
                <a:spcPts val="0"/>
              </a:spcBef>
              <a:spcAft>
                <a:spcPts val="0"/>
              </a:spcAft>
              <a:buSzPts val="1600"/>
              <a:buNone/>
              <a:defRPr sz="2133"/>
            </a:lvl6pPr>
            <a:lvl7pPr lvl="6" rtl="0">
              <a:lnSpc>
                <a:spcPct val="100000"/>
              </a:lnSpc>
              <a:spcBef>
                <a:spcPts val="0"/>
              </a:spcBef>
              <a:spcAft>
                <a:spcPts val="0"/>
              </a:spcAft>
              <a:buSzPts val="1600"/>
              <a:buNone/>
              <a:defRPr sz="2133"/>
            </a:lvl7pPr>
            <a:lvl8pPr lvl="7" rtl="0">
              <a:lnSpc>
                <a:spcPct val="100000"/>
              </a:lnSpc>
              <a:spcBef>
                <a:spcPts val="0"/>
              </a:spcBef>
              <a:spcAft>
                <a:spcPts val="0"/>
              </a:spcAft>
              <a:buSzPts val="1600"/>
              <a:buNone/>
              <a:defRPr sz="2133"/>
            </a:lvl8pPr>
            <a:lvl9pPr lvl="8" rtl="0">
              <a:lnSpc>
                <a:spcPct val="100000"/>
              </a:lnSpc>
              <a:spcBef>
                <a:spcPts val="0"/>
              </a:spcBef>
              <a:spcAft>
                <a:spcPts val="0"/>
              </a:spcAft>
              <a:buSzPts val="1600"/>
              <a:buNone/>
              <a:defRPr sz="2133"/>
            </a:lvl9pPr>
          </a:lstStyle>
          <a:p>
            <a:endParaRPr/>
          </a:p>
        </p:txBody>
      </p:sp>
      <p:sp>
        <p:nvSpPr>
          <p:cNvPr id="2278" name="Google Shape;2278;p2"/>
          <p:cNvSpPr txBox="1">
            <a:spLocks noGrp="1"/>
          </p:cNvSpPr>
          <p:nvPr>
            <p:ph type="ctrTitle"/>
          </p:nvPr>
        </p:nvSpPr>
        <p:spPr>
          <a:xfrm>
            <a:off x="5005933" y="1443733"/>
            <a:ext cx="6235200" cy="28896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9600"/>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endParaRPr/>
          </a:p>
        </p:txBody>
      </p:sp>
      <p:grpSp>
        <p:nvGrpSpPr>
          <p:cNvPr id="2279" name="Google Shape;2279;p2"/>
          <p:cNvGrpSpPr/>
          <p:nvPr/>
        </p:nvGrpSpPr>
        <p:grpSpPr>
          <a:xfrm rot="-3751962" flipH="1">
            <a:off x="10864637" y="4775984"/>
            <a:ext cx="1671104" cy="251832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78" name="Google Shape;2478;p2"/>
          <p:cNvGrpSpPr/>
          <p:nvPr/>
        </p:nvGrpSpPr>
        <p:grpSpPr>
          <a:xfrm rot="-4324977" flipH="1">
            <a:off x="10579761" y="5785606"/>
            <a:ext cx="1270320" cy="1914341"/>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877823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406"/>
        <p:cNvGrpSpPr/>
        <p:nvPr/>
      </p:nvGrpSpPr>
      <p:grpSpPr>
        <a:xfrm>
          <a:off x="0" y="0"/>
          <a:ext cx="0" cy="0"/>
          <a:chOff x="0" y="0"/>
          <a:chExt cx="0" cy="0"/>
        </a:xfrm>
      </p:grpSpPr>
      <p:grpSp>
        <p:nvGrpSpPr>
          <p:cNvPr id="3407" name="Google Shape;3407;p4"/>
          <p:cNvGrpSpPr/>
          <p:nvPr/>
        </p:nvGrpSpPr>
        <p:grpSpPr>
          <a:xfrm rot="2855698">
            <a:off x="-642206" y="5417189"/>
            <a:ext cx="1283764" cy="191956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6" name="Google Shape;3606;p4"/>
          <p:cNvGrpSpPr/>
          <p:nvPr/>
        </p:nvGrpSpPr>
        <p:grpSpPr>
          <a:xfrm rot="-7755976">
            <a:off x="10082865" y="-1117451"/>
            <a:ext cx="2303723" cy="2759593"/>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88" name="Google Shape;4088;p4"/>
          <p:cNvSpPr txBox="1">
            <a:spLocks noGrp="1"/>
          </p:cNvSpPr>
          <p:nvPr>
            <p:ph type="body" idx="1"/>
          </p:nvPr>
        </p:nvSpPr>
        <p:spPr>
          <a:xfrm>
            <a:off x="950800" y="1530600"/>
            <a:ext cx="10412000" cy="47060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SzPts val="1200"/>
              <a:buFont typeface="Karla"/>
              <a:buChar char="●"/>
              <a:defRPr sz="1600"/>
            </a:lvl1pPr>
            <a:lvl2pPr marL="1219170" lvl="1" indent="-406390" rtl="0">
              <a:spcBef>
                <a:spcPts val="0"/>
              </a:spcBef>
              <a:spcAft>
                <a:spcPts val="0"/>
              </a:spcAft>
              <a:buSzPts val="1200"/>
              <a:buFont typeface="Karla"/>
              <a:buChar char="○"/>
              <a:defRPr sz="1600"/>
            </a:lvl2pPr>
            <a:lvl3pPr marL="1828754" lvl="2" indent="-406390" rtl="0">
              <a:spcBef>
                <a:spcPts val="0"/>
              </a:spcBef>
              <a:spcAft>
                <a:spcPts val="0"/>
              </a:spcAft>
              <a:buSzPts val="1200"/>
              <a:buFont typeface="Karla"/>
              <a:buChar char="■"/>
              <a:defRPr sz="1600"/>
            </a:lvl3pPr>
            <a:lvl4pPr marL="2438339" lvl="3" indent="-406390" rtl="0">
              <a:spcBef>
                <a:spcPts val="0"/>
              </a:spcBef>
              <a:spcAft>
                <a:spcPts val="0"/>
              </a:spcAft>
              <a:buSzPts val="1200"/>
              <a:buFont typeface="Karla"/>
              <a:buChar char="●"/>
              <a:defRPr sz="1600"/>
            </a:lvl4pPr>
            <a:lvl5pPr marL="3047924" lvl="4" indent="-406390" rtl="0">
              <a:spcBef>
                <a:spcPts val="0"/>
              </a:spcBef>
              <a:spcAft>
                <a:spcPts val="0"/>
              </a:spcAft>
              <a:buSzPts val="1200"/>
              <a:buFont typeface="Karla"/>
              <a:buChar char="○"/>
              <a:defRPr sz="1600"/>
            </a:lvl5pPr>
            <a:lvl6pPr marL="3657509" lvl="5" indent="-406390" rtl="0">
              <a:spcBef>
                <a:spcPts val="0"/>
              </a:spcBef>
              <a:spcAft>
                <a:spcPts val="0"/>
              </a:spcAft>
              <a:buSzPts val="1200"/>
              <a:buFont typeface="Karla"/>
              <a:buChar char="■"/>
              <a:defRPr sz="1600"/>
            </a:lvl6pPr>
            <a:lvl7pPr marL="4267093" lvl="6" indent="-406390" rtl="0">
              <a:spcBef>
                <a:spcPts val="0"/>
              </a:spcBef>
              <a:spcAft>
                <a:spcPts val="0"/>
              </a:spcAft>
              <a:buSzPts val="1200"/>
              <a:buFont typeface="Karla"/>
              <a:buChar char="●"/>
              <a:defRPr sz="1600"/>
            </a:lvl7pPr>
            <a:lvl8pPr marL="4876678" lvl="7" indent="-406390" rtl="0">
              <a:spcBef>
                <a:spcPts val="0"/>
              </a:spcBef>
              <a:spcAft>
                <a:spcPts val="0"/>
              </a:spcAft>
              <a:buSzPts val="1200"/>
              <a:buFont typeface="Karla"/>
              <a:buChar char="○"/>
              <a:defRPr sz="1600"/>
            </a:lvl8pPr>
            <a:lvl9pPr marL="5486263" lvl="8" indent="-406390" rtl="0">
              <a:spcBef>
                <a:spcPts val="0"/>
              </a:spcBef>
              <a:spcAft>
                <a:spcPts val="0"/>
              </a:spcAft>
              <a:buSzPts val="1200"/>
              <a:buFont typeface="Karla"/>
              <a:buChar char="■"/>
              <a:defRPr sz="1600"/>
            </a:lvl9pPr>
          </a:lstStyle>
          <a:p>
            <a:endParaRPr/>
          </a:p>
        </p:txBody>
      </p:sp>
      <p:sp>
        <p:nvSpPr>
          <p:cNvPr id="4089" name="Google Shape;4089;p4"/>
          <p:cNvSpPr txBox="1">
            <a:spLocks noGrp="1"/>
          </p:cNvSpPr>
          <p:nvPr>
            <p:ph type="title"/>
          </p:nvPr>
        </p:nvSpPr>
        <p:spPr>
          <a:xfrm>
            <a:off x="950800" y="603100"/>
            <a:ext cx="10290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8090607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extLst>
      <p:ext uri="{BB962C8B-B14F-4D97-AF65-F5344CB8AC3E}">
        <p14:creationId xmlns:p14="http://schemas.microsoft.com/office/powerpoint/2010/main" val="21694343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6791200" y="1817533"/>
            <a:ext cx="44500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6791200" y="3374385"/>
            <a:ext cx="4450000" cy="1621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133"/>
            </a:lvl1pPr>
            <a:lvl2pPr lvl="1" rtl="0">
              <a:spcBef>
                <a:spcPts val="0"/>
              </a:spcBef>
              <a:spcAft>
                <a:spcPts val="0"/>
              </a:spcAft>
              <a:buNone/>
              <a:defRPr sz="2133" b="1"/>
            </a:lvl2pPr>
            <a:lvl3pPr lvl="2" rtl="0">
              <a:spcBef>
                <a:spcPts val="0"/>
              </a:spcBef>
              <a:spcAft>
                <a:spcPts val="0"/>
              </a:spcAft>
              <a:buNone/>
              <a:defRPr sz="2133" b="1"/>
            </a:lvl3pPr>
            <a:lvl4pPr lvl="3" rtl="0">
              <a:spcBef>
                <a:spcPts val="0"/>
              </a:spcBef>
              <a:spcAft>
                <a:spcPts val="0"/>
              </a:spcAft>
              <a:buNone/>
              <a:defRPr sz="2133" b="1"/>
            </a:lvl4pPr>
            <a:lvl5pPr lvl="4" rtl="0">
              <a:spcBef>
                <a:spcPts val="0"/>
              </a:spcBef>
              <a:spcAft>
                <a:spcPts val="0"/>
              </a:spcAft>
              <a:buNone/>
              <a:defRPr sz="2133" b="1"/>
            </a:lvl5pPr>
            <a:lvl6pPr lvl="5" rtl="0">
              <a:spcBef>
                <a:spcPts val="0"/>
              </a:spcBef>
              <a:spcAft>
                <a:spcPts val="0"/>
              </a:spcAft>
              <a:buNone/>
              <a:defRPr sz="2133" b="1"/>
            </a:lvl6pPr>
            <a:lvl7pPr lvl="6" rtl="0">
              <a:spcBef>
                <a:spcPts val="0"/>
              </a:spcBef>
              <a:spcAft>
                <a:spcPts val="0"/>
              </a:spcAft>
              <a:buNone/>
              <a:defRPr sz="2133" b="1"/>
            </a:lvl7pPr>
            <a:lvl8pPr lvl="7" rtl="0">
              <a:spcBef>
                <a:spcPts val="0"/>
              </a:spcBef>
              <a:spcAft>
                <a:spcPts val="0"/>
              </a:spcAft>
              <a:buNone/>
              <a:defRPr sz="2133" b="1"/>
            </a:lvl8pPr>
            <a:lvl9pPr lvl="8" rtl="0">
              <a:spcBef>
                <a:spcPts val="0"/>
              </a:spcBef>
              <a:spcAft>
                <a:spcPts val="0"/>
              </a:spcAft>
              <a:buNone/>
              <a:defRPr sz="2133" b="1"/>
            </a:lvl9pPr>
          </a:lstStyle>
          <a:p>
            <a:endParaRPr/>
          </a:p>
        </p:txBody>
      </p:sp>
    </p:spTree>
    <p:extLst>
      <p:ext uri="{BB962C8B-B14F-4D97-AF65-F5344CB8AC3E}">
        <p14:creationId xmlns:p14="http://schemas.microsoft.com/office/powerpoint/2010/main" val="2052550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 you">
  <p:cSld name="Thank you">
    <p:spTree>
      <p:nvGrpSpPr>
        <p:cNvPr id="1" name="Shape 23618"/>
        <p:cNvGrpSpPr/>
        <p:nvPr/>
      </p:nvGrpSpPr>
      <p:grpSpPr>
        <a:xfrm>
          <a:off x="0" y="0"/>
          <a:ext cx="0" cy="0"/>
          <a:chOff x="0" y="0"/>
          <a:chExt cx="0" cy="0"/>
        </a:xfrm>
      </p:grpSpPr>
      <p:sp>
        <p:nvSpPr>
          <p:cNvPr id="23619" name="Google Shape;23619;p31"/>
          <p:cNvSpPr txBox="1"/>
          <p:nvPr/>
        </p:nvSpPr>
        <p:spPr>
          <a:xfrm>
            <a:off x="7375800" y="3950667"/>
            <a:ext cx="3450000" cy="15436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 sz="1600">
                <a:solidFill>
                  <a:schemeClr val="dk1"/>
                </a:solidFill>
                <a:latin typeface="Livvic"/>
                <a:ea typeface="Livvic"/>
                <a:cs typeface="Livvic"/>
                <a:sym typeface="Livvic"/>
              </a:rPr>
              <a:t>CREDITS: This presentation template was created by </a:t>
            </a:r>
            <a:r>
              <a:rPr lang="en" sz="16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dk1"/>
                </a:solidFill>
                <a:latin typeface="Livvic"/>
                <a:ea typeface="Livvic"/>
                <a:cs typeface="Livvic"/>
                <a:sym typeface="Livvic"/>
              </a:rPr>
              <a:t>, including icons by </a:t>
            </a:r>
            <a:r>
              <a:rPr lang="en" sz="16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dk1"/>
                </a:solidFill>
                <a:latin typeface="Livvic"/>
                <a:ea typeface="Livvic"/>
                <a:cs typeface="Livvic"/>
                <a:sym typeface="Livvic"/>
              </a:rPr>
              <a:t>, and infographics &amp; images by </a:t>
            </a:r>
            <a:r>
              <a:rPr lang="en" sz="16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b="1">
                <a:solidFill>
                  <a:schemeClr val="dk1"/>
                </a:solidFill>
                <a:latin typeface="Livvic"/>
                <a:ea typeface="Livvic"/>
                <a:cs typeface="Livvic"/>
                <a:sym typeface="Livvic"/>
              </a:rPr>
              <a:t> </a:t>
            </a:r>
            <a:endParaRPr sz="16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930300" y="2714997"/>
            <a:ext cx="4291600" cy="147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6400"/>
            </a:lvl1pPr>
            <a:lvl2pPr lvl="1" rtl="0">
              <a:spcBef>
                <a:spcPts val="0"/>
              </a:spcBef>
              <a:spcAft>
                <a:spcPts val="0"/>
              </a:spcAft>
              <a:buNone/>
              <a:defRPr sz="6400">
                <a:solidFill>
                  <a:schemeClr val="lt1"/>
                </a:solidFill>
              </a:defRPr>
            </a:lvl2pPr>
            <a:lvl3pPr lvl="2" rtl="0">
              <a:spcBef>
                <a:spcPts val="0"/>
              </a:spcBef>
              <a:spcAft>
                <a:spcPts val="0"/>
              </a:spcAft>
              <a:buNone/>
              <a:defRPr sz="6400">
                <a:solidFill>
                  <a:schemeClr val="lt1"/>
                </a:solidFill>
              </a:defRPr>
            </a:lvl3pPr>
            <a:lvl4pPr lvl="3" rtl="0">
              <a:spcBef>
                <a:spcPts val="0"/>
              </a:spcBef>
              <a:spcAft>
                <a:spcPts val="0"/>
              </a:spcAft>
              <a:buNone/>
              <a:defRPr sz="6400">
                <a:solidFill>
                  <a:schemeClr val="lt1"/>
                </a:solidFill>
              </a:defRPr>
            </a:lvl4pPr>
            <a:lvl5pPr lvl="4" rtl="0">
              <a:spcBef>
                <a:spcPts val="0"/>
              </a:spcBef>
              <a:spcAft>
                <a:spcPts val="0"/>
              </a:spcAft>
              <a:buNone/>
              <a:defRPr sz="6400">
                <a:solidFill>
                  <a:schemeClr val="lt1"/>
                </a:solidFill>
              </a:defRPr>
            </a:lvl5pPr>
            <a:lvl6pPr lvl="5" rtl="0">
              <a:spcBef>
                <a:spcPts val="0"/>
              </a:spcBef>
              <a:spcAft>
                <a:spcPts val="0"/>
              </a:spcAft>
              <a:buNone/>
              <a:defRPr sz="6400">
                <a:solidFill>
                  <a:schemeClr val="lt1"/>
                </a:solidFill>
              </a:defRPr>
            </a:lvl6pPr>
            <a:lvl7pPr lvl="6" rtl="0">
              <a:spcBef>
                <a:spcPts val="0"/>
              </a:spcBef>
              <a:spcAft>
                <a:spcPts val="0"/>
              </a:spcAft>
              <a:buNone/>
              <a:defRPr sz="6400">
                <a:solidFill>
                  <a:schemeClr val="lt1"/>
                </a:solidFill>
              </a:defRPr>
            </a:lvl7pPr>
            <a:lvl8pPr lvl="7" rtl="0">
              <a:spcBef>
                <a:spcPts val="0"/>
              </a:spcBef>
              <a:spcAft>
                <a:spcPts val="0"/>
              </a:spcAft>
              <a:buNone/>
              <a:defRPr sz="6400">
                <a:solidFill>
                  <a:schemeClr val="lt1"/>
                </a:solidFill>
              </a:defRPr>
            </a:lvl8pPr>
            <a:lvl9pPr lvl="8" rtl="0">
              <a:spcBef>
                <a:spcPts val="0"/>
              </a:spcBef>
              <a:spcAft>
                <a:spcPts val="0"/>
              </a:spcAft>
              <a:buNone/>
              <a:defRPr sz="6400">
                <a:solidFill>
                  <a:schemeClr val="lt1"/>
                </a:solidFill>
              </a:defRPr>
            </a:lvl9pPr>
          </a:lstStyle>
          <a:p>
            <a:endParaRPr/>
          </a:p>
        </p:txBody>
      </p:sp>
      <p:sp>
        <p:nvSpPr>
          <p:cNvPr id="23621" name="Google Shape;23621;p31"/>
          <p:cNvSpPr txBox="1">
            <a:spLocks noGrp="1"/>
          </p:cNvSpPr>
          <p:nvPr>
            <p:ph type="subTitle" idx="1"/>
          </p:nvPr>
        </p:nvSpPr>
        <p:spPr>
          <a:xfrm>
            <a:off x="7375800" y="705200"/>
            <a:ext cx="3206400" cy="1109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667">
                <a:latin typeface="Pangolin"/>
                <a:ea typeface="Pangolin"/>
                <a:cs typeface="Pangolin"/>
                <a:sym typeface="Pangolin"/>
              </a:defRPr>
            </a:lvl1pPr>
            <a:lvl2pPr lvl="1" rtl="0">
              <a:spcBef>
                <a:spcPts val="0"/>
              </a:spcBef>
              <a:spcAft>
                <a:spcPts val="0"/>
              </a:spcAft>
              <a:buNone/>
              <a:defRPr sz="2667">
                <a:latin typeface="Pangolin"/>
                <a:ea typeface="Pangolin"/>
                <a:cs typeface="Pangolin"/>
                <a:sym typeface="Pangolin"/>
              </a:defRPr>
            </a:lvl2pPr>
            <a:lvl3pPr lvl="2" rtl="0">
              <a:spcBef>
                <a:spcPts val="0"/>
              </a:spcBef>
              <a:spcAft>
                <a:spcPts val="0"/>
              </a:spcAft>
              <a:buNone/>
              <a:defRPr sz="2667">
                <a:latin typeface="Pangolin"/>
                <a:ea typeface="Pangolin"/>
                <a:cs typeface="Pangolin"/>
                <a:sym typeface="Pangolin"/>
              </a:defRPr>
            </a:lvl3pPr>
            <a:lvl4pPr lvl="3" rtl="0">
              <a:spcBef>
                <a:spcPts val="0"/>
              </a:spcBef>
              <a:spcAft>
                <a:spcPts val="0"/>
              </a:spcAft>
              <a:buNone/>
              <a:defRPr sz="2667">
                <a:latin typeface="Pangolin"/>
                <a:ea typeface="Pangolin"/>
                <a:cs typeface="Pangolin"/>
                <a:sym typeface="Pangolin"/>
              </a:defRPr>
            </a:lvl4pPr>
            <a:lvl5pPr lvl="4" rtl="0">
              <a:spcBef>
                <a:spcPts val="0"/>
              </a:spcBef>
              <a:spcAft>
                <a:spcPts val="0"/>
              </a:spcAft>
              <a:buNone/>
              <a:defRPr sz="2667">
                <a:latin typeface="Pangolin"/>
                <a:ea typeface="Pangolin"/>
                <a:cs typeface="Pangolin"/>
                <a:sym typeface="Pangolin"/>
              </a:defRPr>
            </a:lvl5pPr>
            <a:lvl6pPr lvl="5" rtl="0">
              <a:spcBef>
                <a:spcPts val="0"/>
              </a:spcBef>
              <a:spcAft>
                <a:spcPts val="0"/>
              </a:spcAft>
              <a:buNone/>
              <a:defRPr sz="2667">
                <a:latin typeface="Pangolin"/>
                <a:ea typeface="Pangolin"/>
                <a:cs typeface="Pangolin"/>
                <a:sym typeface="Pangolin"/>
              </a:defRPr>
            </a:lvl6pPr>
            <a:lvl7pPr lvl="6" rtl="0">
              <a:spcBef>
                <a:spcPts val="0"/>
              </a:spcBef>
              <a:spcAft>
                <a:spcPts val="0"/>
              </a:spcAft>
              <a:buNone/>
              <a:defRPr sz="2667">
                <a:latin typeface="Pangolin"/>
                <a:ea typeface="Pangolin"/>
                <a:cs typeface="Pangolin"/>
                <a:sym typeface="Pangolin"/>
              </a:defRPr>
            </a:lvl7pPr>
            <a:lvl8pPr lvl="7" rtl="0">
              <a:spcBef>
                <a:spcPts val="0"/>
              </a:spcBef>
              <a:spcAft>
                <a:spcPts val="0"/>
              </a:spcAft>
              <a:buNone/>
              <a:defRPr sz="2667">
                <a:latin typeface="Pangolin"/>
                <a:ea typeface="Pangolin"/>
                <a:cs typeface="Pangolin"/>
                <a:sym typeface="Pangolin"/>
              </a:defRPr>
            </a:lvl8pPr>
            <a:lvl9pPr lvl="8" rtl="0">
              <a:spcBef>
                <a:spcPts val="0"/>
              </a:spcBef>
              <a:spcAft>
                <a:spcPts val="0"/>
              </a:spcAft>
              <a:buNone/>
              <a:defRPr sz="2667">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7375800" y="1810800"/>
            <a:ext cx="3450400" cy="1109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extLst>
      <p:ext uri="{BB962C8B-B14F-4D97-AF65-F5344CB8AC3E}">
        <p14:creationId xmlns:p14="http://schemas.microsoft.com/office/powerpoint/2010/main" val="219882886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23"/>
        <p:cNvGrpSpPr/>
        <p:nvPr/>
      </p:nvGrpSpPr>
      <p:grpSpPr>
        <a:xfrm>
          <a:off x="0" y="0"/>
          <a:ext cx="0" cy="0"/>
          <a:chOff x="0" y="0"/>
          <a:chExt cx="0" cy="0"/>
        </a:xfrm>
      </p:grpSpPr>
      <p:grpSp>
        <p:nvGrpSpPr>
          <p:cNvPr id="23624" name="Google Shape;23624;p32"/>
          <p:cNvGrpSpPr/>
          <p:nvPr/>
        </p:nvGrpSpPr>
        <p:grpSpPr>
          <a:xfrm rot="4104748">
            <a:off x="1038518" y="5067185"/>
            <a:ext cx="1140633" cy="2834696"/>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69" name="Google Shape;23769;p32"/>
          <p:cNvGrpSpPr/>
          <p:nvPr/>
        </p:nvGrpSpPr>
        <p:grpSpPr>
          <a:xfrm rot="-4707076">
            <a:off x="-305400" y="5157694"/>
            <a:ext cx="1789152" cy="1803423"/>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34" name="Google Shape;23934;p32"/>
          <p:cNvGrpSpPr/>
          <p:nvPr/>
        </p:nvGrpSpPr>
        <p:grpSpPr>
          <a:xfrm rot="2733277">
            <a:off x="88215" y="4337904"/>
            <a:ext cx="457861" cy="962557"/>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28" name="Google Shape;24028;p32"/>
          <p:cNvGrpSpPr/>
          <p:nvPr/>
        </p:nvGrpSpPr>
        <p:grpSpPr>
          <a:xfrm rot="-6436084" flipH="1">
            <a:off x="11083672" y="592195"/>
            <a:ext cx="658601" cy="840453"/>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22" name="Google Shape;24122;p32"/>
          <p:cNvGrpSpPr/>
          <p:nvPr/>
        </p:nvGrpSpPr>
        <p:grpSpPr>
          <a:xfrm rot="-6708193" flipH="1">
            <a:off x="9234632" y="-542747"/>
            <a:ext cx="1789361" cy="1804752"/>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883111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4287"/>
        <p:cNvGrpSpPr/>
        <p:nvPr/>
      </p:nvGrpSpPr>
      <p:grpSpPr>
        <a:xfrm>
          <a:off x="0" y="0"/>
          <a:ext cx="0" cy="0"/>
          <a:chOff x="0" y="0"/>
          <a:chExt cx="0" cy="0"/>
        </a:xfrm>
      </p:grpSpPr>
      <p:grpSp>
        <p:nvGrpSpPr>
          <p:cNvPr id="24288" name="Google Shape;24288;p33"/>
          <p:cNvGrpSpPr/>
          <p:nvPr/>
        </p:nvGrpSpPr>
        <p:grpSpPr>
          <a:xfrm rot="-8099870">
            <a:off x="11151367" y="-111970"/>
            <a:ext cx="1140637" cy="2834615"/>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433" name="Google Shape;24433;p33"/>
          <p:cNvGrpSpPr/>
          <p:nvPr/>
        </p:nvGrpSpPr>
        <p:grpSpPr>
          <a:xfrm rot="-4222989">
            <a:off x="710621" y="4030274"/>
            <a:ext cx="658555" cy="839777"/>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7" name="Google Shape;24527;p33"/>
          <p:cNvGrpSpPr/>
          <p:nvPr/>
        </p:nvGrpSpPr>
        <p:grpSpPr>
          <a:xfrm rot="-3951173">
            <a:off x="-256569" y="5132908"/>
            <a:ext cx="1789143" cy="1803413"/>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692" name="Google Shape;24692;p33"/>
          <p:cNvGrpSpPr/>
          <p:nvPr/>
        </p:nvGrpSpPr>
        <p:grpSpPr>
          <a:xfrm rot="-6899375">
            <a:off x="9611349" y="-1204180"/>
            <a:ext cx="843233" cy="2478751"/>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44" name="Google Shape;24944;p33"/>
          <p:cNvGrpSpPr/>
          <p:nvPr/>
        </p:nvGrpSpPr>
        <p:grpSpPr>
          <a:xfrm rot="-9406349">
            <a:off x="9978106" y="-887997"/>
            <a:ext cx="2089473" cy="2503031"/>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821563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25426"/>
        <p:cNvGrpSpPr/>
        <p:nvPr/>
      </p:nvGrpSpPr>
      <p:grpSpPr>
        <a:xfrm>
          <a:off x="0" y="0"/>
          <a:ext cx="0" cy="0"/>
          <a:chOff x="0" y="0"/>
          <a:chExt cx="0" cy="0"/>
        </a:xfrm>
      </p:grpSpPr>
      <p:grpSp>
        <p:nvGrpSpPr>
          <p:cNvPr id="25427" name="Google Shape;25427;p34"/>
          <p:cNvGrpSpPr/>
          <p:nvPr/>
        </p:nvGrpSpPr>
        <p:grpSpPr>
          <a:xfrm rot="8100000">
            <a:off x="9721220" y="-745311"/>
            <a:ext cx="2076587" cy="2487593"/>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09" name="Google Shape;25909;p34"/>
          <p:cNvGrpSpPr/>
          <p:nvPr/>
        </p:nvGrpSpPr>
        <p:grpSpPr>
          <a:xfrm rot="938236">
            <a:off x="-456491" y="2291371"/>
            <a:ext cx="1060477" cy="1352347"/>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03" name="Google Shape;26003;p34"/>
          <p:cNvGrpSpPr/>
          <p:nvPr/>
        </p:nvGrpSpPr>
        <p:grpSpPr>
          <a:xfrm rot="2938522">
            <a:off x="933680" y="2119679"/>
            <a:ext cx="470307" cy="988791"/>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042638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C750CFD7-8BD1-6C6C-F8FE-CAF0F1B6FEAA}"/>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0E0B31F6-B7AA-E4E1-E72E-5D0A9667CEFE}"/>
              </a:ext>
            </a:extLst>
          </p:cNvPr>
          <p:cNvSpPr>
            <a:spLocks noGrp="1"/>
          </p:cNvSpPr>
          <p:nvPr>
            <p:ph idx="1"/>
          </p:nvPr>
        </p:nvSpPr>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9DA8F137-5C33-BF08-C1B4-8E559A053F64}"/>
              </a:ext>
            </a:extLst>
          </p:cNvPr>
          <p:cNvSpPr>
            <a:spLocks noGrp="1"/>
          </p:cNvSpPr>
          <p:nvPr>
            <p:ph type="dt" sz="half" idx="10"/>
          </p:nvPr>
        </p:nvSpPr>
        <p:spPr/>
        <p:txBody>
          <a:bodyPr/>
          <a:lstStyle/>
          <a:p>
            <a:fld id="{CC542903-B735-47E9-B943-645B6841C28B}" type="datetimeFigureOut">
              <a:rPr lang="tr-TR" smtClean="0"/>
              <a:t>29.10.2025</a:t>
            </a:fld>
            <a:endParaRPr lang="tr-TR"/>
          </a:p>
        </p:txBody>
      </p:sp>
      <p:sp>
        <p:nvSpPr>
          <p:cNvPr id="5" name="Alt Bilgi Yer Tutucusu 4">
            <a:extLst>
              <a:ext uri="{FF2B5EF4-FFF2-40B4-BE49-F238E27FC236}">
                <a16:creationId xmlns:a16="http://schemas.microsoft.com/office/drawing/2014/main" id="{31720DE8-27DD-CAAF-F22A-AF6B5F77E322}"/>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843EA182-D8EE-789A-182A-69B56877AC33}"/>
              </a:ext>
            </a:extLst>
          </p:cNvPr>
          <p:cNvSpPr>
            <a:spLocks noGrp="1"/>
          </p:cNvSpPr>
          <p:nvPr>
            <p:ph type="sldNum" sz="quarter" idx="12"/>
          </p:nvPr>
        </p:nvSpPr>
        <p:spPr/>
        <p:txBody>
          <a:bodyPr/>
          <a:lstStyle/>
          <a:p>
            <a:fld id="{620E4197-F2C6-4C7D-95D2-0B4E00829FED}" type="slidenum">
              <a:rPr lang="tr-TR" smtClean="0"/>
              <a:t>‹#›</a:t>
            </a:fld>
            <a:endParaRPr lang="tr-TR"/>
          </a:p>
        </p:txBody>
      </p:sp>
    </p:spTree>
    <p:extLst>
      <p:ext uri="{BB962C8B-B14F-4D97-AF65-F5344CB8AC3E}">
        <p14:creationId xmlns:p14="http://schemas.microsoft.com/office/powerpoint/2010/main" val="41078590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Bölüm Üst Bilgisi">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440C48C-507C-6F0F-7E21-FE3B26F8B2CB}"/>
              </a:ext>
            </a:extLst>
          </p:cNvPr>
          <p:cNvSpPr>
            <a:spLocks noGrp="1"/>
          </p:cNvSpPr>
          <p:nvPr>
            <p:ph type="title"/>
          </p:nvPr>
        </p:nvSpPr>
        <p:spPr>
          <a:xfrm>
            <a:off x="831850" y="1709738"/>
            <a:ext cx="10515600" cy="2852737"/>
          </a:xfrm>
        </p:spPr>
        <p:txBody>
          <a:bodyPr anchor="b"/>
          <a:lstStyle>
            <a:lvl1pPr>
              <a:defRPr sz="6000"/>
            </a:lvl1pPr>
          </a:lstStyle>
          <a:p>
            <a:r>
              <a:rPr lang="tr-TR"/>
              <a:t>Asıl başlık stilini düzenlemek için tıklayın</a:t>
            </a:r>
          </a:p>
        </p:txBody>
      </p:sp>
      <p:sp>
        <p:nvSpPr>
          <p:cNvPr id="3" name="Metin Yer Tutucusu 2">
            <a:extLst>
              <a:ext uri="{FF2B5EF4-FFF2-40B4-BE49-F238E27FC236}">
                <a16:creationId xmlns:a16="http://schemas.microsoft.com/office/drawing/2014/main" id="{F2A42BAF-E833-6563-3E9E-05826E758B2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tr-TR"/>
              <a:t>Asıl metin stillerini düzenlemek için tıklayın</a:t>
            </a:r>
          </a:p>
        </p:txBody>
      </p:sp>
      <p:sp>
        <p:nvSpPr>
          <p:cNvPr id="4" name="Veri Yer Tutucusu 3">
            <a:extLst>
              <a:ext uri="{FF2B5EF4-FFF2-40B4-BE49-F238E27FC236}">
                <a16:creationId xmlns:a16="http://schemas.microsoft.com/office/drawing/2014/main" id="{84F459BE-30EF-06DB-FA01-5F30078FD04B}"/>
              </a:ext>
            </a:extLst>
          </p:cNvPr>
          <p:cNvSpPr>
            <a:spLocks noGrp="1"/>
          </p:cNvSpPr>
          <p:nvPr>
            <p:ph type="dt" sz="half" idx="10"/>
          </p:nvPr>
        </p:nvSpPr>
        <p:spPr/>
        <p:txBody>
          <a:bodyPr/>
          <a:lstStyle/>
          <a:p>
            <a:fld id="{CC542903-B735-47E9-B943-645B6841C28B}" type="datetimeFigureOut">
              <a:rPr lang="tr-TR" smtClean="0"/>
              <a:t>29.10.2025</a:t>
            </a:fld>
            <a:endParaRPr lang="tr-TR"/>
          </a:p>
        </p:txBody>
      </p:sp>
      <p:sp>
        <p:nvSpPr>
          <p:cNvPr id="5" name="Alt Bilgi Yer Tutucusu 4">
            <a:extLst>
              <a:ext uri="{FF2B5EF4-FFF2-40B4-BE49-F238E27FC236}">
                <a16:creationId xmlns:a16="http://schemas.microsoft.com/office/drawing/2014/main" id="{429D2851-1B8D-ADC2-4A66-2AD8273E3DE2}"/>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B0595084-EF7C-43B2-18BC-B9B001B5B03B}"/>
              </a:ext>
            </a:extLst>
          </p:cNvPr>
          <p:cNvSpPr>
            <a:spLocks noGrp="1"/>
          </p:cNvSpPr>
          <p:nvPr>
            <p:ph type="sldNum" sz="quarter" idx="12"/>
          </p:nvPr>
        </p:nvSpPr>
        <p:spPr/>
        <p:txBody>
          <a:bodyPr/>
          <a:lstStyle/>
          <a:p>
            <a:fld id="{620E4197-F2C6-4C7D-95D2-0B4E00829FED}" type="slidenum">
              <a:rPr lang="tr-TR" smtClean="0"/>
              <a:t>‹#›</a:t>
            </a:fld>
            <a:endParaRPr lang="tr-TR"/>
          </a:p>
        </p:txBody>
      </p:sp>
    </p:spTree>
    <p:extLst>
      <p:ext uri="{BB962C8B-B14F-4D97-AF65-F5344CB8AC3E}">
        <p14:creationId xmlns:p14="http://schemas.microsoft.com/office/powerpoint/2010/main" val="10029755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5D4DD406-6731-0D6D-8EE7-17112ECEAD98}"/>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14884E1D-155D-AFCC-278D-C7EAF3D84F12}"/>
              </a:ext>
            </a:extLst>
          </p:cNvPr>
          <p:cNvSpPr>
            <a:spLocks noGrp="1"/>
          </p:cNvSpPr>
          <p:nvPr>
            <p:ph sz="half" idx="1"/>
          </p:nvPr>
        </p:nvSpPr>
        <p:spPr>
          <a:xfrm>
            <a:off x="838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İçerik Yer Tutucusu 3">
            <a:extLst>
              <a:ext uri="{FF2B5EF4-FFF2-40B4-BE49-F238E27FC236}">
                <a16:creationId xmlns:a16="http://schemas.microsoft.com/office/drawing/2014/main" id="{90F15D23-1B53-43A7-7C18-94F82FD07C0F}"/>
              </a:ext>
            </a:extLst>
          </p:cNvPr>
          <p:cNvSpPr>
            <a:spLocks noGrp="1"/>
          </p:cNvSpPr>
          <p:nvPr>
            <p:ph sz="half" idx="2"/>
          </p:nvPr>
        </p:nvSpPr>
        <p:spPr>
          <a:xfrm>
            <a:off x="6172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Veri Yer Tutucusu 4">
            <a:extLst>
              <a:ext uri="{FF2B5EF4-FFF2-40B4-BE49-F238E27FC236}">
                <a16:creationId xmlns:a16="http://schemas.microsoft.com/office/drawing/2014/main" id="{AAC7B836-CEF9-8A5C-8837-412BBB090C27}"/>
              </a:ext>
            </a:extLst>
          </p:cNvPr>
          <p:cNvSpPr>
            <a:spLocks noGrp="1"/>
          </p:cNvSpPr>
          <p:nvPr>
            <p:ph type="dt" sz="half" idx="10"/>
          </p:nvPr>
        </p:nvSpPr>
        <p:spPr/>
        <p:txBody>
          <a:bodyPr/>
          <a:lstStyle/>
          <a:p>
            <a:fld id="{CC542903-B735-47E9-B943-645B6841C28B}" type="datetimeFigureOut">
              <a:rPr lang="tr-TR" smtClean="0"/>
              <a:t>29.10.2025</a:t>
            </a:fld>
            <a:endParaRPr lang="tr-TR"/>
          </a:p>
        </p:txBody>
      </p:sp>
      <p:sp>
        <p:nvSpPr>
          <p:cNvPr id="6" name="Alt Bilgi Yer Tutucusu 5">
            <a:extLst>
              <a:ext uri="{FF2B5EF4-FFF2-40B4-BE49-F238E27FC236}">
                <a16:creationId xmlns:a16="http://schemas.microsoft.com/office/drawing/2014/main" id="{6DF28A5E-A174-578C-0F71-47E83AD80A47}"/>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188D3E6F-A515-0CEE-DCBF-E8FD40AC41C6}"/>
              </a:ext>
            </a:extLst>
          </p:cNvPr>
          <p:cNvSpPr>
            <a:spLocks noGrp="1"/>
          </p:cNvSpPr>
          <p:nvPr>
            <p:ph type="sldNum" sz="quarter" idx="12"/>
          </p:nvPr>
        </p:nvSpPr>
        <p:spPr/>
        <p:txBody>
          <a:bodyPr/>
          <a:lstStyle/>
          <a:p>
            <a:fld id="{620E4197-F2C6-4C7D-95D2-0B4E00829FED}" type="slidenum">
              <a:rPr lang="tr-TR" smtClean="0"/>
              <a:t>‹#›</a:t>
            </a:fld>
            <a:endParaRPr lang="tr-TR"/>
          </a:p>
        </p:txBody>
      </p:sp>
    </p:spTree>
    <p:extLst>
      <p:ext uri="{BB962C8B-B14F-4D97-AF65-F5344CB8AC3E}">
        <p14:creationId xmlns:p14="http://schemas.microsoft.com/office/powerpoint/2010/main" val="11434936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193646F8-E6C4-F251-5B19-6D305639D2DA}"/>
              </a:ext>
            </a:extLst>
          </p:cNvPr>
          <p:cNvSpPr>
            <a:spLocks noGrp="1"/>
          </p:cNvSpPr>
          <p:nvPr>
            <p:ph type="title"/>
          </p:nvPr>
        </p:nvSpPr>
        <p:spPr>
          <a:xfrm>
            <a:off x="839788" y="365125"/>
            <a:ext cx="10515600" cy="1325563"/>
          </a:xfrm>
        </p:spPr>
        <p:txBody>
          <a:bodyPr/>
          <a:lstStyle/>
          <a:p>
            <a:r>
              <a:rPr lang="tr-TR"/>
              <a:t>Asıl başlık stilini düzenlemek için tıklayın</a:t>
            </a:r>
          </a:p>
        </p:txBody>
      </p:sp>
      <p:sp>
        <p:nvSpPr>
          <p:cNvPr id="3" name="Metin Yer Tutucusu 2">
            <a:extLst>
              <a:ext uri="{FF2B5EF4-FFF2-40B4-BE49-F238E27FC236}">
                <a16:creationId xmlns:a16="http://schemas.microsoft.com/office/drawing/2014/main" id="{106DAAE6-85B8-FE22-C658-BA401CC3096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4" name="İçerik Yer Tutucusu 3">
            <a:extLst>
              <a:ext uri="{FF2B5EF4-FFF2-40B4-BE49-F238E27FC236}">
                <a16:creationId xmlns:a16="http://schemas.microsoft.com/office/drawing/2014/main" id="{5D16090A-52C6-ECB3-CA66-452AFA80BE5B}"/>
              </a:ext>
            </a:extLst>
          </p:cNvPr>
          <p:cNvSpPr>
            <a:spLocks noGrp="1"/>
          </p:cNvSpPr>
          <p:nvPr>
            <p:ph sz="half" idx="2"/>
          </p:nvPr>
        </p:nvSpPr>
        <p:spPr>
          <a:xfrm>
            <a:off x="839788" y="2505075"/>
            <a:ext cx="5157787"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Metin Yer Tutucusu 4">
            <a:extLst>
              <a:ext uri="{FF2B5EF4-FFF2-40B4-BE49-F238E27FC236}">
                <a16:creationId xmlns:a16="http://schemas.microsoft.com/office/drawing/2014/main" id="{1E03773E-C3B8-70F0-2810-65171988913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6" name="İçerik Yer Tutucusu 5">
            <a:extLst>
              <a:ext uri="{FF2B5EF4-FFF2-40B4-BE49-F238E27FC236}">
                <a16:creationId xmlns:a16="http://schemas.microsoft.com/office/drawing/2014/main" id="{3C208722-BA6D-6C9C-769A-6045C43F7490}"/>
              </a:ext>
            </a:extLst>
          </p:cNvPr>
          <p:cNvSpPr>
            <a:spLocks noGrp="1"/>
          </p:cNvSpPr>
          <p:nvPr>
            <p:ph sz="quarter" idx="4"/>
          </p:nvPr>
        </p:nvSpPr>
        <p:spPr>
          <a:xfrm>
            <a:off x="6172200" y="2505075"/>
            <a:ext cx="5183188"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7" name="Veri Yer Tutucusu 6">
            <a:extLst>
              <a:ext uri="{FF2B5EF4-FFF2-40B4-BE49-F238E27FC236}">
                <a16:creationId xmlns:a16="http://schemas.microsoft.com/office/drawing/2014/main" id="{C789FC07-76A2-499E-D6DC-EE036BEBFA6F}"/>
              </a:ext>
            </a:extLst>
          </p:cNvPr>
          <p:cNvSpPr>
            <a:spLocks noGrp="1"/>
          </p:cNvSpPr>
          <p:nvPr>
            <p:ph type="dt" sz="half" idx="10"/>
          </p:nvPr>
        </p:nvSpPr>
        <p:spPr/>
        <p:txBody>
          <a:bodyPr/>
          <a:lstStyle/>
          <a:p>
            <a:fld id="{CC542903-B735-47E9-B943-645B6841C28B}" type="datetimeFigureOut">
              <a:rPr lang="tr-TR" smtClean="0"/>
              <a:t>29.10.2025</a:t>
            </a:fld>
            <a:endParaRPr lang="tr-TR"/>
          </a:p>
        </p:txBody>
      </p:sp>
      <p:sp>
        <p:nvSpPr>
          <p:cNvPr id="8" name="Alt Bilgi Yer Tutucusu 7">
            <a:extLst>
              <a:ext uri="{FF2B5EF4-FFF2-40B4-BE49-F238E27FC236}">
                <a16:creationId xmlns:a16="http://schemas.microsoft.com/office/drawing/2014/main" id="{025EDC8D-EB85-F1FB-AEFD-922EBE6DC075}"/>
              </a:ext>
            </a:extLst>
          </p:cNvPr>
          <p:cNvSpPr>
            <a:spLocks noGrp="1"/>
          </p:cNvSpPr>
          <p:nvPr>
            <p:ph type="ftr" sz="quarter" idx="11"/>
          </p:nvPr>
        </p:nvSpPr>
        <p:spPr/>
        <p:txBody>
          <a:bodyPr/>
          <a:lstStyle/>
          <a:p>
            <a:endParaRPr lang="tr-TR"/>
          </a:p>
        </p:txBody>
      </p:sp>
      <p:sp>
        <p:nvSpPr>
          <p:cNvPr id="9" name="Slayt Numarası Yer Tutucusu 8">
            <a:extLst>
              <a:ext uri="{FF2B5EF4-FFF2-40B4-BE49-F238E27FC236}">
                <a16:creationId xmlns:a16="http://schemas.microsoft.com/office/drawing/2014/main" id="{FF7291DD-5B12-9EDB-53E4-3101C5F6D42B}"/>
              </a:ext>
            </a:extLst>
          </p:cNvPr>
          <p:cNvSpPr>
            <a:spLocks noGrp="1"/>
          </p:cNvSpPr>
          <p:nvPr>
            <p:ph type="sldNum" sz="quarter" idx="12"/>
          </p:nvPr>
        </p:nvSpPr>
        <p:spPr/>
        <p:txBody>
          <a:bodyPr/>
          <a:lstStyle/>
          <a:p>
            <a:fld id="{620E4197-F2C6-4C7D-95D2-0B4E00829FED}" type="slidenum">
              <a:rPr lang="tr-TR" smtClean="0"/>
              <a:t>‹#›</a:t>
            </a:fld>
            <a:endParaRPr lang="tr-TR"/>
          </a:p>
        </p:txBody>
      </p:sp>
    </p:spTree>
    <p:extLst>
      <p:ext uri="{BB962C8B-B14F-4D97-AF65-F5344CB8AC3E}">
        <p14:creationId xmlns:p14="http://schemas.microsoft.com/office/powerpoint/2010/main" val="1986453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DDA22576-FC9D-12A8-CF03-1E85C8F8B147}"/>
              </a:ext>
            </a:extLst>
          </p:cNvPr>
          <p:cNvSpPr>
            <a:spLocks noGrp="1"/>
          </p:cNvSpPr>
          <p:nvPr>
            <p:ph type="title"/>
          </p:nvPr>
        </p:nvSpPr>
        <p:spPr/>
        <p:txBody>
          <a:bodyPr/>
          <a:lstStyle/>
          <a:p>
            <a:r>
              <a:rPr lang="tr-TR"/>
              <a:t>Asıl başlık stilini düzenlemek için tıklayın</a:t>
            </a:r>
          </a:p>
        </p:txBody>
      </p:sp>
      <p:sp>
        <p:nvSpPr>
          <p:cNvPr id="3" name="Veri Yer Tutucusu 2">
            <a:extLst>
              <a:ext uri="{FF2B5EF4-FFF2-40B4-BE49-F238E27FC236}">
                <a16:creationId xmlns:a16="http://schemas.microsoft.com/office/drawing/2014/main" id="{DF2CB766-D8B2-AD4E-E2DB-CE0EACE6DDF6}"/>
              </a:ext>
            </a:extLst>
          </p:cNvPr>
          <p:cNvSpPr>
            <a:spLocks noGrp="1"/>
          </p:cNvSpPr>
          <p:nvPr>
            <p:ph type="dt" sz="half" idx="10"/>
          </p:nvPr>
        </p:nvSpPr>
        <p:spPr/>
        <p:txBody>
          <a:bodyPr/>
          <a:lstStyle/>
          <a:p>
            <a:fld id="{CC542903-B735-47E9-B943-645B6841C28B}" type="datetimeFigureOut">
              <a:rPr lang="tr-TR" smtClean="0"/>
              <a:t>29.10.2025</a:t>
            </a:fld>
            <a:endParaRPr lang="tr-TR"/>
          </a:p>
        </p:txBody>
      </p:sp>
      <p:sp>
        <p:nvSpPr>
          <p:cNvPr id="4" name="Alt Bilgi Yer Tutucusu 3">
            <a:extLst>
              <a:ext uri="{FF2B5EF4-FFF2-40B4-BE49-F238E27FC236}">
                <a16:creationId xmlns:a16="http://schemas.microsoft.com/office/drawing/2014/main" id="{68373622-3BDA-EBE5-BB69-FC3E0F7F2EBA}"/>
              </a:ext>
            </a:extLst>
          </p:cNvPr>
          <p:cNvSpPr>
            <a:spLocks noGrp="1"/>
          </p:cNvSpPr>
          <p:nvPr>
            <p:ph type="ftr" sz="quarter" idx="11"/>
          </p:nvPr>
        </p:nvSpPr>
        <p:spPr/>
        <p:txBody>
          <a:bodyPr/>
          <a:lstStyle/>
          <a:p>
            <a:endParaRPr lang="tr-TR"/>
          </a:p>
        </p:txBody>
      </p:sp>
      <p:sp>
        <p:nvSpPr>
          <p:cNvPr id="5" name="Slayt Numarası Yer Tutucusu 4">
            <a:extLst>
              <a:ext uri="{FF2B5EF4-FFF2-40B4-BE49-F238E27FC236}">
                <a16:creationId xmlns:a16="http://schemas.microsoft.com/office/drawing/2014/main" id="{E14A1561-96EB-C7CC-AC5F-6A38D4DF1C70}"/>
              </a:ext>
            </a:extLst>
          </p:cNvPr>
          <p:cNvSpPr>
            <a:spLocks noGrp="1"/>
          </p:cNvSpPr>
          <p:nvPr>
            <p:ph type="sldNum" sz="quarter" idx="12"/>
          </p:nvPr>
        </p:nvSpPr>
        <p:spPr/>
        <p:txBody>
          <a:bodyPr/>
          <a:lstStyle/>
          <a:p>
            <a:fld id="{620E4197-F2C6-4C7D-95D2-0B4E00829FED}" type="slidenum">
              <a:rPr lang="tr-TR" smtClean="0"/>
              <a:t>‹#›</a:t>
            </a:fld>
            <a:endParaRPr lang="tr-TR"/>
          </a:p>
        </p:txBody>
      </p:sp>
    </p:spTree>
    <p:extLst>
      <p:ext uri="{BB962C8B-B14F-4D97-AF65-F5344CB8AC3E}">
        <p14:creationId xmlns:p14="http://schemas.microsoft.com/office/powerpoint/2010/main" val="23197839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Veri Yer Tutucusu 1">
            <a:extLst>
              <a:ext uri="{FF2B5EF4-FFF2-40B4-BE49-F238E27FC236}">
                <a16:creationId xmlns:a16="http://schemas.microsoft.com/office/drawing/2014/main" id="{B1FC7109-3B76-89E2-0AED-A4A572D69AD3}"/>
              </a:ext>
            </a:extLst>
          </p:cNvPr>
          <p:cNvSpPr>
            <a:spLocks noGrp="1"/>
          </p:cNvSpPr>
          <p:nvPr>
            <p:ph type="dt" sz="half" idx="10"/>
          </p:nvPr>
        </p:nvSpPr>
        <p:spPr/>
        <p:txBody>
          <a:bodyPr/>
          <a:lstStyle/>
          <a:p>
            <a:fld id="{CC542903-B735-47E9-B943-645B6841C28B}" type="datetimeFigureOut">
              <a:rPr lang="tr-TR" smtClean="0"/>
              <a:t>29.10.2025</a:t>
            </a:fld>
            <a:endParaRPr lang="tr-TR"/>
          </a:p>
        </p:txBody>
      </p:sp>
      <p:sp>
        <p:nvSpPr>
          <p:cNvPr id="3" name="Alt Bilgi Yer Tutucusu 2">
            <a:extLst>
              <a:ext uri="{FF2B5EF4-FFF2-40B4-BE49-F238E27FC236}">
                <a16:creationId xmlns:a16="http://schemas.microsoft.com/office/drawing/2014/main" id="{5B9727BE-686D-1323-1D30-22E55D9B9D58}"/>
              </a:ext>
            </a:extLst>
          </p:cNvPr>
          <p:cNvSpPr>
            <a:spLocks noGrp="1"/>
          </p:cNvSpPr>
          <p:nvPr>
            <p:ph type="ftr" sz="quarter" idx="11"/>
          </p:nvPr>
        </p:nvSpPr>
        <p:spPr/>
        <p:txBody>
          <a:bodyPr/>
          <a:lstStyle/>
          <a:p>
            <a:endParaRPr lang="tr-TR"/>
          </a:p>
        </p:txBody>
      </p:sp>
      <p:sp>
        <p:nvSpPr>
          <p:cNvPr id="4" name="Slayt Numarası Yer Tutucusu 3">
            <a:extLst>
              <a:ext uri="{FF2B5EF4-FFF2-40B4-BE49-F238E27FC236}">
                <a16:creationId xmlns:a16="http://schemas.microsoft.com/office/drawing/2014/main" id="{41AB078A-4063-D3C0-7A36-176EF77A4AB5}"/>
              </a:ext>
            </a:extLst>
          </p:cNvPr>
          <p:cNvSpPr>
            <a:spLocks noGrp="1"/>
          </p:cNvSpPr>
          <p:nvPr>
            <p:ph type="sldNum" sz="quarter" idx="12"/>
          </p:nvPr>
        </p:nvSpPr>
        <p:spPr/>
        <p:txBody>
          <a:bodyPr/>
          <a:lstStyle/>
          <a:p>
            <a:fld id="{620E4197-F2C6-4C7D-95D2-0B4E00829FED}" type="slidenum">
              <a:rPr lang="tr-TR" smtClean="0"/>
              <a:t>‹#›</a:t>
            </a:fld>
            <a:endParaRPr lang="tr-TR"/>
          </a:p>
        </p:txBody>
      </p:sp>
    </p:spTree>
    <p:extLst>
      <p:ext uri="{BB962C8B-B14F-4D97-AF65-F5344CB8AC3E}">
        <p14:creationId xmlns:p14="http://schemas.microsoft.com/office/powerpoint/2010/main" val="16912875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1B92491A-F40A-01DD-0393-F961AB065DE8}"/>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İçerik Yer Tutucusu 2">
            <a:extLst>
              <a:ext uri="{FF2B5EF4-FFF2-40B4-BE49-F238E27FC236}">
                <a16:creationId xmlns:a16="http://schemas.microsoft.com/office/drawing/2014/main" id="{BBDA3BD1-239F-DFC7-0A6E-5009937028D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Metin Yer Tutucusu 3">
            <a:extLst>
              <a:ext uri="{FF2B5EF4-FFF2-40B4-BE49-F238E27FC236}">
                <a16:creationId xmlns:a16="http://schemas.microsoft.com/office/drawing/2014/main" id="{9BF765B2-D4D1-4DF7-FA02-60C24BADA0C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87840BA7-8B1F-19F6-1B33-C1DBD4C6199F}"/>
              </a:ext>
            </a:extLst>
          </p:cNvPr>
          <p:cNvSpPr>
            <a:spLocks noGrp="1"/>
          </p:cNvSpPr>
          <p:nvPr>
            <p:ph type="dt" sz="half" idx="10"/>
          </p:nvPr>
        </p:nvSpPr>
        <p:spPr/>
        <p:txBody>
          <a:bodyPr/>
          <a:lstStyle/>
          <a:p>
            <a:fld id="{CC542903-B735-47E9-B943-645B6841C28B}" type="datetimeFigureOut">
              <a:rPr lang="tr-TR" smtClean="0"/>
              <a:t>29.10.2025</a:t>
            </a:fld>
            <a:endParaRPr lang="tr-TR"/>
          </a:p>
        </p:txBody>
      </p:sp>
      <p:sp>
        <p:nvSpPr>
          <p:cNvPr id="6" name="Alt Bilgi Yer Tutucusu 5">
            <a:extLst>
              <a:ext uri="{FF2B5EF4-FFF2-40B4-BE49-F238E27FC236}">
                <a16:creationId xmlns:a16="http://schemas.microsoft.com/office/drawing/2014/main" id="{229A7919-DD2F-24C4-009F-472F1D2E774A}"/>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4C94560C-6D97-6558-ECA4-289751B82B16}"/>
              </a:ext>
            </a:extLst>
          </p:cNvPr>
          <p:cNvSpPr>
            <a:spLocks noGrp="1"/>
          </p:cNvSpPr>
          <p:nvPr>
            <p:ph type="sldNum" sz="quarter" idx="12"/>
          </p:nvPr>
        </p:nvSpPr>
        <p:spPr/>
        <p:txBody>
          <a:bodyPr/>
          <a:lstStyle/>
          <a:p>
            <a:fld id="{620E4197-F2C6-4C7D-95D2-0B4E00829FED}" type="slidenum">
              <a:rPr lang="tr-TR" smtClean="0"/>
              <a:t>‹#›</a:t>
            </a:fld>
            <a:endParaRPr lang="tr-TR"/>
          </a:p>
        </p:txBody>
      </p:sp>
    </p:spTree>
    <p:extLst>
      <p:ext uri="{BB962C8B-B14F-4D97-AF65-F5344CB8AC3E}">
        <p14:creationId xmlns:p14="http://schemas.microsoft.com/office/powerpoint/2010/main" val="33147607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671BC954-6CEF-0763-A601-89B4C1B0B005}"/>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Resim Yer Tutucusu 2">
            <a:extLst>
              <a:ext uri="{FF2B5EF4-FFF2-40B4-BE49-F238E27FC236}">
                <a16:creationId xmlns:a16="http://schemas.microsoft.com/office/drawing/2014/main" id="{C8C7AE75-CAE3-BE47-627B-46680F6286C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r-TR"/>
          </a:p>
        </p:txBody>
      </p:sp>
      <p:sp>
        <p:nvSpPr>
          <p:cNvPr id="4" name="Metin Yer Tutucusu 3">
            <a:extLst>
              <a:ext uri="{FF2B5EF4-FFF2-40B4-BE49-F238E27FC236}">
                <a16:creationId xmlns:a16="http://schemas.microsoft.com/office/drawing/2014/main" id="{BCBFA936-8FFC-C579-DE17-472C3A4BEB1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DBF085D7-96B1-5876-D3F4-0D91F02F8290}"/>
              </a:ext>
            </a:extLst>
          </p:cNvPr>
          <p:cNvSpPr>
            <a:spLocks noGrp="1"/>
          </p:cNvSpPr>
          <p:nvPr>
            <p:ph type="dt" sz="half" idx="10"/>
          </p:nvPr>
        </p:nvSpPr>
        <p:spPr/>
        <p:txBody>
          <a:bodyPr/>
          <a:lstStyle/>
          <a:p>
            <a:fld id="{CC542903-B735-47E9-B943-645B6841C28B}" type="datetimeFigureOut">
              <a:rPr lang="tr-TR" smtClean="0"/>
              <a:t>29.10.2025</a:t>
            </a:fld>
            <a:endParaRPr lang="tr-TR"/>
          </a:p>
        </p:txBody>
      </p:sp>
      <p:sp>
        <p:nvSpPr>
          <p:cNvPr id="6" name="Alt Bilgi Yer Tutucusu 5">
            <a:extLst>
              <a:ext uri="{FF2B5EF4-FFF2-40B4-BE49-F238E27FC236}">
                <a16:creationId xmlns:a16="http://schemas.microsoft.com/office/drawing/2014/main" id="{725C90DD-B2CD-8DCA-967E-17245AD62D79}"/>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1C264ED3-67DE-8383-FA0A-929C9FE7EF2E}"/>
              </a:ext>
            </a:extLst>
          </p:cNvPr>
          <p:cNvSpPr>
            <a:spLocks noGrp="1"/>
          </p:cNvSpPr>
          <p:nvPr>
            <p:ph type="sldNum" sz="quarter" idx="12"/>
          </p:nvPr>
        </p:nvSpPr>
        <p:spPr/>
        <p:txBody>
          <a:bodyPr/>
          <a:lstStyle/>
          <a:p>
            <a:fld id="{620E4197-F2C6-4C7D-95D2-0B4E00829FED}" type="slidenum">
              <a:rPr lang="tr-TR" smtClean="0"/>
              <a:t>‹#›</a:t>
            </a:fld>
            <a:endParaRPr lang="tr-TR"/>
          </a:p>
        </p:txBody>
      </p:sp>
    </p:spTree>
    <p:extLst>
      <p:ext uri="{BB962C8B-B14F-4D97-AF65-F5344CB8AC3E}">
        <p14:creationId xmlns:p14="http://schemas.microsoft.com/office/powerpoint/2010/main" val="24351784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9"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Başlık Yer Tutucusu 1">
            <a:extLst>
              <a:ext uri="{FF2B5EF4-FFF2-40B4-BE49-F238E27FC236}">
                <a16:creationId xmlns:a16="http://schemas.microsoft.com/office/drawing/2014/main" id="{BD43F2ED-F96E-15F4-A881-31BFAA81921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tr-TR"/>
              <a:t>Asıl başlık stilini düzenlemek için tıklayın</a:t>
            </a:r>
          </a:p>
        </p:txBody>
      </p:sp>
      <p:sp>
        <p:nvSpPr>
          <p:cNvPr id="3" name="Metin Yer Tutucusu 2">
            <a:extLst>
              <a:ext uri="{FF2B5EF4-FFF2-40B4-BE49-F238E27FC236}">
                <a16:creationId xmlns:a16="http://schemas.microsoft.com/office/drawing/2014/main" id="{1A5AFA43-3F2D-6E2F-AE30-920D8B2F506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C18984AF-E0B7-CE6C-3572-26AF82626D1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C542903-B735-47E9-B943-645B6841C28B}" type="datetimeFigureOut">
              <a:rPr lang="tr-TR" smtClean="0"/>
              <a:t>29.10.2025</a:t>
            </a:fld>
            <a:endParaRPr lang="tr-TR"/>
          </a:p>
        </p:txBody>
      </p:sp>
      <p:sp>
        <p:nvSpPr>
          <p:cNvPr id="5" name="Alt Bilgi Yer Tutucusu 4">
            <a:extLst>
              <a:ext uri="{FF2B5EF4-FFF2-40B4-BE49-F238E27FC236}">
                <a16:creationId xmlns:a16="http://schemas.microsoft.com/office/drawing/2014/main" id="{8842ECBC-E186-09D5-EC42-FC32D7B7518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tr-TR"/>
          </a:p>
        </p:txBody>
      </p:sp>
      <p:sp>
        <p:nvSpPr>
          <p:cNvPr id="6" name="Slayt Numarası Yer Tutucusu 5">
            <a:extLst>
              <a:ext uri="{FF2B5EF4-FFF2-40B4-BE49-F238E27FC236}">
                <a16:creationId xmlns:a16="http://schemas.microsoft.com/office/drawing/2014/main" id="{489D77E5-9453-BE8D-9929-B80F13F22681}"/>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20E4197-F2C6-4C7D-95D2-0B4E00829FED}" type="slidenum">
              <a:rPr lang="tr-TR" smtClean="0"/>
              <a:t>‹#›</a:t>
            </a:fld>
            <a:endParaRPr lang="tr-TR"/>
          </a:p>
        </p:txBody>
      </p:sp>
    </p:spTree>
    <p:extLst>
      <p:ext uri="{BB962C8B-B14F-4D97-AF65-F5344CB8AC3E}">
        <p14:creationId xmlns:p14="http://schemas.microsoft.com/office/powerpoint/2010/main" val="350890238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400" y="603100"/>
            <a:ext cx="102712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960400" y="1536633"/>
            <a:ext cx="102712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79155506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3.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15.xml"/><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15.xm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13.xml"/><Relationship Id="rId5" Type="http://schemas.openxmlformats.org/officeDocument/2006/relationships/image" Target="../media/image11.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6923533" y="5350257"/>
            <a:ext cx="5928400" cy="585200"/>
          </a:xfrm>
          <a:prstGeom prst="rect">
            <a:avLst/>
          </a:prstGeom>
        </p:spPr>
        <p:txBody>
          <a:bodyPr spcFirstLastPara="1" wrap="square" lIns="121900" tIns="121900" rIns="121900" bIns="121900" anchor="t" anchorCtr="0">
            <a:noAutofit/>
          </a:bodyPr>
          <a:lstStyle/>
          <a:p>
            <a:pPr marL="0" indent="0"/>
            <a:r>
              <a:rPr lang="tr-TR" dirty="0"/>
              <a:t>Dr. Etkin ŞAFAK</a:t>
            </a:r>
            <a:endParaRPr dirty="0"/>
          </a:p>
        </p:txBody>
      </p:sp>
      <p:sp>
        <p:nvSpPr>
          <p:cNvPr id="26106" name="Google Shape;26106;p37"/>
          <p:cNvSpPr txBox="1">
            <a:spLocks noGrp="1"/>
          </p:cNvSpPr>
          <p:nvPr>
            <p:ph type="ctrTitle"/>
          </p:nvPr>
        </p:nvSpPr>
        <p:spPr>
          <a:xfrm>
            <a:off x="4565183" y="1667957"/>
            <a:ext cx="7186067" cy="2889600"/>
          </a:xfrm>
          <a:prstGeom prst="rect">
            <a:avLst/>
          </a:prstGeom>
        </p:spPr>
        <p:txBody>
          <a:bodyPr spcFirstLastPara="1" wrap="square" lIns="121900" tIns="121900" rIns="121900" bIns="121900" anchor="ctr" anchorCtr="0">
            <a:noAutofit/>
          </a:bodyPr>
          <a:lstStyle/>
          <a:p>
            <a:pPr algn="ctr"/>
            <a:r>
              <a:rPr lang="tr-TR" dirty="0"/>
              <a:t>Wild </a:t>
            </a:r>
            <a:r>
              <a:rPr lang="tr-TR" dirty="0" err="1"/>
              <a:t>Animal</a:t>
            </a:r>
            <a:r>
              <a:rPr lang="tr-TR" dirty="0"/>
              <a:t> </a:t>
            </a:r>
            <a:r>
              <a:rPr lang="tr-TR" dirty="0" err="1"/>
              <a:t>Behaviors</a:t>
            </a:r>
            <a:endParaRPr dirty="0"/>
          </a:p>
        </p:txBody>
      </p:sp>
      <p:grpSp>
        <p:nvGrpSpPr>
          <p:cNvPr id="26107" name="Google Shape;26107;p37"/>
          <p:cNvGrpSpPr/>
          <p:nvPr/>
        </p:nvGrpSpPr>
        <p:grpSpPr>
          <a:xfrm>
            <a:off x="950802" y="1607501"/>
            <a:ext cx="3570677" cy="3551689"/>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Dikdörtgen 1"/>
          <p:cNvSpPr/>
          <p:nvPr/>
        </p:nvSpPr>
        <p:spPr>
          <a:xfrm>
            <a:off x="6140740" y="1697666"/>
            <a:ext cx="6096000" cy="4976812"/>
          </a:xfrm>
          <a:prstGeom prst="rect">
            <a:avLst/>
          </a:prstGeom>
        </p:spPr>
        <p:txBody>
          <a:bodyPr>
            <a:spAutoFit/>
          </a:bodyPr>
          <a:lstStyle/>
          <a:p>
            <a:pPr algn="just" defTabSz="1219170">
              <a:buClr>
                <a:srgbClr val="000000"/>
              </a:buClr>
            </a:pPr>
            <a:r>
              <a:rPr lang="en-US" sz="1867" kern="0" dirty="0">
                <a:solidFill>
                  <a:srgbClr val="000000"/>
                </a:solidFill>
                <a:latin typeface="red hat display" panose="020B0604020202020204" charset="0"/>
                <a:cs typeface="Arial"/>
                <a:sym typeface="Arial"/>
              </a:rPr>
              <a:t>In Müllerian mimicry (so called because it was discovered by Fritz Müller), the signals used by two similar species to frighten their predators are very close to each other, and thus, they can look alike and keep each other's predators away. So there is a mutualistic evolutionary relationship here: both parties benefit from this </a:t>
            </a:r>
            <a:r>
              <a:rPr lang="en-US" sz="1867" kern="0" dirty="0" err="1">
                <a:solidFill>
                  <a:srgbClr val="000000"/>
                </a:solidFill>
                <a:latin typeface="red hat display" panose="020B0604020202020204" charset="0"/>
                <a:cs typeface="Arial"/>
                <a:sym typeface="Arial"/>
              </a:rPr>
              <a:t>camouflage.Although</a:t>
            </a:r>
            <a:r>
              <a:rPr lang="en-US" sz="1867" kern="0" dirty="0">
                <a:solidFill>
                  <a:srgbClr val="000000"/>
                </a:solidFill>
                <a:latin typeface="red hat display" panose="020B0604020202020204" charset="0"/>
                <a:cs typeface="Arial"/>
                <a:sym typeface="Arial"/>
              </a:rPr>
              <a:t> the butterflies here were counted as examples of </a:t>
            </a:r>
            <a:r>
              <a:rPr lang="en-US" sz="1867" kern="0" dirty="0" err="1">
                <a:solidFill>
                  <a:srgbClr val="000000"/>
                </a:solidFill>
                <a:latin typeface="red hat display" panose="020B0604020202020204" charset="0"/>
                <a:cs typeface="Arial"/>
                <a:sym typeface="Arial"/>
              </a:rPr>
              <a:t>Batesian</a:t>
            </a:r>
            <a:r>
              <a:rPr lang="en-US" sz="1867" kern="0" dirty="0">
                <a:solidFill>
                  <a:srgbClr val="000000"/>
                </a:solidFill>
                <a:latin typeface="red hat display" panose="020B0604020202020204" charset="0"/>
                <a:cs typeface="Arial"/>
                <a:sym typeface="Arial"/>
              </a:rPr>
              <a:t> mimicry for a long time, it was understood that Müllerian mimicry was seen as a result of the clarification of the butterflies' relations with their predators. Regent butterflies of </a:t>
            </a:r>
            <a:r>
              <a:rPr lang="en-US" sz="1867" kern="0" dirty="0" err="1">
                <a:solidFill>
                  <a:srgbClr val="000000"/>
                </a:solidFill>
                <a:latin typeface="red hat display" panose="020B0604020202020204" charset="0"/>
                <a:cs typeface="Arial"/>
                <a:sym typeface="Arial"/>
              </a:rPr>
              <a:t>Limenitis</a:t>
            </a:r>
            <a:r>
              <a:rPr lang="en-US" sz="1867" kern="0" dirty="0">
                <a:solidFill>
                  <a:srgbClr val="000000"/>
                </a:solidFill>
                <a:latin typeface="red hat display" panose="020B0604020202020204" charset="0"/>
                <a:cs typeface="Arial"/>
                <a:sym typeface="Arial"/>
              </a:rPr>
              <a:t> </a:t>
            </a:r>
            <a:r>
              <a:rPr lang="en-US" sz="1867" kern="0" dirty="0" err="1">
                <a:solidFill>
                  <a:srgbClr val="000000"/>
                </a:solidFill>
                <a:latin typeface="red hat display" panose="020B0604020202020204" charset="0"/>
                <a:cs typeface="Arial"/>
                <a:sym typeface="Arial"/>
              </a:rPr>
              <a:t>archippus</a:t>
            </a:r>
            <a:r>
              <a:rPr lang="en-US" sz="1867" kern="0" dirty="0">
                <a:solidFill>
                  <a:srgbClr val="000000"/>
                </a:solidFill>
                <a:latin typeface="red hat display" panose="020B0604020202020204" charset="0"/>
                <a:cs typeface="Arial"/>
                <a:sym typeface="Arial"/>
              </a:rPr>
              <a:t> species in the upper photo resemble the </a:t>
            </a:r>
            <a:r>
              <a:rPr lang="en-US" sz="1867" kern="0" dirty="0" err="1">
                <a:solidFill>
                  <a:srgbClr val="000000"/>
                </a:solidFill>
                <a:latin typeface="red hat display" panose="020B0604020202020204" charset="0"/>
                <a:cs typeface="Arial"/>
                <a:sym typeface="Arial"/>
              </a:rPr>
              <a:t>Danaus</a:t>
            </a:r>
            <a:r>
              <a:rPr lang="en-US" sz="1867" kern="0" dirty="0">
                <a:solidFill>
                  <a:srgbClr val="000000"/>
                </a:solidFill>
                <a:latin typeface="red hat display" panose="020B0604020202020204" charset="0"/>
                <a:cs typeface="Arial"/>
                <a:sym typeface="Arial"/>
              </a:rPr>
              <a:t> </a:t>
            </a:r>
            <a:r>
              <a:rPr lang="en-US" sz="1867" kern="0" dirty="0" err="1">
                <a:solidFill>
                  <a:srgbClr val="000000"/>
                </a:solidFill>
                <a:latin typeface="red hat display" panose="020B0604020202020204" charset="0"/>
                <a:cs typeface="Arial"/>
                <a:sym typeface="Arial"/>
              </a:rPr>
              <a:t>plexippus</a:t>
            </a:r>
            <a:r>
              <a:rPr lang="en-US" sz="1867" kern="0" dirty="0">
                <a:solidFill>
                  <a:srgbClr val="000000"/>
                </a:solidFill>
                <a:latin typeface="red hat display" panose="020B0604020202020204" charset="0"/>
                <a:cs typeface="Arial"/>
                <a:sym typeface="Arial"/>
              </a:rPr>
              <a:t> species monarch butterflies below. Both of these species taste awful to hunters. Thanks to their similarity, they manage to keep their common predators at bay. So even though they have terrible taste, they are not without predators.</a:t>
            </a:r>
            <a:endParaRPr lang="tr-TR" sz="1867" kern="0" dirty="0">
              <a:solidFill>
                <a:srgbClr val="000000"/>
              </a:solidFill>
              <a:latin typeface="red hat display" panose="020B0604020202020204" charset="0"/>
              <a:cs typeface="Arial"/>
              <a:sym typeface="Arial"/>
            </a:endParaRPr>
          </a:p>
        </p:txBody>
      </p:sp>
      <p:sp>
        <p:nvSpPr>
          <p:cNvPr id="1615" name="Dikdörtgen 1614"/>
          <p:cNvSpPr/>
          <p:nvPr/>
        </p:nvSpPr>
        <p:spPr>
          <a:xfrm>
            <a:off x="6754099" y="1194339"/>
            <a:ext cx="4818948" cy="502766"/>
          </a:xfrm>
          <a:prstGeom prst="rect">
            <a:avLst/>
          </a:prstGeom>
        </p:spPr>
        <p:txBody>
          <a:bodyPr wrap="none">
            <a:spAutoFit/>
          </a:bodyPr>
          <a:lstStyle/>
          <a:p>
            <a:pPr defTabSz="1219170">
              <a:buClr>
                <a:srgbClr val="000000"/>
              </a:buClr>
            </a:pPr>
            <a:r>
              <a:rPr lang="tr-TR" sz="2667" b="1" kern="0" dirty="0" err="1">
                <a:solidFill>
                  <a:srgbClr val="000000"/>
                </a:solidFill>
                <a:latin typeface="Arial"/>
                <a:cs typeface="Arial"/>
                <a:sym typeface="Arial"/>
              </a:rPr>
              <a:t>Müllerian</a:t>
            </a:r>
            <a:r>
              <a:rPr lang="tr-TR" sz="2667" b="1" kern="0" dirty="0">
                <a:solidFill>
                  <a:srgbClr val="000000"/>
                </a:solidFill>
                <a:latin typeface="Arial"/>
                <a:cs typeface="Arial"/>
                <a:sym typeface="Arial"/>
              </a:rPr>
              <a:t> </a:t>
            </a:r>
            <a:r>
              <a:rPr lang="tr-TR" sz="2667" b="1" kern="0" dirty="0" err="1">
                <a:solidFill>
                  <a:srgbClr val="000000"/>
                </a:solidFill>
                <a:latin typeface="Arial"/>
                <a:cs typeface="Arial"/>
                <a:sym typeface="Arial"/>
              </a:rPr>
              <a:t>Imitation</a:t>
            </a:r>
            <a:r>
              <a:rPr lang="tr-TR" sz="2667" b="1" kern="0" dirty="0">
                <a:solidFill>
                  <a:srgbClr val="000000"/>
                </a:solidFill>
                <a:latin typeface="Arial"/>
                <a:cs typeface="Arial"/>
                <a:sym typeface="Arial"/>
              </a:rPr>
              <a:t> (</a:t>
            </a:r>
            <a:r>
              <a:rPr lang="tr-TR" sz="2667" b="1" kern="0" dirty="0" err="1">
                <a:solidFill>
                  <a:srgbClr val="000000"/>
                </a:solidFill>
                <a:latin typeface="Arial"/>
                <a:cs typeface="Arial"/>
                <a:sym typeface="Arial"/>
              </a:rPr>
              <a:t>Mimicry</a:t>
            </a:r>
            <a:r>
              <a:rPr lang="tr-TR" sz="2667" b="1" kern="0" dirty="0">
                <a:solidFill>
                  <a:srgbClr val="000000"/>
                </a:solidFill>
                <a:latin typeface="Arial"/>
                <a:cs typeface="Arial"/>
                <a:sym typeface="Arial"/>
              </a:rPr>
              <a:t>)</a:t>
            </a:r>
          </a:p>
        </p:txBody>
      </p:sp>
      <p:pic>
        <p:nvPicPr>
          <p:cNvPr id="6" name="Resim 5"/>
          <p:cNvPicPr>
            <a:picLocks noChangeAspect="1"/>
          </p:cNvPicPr>
          <p:nvPr/>
        </p:nvPicPr>
        <p:blipFill>
          <a:blip r:embed="rId3"/>
          <a:stretch>
            <a:fillRect/>
          </a:stretch>
        </p:blipFill>
        <p:spPr>
          <a:xfrm>
            <a:off x="1573635" y="1271724"/>
            <a:ext cx="4164435" cy="4243221"/>
          </a:xfrm>
          <a:prstGeom prst="rect">
            <a:avLst/>
          </a:prstGeom>
          <a:effectLst>
            <a:softEdge rad="127000"/>
          </a:effectLst>
        </p:spPr>
      </p:pic>
    </p:spTree>
    <p:extLst>
      <p:ext uri="{BB962C8B-B14F-4D97-AF65-F5344CB8AC3E}">
        <p14:creationId xmlns:p14="http://schemas.microsoft.com/office/powerpoint/2010/main" val="41298803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2" name="Dikdörtgen 1"/>
          <p:cNvSpPr/>
          <p:nvPr/>
        </p:nvSpPr>
        <p:spPr>
          <a:xfrm>
            <a:off x="4835400" y="427487"/>
            <a:ext cx="3074881" cy="502766"/>
          </a:xfrm>
          <a:prstGeom prst="rect">
            <a:avLst/>
          </a:prstGeom>
        </p:spPr>
        <p:txBody>
          <a:bodyPr wrap="none">
            <a:spAutoFit/>
          </a:bodyPr>
          <a:lstStyle/>
          <a:p>
            <a:pPr defTabSz="1219170">
              <a:buClr>
                <a:srgbClr val="000000"/>
              </a:buClr>
            </a:pPr>
            <a:r>
              <a:rPr lang="tr-TR" sz="2667" b="1" kern="0" dirty="0" err="1">
                <a:solidFill>
                  <a:srgbClr val="000000"/>
                </a:solidFill>
                <a:latin typeface="Arial"/>
                <a:cs typeface="Arial"/>
                <a:sym typeface="Arial"/>
              </a:rPr>
              <a:t>Emsleian</a:t>
            </a:r>
            <a:r>
              <a:rPr lang="tr-TR" sz="2667" b="1" kern="0" dirty="0">
                <a:solidFill>
                  <a:srgbClr val="000000"/>
                </a:solidFill>
                <a:latin typeface="Arial"/>
                <a:cs typeface="Arial"/>
                <a:sym typeface="Arial"/>
              </a:rPr>
              <a:t> </a:t>
            </a:r>
            <a:r>
              <a:rPr lang="tr-TR" sz="2667" b="1" kern="0" dirty="0" err="1">
                <a:solidFill>
                  <a:srgbClr val="000000"/>
                </a:solidFill>
                <a:latin typeface="Arial"/>
                <a:cs typeface="Arial"/>
                <a:sym typeface="Arial"/>
              </a:rPr>
              <a:t>Mimicry</a:t>
            </a:r>
            <a:endParaRPr lang="tr-TR" sz="2667" b="1" kern="0" dirty="0">
              <a:solidFill>
                <a:srgbClr val="000000"/>
              </a:solidFill>
              <a:latin typeface="Arial"/>
              <a:cs typeface="Arial"/>
              <a:sym typeface="Arial"/>
            </a:endParaRPr>
          </a:p>
        </p:txBody>
      </p:sp>
      <p:sp>
        <p:nvSpPr>
          <p:cNvPr id="5" name="Dikdörtgen 4"/>
          <p:cNvSpPr/>
          <p:nvPr/>
        </p:nvSpPr>
        <p:spPr>
          <a:xfrm>
            <a:off x="78298" y="1387139"/>
            <a:ext cx="12035405" cy="954300"/>
          </a:xfrm>
          <a:prstGeom prst="rect">
            <a:avLst/>
          </a:prstGeom>
        </p:spPr>
        <p:txBody>
          <a:bodyPr wrap="square">
            <a:spAutoFit/>
          </a:bodyPr>
          <a:lstStyle/>
          <a:p>
            <a:pPr algn="just" defTabSz="1219170">
              <a:buClr>
                <a:srgbClr val="000000"/>
              </a:buClr>
            </a:pPr>
            <a:r>
              <a:rPr lang="en-US" sz="1867" kern="0" dirty="0">
                <a:solidFill>
                  <a:srgbClr val="000000"/>
                </a:solidFill>
                <a:latin typeface="red hat display" panose="020B0604020202020204" charset="0"/>
                <a:cs typeface="Arial"/>
                <a:sym typeface="Arial"/>
              </a:rPr>
              <a:t>Ems</a:t>
            </a:r>
            <a:r>
              <a:rPr lang="tr-TR" sz="1867" kern="0" dirty="0" err="1">
                <a:solidFill>
                  <a:srgbClr val="000000"/>
                </a:solidFill>
                <a:latin typeface="red hat display" panose="020B0604020202020204" charset="0"/>
                <a:cs typeface="Arial"/>
                <a:sym typeface="Arial"/>
              </a:rPr>
              <a:t>leian</a:t>
            </a:r>
            <a:r>
              <a:rPr lang="en-US" sz="1867" kern="0" dirty="0">
                <a:solidFill>
                  <a:srgbClr val="000000"/>
                </a:solidFill>
                <a:latin typeface="red hat display" panose="020B0604020202020204" charset="0"/>
                <a:cs typeface="Arial"/>
                <a:sym typeface="Arial"/>
              </a:rPr>
              <a:t> (so called because it was suggested by M. Emsley) or </a:t>
            </a:r>
            <a:r>
              <a:rPr lang="en-US" sz="1867" kern="0" dirty="0" err="1">
                <a:solidFill>
                  <a:srgbClr val="000000"/>
                </a:solidFill>
                <a:latin typeface="red hat display" panose="020B0604020202020204" charset="0"/>
                <a:cs typeface="Arial"/>
                <a:sym typeface="Arial"/>
              </a:rPr>
              <a:t>Mertentian</a:t>
            </a:r>
            <a:r>
              <a:rPr lang="en-US" sz="1867" kern="0" dirty="0">
                <a:solidFill>
                  <a:srgbClr val="000000"/>
                </a:solidFill>
                <a:latin typeface="red hat display" panose="020B0604020202020204" charset="0"/>
                <a:cs typeface="Arial"/>
                <a:sym typeface="Arial"/>
              </a:rPr>
              <a:t> (so called because it was developed by Robert </a:t>
            </a:r>
            <a:r>
              <a:rPr lang="en-US" sz="1867" kern="0" dirty="0" err="1">
                <a:solidFill>
                  <a:srgbClr val="000000"/>
                </a:solidFill>
                <a:latin typeface="red hat display" panose="020B0604020202020204" charset="0"/>
                <a:cs typeface="Arial"/>
                <a:sym typeface="Arial"/>
              </a:rPr>
              <a:t>Mertens</a:t>
            </a:r>
            <a:r>
              <a:rPr lang="en-US" sz="1867" kern="0" dirty="0">
                <a:solidFill>
                  <a:srgbClr val="000000"/>
                </a:solidFill>
                <a:latin typeface="red hat display" panose="020B0604020202020204" charset="0"/>
                <a:cs typeface="Arial"/>
                <a:sym typeface="Arial"/>
              </a:rPr>
              <a:t>) mimicry. In this type of mimicry, a dangerous species confuses its prey by resembling a less dangerous species.</a:t>
            </a:r>
            <a:endParaRPr lang="tr-TR" sz="1867" kern="0" dirty="0">
              <a:solidFill>
                <a:srgbClr val="000000"/>
              </a:solidFill>
              <a:latin typeface="Arial"/>
              <a:cs typeface="Arial"/>
              <a:sym typeface="Arial"/>
            </a:endParaRPr>
          </a:p>
        </p:txBody>
      </p:sp>
      <p:pic>
        <p:nvPicPr>
          <p:cNvPr id="6" name="Resim 5"/>
          <p:cNvPicPr>
            <a:picLocks noChangeAspect="1"/>
          </p:cNvPicPr>
          <p:nvPr/>
        </p:nvPicPr>
        <p:blipFill>
          <a:blip r:embed="rId3"/>
          <a:stretch>
            <a:fillRect/>
          </a:stretch>
        </p:blipFill>
        <p:spPr>
          <a:xfrm>
            <a:off x="2092630" y="2417963"/>
            <a:ext cx="2742769" cy="1738749"/>
          </a:xfrm>
          <a:prstGeom prst="rect">
            <a:avLst/>
          </a:prstGeom>
        </p:spPr>
      </p:pic>
      <p:sp>
        <p:nvSpPr>
          <p:cNvPr id="7" name="Dikdörtgen 6"/>
          <p:cNvSpPr/>
          <p:nvPr/>
        </p:nvSpPr>
        <p:spPr>
          <a:xfrm>
            <a:off x="2318702" y="4156712"/>
            <a:ext cx="1713931" cy="379656"/>
          </a:xfrm>
          <a:prstGeom prst="rect">
            <a:avLst/>
          </a:prstGeom>
        </p:spPr>
        <p:txBody>
          <a:bodyPr wrap="none">
            <a:spAutoFit/>
          </a:bodyPr>
          <a:lstStyle/>
          <a:p>
            <a:pPr defTabSz="1219170">
              <a:buClr>
                <a:srgbClr val="000000"/>
              </a:buClr>
            </a:pPr>
            <a:r>
              <a:rPr lang="tr-TR" sz="1867" kern="0" dirty="0" err="1">
                <a:solidFill>
                  <a:srgbClr val="000000"/>
                </a:solidFill>
                <a:latin typeface="Arial"/>
                <a:cs typeface="Arial"/>
                <a:sym typeface="Arial"/>
              </a:rPr>
              <a:t>Micrurus</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tener</a:t>
            </a:r>
            <a:endParaRPr lang="tr-TR" sz="1867" kern="0" dirty="0">
              <a:solidFill>
                <a:srgbClr val="000000"/>
              </a:solidFill>
              <a:latin typeface="Arial"/>
              <a:cs typeface="Arial"/>
              <a:sym typeface="Arial"/>
            </a:endParaRPr>
          </a:p>
        </p:txBody>
      </p:sp>
      <p:pic>
        <p:nvPicPr>
          <p:cNvPr id="8" name="Resim 7"/>
          <p:cNvPicPr>
            <a:picLocks noChangeAspect="1"/>
          </p:cNvPicPr>
          <p:nvPr/>
        </p:nvPicPr>
        <p:blipFill>
          <a:blip r:embed="rId4"/>
          <a:stretch>
            <a:fillRect/>
          </a:stretch>
        </p:blipFill>
        <p:spPr>
          <a:xfrm>
            <a:off x="7134346" y="2417963"/>
            <a:ext cx="2742769" cy="1784688"/>
          </a:xfrm>
          <a:prstGeom prst="rect">
            <a:avLst/>
          </a:prstGeom>
        </p:spPr>
      </p:pic>
      <p:sp>
        <p:nvSpPr>
          <p:cNvPr id="9" name="Dikdörtgen 8"/>
          <p:cNvSpPr/>
          <p:nvPr/>
        </p:nvSpPr>
        <p:spPr>
          <a:xfrm>
            <a:off x="6619315" y="4248589"/>
            <a:ext cx="3717684" cy="379656"/>
          </a:xfrm>
          <a:prstGeom prst="rect">
            <a:avLst/>
          </a:prstGeom>
        </p:spPr>
        <p:txBody>
          <a:bodyPr wrap="none">
            <a:spAutoFit/>
          </a:bodyPr>
          <a:lstStyle/>
          <a:p>
            <a:pPr defTabSz="1219170">
              <a:buClr>
                <a:srgbClr val="000000"/>
              </a:buClr>
            </a:pPr>
            <a:r>
              <a:rPr lang="tr-TR" sz="1867" kern="0" dirty="0" err="1">
                <a:solidFill>
                  <a:srgbClr val="000000"/>
                </a:solidFill>
                <a:latin typeface="Arial"/>
                <a:cs typeface="Arial"/>
                <a:sym typeface="Arial"/>
              </a:rPr>
              <a:t>Lampropeltis</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triangulum</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annulata</a:t>
            </a:r>
            <a:endParaRPr lang="tr-TR" sz="1867" kern="0" dirty="0">
              <a:solidFill>
                <a:srgbClr val="000000"/>
              </a:solidFill>
              <a:latin typeface="Arial"/>
              <a:cs typeface="Arial"/>
              <a:sym typeface="Arial"/>
            </a:endParaRPr>
          </a:p>
        </p:txBody>
      </p:sp>
      <p:sp>
        <p:nvSpPr>
          <p:cNvPr id="10" name="Dikdörtgen 9"/>
          <p:cNvSpPr/>
          <p:nvPr/>
        </p:nvSpPr>
        <p:spPr>
          <a:xfrm>
            <a:off x="581638" y="5115761"/>
            <a:ext cx="11285988" cy="1528945"/>
          </a:xfrm>
          <a:prstGeom prst="rect">
            <a:avLst/>
          </a:prstGeom>
        </p:spPr>
        <p:txBody>
          <a:bodyPr wrap="square">
            <a:spAutoFit/>
          </a:bodyPr>
          <a:lstStyle/>
          <a:p>
            <a:pPr algn="just" defTabSz="1219170">
              <a:buClr>
                <a:srgbClr val="000000"/>
              </a:buClr>
            </a:pPr>
            <a:r>
              <a:rPr lang="en-US" sz="1867" kern="0" dirty="0">
                <a:solidFill>
                  <a:srgbClr val="000000"/>
                </a:solidFill>
                <a:latin typeface="Arial"/>
                <a:cs typeface="Arial"/>
                <a:sym typeface="Arial"/>
              </a:rPr>
              <a:t>The one on the left is the </a:t>
            </a:r>
            <a:r>
              <a:rPr lang="en-US" sz="1867" kern="0" dirty="0" err="1">
                <a:solidFill>
                  <a:srgbClr val="000000"/>
                </a:solidFill>
                <a:latin typeface="Arial"/>
                <a:cs typeface="Arial"/>
                <a:sym typeface="Arial"/>
              </a:rPr>
              <a:t>Micrurus</a:t>
            </a:r>
            <a:r>
              <a:rPr lang="en-US" sz="1867" kern="0" dirty="0">
                <a:solidFill>
                  <a:srgbClr val="000000"/>
                </a:solidFill>
                <a:latin typeface="Arial"/>
                <a:cs typeface="Arial"/>
                <a:sym typeface="Arial"/>
              </a:rPr>
              <a:t> </a:t>
            </a:r>
            <a:r>
              <a:rPr lang="en-US" sz="1867" kern="0" dirty="0" err="1">
                <a:solidFill>
                  <a:srgbClr val="000000"/>
                </a:solidFill>
                <a:latin typeface="Arial"/>
                <a:cs typeface="Arial"/>
                <a:sym typeface="Arial"/>
              </a:rPr>
              <a:t>tener</a:t>
            </a:r>
            <a:r>
              <a:rPr lang="en-US" sz="1867" kern="0" dirty="0">
                <a:solidFill>
                  <a:srgbClr val="000000"/>
                </a:solidFill>
                <a:latin typeface="Arial"/>
                <a:cs typeface="Arial"/>
                <a:sym typeface="Arial"/>
              </a:rPr>
              <a:t> species known as the Texas Coral Snake. On the right is the subspecies </a:t>
            </a:r>
            <a:r>
              <a:rPr lang="en-US" sz="1867" kern="0" dirty="0" err="1">
                <a:solidFill>
                  <a:srgbClr val="000000"/>
                </a:solidFill>
                <a:latin typeface="Arial"/>
                <a:cs typeface="Arial"/>
                <a:sym typeface="Arial"/>
              </a:rPr>
              <a:t>Lampropeltis</a:t>
            </a:r>
            <a:r>
              <a:rPr lang="en-US" sz="1867" kern="0" dirty="0">
                <a:solidFill>
                  <a:srgbClr val="000000"/>
                </a:solidFill>
                <a:latin typeface="Arial"/>
                <a:cs typeface="Arial"/>
                <a:sym typeface="Arial"/>
              </a:rPr>
              <a:t> </a:t>
            </a:r>
            <a:r>
              <a:rPr lang="en-US" sz="1867" kern="0" dirty="0" err="1">
                <a:solidFill>
                  <a:srgbClr val="000000"/>
                </a:solidFill>
                <a:latin typeface="Arial"/>
                <a:cs typeface="Arial"/>
                <a:sym typeface="Arial"/>
              </a:rPr>
              <a:t>triangulum</a:t>
            </a:r>
            <a:r>
              <a:rPr lang="en-US" sz="1867" kern="0" dirty="0">
                <a:solidFill>
                  <a:srgbClr val="000000"/>
                </a:solidFill>
                <a:latin typeface="Arial"/>
                <a:cs typeface="Arial"/>
                <a:sym typeface="Arial"/>
              </a:rPr>
              <a:t> </a:t>
            </a:r>
            <a:r>
              <a:rPr lang="en-US" sz="1867" kern="0" dirty="0" err="1">
                <a:solidFill>
                  <a:srgbClr val="000000"/>
                </a:solidFill>
                <a:latin typeface="Arial"/>
                <a:cs typeface="Arial"/>
                <a:sym typeface="Arial"/>
              </a:rPr>
              <a:t>annulata</a:t>
            </a:r>
            <a:r>
              <a:rPr lang="en-US" sz="1867" kern="0" dirty="0">
                <a:solidFill>
                  <a:srgbClr val="000000"/>
                </a:solidFill>
                <a:latin typeface="Arial"/>
                <a:cs typeface="Arial"/>
                <a:sym typeface="Arial"/>
              </a:rPr>
              <a:t>, known as the Mexican Milk Snake. Of these, the milk snake is a completely harmless species. The Texas Coral Snake is an extremely deadly venomous species. These two species are quite similar to each other. In fact, they are both copies of an intermediate species known as false coral snakes, which have an average venom.</a:t>
            </a:r>
          </a:p>
        </p:txBody>
      </p:sp>
    </p:spTree>
    <p:extLst>
      <p:ext uri="{BB962C8B-B14F-4D97-AF65-F5344CB8AC3E}">
        <p14:creationId xmlns:p14="http://schemas.microsoft.com/office/powerpoint/2010/main" val="103421562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37961" y="1262365"/>
            <a:ext cx="4356035" cy="4302241"/>
          </a:xfrm>
          <a:prstGeom prst="rect">
            <a:avLst/>
          </a:prstGeom>
          <a:effectLst>
            <a:softEdge rad="127000"/>
          </a:effectLst>
        </p:spPr>
      </p:pic>
      <p:sp>
        <p:nvSpPr>
          <p:cNvPr id="4" name="Dikdörtgen 3"/>
          <p:cNvSpPr/>
          <p:nvPr/>
        </p:nvSpPr>
        <p:spPr>
          <a:xfrm>
            <a:off x="7650758" y="2346526"/>
            <a:ext cx="2740404" cy="2965555"/>
          </a:xfrm>
          <a:prstGeom prst="rect">
            <a:avLst/>
          </a:prstGeom>
        </p:spPr>
        <p:txBody>
          <a:bodyPr wrap="square">
            <a:spAutoFit/>
          </a:bodyPr>
          <a:lstStyle/>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Sometimes animals protect themselves by imitating dangerous things.</a:t>
            </a:r>
            <a:endParaRPr lang="tr-TR" sz="1867" kern="0" dirty="0">
              <a:solidFill>
                <a:srgbClr val="000000"/>
              </a:solidFill>
              <a:latin typeface="Arial"/>
              <a:cs typeface="Arial"/>
              <a:sym typeface="Arial"/>
            </a:endParaRPr>
          </a:p>
          <a:p>
            <a:pPr algn="just" defTabSz="1219170">
              <a:buClr>
                <a:srgbClr val="000000"/>
              </a:buClr>
            </a:pPr>
            <a:endParaRPr lang="tr-TR" sz="1867" kern="0" dirty="0">
              <a:solidFill>
                <a:srgbClr val="000000"/>
              </a:solidFill>
              <a:latin typeface="Arial"/>
              <a:cs typeface="Arial"/>
              <a:sym typeface="Arial"/>
            </a:endParaRPr>
          </a:p>
          <a:p>
            <a:pPr marL="380990" indent="-380990" algn="just" defTabSz="1219170">
              <a:buClr>
                <a:srgbClr val="000000"/>
              </a:buClr>
              <a:buFont typeface="Arial" panose="020B0604020202020204" pitchFamily="34" charset="0"/>
              <a:buChar char="•"/>
            </a:pPr>
            <a:r>
              <a:rPr lang="en-US" sz="1867" kern="0" dirty="0">
                <a:solidFill>
                  <a:srgbClr val="000000"/>
                </a:solidFill>
                <a:latin typeface="Arial"/>
                <a:cs typeface="Arial"/>
                <a:sym typeface="Arial"/>
              </a:rPr>
              <a:t> Numerous caterpillars have developed an alarm resembling a snake head.</a:t>
            </a:r>
          </a:p>
        </p:txBody>
      </p:sp>
    </p:spTree>
    <p:extLst>
      <p:ext uri="{BB962C8B-B14F-4D97-AF65-F5344CB8AC3E}">
        <p14:creationId xmlns:p14="http://schemas.microsoft.com/office/powerpoint/2010/main" val="54031834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11" name="İçerik Yer Tutucusu 2"/>
          <p:cNvSpPr txBox="1">
            <a:spLocks/>
          </p:cNvSpPr>
          <p:nvPr/>
        </p:nvSpPr>
        <p:spPr>
          <a:xfrm>
            <a:off x="428772" y="1800241"/>
            <a:ext cx="11136851" cy="452596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algn="just" defTabSz="1219170">
              <a:buClr>
                <a:srgbClr val="2B2823"/>
              </a:buClr>
            </a:pPr>
            <a:r>
              <a:rPr lang="en-US" sz="1867" kern="0" dirty="0">
                <a:solidFill>
                  <a:srgbClr val="2B2823"/>
                </a:solidFill>
              </a:rPr>
              <a:t>Or the copycat octopus. The imitative octopus can imitate animals such as lionfish, sea snake, flounder, stingray, jellyfish, sea anemone, and muskrat shrimp. It does this by shaping its arms and body and changing its color.</a:t>
            </a:r>
          </a:p>
        </p:txBody>
      </p:sp>
      <p:pic>
        <p:nvPicPr>
          <p:cNvPr id="3" name="Resim 2"/>
          <p:cNvPicPr>
            <a:picLocks noChangeAspect="1"/>
          </p:cNvPicPr>
          <p:nvPr/>
        </p:nvPicPr>
        <p:blipFill>
          <a:blip r:embed="rId3"/>
          <a:stretch>
            <a:fillRect/>
          </a:stretch>
        </p:blipFill>
        <p:spPr>
          <a:xfrm>
            <a:off x="731972" y="2995571"/>
            <a:ext cx="10833651" cy="3555895"/>
          </a:xfrm>
          <a:prstGeom prst="rect">
            <a:avLst/>
          </a:prstGeom>
          <a:effectLst>
            <a:softEdge rad="127000"/>
          </a:effectLst>
        </p:spPr>
      </p:pic>
    </p:spTree>
    <p:extLst>
      <p:ext uri="{BB962C8B-B14F-4D97-AF65-F5344CB8AC3E}">
        <p14:creationId xmlns:p14="http://schemas.microsoft.com/office/powerpoint/2010/main" val="163913291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Resim 1"/>
          <p:cNvPicPr>
            <a:picLocks noChangeAspect="1"/>
          </p:cNvPicPr>
          <p:nvPr/>
        </p:nvPicPr>
        <p:blipFill>
          <a:blip r:embed="rId3"/>
          <a:stretch>
            <a:fillRect/>
          </a:stretch>
        </p:blipFill>
        <p:spPr>
          <a:xfrm>
            <a:off x="1399970" y="1215783"/>
            <a:ext cx="4382841" cy="4354507"/>
          </a:xfrm>
          <a:prstGeom prst="rect">
            <a:avLst/>
          </a:prstGeom>
          <a:effectLst>
            <a:softEdge rad="127000"/>
          </a:effectLst>
        </p:spPr>
      </p:pic>
      <p:sp>
        <p:nvSpPr>
          <p:cNvPr id="1614" name="Content Placeholder 2">
            <a:extLst>
              <a:ext uri="{FF2B5EF4-FFF2-40B4-BE49-F238E27FC236}">
                <a16:creationId xmlns:a16="http://schemas.microsoft.com/office/drawing/2014/main" id="{DA57DF08-1F1A-4539-A7F3-1A0A3BB1B269}"/>
              </a:ext>
            </a:extLst>
          </p:cNvPr>
          <p:cNvSpPr txBox="1">
            <a:spLocks/>
          </p:cNvSpPr>
          <p:nvPr/>
        </p:nvSpPr>
        <p:spPr>
          <a:xfrm>
            <a:off x="6570480" y="1825953"/>
            <a:ext cx="4537472" cy="4525963"/>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US" sz="2133" kern="0" dirty="0">
                <a:solidFill>
                  <a:srgbClr val="2B2823"/>
                </a:solidFill>
              </a:rPr>
              <a:t>Animals also imitate various substances. Some caterpillars deceptively look like bird droppings, some look like twigs.</a:t>
            </a:r>
            <a:endParaRPr lang="tr-TR" sz="2133" kern="0" dirty="0">
              <a:solidFill>
                <a:srgbClr val="2B2823"/>
              </a:solidFill>
            </a:endParaRPr>
          </a:p>
          <a:p>
            <a:pPr marL="609585" indent="-423323" algn="just" defTabSz="1219170">
              <a:buClr>
                <a:srgbClr val="2B2823"/>
              </a:buClr>
            </a:pPr>
            <a:endParaRPr lang="tr-TR" sz="2133" kern="0" dirty="0">
              <a:solidFill>
                <a:srgbClr val="2B2823"/>
              </a:solidFill>
            </a:endParaRPr>
          </a:p>
          <a:p>
            <a:pPr marL="609585" indent="-423323" algn="just" defTabSz="1219170">
              <a:buClr>
                <a:srgbClr val="2B2823"/>
              </a:buClr>
            </a:pPr>
            <a:r>
              <a:rPr lang="en-US" sz="2133" kern="0" dirty="0">
                <a:solidFill>
                  <a:srgbClr val="2B2823"/>
                </a:solidFill>
              </a:rPr>
              <a:t>The leafhopper looks more like a leaf than an insect, imitating the spines of the tree prickly beetle.</a:t>
            </a:r>
            <a:endParaRPr lang="en-GB" sz="2133" kern="0" dirty="0">
              <a:solidFill>
                <a:srgbClr val="2B2823"/>
              </a:solidFill>
            </a:endParaRPr>
          </a:p>
        </p:txBody>
      </p:sp>
    </p:spTree>
    <p:extLst>
      <p:ext uri="{BB962C8B-B14F-4D97-AF65-F5344CB8AC3E}">
        <p14:creationId xmlns:p14="http://schemas.microsoft.com/office/powerpoint/2010/main" val="72606630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2" name="Resim 1"/>
          <p:cNvPicPr>
            <a:picLocks noChangeAspect="1"/>
          </p:cNvPicPr>
          <p:nvPr/>
        </p:nvPicPr>
        <p:blipFill>
          <a:blip r:embed="rId3"/>
          <a:stretch>
            <a:fillRect/>
          </a:stretch>
        </p:blipFill>
        <p:spPr>
          <a:xfrm>
            <a:off x="5624357" y="1554165"/>
            <a:ext cx="5909568" cy="3958679"/>
          </a:xfrm>
          <a:prstGeom prst="rect">
            <a:avLst/>
          </a:prstGeom>
          <a:effectLst>
            <a:softEdge rad="127000"/>
          </a:effectLst>
        </p:spPr>
      </p:pic>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574180" y="2728623"/>
            <a:ext cx="4681488" cy="452596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GB" sz="1600" kern="0" dirty="0">
              <a:solidFill>
                <a:srgbClr val="2B2823"/>
              </a:solidFill>
            </a:endParaRPr>
          </a:p>
        </p:txBody>
      </p:sp>
      <p:sp>
        <p:nvSpPr>
          <p:cNvPr id="5" name="Dikdörtgen 4"/>
          <p:cNvSpPr/>
          <p:nvPr/>
        </p:nvSpPr>
        <p:spPr>
          <a:xfrm>
            <a:off x="950752" y="2753802"/>
            <a:ext cx="4226619" cy="1528945"/>
          </a:xfrm>
          <a:prstGeom prst="rect">
            <a:avLst/>
          </a:prstGeom>
        </p:spPr>
        <p:txBody>
          <a:bodyPr wrap="square">
            <a:spAutoFit/>
          </a:bodyPr>
          <a:lstStyle/>
          <a:p>
            <a:pPr algn="just" defTabSz="1219170">
              <a:buClr>
                <a:srgbClr val="000000"/>
              </a:buClr>
            </a:pPr>
            <a:r>
              <a:rPr lang="en-US" sz="1867" kern="0" dirty="0" err="1">
                <a:solidFill>
                  <a:srgbClr val="000000"/>
                </a:solidFill>
                <a:latin typeface="Arial"/>
                <a:cs typeface="Arial"/>
                <a:sym typeface="Arial"/>
              </a:rPr>
              <a:t>Rainbirds</a:t>
            </a:r>
            <a:r>
              <a:rPr lang="en-US" sz="1867" kern="0" dirty="0">
                <a:solidFill>
                  <a:srgbClr val="000000"/>
                </a:solidFill>
                <a:latin typeface="Arial"/>
                <a:cs typeface="Arial"/>
                <a:sym typeface="Arial"/>
              </a:rPr>
              <a:t> pretend to be "wounded" birds as if their wings are wrinkled, they crawl away from their nests, and after a certain distance they fly away from their predators.</a:t>
            </a:r>
            <a:endParaRPr lang="en-GB" sz="1867" kern="0" dirty="0">
              <a:solidFill>
                <a:srgbClr val="000000"/>
              </a:solidFill>
              <a:latin typeface="Arial"/>
              <a:cs typeface="Arial"/>
              <a:sym typeface="Arial"/>
            </a:endParaRPr>
          </a:p>
        </p:txBody>
      </p:sp>
    </p:spTree>
    <p:extLst>
      <p:ext uri="{BB962C8B-B14F-4D97-AF65-F5344CB8AC3E}">
        <p14:creationId xmlns:p14="http://schemas.microsoft.com/office/powerpoint/2010/main" val="938299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26673" y="1402743"/>
            <a:ext cx="4344953" cy="4153768"/>
          </a:xfrm>
          <a:prstGeom prst="rect">
            <a:avLst/>
          </a:prstGeom>
          <a:effectLst>
            <a:softEdge rad="127000"/>
          </a:effectLst>
        </p:spPr>
      </p:pic>
      <p:sp>
        <p:nvSpPr>
          <p:cNvPr id="1615" name="Content Placeholder 2">
            <a:extLst>
              <a:ext uri="{FF2B5EF4-FFF2-40B4-BE49-F238E27FC236}">
                <a16:creationId xmlns:a16="http://schemas.microsoft.com/office/drawing/2014/main" id="{5EC5802A-5A8A-4DB8-93C8-57539854F469}"/>
              </a:ext>
            </a:extLst>
          </p:cNvPr>
          <p:cNvSpPr txBox="1">
            <a:spLocks/>
          </p:cNvSpPr>
          <p:nvPr/>
        </p:nvSpPr>
        <p:spPr>
          <a:xfrm>
            <a:off x="7276125" y="2248036"/>
            <a:ext cx="3942753" cy="4038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buFont typeface="Arial" panose="020B0604020202020204" pitchFamily="34" charset="0"/>
              <a:buChar char="•"/>
            </a:pPr>
            <a:r>
              <a:rPr lang="tr-TR" sz="2133" kern="0" dirty="0" err="1">
                <a:solidFill>
                  <a:srgbClr val="2B2823"/>
                </a:solidFill>
              </a:rPr>
              <a:t>Some</a:t>
            </a:r>
            <a:r>
              <a:rPr lang="tr-TR" sz="2133" kern="0" dirty="0">
                <a:solidFill>
                  <a:srgbClr val="2B2823"/>
                </a:solidFill>
              </a:rPr>
              <a:t> </a:t>
            </a:r>
            <a:r>
              <a:rPr lang="en-US" sz="2133" kern="0" dirty="0">
                <a:solidFill>
                  <a:srgbClr val="2B2823"/>
                </a:solidFill>
              </a:rPr>
              <a:t>animals also pretend to be dead. (</a:t>
            </a:r>
            <a:r>
              <a:rPr lang="en-US" sz="2133" kern="0" dirty="0" err="1">
                <a:solidFill>
                  <a:srgbClr val="2B2823"/>
                </a:solidFill>
              </a:rPr>
              <a:t>tanatosis</a:t>
            </a:r>
            <a:r>
              <a:rPr lang="en-US" sz="2133" kern="0" dirty="0">
                <a:solidFill>
                  <a:srgbClr val="2B2823"/>
                </a:solidFill>
              </a:rPr>
              <a:t>)For example; Virginia Marsupial.</a:t>
            </a:r>
            <a:endParaRPr lang="en-GB" sz="2133" kern="0" dirty="0">
              <a:solidFill>
                <a:srgbClr val="2B2823"/>
              </a:solidFill>
            </a:endParaRPr>
          </a:p>
        </p:txBody>
      </p:sp>
    </p:spTree>
    <p:extLst>
      <p:ext uri="{BB962C8B-B14F-4D97-AF65-F5344CB8AC3E}">
        <p14:creationId xmlns:p14="http://schemas.microsoft.com/office/powerpoint/2010/main" val="269390030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121900" tIns="121900" rIns="121900" bIns="121900" anchor="ctr" anchorCtr="0">
            <a:noAutofit/>
          </a:bodyPr>
          <a:lstStyle/>
          <a:p>
            <a:r>
              <a:rPr lang="en"/>
              <a:t>Thank you!</a:t>
            </a:r>
            <a:endParaRPr/>
          </a:p>
        </p:txBody>
      </p:sp>
      <p:sp>
        <p:nvSpPr>
          <p:cNvPr id="45510" name="Google Shape;45510;p69"/>
          <p:cNvSpPr txBox="1">
            <a:spLocks noGrp="1"/>
          </p:cNvSpPr>
          <p:nvPr>
            <p:ph type="subTitle" idx="1"/>
          </p:nvPr>
        </p:nvSpPr>
        <p:spPr>
          <a:xfrm>
            <a:off x="7394939" y="1266041"/>
            <a:ext cx="3206400" cy="1109600"/>
          </a:xfrm>
          <a:prstGeom prst="rect">
            <a:avLst/>
          </a:prstGeom>
        </p:spPr>
        <p:txBody>
          <a:bodyPr spcFirstLastPara="1" wrap="square" lIns="121900" tIns="121900" rIns="121900" bIns="121900" anchor="b" anchorCtr="0">
            <a:noAutofit/>
          </a:bodyPr>
          <a:lstStyle/>
          <a:p>
            <a:pPr marL="0" indent="0"/>
            <a:r>
              <a:rPr lang="tr-TR" dirty="0" err="1"/>
              <a:t>Any</a:t>
            </a:r>
            <a:r>
              <a:rPr lang="tr-TR" dirty="0"/>
              <a:t> </a:t>
            </a:r>
            <a:r>
              <a:rPr lang="tr-TR" dirty="0" err="1"/>
              <a:t>Questions</a:t>
            </a:r>
            <a:r>
              <a:rPr lang="tr-TR" dirty="0"/>
              <a:t> ??</a:t>
            </a:r>
            <a:r>
              <a:rPr lang="en" dirty="0"/>
              <a:t>?</a:t>
            </a:r>
            <a:endParaRPr dirty="0"/>
          </a:p>
        </p:txBody>
      </p:sp>
      <p:sp>
        <p:nvSpPr>
          <p:cNvPr id="45511" name="Google Shape;45511;p69"/>
          <p:cNvSpPr txBox="1">
            <a:spLocks noGrp="1"/>
          </p:cNvSpPr>
          <p:nvPr>
            <p:ph type="subTitle" idx="2"/>
          </p:nvPr>
        </p:nvSpPr>
        <p:spPr>
          <a:xfrm>
            <a:off x="7057462" y="2375642"/>
            <a:ext cx="3843077" cy="1581364"/>
          </a:xfrm>
          <a:prstGeom prst="rect">
            <a:avLst/>
          </a:prstGeom>
        </p:spPr>
        <p:txBody>
          <a:bodyPr spcFirstLastPara="1" wrap="square" lIns="121900" tIns="121900" rIns="121900" bIns="121900" anchor="t" anchorCtr="0">
            <a:noAutofit/>
          </a:bodyPr>
          <a:lstStyle/>
          <a:p>
            <a:pPr marL="0" indent="0" algn="ctr"/>
            <a:r>
              <a:rPr lang="tr-TR" dirty="0"/>
              <a:t>Dr. Etkin ŞAFAK</a:t>
            </a:r>
          </a:p>
          <a:p>
            <a:pPr marL="0" indent="0" algn="ctr"/>
            <a:r>
              <a:rPr lang="tr-TR" dirty="0" err="1"/>
              <a:t>esafak</a:t>
            </a:r>
            <a:r>
              <a:rPr lang="en" dirty="0"/>
              <a:t>@</a:t>
            </a:r>
            <a:r>
              <a:rPr lang="tr-TR" dirty="0"/>
              <a:t>ankara.edu.tr</a:t>
            </a:r>
            <a:r>
              <a:rPr lang="en" dirty="0"/>
              <a:t> </a:t>
            </a:r>
            <a:endParaRPr dirty="0"/>
          </a:p>
          <a:p>
            <a:pPr marL="0" indent="0" algn="ctr"/>
            <a:r>
              <a:rPr lang="tr-TR" dirty="0"/>
              <a:t>Ankara </a:t>
            </a:r>
            <a:r>
              <a:rPr lang="tr-TR" dirty="0" err="1"/>
              <a:t>University</a:t>
            </a:r>
            <a:endParaRPr lang="tr-TR" dirty="0"/>
          </a:p>
          <a:p>
            <a:pPr marL="0" indent="0" algn="ctr"/>
            <a:r>
              <a:rPr lang="tr-TR" dirty="0" err="1"/>
              <a:t>Faculty</a:t>
            </a:r>
            <a:r>
              <a:rPr lang="tr-TR" dirty="0"/>
              <a:t> of </a:t>
            </a:r>
            <a:r>
              <a:rPr lang="tr-TR" dirty="0" err="1"/>
              <a:t>Veterinary</a:t>
            </a:r>
            <a:r>
              <a:rPr lang="tr-TR" dirty="0"/>
              <a:t> </a:t>
            </a:r>
            <a:r>
              <a:rPr lang="tr-TR" dirty="0" err="1"/>
              <a:t>Medicine</a:t>
            </a:r>
            <a:endParaRPr lang="tr-TR" dirty="0"/>
          </a:p>
          <a:p>
            <a:pPr marL="0" indent="0" algn="ctr"/>
            <a:r>
              <a:rPr lang="tr-TR" dirty="0" err="1"/>
              <a:t>Department</a:t>
            </a:r>
            <a:r>
              <a:rPr lang="tr-TR" dirty="0"/>
              <a:t> of </a:t>
            </a:r>
            <a:r>
              <a:rPr lang="tr-TR" dirty="0" err="1"/>
              <a:t>Physiology</a:t>
            </a:r>
            <a:endParaRPr dirty="0"/>
          </a:p>
        </p:txBody>
      </p:sp>
      <p:sp>
        <p:nvSpPr>
          <p:cNvPr id="45512" name="Google Shape;45512;p69"/>
          <p:cNvSpPr/>
          <p:nvPr/>
        </p:nvSpPr>
        <p:spPr>
          <a:xfrm flipH="1">
            <a:off x="4948878" y="1015751"/>
            <a:ext cx="1610500" cy="1597704"/>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3" name="Google Shape;45513;p69"/>
          <p:cNvSpPr/>
          <p:nvPr/>
        </p:nvSpPr>
        <p:spPr>
          <a:xfrm>
            <a:off x="1236017" y="3957006"/>
            <a:ext cx="2857580" cy="1815772"/>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514" name="Google Shape;45514;p69"/>
          <p:cNvGrpSpPr/>
          <p:nvPr/>
        </p:nvGrpSpPr>
        <p:grpSpPr>
          <a:xfrm rot="481225">
            <a:off x="5005295" y="4009069"/>
            <a:ext cx="1789139" cy="1803411"/>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79" name="Google Shape;45679;p69"/>
          <p:cNvGrpSpPr/>
          <p:nvPr/>
        </p:nvGrpSpPr>
        <p:grpSpPr>
          <a:xfrm rot="-4940713" flipH="1">
            <a:off x="1434440" y="1142623"/>
            <a:ext cx="2214104" cy="2664191"/>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61" name="Google Shape;46161;p69"/>
          <p:cNvGrpSpPr/>
          <p:nvPr/>
        </p:nvGrpSpPr>
        <p:grpSpPr>
          <a:xfrm rot="-2376691" flipH="1">
            <a:off x="2860492" y="34939"/>
            <a:ext cx="1583659" cy="3939732"/>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06" name="Google Shape;46306;p69"/>
          <p:cNvGrpSpPr/>
          <p:nvPr/>
        </p:nvGrpSpPr>
        <p:grpSpPr>
          <a:xfrm>
            <a:off x="1676129" y="2173581"/>
            <a:ext cx="4851840" cy="2543024"/>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6336" name="Google Shape;46336;p69"/>
          <p:cNvGrpSpPr/>
          <p:nvPr/>
        </p:nvGrpSpPr>
        <p:grpSpPr>
          <a:xfrm>
            <a:off x="897644" y="4089431"/>
            <a:ext cx="3287707" cy="1608503"/>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91" name="Google Shape;46591;p69"/>
          <p:cNvGrpSpPr/>
          <p:nvPr/>
        </p:nvGrpSpPr>
        <p:grpSpPr>
          <a:xfrm flipH="1">
            <a:off x="5158608" y="785856"/>
            <a:ext cx="1252809" cy="1894689"/>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Metin kutusu 1"/>
          <p:cNvSpPr txBox="1"/>
          <p:nvPr/>
        </p:nvSpPr>
        <p:spPr>
          <a:xfrm>
            <a:off x="3176004" y="3130817"/>
            <a:ext cx="3545747" cy="379656"/>
          </a:xfrm>
          <a:prstGeom prst="rect">
            <a:avLst/>
          </a:prstGeom>
          <a:noFill/>
        </p:spPr>
        <p:txBody>
          <a:bodyPr wrap="square" rtlCol="0">
            <a:spAutoFit/>
          </a:bodyPr>
          <a:lstStyle/>
          <a:p>
            <a:pPr defTabSz="1219170">
              <a:buClr>
                <a:srgbClr val="000000"/>
              </a:buClr>
            </a:pPr>
            <a:r>
              <a:rPr lang="tr-TR" sz="1867" kern="0" dirty="0" err="1">
                <a:solidFill>
                  <a:srgbClr val="000000"/>
                </a:solidFill>
                <a:latin typeface="Arial"/>
                <a:cs typeface="Arial"/>
                <a:sym typeface="Arial"/>
              </a:rPr>
              <a:t>Thank</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You</a:t>
            </a:r>
            <a:r>
              <a:rPr lang="tr-TR" sz="1867" kern="0" dirty="0">
                <a:solidFill>
                  <a:srgbClr val="000000"/>
                </a:solidFill>
                <a:latin typeface="Arial"/>
                <a:cs typeface="Arial"/>
                <a:sym typeface="Arial"/>
              </a:rPr>
              <a:t>!!!</a:t>
            </a:r>
          </a:p>
        </p:txBody>
      </p:sp>
    </p:spTree>
    <p:extLst>
      <p:ext uri="{BB962C8B-B14F-4D97-AF65-F5344CB8AC3E}">
        <p14:creationId xmlns:p14="http://schemas.microsoft.com/office/powerpoint/2010/main" val="19800676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3" name="Title 1">
            <a:extLst>
              <a:ext uri="{FF2B5EF4-FFF2-40B4-BE49-F238E27FC236}">
                <a16:creationId xmlns:a16="http://schemas.microsoft.com/office/drawing/2014/main" id="{28B5DDE9-4222-4AA5-85A7-19D7BF83A673}"/>
              </a:ext>
            </a:extLst>
          </p:cNvPr>
          <p:cNvSpPr>
            <a:spLocks noGrp="1"/>
          </p:cNvSpPr>
          <p:nvPr>
            <p:ph type="title"/>
          </p:nvPr>
        </p:nvSpPr>
        <p:spPr>
          <a:xfrm>
            <a:off x="3935696" y="213469"/>
            <a:ext cx="10271200" cy="763600"/>
          </a:xfrm>
        </p:spPr>
        <p:txBody>
          <a:bodyPr/>
          <a:lstStyle/>
          <a:p>
            <a:r>
              <a:rPr lang="en-GB" dirty="0"/>
              <a:t>ACTIVE HUNTERS</a:t>
            </a:r>
          </a:p>
        </p:txBody>
      </p:sp>
      <p:sp>
        <p:nvSpPr>
          <p:cNvPr id="4" name="Content Placeholder 2">
            <a:extLst>
              <a:ext uri="{FF2B5EF4-FFF2-40B4-BE49-F238E27FC236}">
                <a16:creationId xmlns:a16="http://schemas.microsoft.com/office/drawing/2014/main" id="{B85ECFDC-33FB-4315-A13A-20B727609907}"/>
              </a:ext>
            </a:extLst>
          </p:cNvPr>
          <p:cNvSpPr txBox="1">
            <a:spLocks/>
          </p:cNvSpPr>
          <p:nvPr/>
        </p:nvSpPr>
        <p:spPr>
          <a:xfrm>
            <a:off x="960400" y="1185644"/>
            <a:ext cx="10271200" cy="5342416"/>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algn="just" defTabSz="1219170">
              <a:buClr>
                <a:srgbClr val="2B2823"/>
              </a:buClr>
            </a:pPr>
            <a:r>
              <a:rPr lang="en-US" sz="1600" kern="0" dirty="0">
                <a:solidFill>
                  <a:srgbClr val="2B2823"/>
                </a:solidFill>
              </a:rPr>
              <a:t>To survive, predators must evolve in response to prey's adaptations. One consequence of this co-evolutionary race is that predators are often equipped with perfect fit.</a:t>
            </a:r>
            <a:endParaRPr lang="tr-TR" sz="1600" kern="0" dirty="0">
              <a:solidFill>
                <a:srgbClr val="2B2823"/>
              </a:solidFill>
            </a:endParaRPr>
          </a:p>
          <a:p>
            <a:pPr marL="609585" indent="-406390" algn="just" defTabSz="1219170">
              <a:buClr>
                <a:srgbClr val="2B2823"/>
              </a:buClr>
            </a:pPr>
            <a:r>
              <a:rPr lang="en-US" sz="1600" kern="0" dirty="0">
                <a:solidFill>
                  <a:srgbClr val="2B2823"/>
                </a:solidFill>
              </a:rPr>
              <a:t>Some carnivores feed on other carnivores in their habitat if they can. Thus, it both obtains food and eliminates the species with which it will compete.</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en-GB" sz="1600" kern="0" dirty="0">
              <a:solidFill>
                <a:srgbClr val="2B2823"/>
              </a:solidFill>
            </a:endParaRPr>
          </a:p>
          <a:p>
            <a:pPr marL="609585" indent="-406390" defTabSz="1219170">
              <a:buClr>
                <a:srgbClr val="2B2823"/>
              </a:buClr>
            </a:pPr>
            <a:r>
              <a:rPr lang="en-US" sz="1600" kern="0" dirty="0">
                <a:solidFill>
                  <a:srgbClr val="2B2823"/>
                </a:solidFill>
              </a:rPr>
              <a:t>Carnivorous pets often fall prey to wild carnivores such as coyotes and mountain lions in urban areas; these pets are particularly vulnerable as they lose most of their self-defense ability during the domestication process.</a:t>
            </a:r>
            <a:endParaRPr lang="tr-TR" sz="1600" kern="0" dirty="0">
              <a:solidFill>
                <a:srgbClr val="2B2823"/>
              </a:solidFill>
            </a:endParaRPr>
          </a:p>
          <a:p>
            <a:pPr marL="609585" indent="-406390" defTabSz="1219170">
              <a:buClr>
                <a:srgbClr val="2B2823"/>
              </a:buClr>
            </a:pPr>
            <a:r>
              <a:rPr lang="en-US" sz="1600" kern="0" dirty="0">
                <a:solidFill>
                  <a:srgbClr val="2B2823"/>
                </a:solidFill>
              </a:rPr>
              <a:t>Africa is the target of predation by cheetahs, hyenas and lions. This makes the cheetah population unstable.</a:t>
            </a:r>
            <a:endParaRPr lang="tr-TR" sz="1600" kern="0" dirty="0">
              <a:solidFill>
                <a:srgbClr val="2B2823"/>
              </a:solidFill>
            </a:endParaRPr>
          </a:p>
          <a:p>
            <a:pPr marL="609585" indent="-406390" defTabSz="1219170">
              <a:buClr>
                <a:srgbClr val="2B2823"/>
              </a:buClr>
            </a:pPr>
            <a:r>
              <a:rPr lang="en-US" sz="1600" kern="0" dirty="0">
                <a:solidFill>
                  <a:srgbClr val="2B2823"/>
                </a:solidFill>
              </a:rPr>
              <a:t>Another example is the Yellowstone ecosystem* (Coyote-wolf conflict)</a:t>
            </a:r>
            <a:endParaRPr lang="en-GB" sz="1600" kern="0" dirty="0">
              <a:solidFill>
                <a:srgbClr val="2B2823"/>
              </a:solidFill>
            </a:endParaRPr>
          </a:p>
        </p:txBody>
      </p:sp>
      <p:pic>
        <p:nvPicPr>
          <p:cNvPr id="6" name="Resim 5">
            <a:extLst>
              <a:ext uri="{FF2B5EF4-FFF2-40B4-BE49-F238E27FC236}">
                <a16:creationId xmlns:a16="http://schemas.microsoft.com/office/drawing/2014/main" id="{D7E269A9-7F76-5383-E080-0890B9BADF10}"/>
              </a:ext>
            </a:extLst>
          </p:cNvPr>
          <p:cNvPicPr>
            <a:picLocks noChangeAspect="1"/>
          </p:cNvPicPr>
          <p:nvPr/>
        </p:nvPicPr>
        <p:blipFill>
          <a:blip r:embed="rId3"/>
          <a:stretch>
            <a:fillRect/>
          </a:stretch>
        </p:blipFill>
        <p:spPr>
          <a:xfrm>
            <a:off x="3819207" y="2304893"/>
            <a:ext cx="4553585" cy="2248214"/>
          </a:xfrm>
          <a:prstGeom prst="rect">
            <a:avLst/>
          </a:prstGeom>
        </p:spPr>
      </p:pic>
    </p:spTree>
    <p:extLst>
      <p:ext uri="{BB962C8B-B14F-4D97-AF65-F5344CB8AC3E}">
        <p14:creationId xmlns:p14="http://schemas.microsoft.com/office/powerpoint/2010/main" val="409555894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7" name="Picture 4">
            <a:extLst>
              <a:ext uri="{FF2B5EF4-FFF2-40B4-BE49-F238E27FC236}">
                <a16:creationId xmlns:a16="http://schemas.microsoft.com/office/drawing/2014/main" id="{865EFCB2-2A6B-4BE2-9077-72569A416CD8}"/>
              </a:ext>
            </a:extLst>
          </p:cNvPr>
          <p:cNvPicPr>
            <a:picLocks noChangeAspect="1" noChangeArrowheads="1"/>
          </p:cNvPicPr>
          <p:nvPr/>
        </p:nvPicPr>
        <p:blipFill>
          <a:blip r:embed="rId3"/>
          <a:srcRect/>
          <a:stretch>
            <a:fillRect/>
          </a:stretch>
        </p:blipFill>
        <p:spPr bwMode="auto">
          <a:xfrm>
            <a:off x="5864571" y="441232"/>
            <a:ext cx="5150095" cy="6285523"/>
          </a:xfrm>
          <a:prstGeom prst="rect">
            <a:avLst/>
          </a:prstGeom>
          <a:noFill/>
          <a:ln w="9525">
            <a:noFill/>
            <a:miter lim="800000"/>
            <a:headEnd/>
            <a:tailEnd/>
          </a:ln>
          <a:effectLst>
            <a:softEdge rad="63500"/>
          </a:effectLst>
        </p:spPr>
      </p:pic>
      <p:pic>
        <p:nvPicPr>
          <p:cNvPr id="6" name="Picture 3">
            <a:extLst>
              <a:ext uri="{FF2B5EF4-FFF2-40B4-BE49-F238E27FC236}">
                <a16:creationId xmlns:a16="http://schemas.microsoft.com/office/drawing/2014/main" id="{B2B1EDF7-847E-486C-BD2D-1CE4079C1B63}"/>
              </a:ext>
            </a:extLst>
          </p:cNvPr>
          <p:cNvPicPr>
            <a:picLocks noChangeAspect="1" noChangeArrowheads="1"/>
          </p:cNvPicPr>
          <p:nvPr/>
        </p:nvPicPr>
        <p:blipFill>
          <a:blip r:embed="rId4"/>
          <a:srcRect/>
          <a:stretch>
            <a:fillRect/>
          </a:stretch>
        </p:blipFill>
        <p:spPr bwMode="auto">
          <a:xfrm>
            <a:off x="972924" y="441231"/>
            <a:ext cx="4824536" cy="5857892"/>
          </a:xfrm>
          <a:prstGeom prst="rect">
            <a:avLst/>
          </a:prstGeom>
          <a:noFill/>
          <a:ln w="9525">
            <a:noFill/>
            <a:miter lim="800000"/>
            <a:headEnd/>
            <a:tailEnd/>
          </a:ln>
          <a:effectLst>
            <a:softEdge rad="63500"/>
          </a:effectLst>
        </p:spPr>
      </p:pic>
      <p:sp>
        <p:nvSpPr>
          <p:cNvPr id="2" name="Dikdörtgen 1"/>
          <p:cNvSpPr/>
          <p:nvPr/>
        </p:nvSpPr>
        <p:spPr>
          <a:xfrm>
            <a:off x="972924" y="3525878"/>
            <a:ext cx="4824536" cy="2964017"/>
          </a:xfrm>
          <a:prstGeom prst="rect">
            <a:avLst/>
          </a:prstGeom>
          <a:solidFill>
            <a:srgbClr val="F7F1E6"/>
          </a:solidFill>
        </p:spPr>
        <p:txBody>
          <a:bodyPr wrap="square">
            <a:spAutoFit/>
          </a:bodyPr>
          <a:lstStyle/>
          <a:p>
            <a:pPr algn="just" defTabSz="1219170">
              <a:buClr>
                <a:srgbClr val="000000"/>
              </a:buClr>
            </a:pPr>
            <a:r>
              <a:rPr lang="en-US" sz="1333" kern="0" dirty="0">
                <a:solidFill>
                  <a:srgbClr val="000000"/>
                </a:solidFill>
                <a:latin typeface="Arial"/>
                <a:cs typeface="Arial"/>
                <a:sym typeface="Arial"/>
              </a:rPr>
              <a:t>Adult tiger beetles (</a:t>
            </a:r>
            <a:r>
              <a:rPr lang="en-US" sz="1333" kern="0" dirty="0" err="1">
                <a:solidFill>
                  <a:srgbClr val="000000"/>
                </a:solidFill>
                <a:latin typeface="Arial"/>
                <a:cs typeface="Arial"/>
                <a:sym typeface="Arial"/>
              </a:rPr>
              <a:t>Familya:Cicindelidae</a:t>
            </a:r>
            <a:r>
              <a:rPr lang="en-US" sz="1333" kern="0" dirty="0">
                <a:solidFill>
                  <a:srgbClr val="000000"/>
                </a:solidFill>
                <a:latin typeface="Arial"/>
                <a:cs typeface="Arial"/>
                <a:sym typeface="Arial"/>
              </a:rPr>
              <a:t>) visually monitor insect prey; it makes short runs that end with stops to recalculate the prey's position and adapt to the prey's movement. Using this process, they focus all their efforts on locating the prey. Tiger beetle larvae (called ant lions) only use a sit-and-wait tactic, living in burrows in the ground. The larva closes the cavity with the top of its head and the back of its thorax. When a prey approaches, it turns its head back, exposing the prey to its powerful jaws that ensnare and hold. As with adults, visual tracking of prey is an important component of being a successful hunter.</a:t>
            </a:r>
            <a:endParaRPr lang="tr-TR" sz="1333" kern="0" dirty="0">
              <a:solidFill>
                <a:srgbClr val="000000"/>
              </a:solidFill>
              <a:latin typeface="Arial"/>
              <a:cs typeface="Arial"/>
              <a:sym typeface="Arial"/>
            </a:endParaRPr>
          </a:p>
          <a:p>
            <a:pPr algn="just" defTabSz="1219170">
              <a:buClr>
                <a:srgbClr val="000000"/>
              </a:buClr>
            </a:pPr>
            <a:endParaRPr lang="tr-TR" sz="1333" kern="0" dirty="0">
              <a:solidFill>
                <a:srgbClr val="000000"/>
              </a:solidFill>
              <a:latin typeface="Arial"/>
              <a:cs typeface="Arial"/>
              <a:sym typeface="Arial"/>
            </a:endParaRPr>
          </a:p>
          <a:p>
            <a:pPr algn="just" defTabSz="1219170">
              <a:buClr>
                <a:srgbClr val="000000"/>
              </a:buClr>
            </a:pPr>
            <a:endParaRPr lang="tr-TR" sz="1333" kern="0" dirty="0">
              <a:solidFill>
                <a:srgbClr val="000000"/>
              </a:solidFill>
              <a:latin typeface="Arial"/>
              <a:cs typeface="Arial"/>
              <a:sym typeface="Arial"/>
            </a:endParaRPr>
          </a:p>
          <a:p>
            <a:pPr algn="just" defTabSz="1219170">
              <a:buClr>
                <a:srgbClr val="000000"/>
              </a:buClr>
            </a:pPr>
            <a:endParaRPr lang="tr-TR" sz="1333" kern="0" dirty="0">
              <a:solidFill>
                <a:srgbClr val="000000"/>
              </a:solidFill>
              <a:latin typeface="Arial"/>
              <a:cs typeface="Arial"/>
              <a:sym typeface="Arial"/>
            </a:endParaRPr>
          </a:p>
        </p:txBody>
      </p:sp>
      <p:sp>
        <p:nvSpPr>
          <p:cNvPr id="3" name="Dikdörtgen 2"/>
          <p:cNvSpPr/>
          <p:nvPr/>
        </p:nvSpPr>
        <p:spPr>
          <a:xfrm>
            <a:off x="5797460" y="3525878"/>
            <a:ext cx="5284317" cy="3169137"/>
          </a:xfrm>
          <a:prstGeom prst="rect">
            <a:avLst/>
          </a:prstGeom>
          <a:solidFill>
            <a:srgbClr val="F7F1E6"/>
          </a:solidFill>
        </p:spPr>
        <p:txBody>
          <a:bodyPr wrap="square">
            <a:spAutoFit/>
          </a:bodyPr>
          <a:lstStyle/>
          <a:p>
            <a:pPr algn="just" defTabSz="1219170">
              <a:buClr>
                <a:srgbClr val="000000"/>
              </a:buClr>
            </a:pPr>
            <a:r>
              <a:rPr lang="en-US" sz="1333" kern="0" dirty="0">
                <a:solidFill>
                  <a:srgbClr val="000000"/>
                </a:solidFill>
                <a:latin typeface="Arial"/>
                <a:cs typeface="Arial"/>
                <a:sym typeface="Arial"/>
              </a:rPr>
              <a:t>Tigers (</a:t>
            </a:r>
            <a:r>
              <a:rPr lang="en-US" sz="1333" kern="0" dirty="0" err="1">
                <a:solidFill>
                  <a:srgbClr val="000000"/>
                </a:solidFill>
                <a:latin typeface="Arial"/>
                <a:cs typeface="Arial"/>
                <a:sym typeface="Arial"/>
              </a:rPr>
              <a:t>Panthera</a:t>
            </a:r>
            <a:r>
              <a:rPr lang="en-US" sz="1333" kern="0" dirty="0">
                <a:solidFill>
                  <a:srgbClr val="000000"/>
                </a:solidFill>
                <a:latin typeface="Arial"/>
                <a:cs typeface="Arial"/>
                <a:sym typeface="Arial"/>
              </a:rPr>
              <a:t> Tigris) are an interesting example of active hunters, as they eagerly include humans on their menu. It is seen that they prefer medium-sized prey. A study in India has shown that half of the diet of tigers in the forest reserve is a mix of cheetah (spotted Indian deer), sambar (another common type of deer in India) and wild boars. Excellent snoring and sneaky movements combine with powerful jaws and claws to make it a highly feared predator. The tiger threat to human life poses a particularly difficult challenge as humans enter tiger habitats. Conservation plans with multi-forest use can often be hindered by low-level logging or human harvesting of other forest products – tiger hunting on human users of the forest. This puts pressure on conservation officers in removing tigers from the forests. Modeling Tiger/Human movement patterns and encounter probabilities can provide a tool to mitigate these problems. This tiger is kept in an animal rescue facility.</a:t>
            </a:r>
            <a:endParaRPr lang="tr-TR" sz="1333" kern="0" dirty="0">
              <a:solidFill>
                <a:srgbClr val="000000"/>
              </a:solidFill>
              <a:latin typeface="Arial"/>
              <a:cs typeface="Arial"/>
              <a:sym typeface="Arial"/>
            </a:endParaRPr>
          </a:p>
        </p:txBody>
      </p:sp>
    </p:spTree>
    <p:extLst>
      <p:ext uri="{BB962C8B-B14F-4D97-AF65-F5344CB8AC3E}">
        <p14:creationId xmlns:p14="http://schemas.microsoft.com/office/powerpoint/2010/main" val="27016067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5" name="Resim 4"/>
          <p:cNvPicPr>
            <a:picLocks noChangeAspect="1"/>
          </p:cNvPicPr>
          <p:nvPr/>
        </p:nvPicPr>
        <p:blipFill>
          <a:blip r:embed="rId3"/>
          <a:stretch>
            <a:fillRect/>
          </a:stretch>
        </p:blipFill>
        <p:spPr>
          <a:xfrm>
            <a:off x="1487649" y="1398167"/>
            <a:ext cx="4300828" cy="5571184"/>
          </a:xfrm>
          <a:prstGeom prst="rect">
            <a:avLst/>
          </a:prstGeom>
          <a:effectLst>
            <a:softEdge rad="127000"/>
          </a:effectLst>
        </p:spPr>
      </p:pic>
      <p:pic>
        <p:nvPicPr>
          <p:cNvPr id="1617" name="Picture 4">
            <a:extLst>
              <a:ext uri="{FF2B5EF4-FFF2-40B4-BE49-F238E27FC236}">
                <a16:creationId xmlns:a16="http://schemas.microsoft.com/office/drawing/2014/main" id="{3E1CBB24-9073-4774-8119-2E18CBBE0804}"/>
              </a:ext>
            </a:extLst>
          </p:cNvPr>
          <p:cNvPicPr>
            <a:picLocks noChangeAspect="1" noChangeArrowheads="1"/>
          </p:cNvPicPr>
          <p:nvPr/>
        </p:nvPicPr>
        <p:blipFill>
          <a:blip r:embed="rId4"/>
          <a:srcRect/>
          <a:stretch>
            <a:fillRect/>
          </a:stretch>
        </p:blipFill>
        <p:spPr bwMode="auto">
          <a:xfrm>
            <a:off x="8189846" y="1398167"/>
            <a:ext cx="2035212" cy="3929091"/>
          </a:xfrm>
          <a:prstGeom prst="rect">
            <a:avLst/>
          </a:prstGeom>
          <a:noFill/>
          <a:ln w="9525">
            <a:noFill/>
            <a:miter lim="800000"/>
            <a:headEnd/>
            <a:tailEnd/>
          </a:ln>
          <a:effectLst/>
        </p:spPr>
      </p:pic>
      <p:sp>
        <p:nvSpPr>
          <p:cNvPr id="2" name="Dikdörtgen 1"/>
          <p:cNvSpPr/>
          <p:nvPr/>
        </p:nvSpPr>
        <p:spPr>
          <a:xfrm>
            <a:off x="8042246" y="1398167"/>
            <a:ext cx="2583809" cy="3827523"/>
          </a:xfrm>
          <a:prstGeom prst="rect">
            <a:avLst/>
          </a:prstGeom>
          <a:solidFill>
            <a:srgbClr val="F7F1E6"/>
          </a:solidFill>
        </p:spPr>
        <p:txBody>
          <a:bodyPr wrap="square">
            <a:spAutoFit/>
          </a:bodyPr>
          <a:lstStyle/>
          <a:p>
            <a:pPr algn="just" defTabSz="1219170">
              <a:buClr>
                <a:srgbClr val="000000"/>
              </a:buClr>
            </a:pPr>
            <a:r>
              <a:rPr lang="en-US" sz="1867" kern="0" dirty="0">
                <a:solidFill>
                  <a:srgbClr val="000000"/>
                </a:solidFill>
                <a:latin typeface="Arial"/>
                <a:cs typeface="Arial"/>
                <a:sym typeface="Arial"/>
              </a:rPr>
              <a:t>Not all spiders build webs to catch their prey. Hunting spiders use a variety of tactics to obtain their food, including active search and ambush. A common inhabitant of </a:t>
            </a:r>
            <a:r>
              <a:rPr lang="en-US" sz="1867" kern="0" dirty="0" err="1">
                <a:solidFill>
                  <a:srgbClr val="000000"/>
                </a:solidFill>
                <a:latin typeface="Arial"/>
                <a:cs typeface="Arial"/>
                <a:sym typeface="Arial"/>
              </a:rPr>
              <a:t>neotropical</a:t>
            </a:r>
            <a:r>
              <a:rPr lang="en-US" sz="1867" kern="0" dirty="0">
                <a:solidFill>
                  <a:srgbClr val="000000"/>
                </a:solidFill>
                <a:latin typeface="Arial"/>
                <a:cs typeface="Arial"/>
                <a:sym typeface="Arial"/>
              </a:rPr>
              <a:t> rainforests, this spider hunts at night, seeking prey in the rich surroundings of forest leaf litter.</a:t>
            </a:r>
            <a:endParaRPr lang="tr-TR" sz="1867" kern="0" dirty="0">
              <a:solidFill>
                <a:srgbClr val="000000"/>
              </a:solidFill>
              <a:latin typeface="Arial"/>
              <a:cs typeface="Arial"/>
              <a:sym typeface="Arial"/>
            </a:endParaRPr>
          </a:p>
        </p:txBody>
      </p:sp>
    </p:spTree>
    <p:extLst>
      <p:ext uri="{BB962C8B-B14F-4D97-AF65-F5344CB8AC3E}">
        <p14:creationId xmlns:p14="http://schemas.microsoft.com/office/powerpoint/2010/main" val="374780864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4" name="Title 1">
            <a:extLst>
              <a:ext uri="{FF2B5EF4-FFF2-40B4-BE49-F238E27FC236}">
                <a16:creationId xmlns:a16="http://schemas.microsoft.com/office/drawing/2014/main" id="{3B851FFB-D44A-479A-AA15-84D2000FCA55}"/>
              </a:ext>
            </a:extLst>
          </p:cNvPr>
          <p:cNvSpPr>
            <a:spLocks noGrp="1"/>
          </p:cNvSpPr>
          <p:nvPr>
            <p:ph type="title"/>
          </p:nvPr>
        </p:nvSpPr>
        <p:spPr>
          <a:xfrm>
            <a:off x="3988351" y="607953"/>
            <a:ext cx="3211831" cy="763600"/>
          </a:xfrm>
        </p:spPr>
        <p:txBody>
          <a:bodyPr/>
          <a:lstStyle/>
          <a:p>
            <a:r>
              <a:rPr lang="en-GB" dirty="0"/>
              <a:t>OMNIVOROUS</a:t>
            </a:r>
          </a:p>
        </p:txBody>
      </p:sp>
      <p:sp>
        <p:nvSpPr>
          <p:cNvPr id="5" name="Content Placeholder 2">
            <a:extLst>
              <a:ext uri="{FF2B5EF4-FFF2-40B4-BE49-F238E27FC236}">
                <a16:creationId xmlns:a16="http://schemas.microsoft.com/office/drawing/2014/main" id="{DC133C1A-9307-4D67-988F-82742B6C64ED}"/>
              </a:ext>
            </a:extLst>
          </p:cNvPr>
          <p:cNvSpPr txBox="1">
            <a:spLocks/>
          </p:cNvSpPr>
          <p:nvPr/>
        </p:nvSpPr>
        <p:spPr>
          <a:xfrm>
            <a:off x="846648" y="1371553"/>
            <a:ext cx="3605848" cy="45552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algn="just" defTabSz="1219170">
              <a:buClr>
                <a:srgbClr val="2B2823"/>
              </a:buClr>
            </a:pPr>
            <a:r>
              <a:rPr lang="en-US" sz="1600" kern="0" dirty="0" err="1">
                <a:solidFill>
                  <a:srgbClr val="2B2823"/>
                </a:solidFill>
              </a:rPr>
              <a:t>Omnivorousness</a:t>
            </a:r>
            <a:r>
              <a:rPr lang="en-US" sz="1600" kern="0" dirty="0">
                <a:solidFill>
                  <a:srgbClr val="2B2823"/>
                </a:solidFill>
              </a:rPr>
              <a:t>, the consumption of both animal and plant tissues, is the tactic to get the right mix of nutrients. However, it is difficult in terms of morphological and behavioral adaptation.</a:t>
            </a:r>
            <a:endParaRPr lang="tr-TR" sz="1600" kern="0" dirty="0">
              <a:solidFill>
                <a:srgbClr val="2B2823"/>
              </a:solidFill>
            </a:endParaRPr>
          </a:p>
          <a:p>
            <a:pPr marL="609585" indent="-406390" algn="just" defTabSz="1219170">
              <a:buClr>
                <a:srgbClr val="2B2823"/>
              </a:buClr>
            </a:pPr>
            <a:endParaRPr lang="en-US" sz="1600" kern="0" dirty="0">
              <a:solidFill>
                <a:srgbClr val="2B2823"/>
              </a:solidFill>
            </a:endParaRPr>
          </a:p>
          <a:p>
            <a:pPr marL="609585" indent="-406390" algn="just" defTabSz="1219170">
              <a:buClr>
                <a:srgbClr val="2B2823"/>
              </a:buClr>
            </a:pPr>
            <a:r>
              <a:rPr lang="en-US" sz="1600" kern="0" dirty="0">
                <a:solidFill>
                  <a:srgbClr val="2B2823"/>
                </a:solidFill>
              </a:rPr>
              <a:t>Some primates, including humans, have been able to do this.</a:t>
            </a:r>
            <a:endParaRPr lang="tr-TR" sz="1600" kern="0" dirty="0">
              <a:solidFill>
                <a:srgbClr val="2B2823"/>
              </a:solidFill>
            </a:endParaRPr>
          </a:p>
          <a:p>
            <a:pPr marL="609585" indent="-406390" algn="just" defTabSz="1219170">
              <a:buClr>
                <a:srgbClr val="2B2823"/>
              </a:buClr>
            </a:pPr>
            <a:endParaRPr lang="tr-TR" sz="1600" kern="0" dirty="0">
              <a:solidFill>
                <a:srgbClr val="2B2823"/>
              </a:solidFill>
            </a:endParaRPr>
          </a:p>
          <a:p>
            <a:pPr marL="609585" indent="-406390" algn="just" defTabSz="1219170">
              <a:buClr>
                <a:srgbClr val="2B2823"/>
              </a:buClr>
            </a:pPr>
            <a:r>
              <a:rPr lang="en-US" sz="1600" kern="0" dirty="0">
                <a:solidFill>
                  <a:srgbClr val="2B2823"/>
                </a:solidFill>
              </a:rPr>
              <a:t>Some ants are also successful. They prey on insects and small-bodied animals, but also gather nectar and leaf honey.</a:t>
            </a:r>
          </a:p>
          <a:p>
            <a:pPr marL="609585" indent="-406390" algn="just" defTabSz="1219170">
              <a:buClr>
                <a:srgbClr val="2B2823"/>
              </a:buClr>
            </a:pPr>
            <a:endParaRPr lang="tr-TR" sz="1600" kern="0" dirty="0">
              <a:solidFill>
                <a:srgbClr val="2B2823"/>
              </a:solidFill>
            </a:endParaRPr>
          </a:p>
          <a:p>
            <a:pPr marL="609585" indent="-406390" algn="just" defTabSz="1219170">
              <a:buClr>
                <a:srgbClr val="2B2823"/>
              </a:buClr>
            </a:pPr>
            <a:r>
              <a:rPr lang="tr-TR" sz="1600" kern="0" dirty="0" err="1">
                <a:solidFill>
                  <a:srgbClr val="2B2823"/>
                </a:solidFill>
              </a:rPr>
              <a:t>Omnivores</a:t>
            </a:r>
            <a:r>
              <a:rPr lang="tr-TR" sz="1600" kern="0" dirty="0">
                <a:solidFill>
                  <a:srgbClr val="2B2823"/>
                </a:solidFill>
              </a:rPr>
              <a:t> </a:t>
            </a:r>
            <a:r>
              <a:rPr lang="tr-TR" sz="1600" kern="0" dirty="0" err="1">
                <a:solidFill>
                  <a:srgbClr val="2B2823"/>
                </a:solidFill>
              </a:rPr>
              <a:t>are</a:t>
            </a:r>
            <a:r>
              <a:rPr lang="tr-TR" sz="1600" kern="0" dirty="0">
                <a:solidFill>
                  <a:srgbClr val="2B2823"/>
                </a:solidFill>
              </a:rPr>
              <a:t> </a:t>
            </a:r>
            <a:r>
              <a:rPr lang="tr-TR" sz="1600" kern="0" dirty="0" err="1">
                <a:solidFill>
                  <a:srgbClr val="2B2823"/>
                </a:solidFill>
              </a:rPr>
              <a:t>rarer</a:t>
            </a:r>
            <a:r>
              <a:rPr lang="tr-TR" sz="1600" kern="0" dirty="0">
                <a:solidFill>
                  <a:srgbClr val="2B2823"/>
                </a:solidFill>
              </a:rPr>
              <a:t> in </a:t>
            </a:r>
            <a:r>
              <a:rPr lang="tr-TR" sz="1600" kern="0" dirty="0" err="1">
                <a:solidFill>
                  <a:srgbClr val="2B2823"/>
                </a:solidFill>
              </a:rPr>
              <a:t>comparison</a:t>
            </a:r>
            <a:r>
              <a:rPr lang="tr-TR" sz="1600" kern="0" dirty="0">
                <a:solidFill>
                  <a:srgbClr val="2B2823"/>
                </a:solidFill>
              </a:rPr>
              <a:t>.</a:t>
            </a:r>
          </a:p>
          <a:p>
            <a:pPr marL="0" indent="0" defTabSz="1219170">
              <a:buClr>
                <a:srgbClr val="2B2823"/>
              </a:buClr>
              <a:buNone/>
            </a:pPr>
            <a:endParaRPr lang="en-GB" sz="1600" kern="0" dirty="0">
              <a:solidFill>
                <a:srgbClr val="2B2823"/>
              </a:solidFill>
            </a:endParaRPr>
          </a:p>
        </p:txBody>
      </p:sp>
      <p:pic>
        <p:nvPicPr>
          <p:cNvPr id="2" name="Resim 1"/>
          <p:cNvPicPr>
            <a:picLocks noChangeAspect="1"/>
          </p:cNvPicPr>
          <p:nvPr/>
        </p:nvPicPr>
        <p:blipFill>
          <a:blip r:embed="rId3"/>
          <a:stretch>
            <a:fillRect/>
          </a:stretch>
        </p:blipFill>
        <p:spPr>
          <a:xfrm>
            <a:off x="4254936" y="1371554"/>
            <a:ext cx="8040581" cy="5486447"/>
          </a:xfrm>
          <a:prstGeom prst="rect">
            <a:avLst/>
          </a:prstGeom>
          <a:effectLst>
            <a:softEdge rad="127000"/>
          </a:effectLst>
        </p:spPr>
      </p:pic>
    </p:spTree>
    <p:extLst>
      <p:ext uri="{BB962C8B-B14F-4D97-AF65-F5344CB8AC3E}">
        <p14:creationId xmlns:p14="http://schemas.microsoft.com/office/powerpoint/2010/main" val="70688332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Resim 1"/>
          <p:cNvPicPr>
            <a:picLocks noChangeAspect="1"/>
          </p:cNvPicPr>
          <p:nvPr/>
        </p:nvPicPr>
        <p:blipFill>
          <a:blip r:embed="rId3"/>
          <a:stretch>
            <a:fillRect/>
          </a:stretch>
        </p:blipFill>
        <p:spPr>
          <a:xfrm>
            <a:off x="1505164" y="1431721"/>
            <a:ext cx="4293832" cy="5144028"/>
          </a:xfrm>
          <a:prstGeom prst="rect">
            <a:avLst/>
          </a:prstGeom>
          <a:effectLst>
            <a:softEdge rad="127000"/>
          </a:effectLst>
        </p:spPr>
      </p:pic>
      <p:pic>
        <p:nvPicPr>
          <p:cNvPr id="1614" name="Picture 4">
            <a:extLst>
              <a:ext uri="{FF2B5EF4-FFF2-40B4-BE49-F238E27FC236}">
                <a16:creationId xmlns:a16="http://schemas.microsoft.com/office/drawing/2014/main" id="{B1288B72-DDE6-44D4-8F7F-65D89EBF0833}"/>
              </a:ext>
            </a:extLst>
          </p:cNvPr>
          <p:cNvPicPr>
            <a:picLocks noChangeAspect="1" noChangeArrowheads="1"/>
          </p:cNvPicPr>
          <p:nvPr/>
        </p:nvPicPr>
        <p:blipFill>
          <a:blip r:embed="rId4"/>
          <a:srcRect/>
          <a:stretch>
            <a:fillRect/>
          </a:stretch>
        </p:blipFill>
        <p:spPr bwMode="auto">
          <a:xfrm>
            <a:off x="7802540" y="2444652"/>
            <a:ext cx="2892731" cy="1714512"/>
          </a:xfrm>
          <a:prstGeom prst="rect">
            <a:avLst/>
          </a:prstGeom>
          <a:noFill/>
          <a:ln w="9525">
            <a:noFill/>
            <a:miter lim="800000"/>
            <a:headEnd/>
            <a:tailEnd/>
          </a:ln>
          <a:effectLst/>
        </p:spPr>
      </p:pic>
      <p:sp>
        <p:nvSpPr>
          <p:cNvPr id="3" name="Dikdörtgen 2"/>
          <p:cNvSpPr/>
          <p:nvPr/>
        </p:nvSpPr>
        <p:spPr>
          <a:xfrm>
            <a:off x="7639192" y="2161139"/>
            <a:ext cx="3219427" cy="2062103"/>
          </a:xfrm>
          <a:prstGeom prst="rect">
            <a:avLst/>
          </a:prstGeom>
          <a:solidFill>
            <a:srgbClr val="F7F1E6"/>
          </a:solidFill>
        </p:spPr>
        <p:txBody>
          <a:bodyPr wrap="square">
            <a:spAutoFit/>
          </a:bodyPr>
          <a:lstStyle/>
          <a:p>
            <a:pPr algn="just" defTabSz="1219170">
              <a:buClr>
                <a:srgbClr val="000000"/>
              </a:buClr>
            </a:pPr>
            <a:r>
              <a:rPr lang="en-US" sz="3200" kern="0" dirty="0">
                <a:solidFill>
                  <a:srgbClr val="000000"/>
                </a:solidFill>
                <a:latin typeface="Arial"/>
                <a:cs typeface="Arial"/>
                <a:sym typeface="Arial"/>
              </a:rPr>
              <a:t>Chimpanzees are omnivores; they share the meat dish.</a:t>
            </a:r>
            <a:endParaRPr lang="tr-TR" sz="3200" kern="0" dirty="0">
              <a:solidFill>
                <a:srgbClr val="000000"/>
              </a:solidFill>
              <a:latin typeface="Arial"/>
              <a:cs typeface="Arial"/>
              <a:sym typeface="Arial"/>
            </a:endParaRPr>
          </a:p>
        </p:txBody>
      </p:sp>
    </p:spTree>
    <p:extLst>
      <p:ext uri="{BB962C8B-B14F-4D97-AF65-F5344CB8AC3E}">
        <p14:creationId xmlns:p14="http://schemas.microsoft.com/office/powerpoint/2010/main" val="17508209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Title 1">
            <a:extLst>
              <a:ext uri="{FF2B5EF4-FFF2-40B4-BE49-F238E27FC236}">
                <a16:creationId xmlns:a16="http://schemas.microsoft.com/office/drawing/2014/main" id="{82FEBAE7-C6B4-4585-8134-E1A26F92F354}"/>
              </a:ext>
            </a:extLst>
          </p:cNvPr>
          <p:cNvSpPr>
            <a:spLocks noGrp="1"/>
          </p:cNvSpPr>
          <p:nvPr>
            <p:ph type="title"/>
          </p:nvPr>
        </p:nvSpPr>
        <p:spPr>
          <a:xfrm>
            <a:off x="1094623" y="1104001"/>
            <a:ext cx="10271200" cy="763600"/>
          </a:xfrm>
        </p:spPr>
        <p:txBody>
          <a:bodyPr/>
          <a:lstStyle/>
          <a:p>
            <a:r>
              <a:rPr lang="en-GB" dirty="0"/>
              <a:t>IM</a:t>
            </a:r>
            <a:r>
              <a:rPr lang="tr-TR" dirty="0"/>
              <a:t>ITATION</a:t>
            </a:r>
            <a:r>
              <a:rPr lang="en-GB" dirty="0"/>
              <a:t> AND TRAPING</a:t>
            </a:r>
          </a:p>
        </p:txBody>
      </p:sp>
      <p:sp>
        <p:nvSpPr>
          <p:cNvPr id="7" name="Content Placeholder 2">
            <a:extLst>
              <a:ext uri="{FF2B5EF4-FFF2-40B4-BE49-F238E27FC236}">
                <a16:creationId xmlns:a16="http://schemas.microsoft.com/office/drawing/2014/main" id="{D4203BEF-2E44-4D89-A82A-825132EEFBFB}"/>
              </a:ext>
            </a:extLst>
          </p:cNvPr>
          <p:cNvSpPr txBox="1">
            <a:spLocks/>
          </p:cNvSpPr>
          <p:nvPr/>
        </p:nvSpPr>
        <p:spPr>
          <a:xfrm>
            <a:off x="747880" y="1867602"/>
            <a:ext cx="5817905" cy="4710765"/>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tr-TR" sz="1600" kern="0" dirty="0">
              <a:solidFill>
                <a:srgbClr val="2B2823"/>
              </a:solidFill>
            </a:endParaRPr>
          </a:p>
          <a:p>
            <a:pPr marL="609585" indent="-406390" algn="just" defTabSz="1219170">
              <a:buClr>
                <a:srgbClr val="2B2823"/>
              </a:buClr>
            </a:pPr>
            <a:r>
              <a:rPr lang="en-US" sz="2133" kern="0" dirty="0">
                <a:solidFill>
                  <a:srgbClr val="2B2823"/>
                </a:solidFill>
              </a:rPr>
              <a:t>The goal in mimicry is to emulate an actively living, living species, rather than a dead background. The main reason for this is that hunters are not interested in species with which the prey resembles in this way. This way, prey can hide from their predators. There are also many sub-types of mimicry: </a:t>
            </a:r>
            <a:r>
              <a:rPr lang="en-US" sz="2133" kern="0" dirty="0" err="1">
                <a:solidFill>
                  <a:srgbClr val="2B2823"/>
                </a:solidFill>
              </a:rPr>
              <a:t>Batesian</a:t>
            </a:r>
            <a:r>
              <a:rPr lang="en-US" sz="2133" kern="0" dirty="0">
                <a:solidFill>
                  <a:srgbClr val="2B2823"/>
                </a:solidFill>
              </a:rPr>
              <a:t> (Bates type), Müllerian (Müller type), </a:t>
            </a:r>
            <a:r>
              <a:rPr lang="en-US" sz="2133" kern="0" dirty="0" err="1">
                <a:solidFill>
                  <a:srgbClr val="2B2823"/>
                </a:solidFill>
              </a:rPr>
              <a:t>Emslenen</a:t>
            </a:r>
            <a:r>
              <a:rPr lang="en-US" sz="2133" kern="0" dirty="0">
                <a:solidFill>
                  <a:srgbClr val="2B2823"/>
                </a:solidFill>
              </a:rPr>
              <a:t> (Emsley type), </a:t>
            </a:r>
            <a:r>
              <a:rPr lang="en-US" sz="2133" kern="0" dirty="0" err="1">
                <a:solidFill>
                  <a:srgbClr val="2B2823"/>
                </a:solidFill>
              </a:rPr>
              <a:t>Wasmannian</a:t>
            </a:r>
            <a:r>
              <a:rPr lang="en-US" sz="2133" kern="0" dirty="0">
                <a:solidFill>
                  <a:srgbClr val="2B2823"/>
                </a:solidFill>
              </a:rPr>
              <a:t> (</a:t>
            </a:r>
            <a:r>
              <a:rPr lang="en-US" sz="2133" kern="0" dirty="0" err="1">
                <a:solidFill>
                  <a:srgbClr val="2B2823"/>
                </a:solidFill>
              </a:rPr>
              <a:t>Wasmann</a:t>
            </a:r>
            <a:r>
              <a:rPr lang="en-US" sz="2133" kern="0" dirty="0">
                <a:solidFill>
                  <a:srgbClr val="2B2823"/>
                </a:solidFill>
              </a:rPr>
              <a:t> type) mimicry are some examples of these.</a:t>
            </a:r>
            <a:endParaRPr lang="tr-TR" sz="2133" kern="0" dirty="0">
              <a:solidFill>
                <a:srgbClr val="2B2823"/>
              </a:solidFill>
            </a:endParaRPr>
          </a:p>
        </p:txBody>
      </p:sp>
      <p:pic>
        <p:nvPicPr>
          <p:cNvPr id="9" name="Resim 8"/>
          <p:cNvPicPr>
            <a:picLocks noChangeAspect="1"/>
          </p:cNvPicPr>
          <p:nvPr/>
        </p:nvPicPr>
        <p:blipFill>
          <a:blip r:embed="rId3"/>
          <a:stretch>
            <a:fillRect/>
          </a:stretch>
        </p:blipFill>
        <p:spPr>
          <a:xfrm>
            <a:off x="7530923" y="4203467"/>
            <a:ext cx="3416300" cy="2374900"/>
          </a:xfrm>
          <a:prstGeom prst="rect">
            <a:avLst/>
          </a:prstGeom>
        </p:spPr>
      </p:pic>
      <p:pic>
        <p:nvPicPr>
          <p:cNvPr id="10" name="Resim 9"/>
          <p:cNvPicPr>
            <a:picLocks noChangeAspect="1"/>
          </p:cNvPicPr>
          <p:nvPr/>
        </p:nvPicPr>
        <p:blipFill>
          <a:blip r:embed="rId4"/>
          <a:stretch>
            <a:fillRect/>
          </a:stretch>
        </p:blipFill>
        <p:spPr>
          <a:xfrm>
            <a:off x="7062662" y="1867601"/>
            <a:ext cx="2411303" cy="1874240"/>
          </a:xfrm>
          <a:prstGeom prst="rect">
            <a:avLst/>
          </a:prstGeom>
        </p:spPr>
      </p:pic>
      <p:pic>
        <p:nvPicPr>
          <p:cNvPr id="11" name="Resim 10"/>
          <p:cNvPicPr>
            <a:picLocks noChangeAspect="1"/>
          </p:cNvPicPr>
          <p:nvPr/>
        </p:nvPicPr>
        <p:blipFill>
          <a:blip r:embed="rId5"/>
          <a:stretch>
            <a:fillRect/>
          </a:stretch>
        </p:blipFill>
        <p:spPr>
          <a:xfrm>
            <a:off x="9458733" y="1867601"/>
            <a:ext cx="2733267" cy="1874240"/>
          </a:xfrm>
          <a:prstGeom prst="rect">
            <a:avLst/>
          </a:prstGeom>
        </p:spPr>
      </p:pic>
    </p:spTree>
    <p:extLst>
      <p:ext uri="{BB962C8B-B14F-4D97-AF65-F5344CB8AC3E}">
        <p14:creationId xmlns:p14="http://schemas.microsoft.com/office/powerpoint/2010/main" val="93833817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81925" y="1823383"/>
            <a:ext cx="4300887" cy="3312487"/>
          </a:xfrm>
          <a:prstGeom prst="rect">
            <a:avLst/>
          </a:prstGeom>
          <a:effectLst>
            <a:softEdge rad="127000"/>
          </a:effectLst>
        </p:spPr>
      </p:pic>
      <p:sp>
        <p:nvSpPr>
          <p:cNvPr id="4" name="Dikdörtgen 3"/>
          <p:cNvSpPr/>
          <p:nvPr/>
        </p:nvSpPr>
        <p:spPr>
          <a:xfrm>
            <a:off x="6096000" y="1912343"/>
            <a:ext cx="6096000" cy="3252878"/>
          </a:xfrm>
          <a:prstGeom prst="rect">
            <a:avLst/>
          </a:prstGeom>
        </p:spPr>
        <p:txBody>
          <a:bodyPr>
            <a:spAutoFit/>
          </a:bodyPr>
          <a:lstStyle/>
          <a:p>
            <a:pPr algn="just" defTabSz="1219170">
              <a:buClr>
                <a:srgbClr val="000000"/>
              </a:buClr>
            </a:pPr>
            <a:r>
              <a:rPr lang="en-US" sz="1867" kern="0" dirty="0">
                <a:solidFill>
                  <a:srgbClr val="000000"/>
                </a:solidFill>
                <a:latin typeface="Arial"/>
                <a:cs typeface="Arial"/>
                <a:sym typeface="Arial"/>
              </a:rPr>
              <a:t>In </a:t>
            </a:r>
            <a:r>
              <a:rPr lang="en-US" sz="1867" kern="0" dirty="0" err="1">
                <a:solidFill>
                  <a:srgbClr val="000000"/>
                </a:solidFill>
                <a:latin typeface="Arial"/>
                <a:cs typeface="Arial"/>
                <a:sym typeface="Arial"/>
              </a:rPr>
              <a:t>Batesian</a:t>
            </a:r>
            <a:r>
              <a:rPr lang="en-US" sz="1867" kern="0" dirty="0">
                <a:solidFill>
                  <a:srgbClr val="000000"/>
                </a:solidFill>
                <a:latin typeface="Arial"/>
                <a:cs typeface="Arial"/>
                <a:sym typeface="Arial"/>
              </a:rPr>
              <a:t> mimicry (so called because it was discovered by Henry Walter Bates), one species is unlike another that would be useful for its hunter to hunt it. In other words, although the species resembles another species, hunters can hunt this other species as well. In the evolutionary process, this type of mimicry only occurs if there are few individuals in the population who use this type of mimicry. So if all individuals in a population look like different species in this way and that similar species can be hunted by predators, such camouflage will not have any advantage.</a:t>
            </a:r>
            <a:endParaRPr lang="tr-TR" sz="1867" kern="0" dirty="0">
              <a:solidFill>
                <a:srgbClr val="000000"/>
              </a:solidFill>
              <a:latin typeface="Arial"/>
              <a:cs typeface="Arial"/>
              <a:sym typeface="Arial"/>
            </a:endParaRPr>
          </a:p>
        </p:txBody>
      </p:sp>
      <p:sp>
        <p:nvSpPr>
          <p:cNvPr id="5" name="Dikdörtgen 4"/>
          <p:cNvSpPr/>
          <p:nvPr/>
        </p:nvSpPr>
        <p:spPr>
          <a:xfrm>
            <a:off x="7020341" y="1253667"/>
            <a:ext cx="4745210" cy="502766"/>
          </a:xfrm>
          <a:prstGeom prst="rect">
            <a:avLst/>
          </a:prstGeom>
        </p:spPr>
        <p:txBody>
          <a:bodyPr wrap="none">
            <a:spAutoFit/>
          </a:bodyPr>
          <a:lstStyle/>
          <a:p>
            <a:pPr defTabSz="1219170">
              <a:buClr>
                <a:srgbClr val="000000"/>
              </a:buClr>
            </a:pPr>
            <a:r>
              <a:rPr lang="tr-TR" sz="2667" b="1" kern="0" dirty="0" err="1">
                <a:solidFill>
                  <a:srgbClr val="000000"/>
                </a:solidFill>
                <a:latin typeface="Arial"/>
                <a:cs typeface="Arial"/>
                <a:sym typeface="Arial"/>
              </a:rPr>
              <a:t>Batesian</a:t>
            </a:r>
            <a:r>
              <a:rPr lang="tr-TR" sz="2667" b="1" kern="0" dirty="0">
                <a:solidFill>
                  <a:srgbClr val="000000"/>
                </a:solidFill>
                <a:latin typeface="Arial"/>
                <a:cs typeface="Arial"/>
                <a:sym typeface="Arial"/>
              </a:rPr>
              <a:t> </a:t>
            </a:r>
            <a:r>
              <a:rPr lang="tr-TR" sz="2667" b="1" kern="0" dirty="0" err="1">
                <a:solidFill>
                  <a:srgbClr val="000000"/>
                </a:solidFill>
                <a:latin typeface="Arial"/>
                <a:cs typeface="Arial"/>
                <a:sym typeface="Arial"/>
              </a:rPr>
              <a:t>Imitation</a:t>
            </a:r>
            <a:r>
              <a:rPr lang="tr-TR" sz="2667" b="1" kern="0" dirty="0">
                <a:solidFill>
                  <a:srgbClr val="000000"/>
                </a:solidFill>
                <a:latin typeface="Arial"/>
                <a:cs typeface="Arial"/>
                <a:sym typeface="Arial"/>
              </a:rPr>
              <a:t> (</a:t>
            </a:r>
            <a:r>
              <a:rPr lang="tr-TR" sz="2667" b="1" kern="0" dirty="0" err="1">
                <a:solidFill>
                  <a:srgbClr val="000000"/>
                </a:solidFill>
                <a:latin typeface="Arial"/>
                <a:cs typeface="Arial"/>
                <a:sym typeface="Arial"/>
              </a:rPr>
              <a:t>Mimicry</a:t>
            </a:r>
            <a:r>
              <a:rPr lang="tr-TR" sz="2667" b="1" kern="0" dirty="0">
                <a:solidFill>
                  <a:srgbClr val="000000"/>
                </a:solidFill>
                <a:latin typeface="Arial"/>
                <a:cs typeface="Arial"/>
                <a:sym typeface="Arial"/>
              </a:rPr>
              <a:t>)</a:t>
            </a:r>
          </a:p>
        </p:txBody>
      </p:sp>
    </p:spTree>
    <p:extLst>
      <p:ext uri="{BB962C8B-B14F-4D97-AF65-F5344CB8AC3E}">
        <p14:creationId xmlns:p14="http://schemas.microsoft.com/office/powerpoint/2010/main" val="30346755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3" name="Resim 2"/>
          <p:cNvPicPr>
            <a:picLocks noChangeAspect="1"/>
          </p:cNvPicPr>
          <p:nvPr/>
        </p:nvPicPr>
        <p:blipFill>
          <a:blip r:embed="rId3"/>
          <a:stretch>
            <a:fillRect/>
          </a:stretch>
        </p:blipFill>
        <p:spPr>
          <a:xfrm>
            <a:off x="697567" y="111854"/>
            <a:ext cx="5285016" cy="6578857"/>
          </a:xfrm>
          <a:prstGeom prst="rect">
            <a:avLst/>
          </a:prstGeom>
        </p:spPr>
      </p:pic>
      <p:sp>
        <p:nvSpPr>
          <p:cNvPr id="4" name="Dikdörtgen 3"/>
          <p:cNvSpPr/>
          <p:nvPr/>
        </p:nvSpPr>
        <p:spPr>
          <a:xfrm>
            <a:off x="7035565" y="1504324"/>
            <a:ext cx="4339907" cy="4689489"/>
          </a:xfrm>
          <a:prstGeom prst="rect">
            <a:avLst/>
          </a:prstGeom>
        </p:spPr>
        <p:txBody>
          <a:bodyPr wrap="square">
            <a:spAutoFit/>
          </a:bodyPr>
          <a:lstStyle/>
          <a:p>
            <a:pPr algn="just" defTabSz="1219170">
              <a:buClr>
                <a:srgbClr val="000000"/>
              </a:buClr>
            </a:pPr>
            <a:r>
              <a:rPr lang="en-US" sz="1867" kern="0" dirty="0">
                <a:solidFill>
                  <a:srgbClr val="000000"/>
                </a:solidFill>
                <a:latin typeface="Arial"/>
                <a:cs typeface="Arial"/>
                <a:sym typeface="Arial"/>
              </a:rPr>
              <a:t>Species A and B, namely </a:t>
            </a:r>
            <a:r>
              <a:rPr lang="en-US" sz="1867" kern="0" dirty="0" err="1">
                <a:solidFill>
                  <a:srgbClr val="000000"/>
                </a:solidFill>
                <a:latin typeface="Arial"/>
                <a:cs typeface="Arial"/>
                <a:sym typeface="Arial"/>
              </a:rPr>
              <a:t>Dolichovespula</a:t>
            </a:r>
            <a:r>
              <a:rPr lang="en-US" sz="1867" kern="0" dirty="0">
                <a:solidFill>
                  <a:srgbClr val="000000"/>
                </a:solidFill>
                <a:latin typeface="Arial"/>
                <a:cs typeface="Arial"/>
                <a:sym typeface="Arial"/>
              </a:rPr>
              <a:t> media and </a:t>
            </a:r>
            <a:r>
              <a:rPr lang="en-US" sz="1867" kern="0" dirty="0" err="1">
                <a:solidFill>
                  <a:srgbClr val="000000"/>
                </a:solidFill>
                <a:latin typeface="Arial"/>
                <a:cs typeface="Arial"/>
                <a:sym typeface="Arial"/>
              </a:rPr>
              <a:t>Polistes</a:t>
            </a:r>
            <a:r>
              <a:rPr lang="en-US" sz="1867" kern="0" dirty="0">
                <a:solidFill>
                  <a:srgbClr val="000000"/>
                </a:solidFill>
                <a:latin typeface="Arial"/>
                <a:cs typeface="Arial"/>
                <a:sym typeface="Arial"/>
              </a:rPr>
              <a:t> sp. species are true bumblebees. The other four (A-F) are </a:t>
            </a:r>
            <a:r>
              <a:rPr lang="en-US" sz="1867" kern="0" dirty="0" err="1">
                <a:solidFill>
                  <a:srgbClr val="000000"/>
                </a:solidFill>
                <a:latin typeface="Arial"/>
                <a:cs typeface="Arial"/>
                <a:sym typeface="Arial"/>
              </a:rPr>
              <a:t>Eupeodes</a:t>
            </a:r>
            <a:r>
              <a:rPr lang="en-US" sz="1867" kern="0" dirty="0">
                <a:solidFill>
                  <a:srgbClr val="000000"/>
                </a:solidFill>
                <a:latin typeface="Arial"/>
                <a:cs typeface="Arial"/>
                <a:sym typeface="Arial"/>
              </a:rPr>
              <a:t> sp., </a:t>
            </a:r>
            <a:r>
              <a:rPr lang="en-US" sz="1867" kern="0" dirty="0" err="1">
                <a:solidFill>
                  <a:srgbClr val="000000"/>
                </a:solidFill>
                <a:latin typeface="Arial"/>
                <a:cs typeface="Arial"/>
                <a:sym typeface="Arial"/>
              </a:rPr>
              <a:t>Syrphus</a:t>
            </a:r>
            <a:r>
              <a:rPr lang="en-US" sz="1867" kern="0" dirty="0">
                <a:solidFill>
                  <a:srgbClr val="000000"/>
                </a:solidFill>
                <a:latin typeface="Arial"/>
                <a:cs typeface="Arial"/>
                <a:sym typeface="Arial"/>
              </a:rPr>
              <a:t> sp., </a:t>
            </a:r>
            <a:r>
              <a:rPr lang="en-US" sz="1867" kern="0" dirty="0" err="1">
                <a:solidFill>
                  <a:srgbClr val="000000"/>
                </a:solidFill>
                <a:latin typeface="Arial"/>
                <a:cs typeface="Arial"/>
                <a:sym typeface="Arial"/>
              </a:rPr>
              <a:t>Helophilus</a:t>
            </a:r>
            <a:r>
              <a:rPr lang="en-US" sz="1867" kern="0" dirty="0">
                <a:solidFill>
                  <a:srgbClr val="000000"/>
                </a:solidFill>
                <a:latin typeface="Arial"/>
                <a:cs typeface="Arial"/>
                <a:sym typeface="Arial"/>
              </a:rPr>
              <a:t> </a:t>
            </a:r>
            <a:r>
              <a:rPr lang="en-US" sz="1867" kern="0" dirty="0" err="1">
                <a:solidFill>
                  <a:srgbClr val="000000"/>
                </a:solidFill>
                <a:latin typeface="Arial"/>
                <a:cs typeface="Arial"/>
                <a:sym typeface="Arial"/>
              </a:rPr>
              <a:t>pendulus</a:t>
            </a:r>
            <a:r>
              <a:rPr lang="en-US" sz="1867" kern="0" dirty="0">
                <a:solidFill>
                  <a:srgbClr val="000000"/>
                </a:solidFill>
                <a:latin typeface="Arial"/>
                <a:cs typeface="Arial"/>
                <a:sym typeface="Arial"/>
              </a:rPr>
              <a:t> and </a:t>
            </a:r>
            <a:r>
              <a:rPr lang="en-US" sz="1867" kern="0" dirty="0" err="1">
                <a:solidFill>
                  <a:srgbClr val="000000"/>
                </a:solidFill>
                <a:latin typeface="Arial"/>
                <a:cs typeface="Arial"/>
                <a:sym typeface="Arial"/>
              </a:rPr>
              <a:t>Clytus</a:t>
            </a:r>
            <a:r>
              <a:rPr lang="en-US" sz="1867" kern="0" dirty="0">
                <a:solidFill>
                  <a:srgbClr val="000000"/>
                </a:solidFill>
                <a:latin typeface="Arial"/>
                <a:cs typeface="Arial"/>
                <a:sym typeface="Arial"/>
              </a:rPr>
              <a:t> </a:t>
            </a:r>
            <a:r>
              <a:rPr lang="en-US" sz="1867" kern="0" dirty="0" err="1">
                <a:solidFill>
                  <a:srgbClr val="000000"/>
                </a:solidFill>
                <a:latin typeface="Arial"/>
                <a:cs typeface="Arial"/>
                <a:sym typeface="Arial"/>
              </a:rPr>
              <a:t>arietes</a:t>
            </a:r>
            <a:r>
              <a:rPr lang="en-US" sz="1867" kern="0" dirty="0">
                <a:solidFill>
                  <a:srgbClr val="000000"/>
                </a:solidFill>
                <a:latin typeface="Arial"/>
                <a:cs typeface="Arial"/>
                <a:sym typeface="Arial"/>
              </a:rPr>
              <a:t>, respectively. None of these are true wasps. If you look carefully, each one is like a bad copy of a wasp. Types C, D and E are bee fly species and have nothing to do with bees. The last one is a wasp beetle and not a wasp. The last species doesn't even have wings like wasps, and their legs aren't alike at all; however, their body plans are similar and thus they can be camouflaged.</a:t>
            </a:r>
            <a:endParaRPr lang="tr-TR" sz="1867" kern="0" dirty="0">
              <a:solidFill>
                <a:srgbClr val="000000"/>
              </a:solidFill>
              <a:latin typeface="Arial"/>
              <a:cs typeface="Arial"/>
              <a:sym typeface="Arial"/>
            </a:endParaRPr>
          </a:p>
        </p:txBody>
      </p:sp>
    </p:spTree>
    <p:extLst>
      <p:ext uri="{BB962C8B-B14F-4D97-AF65-F5344CB8AC3E}">
        <p14:creationId xmlns:p14="http://schemas.microsoft.com/office/powerpoint/2010/main" val="1030738377"/>
      </p:ext>
    </p:extLst>
  </p:cSld>
  <p:clrMapOvr>
    <a:masterClrMapping/>
  </p:clrMapOvr>
</p:sld>
</file>

<file path=ppt/theme/theme1.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TotalTime>
  <Words>1399</Words>
  <Application>Microsoft Office PowerPoint</Application>
  <PresentationFormat>Geniş ekran</PresentationFormat>
  <Paragraphs>61</Paragraphs>
  <Slides>17</Slides>
  <Notes>17</Notes>
  <HiddenSlides>0</HiddenSlides>
  <MMClips>0</MMClips>
  <ScaleCrop>false</ScaleCrop>
  <HeadingPairs>
    <vt:vector size="6" baseType="variant">
      <vt:variant>
        <vt:lpstr>Kullanılan Yazı Tipleri</vt:lpstr>
      </vt:variant>
      <vt:variant>
        <vt:i4>7</vt:i4>
      </vt:variant>
      <vt:variant>
        <vt:lpstr>Tema</vt:lpstr>
      </vt:variant>
      <vt:variant>
        <vt:i4>2</vt:i4>
      </vt:variant>
      <vt:variant>
        <vt:lpstr>Slayt Başlıkları</vt:lpstr>
      </vt:variant>
      <vt:variant>
        <vt:i4>17</vt:i4>
      </vt:variant>
    </vt:vector>
  </HeadingPairs>
  <TitlesOfParts>
    <vt:vector size="26" baseType="lpstr">
      <vt:lpstr>Arial</vt:lpstr>
      <vt:lpstr>Calibri</vt:lpstr>
      <vt:lpstr>Calibri Light</vt:lpstr>
      <vt:lpstr>Karla</vt:lpstr>
      <vt:lpstr>Livvic</vt:lpstr>
      <vt:lpstr>Pangolin</vt:lpstr>
      <vt:lpstr>red hat display</vt:lpstr>
      <vt:lpstr>Office Teması</vt:lpstr>
      <vt:lpstr>Doodle World Wildlife Day by Slidesgo</vt:lpstr>
      <vt:lpstr>Wild Animal Behaviors</vt:lpstr>
      <vt:lpstr>ACTIVE HUNTERS</vt:lpstr>
      <vt:lpstr>PowerPoint Sunusu</vt:lpstr>
      <vt:lpstr>PowerPoint Sunusu</vt:lpstr>
      <vt:lpstr>OMNIVOROUS</vt:lpstr>
      <vt:lpstr>PowerPoint Sunusu</vt:lpstr>
      <vt:lpstr>IMITATION AND TRAPING</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nailmert bıçakcı</dc:creator>
  <cp:lastModifiedBy>nailmert bıçakcı</cp:lastModifiedBy>
  <cp:revision>2</cp:revision>
  <dcterms:created xsi:type="dcterms:W3CDTF">2025-09-08T18:28:43Z</dcterms:created>
  <dcterms:modified xsi:type="dcterms:W3CDTF">2025-10-28T22:59:05Z</dcterms:modified>
</cp:coreProperties>
</file>